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stotelica Pro DemiBold" charset="1" panose="00000600000000000000"/>
      <p:regular r:id="rId23"/>
    </p:embeddedFont>
    <p:embeddedFont>
      <p:font typeface="Aristotelica Pro" charset="1" panose="00000500000000000000"/>
      <p:regular r:id="rId24"/>
    </p:embeddedFont>
    <p:embeddedFont>
      <p:font typeface="Aristotelica Pro Bold" charset="1" panose="00000800000000000000"/>
      <p:regular r:id="rId25"/>
    </p:embeddedFont>
    <p:embeddedFont>
      <p:font typeface="Canva Sans" charset="1" panose="020B0503030501040103"/>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sp>
        <p:nvSpPr>
          <p:cNvPr name="Freeform 2" id="2"/>
          <p:cNvSpPr/>
          <p:nvPr/>
        </p:nvSpPr>
        <p:spPr>
          <a:xfrm flipH="false" flipV="false" rot="0">
            <a:off x="6859793" y="6846347"/>
            <a:ext cx="4568413" cy="1890181"/>
          </a:xfrm>
          <a:custGeom>
            <a:avLst/>
            <a:gdLst/>
            <a:ahLst/>
            <a:cxnLst/>
            <a:rect r="r" b="b" t="t" l="l"/>
            <a:pathLst>
              <a:path h="1890181" w="4568413">
                <a:moveTo>
                  <a:pt x="0" y="0"/>
                </a:moveTo>
                <a:lnTo>
                  <a:pt x="4568414" y="0"/>
                </a:lnTo>
                <a:lnTo>
                  <a:pt x="4568414" y="1890181"/>
                </a:lnTo>
                <a:lnTo>
                  <a:pt x="0" y="1890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324575"/>
            <a:ext cx="3672800" cy="2933725"/>
          </a:xfrm>
          <a:custGeom>
            <a:avLst/>
            <a:gdLst/>
            <a:ahLst/>
            <a:cxnLst/>
            <a:rect r="r" b="b" t="t" l="l"/>
            <a:pathLst>
              <a:path h="2933725" w="3672800">
                <a:moveTo>
                  <a:pt x="0" y="0"/>
                </a:moveTo>
                <a:lnTo>
                  <a:pt x="3672800" y="0"/>
                </a:lnTo>
                <a:lnTo>
                  <a:pt x="3672800" y="2933725"/>
                </a:lnTo>
                <a:lnTo>
                  <a:pt x="0" y="2933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2582" y="1354002"/>
            <a:ext cx="16230600" cy="4395731"/>
            <a:chOff x="0" y="0"/>
            <a:chExt cx="5879264" cy="1592280"/>
          </a:xfrm>
        </p:grpSpPr>
        <p:sp>
          <p:nvSpPr>
            <p:cNvPr name="Freeform 5" id="5"/>
            <p:cNvSpPr/>
            <p:nvPr/>
          </p:nvSpPr>
          <p:spPr>
            <a:xfrm flipH="false" flipV="false" rot="0">
              <a:off x="31750" y="31750"/>
              <a:ext cx="5815764" cy="1528780"/>
            </a:xfrm>
            <a:custGeom>
              <a:avLst/>
              <a:gdLst/>
              <a:ahLst/>
              <a:cxnLst/>
              <a:rect r="r" b="b" t="t" l="l"/>
              <a:pathLst>
                <a:path h="1528780" w="5815764">
                  <a:moveTo>
                    <a:pt x="5723054" y="1528780"/>
                  </a:moveTo>
                  <a:lnTo>
                    <a:pt x="92710" y="1528780"/>
                  </a:lnTo>
                  <a:cubicBezTo>
                    <a:pt x="41910" y="1528780"/>
                    <a:pt x="0" y="1486870"/>
                    <a:pt x="0" y="1436070"/>
                  </a:cubicBezTo>
                  <a:lnTo>
                    <a:pt x="0" y="92710"/>
                  </a:lnTo>
                  <a:cubicBezTo>
                    <a:pt x="0" y="41910"/>
                    <a:pt x="41910" y="0"/>
                    <a:pt x="92710" y="0"/>
                  </a:cubicBezTo>
                  <a:lnTo>
                    <a:pt x="5721784" y="0"/>
                  </a:lnTo>
                  <a:cubicBezTo>
                    <a:pt x="5772584" y="0"/>
                    <a:pt x="5814494" y="41910"/>
                    <a:pt x="5814494" y="92710"/>
                  </a:cubicBezTo>
                  <a:lnTo>
                    <a:pt x="5814494" y="1434800"/>
                  </a:lnTo>
                  <a:cubicBezTo>
                    <a:pt x="5815764" y="1486870"/>
                    <a:pt x="5773854" y="1528780"/>
                    <a:pt x="5723054" y="1528780"/>
                  </a:cubicBezTo>
                  <a:close/>
                </a:path>
              </a:pathLst>
            </a:custGeom>
            <a:solidFill>
              <a:srgbClr val="FAE8E0"/>
            </a:solidFill>
          </p:spPr>
        </p:sp>
        <p:sp>
          <p:nvSpPr>
            <p:cNvPr name="Freeform 6" id="6"/>
            <p:cNvSpPr/>
            <p:nvPr/>
          </p:nvSpPr>
          <p:spPr>
            <a:xfrm flipH="false" flipV="false" rot="0">
              <a:off x="0" y="0"/>
              <a:ext cx="5879264" cy="1592281"/>
            </a:xfrm>
            <a:custGeom>
              <a:avLst/>
              <a:gdLst/>
              <a:ahLst/>
              <a:cxnLst/>
              <a:rect r="r" b="b" t="t" l="l"/>
              <a:pathLst>
                <a:path h="1592281" w="5879264">
                  <a:moveTo>
                    <a:pt x="5754804" y="59690"/>
                  </a:moveTo>
                  <a:cubicBezTo>
                    <a:pt x="5790364" y="59690"/>
                    <a:pt x="5819574" y="88900"/>
                    <a:pt x="5819574" y="124460"/>
                  </a:cubicBezTo>
                  <a:lnTo>
                    <a:pt x="5819574" y="1467820"/>
                  </a:lnTo>
                  <a:cubicBezTo>
                    <a:pt x="5819574" y="1503381"/>
                    <a:pt x="5790364" y="1532590"/>
                    <a:pt x="5754804" y="1532590"/>
                  </a:cubicBezTo>
                  <a:lnTo>
                    <a:pt x="124460" y="1532590"/>
                  </a:lnTo>
                  <a:cubicBezTo>
                    <a:pt x="88900" y="1532590"/>
                    <a:pt x="59690" y="1503381"/>
                    <a:pt x="59690" y="1467820"/>
                  </a:cubicBezTo>
                  <a:lnTo>
                    <a:pt x="59690" y="124460"/>
                  </a:lnTo>
                  <a:cubicBezTo>
                    <a:pt x="59690" y="88900"/>
                    <a:pt x="88900" y="59690"/>
                    <a:pt x="124460" y="59690"/>
                  </a:cubicBezTo>
                  <a:lnTo>
                    <a:pt x="5754804" y="59690"/>
                  </a:lnTo>
                  <a:moveTo>
                    <a:pt x="5754804" y="0"/>
                  </a:moveTo>
                  <a:lnTo>
                    <a:pt x="124460" y="0"/>
                  </a:lnTo>
                  <a:cubicBezTo>
                    <a:pt x="55880" y="0"/>
                    <a:pt x="0" y="55880"/>
                    <a:pt x="0" y="124460"/>
                  </a:cubicBezTo>
                  <a:lnTo>
                    <a:pt x="0" y="1467820"/>
                  </a:lnTo>
                  <a:cubicBezTo>
                    <a:pt x="0" y="1536400"/>
                    <a:pt x="55880" y="1592281"/>
                    <a:pt x="124460" y="1592281"/>
                  </a:cubicBezTo>
                  <a:lnTo>
                    <a:pt x="5754804" y="1592281"/>
                  </a:lnTo>
                  <a:cubicBezTo>
                    <a:pt x="5823384" y="1592281"/>
                    <a:pt x="5879264" y="1536400"/>
                    <a:pt x="5879264" y="1467820"/>
                  </a:cubicBezTo>
                  <a:lnTo>
                    <a:pt x="5879264" y="124460"/>
                  </a:lnTo>
                  <a:cubicBezTo>
                    <a:pt x="5879264" y="55880"/>
                    <a:pt x="5823384" y="0"/>
                    <a:pt x="5754804" y="0"/>
                  </a:cubicBezTo>
                  <a:close/>
                </a:path>
              </a:pathLst>
            </a:custGeom>
            <a:solidFill>
              <a:srgbClr val="494F56"/>
            </a:solidFill>
          </p:spPr>
        </p:sp>
      </p:grpSp>
      <p:sp>
        <p:nvSpPr>
          <p:cNvPr name="TextBox 7" id="7"/>
          <p:cNvSpPr txBox="true"/>
          <p:nvPr/>
        </p:nvSpPr>
        <p:spPr>
          <a:xfrm rot="0">
            <a:off x="1228143" y="1134927"/>
            <a:ext cx="15839477" cy="3792242"/>
          </a:xfrm>
          <a:prstGeom prst="rect">
            <a:avLst/>
          </a:prstGeom>
        </p:spPr>
        <p:txBody>
          <a:bodyPr anchor="t" rtlCol="false" tIns="0" lIns="0" bIns="0" rIns="0">
            <a:spAutoFit/>
          </a:bodyPr>
          <a:lstStyle/>
          <a:p>
            <a:pPr algn="ctr">
              <a:lnSpc>
                <a:spcPts val="15166"/>
              </a:lnSpc>
            </a:pPr>
            <a:r>
              <a:rPr lang="en-US" sz="10832">
                <a:solidFill>
                  <a:srgbClr val="383E48"/>
                </a:solidFill>
                <a:latin typeface="Aristotelica Pro DemiBold"/>
                <a:ea typeface="Aristotelica Pro DemiBold"/>
                <a:cs typeface="Aristotelica Pro DemiBold"/>
                <a:sym typeface="Aristotelica Pro DemiBold"/>
              </a:rPr>
              <a:t>APPLICATIONS OF GRAPH THEORY IN REAL LIFE</a:t>
            </a:r>
          </a:p>
        </p:txBody>
      </p:sp>
      <p:sp>
        <p:nvSpPr>
          <p:cNvPr name="TextBox 8" id="8"/>
          <p:cNvSpPr txBox="true"/>
          <p:nvPr/>
        </p:nvSpPr>
        <p:spPr>
          <a:xfrm rot="0">
            <a:off x="1028700" y="4622800"/>
            <a:ext cx="16230600" cy="936625"/>
          </a:xfrm>
          <a:prstGeom prst="rect">
            <a:avLst/>
          </a:prstGeom>
        </p:spPr>
        <p:txBody>
          <a:bodyPr anchor="t" rtlCol="false" tIns="0" lIns="0" bIns="0" rIns="0">
            <a:spAutoFit/>
          </a:bodyPr>
          <a:lstStyle/>
          <a:p>
            <a:pPr algn="ctr">
              <a:lnSpc>
                <a:spcPts val="7699"/>
              </a:lnSpc>
            </a:pPr>
            <a:r>
              <a:rPr lang="en-US" sz="5499">
                <a:solidFill>
                  <a:srgbClr val="494F56"/>
                </a:solidFill>
                <a:latin typeface="Aristotelica Pro"/>
                <a:ea typeface="Aristotelica Pro"/>
                <a:cs typeface="Aristotelica Pro"/>
                <a:sym typeface="Aristotelica Pro"/>
              </a:rPr>
              <a:t>BY PARAM THAKKAR</a:t>
            </a:r>
          </a:p>
        </p:txBody>
      </p:sp>
      <p:sp>
        <p:nvSpPr>
          <p:cNvPr name="Freeform 9" id="9"/>
          <p:cNvSpPr/>
          <p:nvPr/>
        </p:nvSpPr>
        <p:spPr>
          <a:xfrm flipH="false" flipV="false" rot="0">
            <a:off x="13590382" y="6324575"/>
            <a:ext cx="3672800" cy="2933725"/>
          </a:xfrm>
          <a:custGeom>
            <a:avLst/>
            <a:gdLst/>
            <a:ahLst/>
            <a:cxnLst/>
            <a:rect r="r" b="b" t="t" l="l"/>
            <a:pathLst>
              <a:path h="2933725" w="3672800">
                <a:moveTo>
                  <a:pt x="0" y="0"/>
                </a:moveTo>
                <a:lnTo>
                  <a:pt x="3672800" y="0"/>
                </a:lnTo>
                <a:lnTo>
                  <a:pt x="3672800" y="2933725"/>
                </a:lnTo>
                <a:lnTo>
                  <a:pt x="0" y="2933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89082"/>
        </a:solidFill>
      </p:bgPr>
    </p:bg>
    <p:spTree>
      <p:nvGrpSpPr>
        <p:cNvPr id="1" name=""/>
        <p:cNvGrpSpPr/>
        <p:nvPr/>
      </p:nvGrpSpPr>
      <p:grpSpPr>
        <a:xfrm>
          <a:off x="0" y="0"/>
          <a:ext cx="0" cy="0"/>
          <a:chOff x="0" y="0"/>
          <a:chExt cx="0" cy="0"/>
        </a:xfrm>
      </p:grpSpPr>
      <p:grpSp>
        <p:nvGrpSpPr>
          <p:cNvPr name="Group 2" id="2"/>
          <p:cNvGrpSpPr/>
          <p:nvPr/>
        </p:nvGrpSpPr>
        <p:grpSpPr>
          <a:xfrm rot="0">
            <a:off x="384420" y="1379160"/>
            <a:ext cx="17566884" cy="8595006"/>
            <a:chOff x="0" y="0"/>
            <a:chExt cx="6363310" cy="3113398"/>
          </a:xfrm>
        </p:grpSpPr>
        <p:sp>
          <p:nvSpPr>
            <p:cNvPr name="Freeform 3" id="3"/>
            <p:cNvSpPr/>
            <p:nvPr/>
          </p:nvSpPr>
          <p:spPr>
            <a:xfrm flipH="false" flipV="false" rot="0">
              <a:off x="31750" y="31750"/>
              <a:ext cx="6299810" cy="3049898"/>
            </a:xfrm>
            <a:custGeom>
              <a:avLst/>
              <a:gdLst/>
              <a:ahLst/>
              <a:cxnLst/>
              <a:rect r="r" b="b" t="t" l="l"/>
              <a:pathLst>
                <a:path h="3049898" w="6299810">
                  <a:moveTo>
                    <a:pt x="6207100" y="3049898"/>
                  </a:moveTo>
                  <a:lnTo>
                    <a:pt x="92710" y="3049898"/>
                  </a:lnTo>
                  <a:cubicBezTo>
                    <a:pt x="41910" y="3049898"/>
                    <a:pt x="0" y="3007988"/>
                    <a:pt x="0" y="2957188"/>
                  </a:cubicBezTo>
                  <a:lnTo>
                    <a:pt x="0" y="92710"/>
                  </a:lnTo>
                  <a:cubicBezTo>
                    <a:pt x="0" y="41910"/>
                    <a:pt x="41910" y="0"/>
                    <a:pt x="92710" y="0"/>
                  </a:cubicBezTo>
                  <a:lnTo>
                    <a:pt x="6205831" y="0"/>
                  </a:lnTo>
                  <a:cubicBezTo>
                    <a:pt x="6256631" y="0"/>
                    <a:pt x="6298540" y="41910"/>
                    <a:pt x="6298540" y="92710"/>
                  </a:cubicBezTo>
                  <a:lnTo>
                    <a:pt x="6298540" y="2955918"/>
                  </a:lnTo>
                  <a:cubicBezTo>
                    <a:pt x="6299810" y="3007988"/>
                    <a:pt x="6257900" y="3049898"/>
                    <a:pt x="6207100" y="3049898"/>
                  </a:cubicBezTo>
                  <a:close/>
                </a:path>
              </a:pathLst>
            </a:custGeom>
            <a:solidFill>
              <a:srgbClr val="FAE8E0"/>
            </a:solidFill>
          </p:spPr>
        </p:sp>
        <p:sp>
          <p:nvSpPr>
            <p:cNvPr name="Freeform 4" id="4"/>
            <p:cNvSpPr/>
            <p:nvPr/>
          </p:nvSpPr>
          <p:spPr>
            <a:xfrm flipH="false" flipV="false" rot="0">
              <a:off x="0" y="0"/>
              <a:ext cx="6363310" cy="3113398"/>
            </a:xfrm>
            <a:custGeom>
              <a:avLst/>
              <a:gdLst/>
              <a:ahLst/>
              <a:cxnLst/>
              <a:rect r="r" b="b" t="t" l="l"/>
              <a:pathLst>
                <a:path h="3113398" w="6363310">
                  <a:moveTo>
                    <a:pt x="6238850" y="59690"/>
                  </a:moveTo>
                  <a:cubicBezTo>
                    <a:pt x="6274410" y="59690"/>
                    <a:pt x="6303620" y="88900"/>
                    <a:pt x="6303620" y="124460"/>
                  </a:cubicBezTo>
                  <a:lnTo>
                    <a:pt x="6303620" y="2988938"/>
                  </a:lnTo>
                  <a:cubicBezTo>
                    <a:pt x="6303620" y="3024498"/>
                    <a:pt x="6274410" y="3053708"/>
                    <a:pt x="6238850" y="3053708"/>
                  </a:cubicBezTo>
                  <a:lnTo>
                    <a:pt x="124460" y="3053708"/>
                  </a:lnTo>
                  <a:cubicBezTo>
                    <a:pt x="88900" y="3053708"/>
                    <a:pt x="59690" y="3024498"/>
                    <a:pt x="59690" y="2988938"/>
                  </a:cubicBezTo>
                  <a:lnTo>
                    <a:pt x="59690" y="124460"/>
                  </a:lnTo>
                  <a:cubicBezTo>
                    <a:pt x="59690" y="88900"/>
                    <a:pt x="88900" y="59690"/>
                    <a:pt x="124460" y="59690"/>
                  </a:cubicBezTo>
                  <a:lnTo>
                    <a:pt x="6238851" y="59690"/>
                  </a:lnTo>
                  <a:moveTo>
                    <a:pt x="6238851" y="0"/>
                  </a:moveTo>
                  <a:lnTo>
                    <a:pt x="124460" y="0"/>
                  </a:lnTo>
                  <a:cubicBezTo>
                    <a:pt x="55880" y="0"/>
                    <a:pt x="0" y="55880"/>
                    <a:pt x="0" y="124460"/>
                  </a:cubicBezTo>
                  <a:lnTo>
                    <a:pt x="0" y="2988938"/>
                  </a:lnTo>
                  <a:cubicBezTo>
                    <a:pt x="0" y="3057518"/>
                    <a:pt x="55880" y="3113398"/>
                    <a:pt x="124460" y="3113398"/>
                  </a:cubicBezTo>
                  <a:lnTo>
                    <a:pt x="6238851" y="3113398"/>
                  </a:lnTo>
                  <a:cubicBezTo>
                    <a:pt x="6307431" y="3113398"/>
                    <a:pt x="6363310" y="3057518"/>
                    <a:pt x="6363310" y="2988938"/>
                  </a:cubicBezTo>
                  <a:lnTo>
                    <a:pt x="6363310" y="124460"/>
                  </a:lnTo>
                  <a:cubicBezTo>
                    <a:pt x="6363310" y="55880"/>
                    <a:pt x="6307431" y="0"/>
                    <a:pt x="6238851" y="0"/>
                  </a:cubicBezTo>
                  <a:close/>
                </a:path>
              </a:pathLst>
            </a:custGeom>
            <a:solidFill>
              <a:srgbClr val="494F56"/>
            </a:solidFill>
          </p:spPr>
        </p:sp>
      </p:grpSp>
      <p:sp>
        <p:nvSpPr>
          <p:cNvPr name="TextBox 5" id="5"/>
          <p:cNvSpPr txBox="true"/>
          <p:nvPr/>
        </p:nvSpPr>
        <p:spPr>
          <a:xfrm rot="0">
            <a:off x="742353" y="2107963"/>
            <a:ext cx="11581005" cy="7042150"/>
          </a:xfrm>
          <a:prstGeom prst="rect">
            <a:avLst/>
          </a:prstGeom>
        </p:spPr>
        <p:txBody>
          <a:bodyPr anchor="t" rtlCol="false" tIns="0" lIns="0" bIns="0" rIns="0">
            <a:spAutoFit/>
          </a:bodyPr>
          <a:lstStyle/>
          <a:p>
            <a:pPr algn="l">
              <a:lnSpc>
                <a:spcPts val="5600"/>
              </a:lnSpc>
            </a:pPr>
            <a:r>
              <a:rPr lang="en-US" sz="4000">
                <a:solidFill>
                  <a:srgbClr val="383E48"/>
                </a:solidFill>
                <a:latin typeface="Aristotelica Pro"/>
                <a:ea typeface="Aristotelica Pro"/>
                <a:cs typeface="Aristotelica Pro"/>
                <a:sym typeface="Aristotelica Pro"/>
              </a:rPr>
              <a:t>An undirected graph is connected if every vertex is reachable from every other vertex. For identifying connected components in graph:</a:t>
            </a:r>
          </a:p>
          <a:p>
            <a:pPr algn="just" marL="863603" indent="-431801" lvl="1">
              <a:lnSpc>
                <a:spcPts val="5600"/>
              </a:lnSpc>
              <a:buFont typeface="Arial"/>
              <a:buChar char="•"/>
            </a:pPr>
            <a:r>
              <a:rPr lang="en-US" sz="4000">
                <a:solidFill>
                  <a:srgbClr val="383E48"/>
                </a:solidFill>
                <a:latin typeface="Aristotelica Pro"/>
                <a:ea typeface="Aristotelica Pro"/>
                <a:cs typeface="Aristotelica Pro"/>
                <a:sym typeface="Aristotelica Pro"/>
              </a:rPr>
              <a:t>Start BFS/DFS from vertex 0.</a:t>
            </a:r>
          </a:p>
          <a:p>
            <a:pPr algn="just" marL="863603" indent="-431801" lvl="1">
              <a:lnSpc>
                <a:spcPts val="5600"/>
              </a:lnSpc>
              <a:buFont typeface="Arial"/>
              <a:buChar char="•"/>
            </a:pPr>
            <a:r>
              <a:rPr lang="en-US" sz="4000">
                <a:solidFill>
                  <a:srgbClr val="383E48"/>
                </a:solidFill>
                <a:latin typeface="Aristotelica Pro"/>
                <a:ea typeface="Aristotelica Pro"/>
                <a:cs typeface="Aristotelica Pro"/>
                <a:sym typeface="Aristotelica Pro"/>
              </a:rPr>
              <a:t>Initialize component no. to 0.</a:t>
            </a:r>
          </a:p>
          <a:p>
            <a:pPr algn="just" marL="863603" indent="-431801" lvl="1">
              <a:lnSpc>
                <a:spcPts val="5600"/>
              </a:lnSpc>
              <a:buFont typeface="Arial"/>
              <a:buChar char="•"/>
            </a:pPr>
            <a:r>
              <a:rPr lang="en-US" sz="4000">
                <a:solidFill>
                  <a:srgbClr val="383E48"/>
                </a:solidFill>
                <a:latin typeface="Aristotelica Pro"/>
                <a:ea typeface="Aristotelica Pro"/>
                <a:cs typeface="Aristotelica Pro"/>
                <a:sym typeface="Aristotelica Pro"/>
              </a:rPr>
              <a:t>All visited nodes form a connected component.</a:t>
            </a:r>
          </a:p>
          <a:p>
            <a:pPr algn="just" marL="863603" indent="-431801" lvl="1">
              <a:lnSpc>
                <a:spcPts val="5600"/>
              </a:lnSpc>
              <a:buFont typeface="Arial"/>
              <a:buChar char="•"/>
            </a:pPr>
            <a:r>
              <a:rPr lang="en-US" sz="4000">
                <a:solidFill>
                  <a:srgbClr val="383E48"/>
                </a:solidFill>
                <a:latin typeface="Aristotelica Pro"/>
                <a:ea typeface="Aristotelica Pro"/>
                <a:cs typeface="Aristotelica Pro"/>
                <a:sym typeface="Aristotelica Pro"/>
              </a:rPr>
              <a:t>Assign each visited node component 0.</a:t>
            </a:r>
          </a:p>
          <a:p>
            <a:pPr algn="just">
              <a:lnSpc>
                <a:spcPts val="5600"/>
              </a:lnSpc>
            </a:pPr>
            <a:r>
              <a:rPr lang="en-US" sz="4000">
                <a:solidFill>
                  <a:srgbClr val="383E48"/>
                </a:solidFill>
                <a:latin typeface="Aristotelica Pro"/>
                <a:ea typeface="Aristotelica Pro"/>
                <a:cs typeface="Aristotelica Pro"/>
                <a:sym typeface="Aristotelica Pro"/>
              </a:rPr>
              <a:t>Similarly, go to an unvisited node.And follow the same procedure. </a:t>
            </a:r>
          </a:p>
          <a:p>
            <a:pPr algn="just">
              <a:lnSpc>
                <a:spcPts val="5600"/>
              </a:lnSpc>
            </a:pPr>
          </a:p>
        </p:txBody>
      </p:sp>
      <p:sp>
        <p:nvSpPr>
          <p:cNvPr name="Freeform 6" id="6"/>
          <p:cNvSpPr/>
          <p:nvPr/>
        </p:nvSpPr>
        <p:spPr>
          <a:xfrm flipH="false" flipV="false" rot="0">
            <a:off x="12570800" y="1638291"/>
            <a:ext cx="5134756" cy="8084557"/>
          </a:xfrm>
          <a:custGeom>
            <a:avLst/>
            <a:gdLst/>
            <a:ahLst/>
            <a:cxnLst/>
            <a:rect r="r" b="b" t="t" l="l"/>
            <a:pathLst>
              <a:path h="8084557" w="5134756">
                <a:moveTo>
                  <a:pt x="0" y="0"/>
                </a:moveTo>
                <a:lnTo>
                  <a:pt x="5134756" y="0"/>
                </a:lnTo>
                <a:lnTo>
                  <a:pt x="5134756" y="8084557"/>
                </a:lnTo>
                <a:lnTo>
                  <a:pt x="0" y="8084557"/>
                </a:lnTo>
                <a:lnTo>
                  <a:pt x="0" y="0"/>
                </a:lnTo>
                <a:close/>
              </a:path>
            </a:pathLst>
          </a:custGeom>
          <a:blipFill>
            <a:blip r:embed="rId2"/>
            <a:stretch>
              <a:fillRect l="0" t="-1883" r="-2664" b="-1883"/>
            </a:stretch>
          </a:blipFill>
        </p:spPr>
      </p:sp>
      <p:sp>
        <p:nvSpPr>
          <p:cNvPr name="TextBox 7" id="7"/>
          <p:cNvSpPr txBox="true"/>
          <p:nvPr/>
        </p:nvSpPr>
        <p:spPr>
          <a:xfrm rot="0">
            <a:off x="742353" y="76774"/>
            <a:ext cx="16230600" cy="1302386"/>
          </a:xfrm>
          <a:prstGeom prst="rect">
            <a:avLst/>
          </a:prstGeom>
        </p:spPr>
        <p:txBody>
          <a:bodyPr anchor="t" rtlCol="false" tIns="0" lIns="0" bIns="0" rIns="0">
            <a:spAutoFit/>
          </a:bodyPr>
          <a:lstStyle/>
          <a:p>
            <a:pPr algn="l">
              <a:lnSpc>
                <a:spcPts val="10639"/>
              </a:lnSpc>
            </a:pPr>
            <a:r>
              <a:rPr lang="en-US" b="true" sz="7599">
                <a:solidFill>
                  <a:srgbClr val="383E48"/>
                </a:solidFill>
                <a:latin typeface="Aristotelica Pro Bold"/>
                <a:ea typeface="Aristotelica Pro Bold"/>
                <a:cs typeface="Aristotelica Pro Bold"/>
                <a:sym typeface="Aristotelica Pro Bold"/>
              </a:rPr>
              <a:t>CHECKING CONNECTIVITY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E8E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2425732" y="-91011"/>
            <a:ext cx="13436536" cy="4144301"/>
          </a:xfrm>
          <a:prstGeom prst="rect">
            <a:avLst/>
          </a:prstGeom>
        </p:spPr>
      </p:pic>
      <p:grpSp>
        <p:nvGrpSpPr>
          <p:cNvPr name="Group 3" id="3"/>
          <p:cNvGrpSpPr/>
          <p:nvPr/>
        </p:nvGrpSpPr>
        <p:grpSpPr>
          <a:xfrm rot="0">
            <a:off x="6691820" y="4261604"/>
            <a:ext cx="8050737" cy="4331949"/>
            <a:chOff x="0" y="0"/>
            <a:chExt cx="2649809" cy="1425812"/>
          </a:xfrm>
        </p:grpSpPr>
        <p:sp>
          <p:nvSpPr>
            <p:cNvPr name="Freeform 4" id="4"/>
            <p:cNvSpPr/>
            <p:nvPr/>
          </p:nvSpPr>
          <p:spPr>
            <a:xfrm flipH="false" flipV="false" rot="0">
              <a:off x="31750" y="31750"/>
              <a:ext cx="2586309" cy="1362312"/>
            </a:xfrm>
            <a:custGeom>
              <a:avLst/>
              <a:gdLst/>
              <a:ahLst/>
              <a:cxnLst/>
              <a:rect r="r" b="b" t="t" l="l"/>
              <a:pathLst>
                <a:path h="1362312" w="2586309">
                  <a:moveTo>
                    <a:pt x="2493599" y="1362312"/>
                  </a:moveTo>
                  <a:lnTo>
                    <a:pt x="92710" y="1362312"/>
                  </a:lnTo>
                  <a:cubicBezTo>
                    <a:pt x="41910" y="1362312"/>
                    <a:pt x="0" y="1320402"/>
                    <a:pt x="0" y="1269602"/>
                  </a:cubicBezTo>
                  <a:lnTo>
                    <a:pt x="0" y="92710"/>
                  </a:lnTo>
                  <a:cubicBezTo>
                    <a:pt x="0" y="41910"/>
                    <a:pt x="41910" y="0"/>
                    <a:pt x="92710" y="0"/>
                  </a:cubicBezTo>
                  <a:lnTo>
                    <a:pt x="2492329" y="0"/>
                  </a:lnTo>
                  <a:cubicBezTo>
                    <a:pt x="2543129" y="0"/>
                    <a:pt x="2585039" y="41910"/>
                    <a:pt x="2585039" y="92710"/>
                  </a:cubicBezTo>
                  <a:lnTo>
                    <a:pt x="2585039" y="1268332"/>
                  </a:lnTo>
                  <a:cubicBezTo>
                    <a:pt x="2586309" y="1320402"/>
                    <a:pt x="2544399" y="1362312"/>
                    <a:pt x="2493599" y="1362312"/>
                  </a:cubicBezTo>
                  <a:close/>
                </a:path>
              </a:pathLst>
            </a:custGeom>
            <a:solidFill>
              <a:srgbClr val="FAE8E0"/>
            </a:solidFill>
          </p:spPr>
        </p:sp>
        <p:sp>
          <p:nvSpPr>
            <p:cNvPr name="Freeform 5" id="5"/>
            <p:cNvSpPr/>
            <p:nvPr/>
          </p:nvSpPr>
          <p:spPr>
            <a:xfrm flipH="false" flipV="false" rot="0">
              <a:off x="0" y="0"/>
              <a:ext cx="2649809" cy="1425812"/>
            </a:xfrm>
            <a:custGeom>
              <a:avLst/>
              <a:gdLst/>
              <a:ahLst/>
              <a:cxnLst/>
              <a:rect r="r" b="b" t="t" l="l"/>
              <a:pathLst>
                <a:path h="1425812" w="2649809">
                  <a:moveTo>
                    <a:pt x="2525349" y="59690"/>
                  </a:moveTo>
                  <a:cubicBezTo>
                    <a:pt x="2560909" y="59690"/>
                    <a:pt x="2590119" y="88900"/>
                    <a:pt x="2590119" y="124460"/>
                  </a:cubicBezTo>
                  <a:lnTo>
                    <a:pt x="2590119" y="1301352"/>
                  </a:lnTo>
                  <a:cubicBezTo>
                    <a:pt x="2590119" y="1336912"/>
                    <a:pt x="2560909" y="1366122"/>
                    <a:pt x="2525349" y="1366122"/>
                  </a:cubicBezTo>
                  <a:lnTo>
                    <a:pt x="124460" y="1366122"/>
                  </a:lnTo>
                  <a:cubicBezTo>
                    <a:pt x="88900" y="1366122"/>
                    <a:pt x="59690" y="1336912"/>
                    <a:pt x="59690" y="1301352"/>
                  </a:cubicBezTo>
                  <a:lnTo>
                    <a:pt x="59690" y="124460"/>
                  </a:lnTo>
                  <a:cubicBezTo>
                    <a:pt x="59690" y="88900"/>
                    <a:pt x="88900" y="59690"/>
                    <a:pt x="124460" y="59690"/>
                  </a:cubicBezTo>
                  <a:lnTo>
                    <a:pt x="2525349" y="59690"/>
                  </a:lnTo>
                  <a:moveTo>
                    <a:pt x="2525349" y="0"/>
                  </a:moveTo>
                  <a:lnTo>
                    <a:pt x="124460" y="0"/>
                  </a:lnTo>
                  <a:cubicBezTo>
                    <a:pt x="55880" y="0"/>
                    <a:pt x="0" y="55880"/>
                    <a:pt x="0" y="124460"/>
                  </a:cubicBezTo>
                  <a:lnTo>
                    <a:pt x="0" y="1301352"/>
                  </a:lnTo>
                  <a:cubicBezTo>
                    <a:pt x="0" y="1369932"/>
                    <a:pt x="55880" y="1425812"/>
                    <a:pt x="124460" y="1425812"/>
                  </a:cubicBezTo>
                  <a:lnTo>
                    <a:pt x="2525349" y="1425812"/>
                  </a:lnTo>
                  <a:cubicBezTo>
                    <a:pt x="2593929" y="1425812"/>
                    <a:pt x="2649809" y="1369932"/>
                    <a:pt x="2649809" y="1301352"/>
                  </a:cubicBezTo>
                  <a:lnTo>
                    <a:pt x="2649809" y="124460"/>
                  </a:lnTo>
                  <a:cubicBezTo>
                    <a:pt x="2649809" y="55880"/>
                    <a:pt x="2593929" y="0"/>
                    <a:pt x="2525349" y="0"/>
                  </a:cubicBezTo>
                  <a:close/>
                </a:path>
              </a:pathLst>
            </a:custGeom>
            <a:solidFill>
              <a:srgbClr val="494F56"/>
            </a:solidFill>
          </p:spPr>
        </p:sp>
      </p:grpSp>
      <p:sp>
        <p:nvSpPr>
          <p:cNvPr name="Freeform 6" id="6"/>
          <p:cNvSpPr/>
          <p:nvPr/>
        </p:nvSpPr>
        <p:spPr>
          <a:xfrm flipH="false" flipV="false" rot="0">
            <a:off x="862536" y="3527322"/>
            <a:ext cx="7552707" cy="6318457"/>
          </a:xfrm>
          <a:custGeom>
            <a:avLst/>
            <a:gdLst/>
            <a:ahLst/>
            <a:cxnLst/>
            <a:rect r="r" b="b" t="t" l="l"/>
            <a:pathLst>
              <a:path h="6318457" w="7552707">
                <a:moveTo>
                  <a:pt x="0" y="0"/>
                </a:moveTo>
                <a:lnTo>
                  <a:pt x="7552708" y="0"/>
                </a:lnTo>
                <a:lnTo>
                  <a:pt x="7552708" y="6318456"/>
                </a:lnTo>
                <a:lnTo>
                  <a:pt x="0" y="63184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357044" y="5057775"/>
            <a:ext cx="5385513" cy="3171825"/>
          </a:xfrm>
          <a:prstGeom prst="rect">
            <a:avLst/>
          </a:prstGeom>
        </p:spPr>
        <p:txBody>
          <a:bodyPr anchor="t" rtlCol="false" tIns="0" lIns="0" bIns="0" rIns="0">
            <a:spAutoFit/>
          </a:bodyPr>
          <a:lstStyle/>
          <a:p>
            <a:pPr algn="l">
              <a:lnSpc>
                <a:spcPts val="6299"/>
              </a:lnSpc>
            </a:pPr>
            <a:r>
              <a:rPr lang="en-US" sz="4500">
                <a:solidFill>
                  <a:srgbClr val="383E48"/>
                </a:solidFill>
                <a:latin typeface="Aristotelica Pro"/>
                <a:ea typeface="Aristotelica Pro"/>
                <a:cs typeface="Aristotelica Pro"/>
                <a:sym typeface="Aristotelica Pro"/>
              </a:rPr>
              <a:t>a. money</a:t>
            </a:r>
          </a:p>
          <a:p>
            <a:pPr algn="l">
              <a:lnSpc>
                <a:spcPts val="6299"/>
              </a:lnSpc>
            </a:pPr>
            <a:r>
              <a:rPr lang="en-US" sz="4500">
                <a:solidFill>
                  <a:srgbClr val="383E48"/>
                </a:solidFill>
                <a:latin typeface="Aristotelica Pro"/>
                <a:ea typeface="Aristotelica Pro"/>
                <a:cs typeface="Aristotelica Pro"/>
                <a:sym typeface="Aristotelica Pro"/>
              </a:rPr>
              <a:t>b. time</a:t>
            </a:r>
          </a:p>
          <a:p>
            <a:pPr algn="l">
              <a:lnSpc>
                <a:spcPts val="6299"/>
              </a:lnSpc>
            </a:pPr>
            <a:r>
              <a:rPr lang="en-US" sz="4500">
                <a:solidFill>
                  <a:srgbClr val="383E48"/>
                </a:solidFill>
                <a:latin typeface="Aristotelica Pro"/>
                <a:ea typeface="Aristotelica Pro"/>
                <a:cs typeface="Aristotelica Pro"/>
                <a:sym typeface="Aristotelica Pro"/>
              </a:rPr>
              <a:t>c. halt required</a:t>
            </a:r>
          </a:p>
          <a:p>
            <a:pPr algn="l">
              <a:lnSpc>
                <a:spcPts val="6299"/>
              </a:lnSpc>
            </a:pPr>
          </a:p>
        </p:txBody>
      </p:sp>
      <p:sp>
        <p:nvSpPr>
          <p:cNvPr name="TextBox 8" id="8"/>
          <p:cNvSpPr txBox="true"/>
          <p:nvPr/>
        </p:nvSpPr>
        <p:spPr>
          <a:xfrm rot="0">
            <a:off x="1057358" y="4779753"/>
            <a:ext cx="7163064" cy="3373755"/>
          </a:xfrm>
          <a:prstGeom prst="rect">
            <a:avLst/>
          </a:prstGeom>
        </p:spPr>
        <p:txBody>
          <a:bodyPr anchor="t" rtlCol="false" tIns="0" lIns="0" bIns="0" rIns="0">
            <a:spAutoFit/>
          </a:bodyPr>
          <a:lstStyle/>
          <a:p>
            <a:pPr algn="ctr">
              <a:lnSpc>
                <a:spcPts val="6719"/>
              </a:lnSpc>
            </a:pPr>
            <a:r>
              <a:rPr lang="en-US" sz="4799">
                <a:solidFill>
                  <a:srgbClr val="383E48"/>
                </a:solidFill>
                <a:latin typeface="Aristotelica Pro"/>
                <a:ea typeface="Aristotelica Pro"/>
                <a:cs typeface="Aristotelica Pro"/>
                <a:sym typeface="Aristotelica Pro"/>
              </a:rPr>
              <a:t>For users this time table may be inconvinient if there are many routes to a single place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56239" y="237912"/>
            <a:ext cx="8405495" cy="10049088"/>
          </a:xfrm>
          <a:custGeom>
            <a:avLst/>
            <a:gdLst/>
            <a:ahLst/>
            <a:cxnLst/>
            <a:rect r="r" b="b" t="t" l="l"/>
            <a:pathLst>
              <a:path h="10049088" w="8405495">
                <a:moveTo>
                  <a:pt x="0" y="0"/>
                </a:moveTo>
                <a:lnTo>
                  <a:pt x="8405494" y="0"/>
                </a:lnTo>
                <a:lnTo>
                  <a:pt x="8405494" y="10049088"/>
                </a:lnTo>
                <a:lnTo>
                  <a:pt x="0" y="10049088"/>
                </a:lnTo>
                <a:lnTo>
                  <a:pt x="0" y="0"/>
                </a:lnTo>
                <a:close/>
              </a:path>
            </a:pathLst>
          </a:custGeom>
          <a:blipFill>
            <a:blip r:embed="rId2"/>
            <a:stretch>
              <a:fillRect l="-359"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E8E0"/>
        </a:solidFill>
      </p:bgPr>
    </p:bg>
    <p:spTree>
      <p:nvGrpSpPr>
        <p:cNvPr id="1" name=""/>
        <p:cNvGrpSpPr/>
        <p:nvPr/>
      </p:nvGrpSpPr>
      <p:grpSpPr>
        <a:xfrm>
          <a:off x="0" y="0"/>
          <a:ext cx="0" cy="0"/>
          <a:chOff x="0" y="0"/>
          <a:chExt cx="0" cy="0"/>
        </a:xfrm>
      </p:grpSpPr>
      <p:sp>
        <p:nvSpPr>
          <p:cNvPr name="Freeform 2" id="2"/>
          <p:cNvSpPr/>
          <p:nvPr/>
        </p:nvSpPr>
        <p:spPr>
          <a:xfrm flipH="false" flipV="false" rot="0">
            <a:off x="1869523" y="259967"/>
            <a:ext cx="7543108" cy="9767066"/>
          </a:xfrm>
          <a:custGeom>
            <a:avLst/>
            <a:gdLst/>
            <a:ahLst/>
            <a:cxnLst/>
            <a:rect r="r" b="b" t="t" l="l"/>
            <a:pathLst>
              <a:path h="9767066" w="7543108">
                <a:moveTo>
                  <a:pt x="0" y="0"/>
                </a:moveTo>
                <a:lnTo>
                  <a:pt x="7543109" y="0"/>
                </a:lnTo>
                <a:lnTo>
                  <a:pt x="7543109" y="9767066"/>
                </a:lnTo>
                <a:lnTo>
                  <a:pt x="0" y="9767066"/>
                </a:lnTo>
                <a:lnTo>
                  <a:pt x="0" y="0"/>
                </a:lnTo>
                <a:close/>
              </a:path>
            </a:pathLst>
          </a:custGeom>
          <a:blipFill>
            <a:blip r:embed="rId2"/>
            <a:stretch>
              <a:fillRect l="0" t="0" r="-2541" b="0"/>
            </a:stretch>
          </a:blipFill>
        </p:spPr>
      </p:sp>
      <p:sp>
        <p:nvSpPr>
          <p:cNvPr name="TextBox 3" id="3"/>
          <p:cNvSpPr txBox="true"/>
          <p:nvPr/>
        </p:nvSpPr>
        <p:spPr>
          <a:xfrm rot="0">
            <a:off x="10897992" y="4588497"/>
            <a:ext cx="5646961" cy="995705"/>
          </a:xfrm>
          <a:prstGeom prst="rect">
            <a:avLst/>
          </a:prstGeom>
        </p:spPr>
        <p:txBody>
          <a:bodyPr anchor="t" rtlCol="false" tIns="0" lIns="0" bIns="0" rIns="0">
            <a:spAutoFit/>
          </a:bodyPr>
          <a:lstStyle/>
          <a:p>
            <a:pPr algn="ctr">
              <a:lnSpc>
                <a:spcPts val="8096"/>
              </a:lnSpc>
              <a:spcBef>
                <a:spcPct val="0"/>
              </a:spcBef>
            </a:pPr>
            <a:r>
              <a:rPr lang="en-US" sz="5783">
                <a:solidFill>
                  <a:srgbClr val="000000"/>
                </a:solidFill>
                <a:latin typeface="Aristotelica Pro"/>
                <a:ea typeface="Aristotelica Pro"/>
                <a:cs typeface="Aristotelica Pro"/>
                <a:sym typeface="Aristotelica Pro"/>
              </a:rPr>
              <a:t> A directed graph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grpSp>
        <p:nvGrpSpPr>
          <p:cNvPr name="Group 2" id="2"/>
          <p:cNvGrpSpPr/>
          <p:nvPr/>
        </p:nvGrpSpPr>
        <p:grpSpPr>
          <a:xfrm rot="0">
            <a:off x="9944100" y="3804436"/>
            <a:ext cx="7315200" cy="5453864"/>
            <a:chOff x="0" y="0"/>
            <a:chExt cx="2649809" cy="1975571"/>
          </a:xfrm>
        </p:grpSpPr>
        <p:sp>
          <p:nvSpPr>
            <p:cNvPr name="Freeform 3" id="3"/>
            <p:cNvSpPr/>
            <p:nvPr/>
          </p:nvSpPr>
          <p:spPr>
            <a:xfrm flipH="false" flipV="false" rot="0">
              <a:off x="31750" y="31750"/>
              <a:ext cx="2586309" cy="1912071"/>
            </a:xfrm>
            <a:custGeom>
              <a:avLst/>
              <a:gdLst/>
              <a:ahLst/>
              <a:cxnLst/>
              <a:rect r="r" b="b" t="t" l="l"/>
              <a:pathLst>
                <a:path h="1912071" w="2586309">
                  <a:moveTo>
                    <a:pt x="2493599" y="1912071"/>
                  </a:moveTo>
                  <a:lnTo>
                    <a:pt x="92710" y="1912071"/>
                  </a:lnTo>
                  <a:cubicBezTo>
                    <a:pt x="41910" y="1912071"/>
                    <a:pt x="0" y="1870161"/>
                    <a:pt x="0" y="1819361"/>
                  </a:cubicBezTo>
                  <a:lnTo>
                    <a:pt x="0" y="92710"/>
                  </a:lnTo>
                  <a:cubicBezTo>
                    <a:pt x="0" y="41910"/>
                    <a:pt x="41910" y="0"/>
                    <a:pt x="92710" y="0"/>
                  </a:cubicBezTo>
                  <a:lnTo>
                    <a:pt x="2492329" y="0"/>
                  </a:lnTo>
                  <a:cubicBezTo>
                    <a:pt x="2543129" y="0"/>
                    <a:pt x="2585039" y="41910"/>
                    <a:pt x="2585039" y="92710"/>
                  </a:cubicBezTo>
                  <a:lnTo>
                    <a:pt x="2585039" y="1818091"/>
                  </a:lnTo>
                  <a:cubicBezTo>
                    <a:pt x="2586309" y="1870161"/>
                    <a:pt x="2544399" y="1912071"/>
                    <a:pt x="2493599" y="1912071"/>
                  </a:cubicBezTo>
                  <a:close/>
                </a:path>
              </a:pathLst>
            </a:custGeom>
            <a:solidFill>
              <a:srgbClr val="FAE8E0"/>
            </a:solidFill>
          </p:spPr>
        </p:sp>
        <p:sp>
          <p:nvSpPr>
            <p:cNvPr name="Freeform 4" id="4"/>
            <p:cNvSpPr/>
            <p:nvPr/>
          </p:nvSpPr>
          <p:spPr>
            <a:xfrm flipH="false" flipV="false" rot="0">
              <a:off x="0" y="0"/>
              <a:ext cx="2649809" cy="1975571"/>
            </a:xfrm>
            <a:custGeom>
              <a:avLst/>
              <a:gdLst/>
              <a:ahLst/>
              <a:cxnLst/>
              <a:rect r="r" b="b" t="t" l="l"/>
              <a:pathLst>
                <a:path h="1975571" w="2649809">
                  <a:moveTo>
                    <a:pt x="2525349" y="59690"/>
                  </a:moveTo>
                  <a:cubicBezTo>
                    <a:pt x="2560909" y="59690"/>
                    <a:pt x="2590119" y="88900"/>
                    <a:pt x="2590119" y="124460"/>
                  </a:cubicBezTo>
                  <a:lnTo>
                    <a:pt x="2590119" y="1851111"/>
                  </a:lnTo>
                  <a:cubicBezTo>
                    <a:pt x="2590119" y="1886671"/>
                    <a:pt x="2560909" y="1915881"/>
                    <a:pt x="2525349" y="1915881"/>
                  </a:cubicBezTo>
                  <a:lnTo>
                    <a:pt x="124460" y="1915881"/>
                  </a:lnTo>
                  <a:cubicBezTo>
                    <a:pt x="88900" y="1915881"/>
                    <a:pt x="59690" y="1886671"/>
                    <a:pt x="59690" y="1851111"/>
                  </a:cubicBezTo>
                  <a:lnTo>
                    <a:pt x="59690" y="124460"/>
                  </a:lnTo>
                  <a:cubicBezTo>
                    <a:pt x="59690" y="88900"/>
                    <a:pt x="88900" y="59690"/>
                    <a:pt x="124460" y="59690"/>
                  </a:cubicBezTo>
                  <a:lnTo>
                    <a:pt x="2525349" y="59690"/>
                  </a:lnTo>
                  <a:moveTo>
                    <a:pt x="2525349" y="0"/>
                  </a:moveTo>
                  <a:lnTo>
                    <a:pt x="124460" y="0"/>
                  </a:lnTo>
                  <a:cubicBezTo>
                    <a:pt x="55880" y="0"/>
                    <a:pt x="0" y="55880"/>
                    <a:pt x="0" y="124460"/>
                  </a:cubicBezTo>
                  <a:lnTo>
                    <a:pt x="0" y="1851111"/>
                  </a:lnTo>
                  <a:cubicBezTo>
                    <a:pt x="0" y="1919691"/>
                    <a:pt x="55880" y="1975571"/>
                    <a:pt x="124460" y="1975571"/>
                  </a:cubicBezTo>
                  <a:lnTo>
                    <a:pt x="2525349" y="1975571"/>
                  </a:lnTo>
                  <a:cubicBezTo>
                    <a:pt x="2593929" y="1975571"/>
                    <a:pt x="2649809" y="1919691"/>
                    <a:pt x="2649809" y="1851111"/>
                  </a:cubicBezTo>
                  <a:lnTo>
                    <a:pt x="2649809" y="124460"/>
                  </a:lnTo>
                  <a:cubicBezTo>
                    <a:pt x="2649809" y="55880"/>
                    <a:pt x="2593929" y="0"/>
                    <a:pt x="2525349" y="0"/>
                  </a:cubicBezTo>
                  <a:close/>
                </a:path>
              </a:pathLst>
            </a:custGeom>
            <a:solidFill>
              <a:srgbClr val="494F56"/>
            </a:solidFill>
          </p:spPr>
        </p:sp>
      </p:grpSp>
      <p:sp>
        <p:nvSpPr>
          <p:cNvPr name="Freeform 5" id="5"/>
          <p:cNvSpPr/>
          <p:nvPr/>
        </p:nvSpPr>
        <p:spPr>
          <a:xfrm flipH="false" flipV="false" rot="0">
            <a:off x="9629324" y="1028700"/>
            <a:ext cx="7944752" cy="3117301"/>
          </a:xfrm>
          <a:custGeom>
            <a:avLst/>
            <a:gdLst/>
            <a:ahLst/>
            <a:cxnLst/>
            <a:rect r="r" b="b" t="t" l="l"/>
            <a:pathLst>
              <a:path h="3117301" w="7944752">
                <a:moveTo>
                  <a:pt x="0" y="0"/>
                </a:moveTo>
                <a:lnTo>
                  <a:pt x="7944752" y="0"/>
                </a:lnTo>
                <a:lnTo>
                  <a:pt x="7944752" y="3117301"/>
                </a:lnTo>
                <a:lnTo>
                  <a:pt x="0" y="3117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565811" y="3609063"/>
            <a:ext cx="4658924" cy="4575068"/>
          </a:xfrm>
          <a:custGeom>
            <a:avLst/>
            <a:gdLst/>
            <a:ahLst/>
            <a:cxnLst/>
            <a:rect r="r" b="b" t="t" l="l"/>
            <a:pathLst>
              <a:path h="4575068" w="4658924">
                <a:moveTo>
                  <a:pt x="0" y="0"/>
                </a:moveTo>
                <a:lnTo>
                  <a:pt x="4658924" y="0"/>
                </a:lnTo>
                <a:lnTo>
                  <a:pt x="4658924" y="4575068"/>
                </a:lnTo>
                <a:lnTo>
                  <a:pt x="0" y="4575068"/>
                </a:lnTo>
                <a:lnTo>
                  <a:pt x="0" y="0"/>
                </a:lnTo>
                <a:close/>
              </a:path>
            </a:pathLst>
          </a:custGeom>
          <a:blipFill>
            <a:blip r:embed="rId4"/>
            <a:stretch>
              <a:fillRect l="0" t="-19771" r="0" b="-19208"/>
            </a:stretch>
          </a:blipFill>
        </p:spPr>
      </p:sp>
      <p:sp>
        <p:nvSpPr>
          <p:cNvPr name="Freeform 7" id="7"/>
          <p:cNvSpPr/>
          <p:nvPr/>
        </p:nvSpPr>
        <p:spPr>
          <a:xfrm flipH="false" flipV="false" rot="0">
            <a:off x="-226661" y="3609063"/>
            <a:ext cx="4387883" cy="4575068"/>
          </a:xfrm>
          <a:custGeom>
            <a:avLst/>
            <a:gdLst/>
            <a:ahLst/>
            <a:cxnLst/>
            <a:rect r="r" b="b" t="t" l="l"/>
            <a:pathLst>
              <a:path h="4575068" w="4387883">
                <a:moveTo>
                  <a:pt x="0" y="0"/>
                </a:moveTo>
                <a:lnTo>
                  <a:pt x="4387883" y="0"/>
                </a:lnTo>
                <a:lnTo>
                  <a:pt x="4387883" y="4575068"/>
                </a:lnTo>
                <a:lnTo>
                  <a:pt x="0" y="4575068"/>
                </a:lnTo>
                <a:lnTo>
                  <a:pt x="0" y="0"/>
                </a:lnTo>
                <a:close/>
              </a:path>
            </a:pathLst>
          </a:custGeom>
          <a:blipFill>
            <a:blip r:embed="rId5"/>
            <a:stretch>
              <a:fillRect l="-4669" t="0" r="-4669" b="0"/>
            </a:stretch>
          </a:blipFill>
        </p:spPr>
      </p:sp>
      <p:sp>
        <p:nvSpPr>
          <p:cNvPr name="TextBox 8" id="8"/>
          <p:cNvSpPr txBox="true"/>
          <p:nvPr/>
        </p:nvSpPr>
        <p:spPr>
          <a:xfrm rot="0">
            <a:off x="10254952" y="1789790"/>
            <a:ext cx="6693495" cy="797560"/>
          </a:xfrm>
          <a:prstGeom prst="rect">
            <a:avLst/>
          </a:prstGeom>
        </p:spPr>
        <p:txBody>
          <a:bodyPr anchor="t" rtlCol="false" tIns="0" lIns="0" bIns="0" rIns="0">
            <a:spAutoFit/>
          </a:bodyPr>
          <a:lstStyle/>
          <a:p>
            <a:pPr algn="l">
              <a:lnSpc>
                <a:spcPts val="6439"/>
              </a:lnSpc>
            </a:pPr>
            <a:r>
              <a:rPr lang="en-US" sz="4599">
                <a:solidFill>
                  <a:srgbClr val="383E48"/>
                </a:solidFill>
                <a:latin typeface="Aristotelica Pro"/>
                <a:ea typeface="Aristotelica Pro"/>
                <a:cs typeface="Aristotelica Pro"/>
                <a:sym typeface="Aristotelica Pro"/>
              </a:rPr>
              <a:t>What is a tree?</a:t>
            </a:r>
          </a:p>
        </p:txBody>
      </p:sp>
      <p:sp>
        <p:nvSpPr>
          <p:cNvPr name="TextBox 9" id="9"/>
          <p:cNvSpPr txBox="true"/>
          <p:nvPr/>
        </p:nvSpPr>
        <p:spPr>
          <a:xfrm rot="0">
            <a:off x="9944100" y="4298205"/>
            <a:ext cx="7319124" cy="3101534"/>
          </a:xfrm>
          <a:prstGeom prst="rect">
            <a:avLst/>
          </a:prstGeom>
        </p:spPr>
        <p:txBody>
          <a:bodyPr anchor="t" rtlCol="false" tIns="0" lIns="0" bIns="0" rIns="0">
            <a:spAutoFit/>
          </a:bodyPr>
          <a:lstStyle/>
          <a:p>
            <a:pPr algn="ctr">
              <a:lnSpc>
                <a:spcPts val="6137"/>
              </a:lnSpc>
            </a:pPr>
            <a:r>
              <a:rPr lang="en-US" sz="4383">
                <a:solidFill>
                  <a:srgbClr val="383E48"/>
                </a:solidFill>
                <a:latin typeface="Aristotelica Pro"/>
                <a:ea typeface="Aristotelica Pro"/>
                <a:cs typeface="Aristotelica Pro"/>
                <a:sym typeface="Aristotelica Pro"/>
              </a:rPr>
              <a:t> A tree is a minimally connected graph.</a:t>
            </a:r>
          </a:p>
          <a:p>
            <a:pPr algn="ctr">
              <a:lnSpc>
                <a:spcPts val="6137"/>
              </a:lnSpc>
              <a:spcBef>
                <a:spcPct val="0"/>
              </a:spcBef>
            </a:pPr>
            <a:r>
              <a:rPr lang="en-US" sz="4383">
                <a:solidFill>
                  <a:srgbClr val="383E48"/>
                </a:solidFill>
                <a:latin typeface="Aristotelica Pro"/>
                <a:ea typeface="Aristotelica Pro"/>
                <a:cs typeface="Aristotelica Pro"/>
                <a:sym typeface="Aristotelica Pro"/>
              </a:rPr>
              <a:t>A tree is acyclic. A tree on n vertices has n-1 edges.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89082"/>
        </a:solidFill>
      </p:bgPr>
    </p:bg>
    <p:spTree>
      <p:nvGrpSpPr>
        <p:cNvPr id="1" name=""/>
        <p:cNvGrpSpPr/>
        <p:nvPr/>
      </p:nvGrpSpPr>
      <p:grpSpPr>
        <a:xfrm>
          <a:off x="0" y="0"/>
          <a:ext cx="0" cy="0"/>
          <a:chOff x="0" y="0"/>
          <a:chExt cx="0" cy="0"/>
        </a:xfrm>
      </p:grpSpPr>
      <p:grpSp>
        <p:nvGrpSpPr>
          <p:cNvPr name="Group 2" id="2"/>
          <p:cNvGrpSpPr/>
          <p:nvPr/>
        </p:nvGrpSpPr>
        <p:grpSpPr>
          <a:xfrm rot="0">
            <a:off x="1028700" y="2228929"/>
            <a:ext cx="16230600" cy="7029371"/>
            <a:chOff x="0" y="0"/>
            <a:chExt cx="5879264" cy="2546272"/>
          </a:xfrm>
        </p:grpSpPr>
        <p:sp>
          <p:nvSpPr>
            <p:cNvPr name="Freeform 3" id="3"/>
            <p:cNvSpPr/>
            <p:nvPr/>
          </p:nvSpPr>
          <p:spPr>
            <a:xfrm flipH="false" flipV="false" rot="0">
              <a:off x="31750" y="31750"/>
              <a:ext cx="5815764" cy="2482772"/>
            </a:xfrm>
            <a:custGeom>
              <a:avLst/>
              <a:gdLst/>
              <a:ahLst/>
              <a:cxnLst/>
              <a:rect r="r" b="b" t="t" l="l"/>
              <a:pathLst>
                <a:path h="2482772" w="5815764">
                  <a:moveTo>
                    <a:pt x="5723054" y="2482772"/>
                  </a:moveTo>
                  <a:lnTo>
                    <a:pt x="92710" y="2482772"/>
                  </a:lnTo>
                  <a:cubicBezTo>
                    <a:pt x="41910" y="2482772"/>
                    <a:pt x="0" y="2440862"/>
                    <a:pt x="0" y="2390062"/>
                  </a:cubicBezTo>
                  <a:lnTo>
                    <a:pt x="0" y="92710"/>
                  </a:lnTo>
                  <a:cubicBezTo>
                    <a:pt x="0" y="41910"/>
                    <a:pt x="41910" y="0"/>
                    <a:pt x="92710" y="0"/>
                  </a:cubicBezTo>
                  <a:lnTo>
                    <a:pt x="5721784" y="0"/>
                  </a:lnTo>
                  <a:cubicBezTo>
                    <a:pt x="5772584" y="0"/>
                    <a:pt x="5814494" y="41910"/>
                    <a:pt x="5814494" y="92710"/>
                  </a:cubicBezTo>
                  <a:lnTo>
                    <a:pt x="5814494" y="2388793"/>
                  </a:lnTo>
                  <a:cubicBezTo>
                    <a:pt x="5815764" y="2440862"/>
                    <a:pt x="5773854" y="2482772"/>
                    <a:pt x="5723054" y="2482772"/>
                  </a:cubicBezTo>
                  <a:close/>
                </a:path>
              </a:pathLst>
            </a:custGeom>
            <a:solidFill>
              <a:srgbClr val="FAE8E0"/>
            </a:solidFill>
          </p:spPr>
        </p:sp>
        <p:sp>
          <p:nvSpPr>
            <p:cNvPr name="Freeform 4" id="4"/>
            <p:cNvSpPr/>
            <p:nvPr/>
          </p:nvSpPr>
          <p:spPr>
            <a:xfrm flipH="false" flipV="false" rot="0">
              <a:off x="0" y="0"/>
              <a:ext cx="5879264" cy="2546273"/>
            </a:xfrm>
            <a:custGeom>
              <a:avLst/>
              <a:gdLst/>
              <a:ahLst/>
              <a:cxnLst/>
              <a:rect r="r" b="b" t="t" l="l"/>
              <a:pathLst>
                <a:path h="2546273" w="5879264">
                  <a:moveTo>
                    <a:pt x="5754804" y="59690"/>
                  </a:moveTo>
                  <a:cubicBezTo>
                    <a:pt x="5790364" y="59690"/>
                    <a:pt x="5819574" y="88900"/>
                    <a:pt x="5819574" y="124460"/>
                  </a:cubicBezTo>
                  <a:lnTo>
                    <a:pt x="5819574" y="2421813"/>
                  </a:lnTo>
                  <a:cubicBezTo>
                    <a:pt x="5819574" y="2457373"/>
                    <a:pt x="5790364" y="2486583"/>
                    <a:pt x="5754804" y="2486583"/>
                  </a:cubicBezTo>
                  <a:lnTo>
                    <a:pt x="124460" y="2486583"/>
                  </a:lnTo>
                  <a:cubicBezTo>
                    <a:pt x="88900" y="2486583"/>
                    <a:pt x="59690" y="2457373"/>
                    <a:pt x="59690" y="2421813"/>
                  </a:cubicBezTo>
                  <a:lnTo>
                    <a:pt x="59690" y="124460"/>
                  </a:lnTo>
                  <a:cubicBezTo>
                    <a:pt x="59690" y="88900"/>
                    <a:pt x="88900" y="59690"/>
                    <a:pt x="124460" y="59690"/>
                  </a:cubicBezTo>
                  <a:lnTo>
                    <a:pt x="5754804" y="59690"/>
                  </a:lnTo>
                  <a:moveTo>
                    <a:pt x="5754804" y="0"/>
                  </a:moveTo>
                  <a:lnTo>
                    <a:pt x="124460" y="0"/>
                  </a:lnTo>
                  <a:cubicBezTo>
                    <a:pt x="55880" y="0"/>
                    <a:pt x="0" y="55880"/>
                    <a:pt x="0" y="124460"/>
                  </a:cubicBezTo>
                  <a:lnTo>
                    <a:pt x="0" y="2421813"/>
                  </a:lnTo>
                  <a:cubicBezTo>
                    <a:pt x="0" y="2490393"/>
                    <a:pt x="55880" y="2546273"/>
                    <a:pt x="124460" y="2546273"/>
                  </a:cubicBezTo>
                  <a:lnTo>
                    <a:pt x="5754804" y="2546273"/>
                  </a:lnTo>
                  <a:cubicBezTo>
                    <a:pt x="5823384" y="2546273"/>
                    <a:pt x="5879264" y="2490393"/>
                    <a:pt x="5879264" y="2421813"/>
                  </a:cubicBezTo>
                  <a:lnTo>
                    <a:pt x="5879264" y="124460"/>
                  </a:lnTo>
                  <a:cubicBezTo>
                    <a:pt x="5879264" y="55880"/>
                    <a:pt x="5823384" y="0"/>
                    <a:pt x="5754804" y="0"/>
                  </a:cubicBezTo>
                  <a:close/>
                </a:path>
              </a:pathLst>
            </a:custGeom>
            <a:solidFill>
              <a:srgbClr val="494F56"/>
            </a:solidFill>
          </p:spPr>
        </p:sp>
      </p:grpSp>
      <p:sp>
        <p:nvSpPr>
          <p:cNvPr name="TextBox 5" id="5"/>
          <p:cNvSpPr txBox="true"/>
          <p:nvPr/>
        </p:nvSpPr>
        <p:spPr>
          <a:xfrm rot="0">
            <a:off x="1571354" y="3010064"/>
            <a:ext cx="15145291" cy="3851399"/>
          </a:xfrm>
          <a:prstGeom prst="rect">
            <a:avLst/>
          </a:prstGeom>
        </p:spPr>
        <p:txBody>
          <a:bodyPr anchor="t" rtlCol="false" tIns="0" lIns="0" bIns="0" rIns="0">
            <a:spAutoFit/>
          </a:bodyPr>
          <a:lstStyle/>
          <a:p>
            <a:pPr algn="just">
              <a:lnSpc>
                <a:spcPts val="6145"/>
              </a:lnSpc>
            </a:pPr>
            <a:r>
              <a:rPr lang="en-US" sz="4389">
                <a:solidFill>
                  <a:srgbClr val="383E48"/>
                </a:solidFill>
                <a:latin typeface="Aristotelica Pro"/>
                <a:ea typeface="Aristotelica Pro"/>
                <a:cs typeface="Aristotelica Pro"/>
                <a:sym typeface="Aristotelica Pro"/>
              </a:rPr>
              <a:t>A cycle is a path(technically, a walk) that starts and ends at same vertex. Cycle should repeat edges inthe graph. Cycles may repeat vertex. Cycles in a graph can be detected by finding non tree edges as non tree edges generate cycles.</a:t>
            </a:r>
          </a:p>
          <a:p>
            <a:pPr algn="just">
              <a:lnSpc>
                <a:spcPts val="6145"/>
              </a:lnSpc>
            </a:pPr>
            <a:r>
              <a:rPr lang="en-US" sz="4389">
                <a:solidFill>
                  <a:srgbClr val="383E48"/>
                </a:solidFill>
                <a:latin typeface="Aristotelica Pro"/>
                <a:ea typeface="Aristotelica Pro"/>
                <a:cs typeface="Aristotelica Pro"/>
                <a:sym typeface="Aristotelica Pro"/>
              </a:rPr>
              <a:t>It can be done by making BFS tree or DFS tree.</a:t>
            </a:r>
          </a:p>
        </p:txBody>
      </p:sp>
      <p:sp>
        <p:nvSpPr>
          <p:cNvPr name="TextBox 6" id="6"/>
          <p:cNvSpPr txBox="true"/>
          <p:nvPr/>
        </p:nvSpPr>
        <p:spPr>
          <a:xfrm rot="0">
            <a:off x="1028700" y="876300"/>
            <a:ext cx="16230600" cy="1302386"/>
          </a:xfrm>
          <a:prstGeom prst="rect">
            <a:avLst/>
          </a:prstGeom>
        </p:spPr>
        <p:txBody>
          <a:bodyPr anchor="t" rtlCol="false" tIns="0" lIns="0" bIns="0" rIns="0">
            <a:spAutoFit/>
          </a:bodyPr>
          <a:lstStyle/>
          <a:p>
            <a:pPr algn="l">
              <a:lnSpc>
                <a:spcPts val="10639"/>
              </a:lnSpc>
            </a:pPr>
            <a:r>
              <a:rPr lang="en-US" b="true" sz="7599">
                <a:solidFill>
                  <a:srgbClr val="383E48"/>
                </a:solidFill>
                <a:latin typeface="Aristotelica Pro Bold"/>
                <a:ea typeface="Aristotelica Pro Bold"/>
                <a:cs typeface="Aristotelica Pro Bold"/>
                <a:sym typeface="Aristotelica Pro Bold"/>
              </a:rPr>
              <a:t>DETECTING CYCLES IN THE GRAPH?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sp>
        <p:nvSpPr>
          <p:cNvPr name="Freeform 2" id="2"/>
          <p:cNvSpPr/>
          <p:nvPr/>
        </p:nvSpPr>
        <p:spPr>
          <a:xfrm flipH="false" flipV="false" rot="0">
            <a:off x="356680" y="2972253"/>
            <a:ext cx="5377921" cy="4342494"/>
          </a:xfrm>
          <a:custGeom>
            <a:avLst/>
            <a:gdLst/>
            <a:ahLst/>
            <a:cxnLst/>
            <a:rect r="r" b="b" t="t" l="l"/>
            <a:pathLst>
              <a:path h="4342494" w="5377921">
                <a:moveTo>
                  <a:pt x="0" y="0"/>
                </a:moveTo>
                <a:lnTo>
                  <a:pt x="5377921" y="0"/>
                </a:lnTo>
                <a:lnTo>
                  <a:pt x="5377921" y="4342494"/>
                </a:lnTo>
                <a:lnTo>
                  <a:pt x="0" y="4342494"/>
                </a:lnTo>
                <a:lnTo>
                  <a:pt x="0" y="0"/>
                </a:lnTo>
                <a:close/>
              </a:path>
            </a:pathLst>
          </a:custGeom>
          <a:blipFill>
            <a:blip r:embed="rId2"/>
            <a:stretch>
              <a:fillRect l="-4862" t="-17261" r="-7689" b="-5356"/>
            </a:stretch>
          </a:blipFill>
        </p:spPr>
      </p:sp>
      <p:sp>
        <p:nvSpPr>
          <p:cNvPr name="Freeform 3" id="3"/>
          <p:cNvSpPr/>
          <p:nvPr/>
        </p:nvSpPr>
        <p:spPr>
          <a:xfrm flipH="false" flipV="false" rot="0">
            <a:off x="8411628" y="1671985"/>
            <a:ext cx="9244531" cy="8215049"/>
          </a:xfrm>
          <a:custGeom>
            <a:avLst/>
            <a:gdLst/>
            <a:ahLst/>
            <a:cxnLst/>
            <a:rect r="r" b="b" t="t" l="l"/>
            <a:pathLst>
              <a:path h="8215049" w="9244531">
                <a:moveTo>
                  <a:pt x="0" y="0"/>
                </a:moveTo>
                <a:lnTo>
                  <a:pt x="9244531" y="0"/>
                </a:lnTo>
                <a:lnTo>
                  <a:pt x="9244531" y="8215049"/>
                </a:lnTo>
                <a:lnTo>
                  <a:pt x="0" y="8215049"/>
                </a:lnTo>
                <a:lnTo>
                  <a:pt x="0" y="0"/>
                </a:lnTo>
                <a:close/>
              </a:path>
            </a:pathLst>
          </a:custGeom>
          <a:blipFill>
            <a:blip r:embed="rId3"/>
            <a:stretch>
              <a:fillRect l="0" t="-747" r="0" b="-747"/>
            </a:stretch>
          </a:blipFill>
        </p:spPr>
      </p:sp>
      <p:sp>
        <p:nvSpPr>
          <p:cNvPr name="Freeform 4" id="4"/>
          <p:cNvSpPr/>
          <p:nvPr/>
        </p:nvSpPr>
        <p:spPr>
          <a:xfrm flipH="false" flipV="false" rot="0">
            <a:off x="5734601" y="4655158"/>
            <a:ext cx="2677027" cy="1124351"/>
          </a:xfrm>
          <a:custGeom>
            <a:avLst/>
            <a:gdLst/>
            <a:ahLst/>
            <a:cxnLst/>
            <a:rect r="r" b="b" t="t" l="l"/>
            <a:pathLst>
              <a:path h="1124351" w="2677027">
                <a:moveTo>
                  <a:pt x="0" y="0"/>
                </a:moveTo>
                <a:lnTo>
                  <a:pt x="2677027" y="0"/>
                </a:lnTo>
                <a:lnTo>
                  <a:pt x="2677027" y="1124351"/>
                </a:lnTo>
                <a:lnTo>
                  <a:pt x="0" y="11243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47771" y="481965"/>
            <a:ext cx="16230600" cy="979170"/>
          </a:xfrm>
          <a:prstGeom prst="rect">
            <a:avLst/>
          </a:prstGeom>
        </p:spPr>
        <p:txBody>
          <a:bodyPr anchor="t" rtlCol="false" tIns="0" lIns="0" bIns="0" rIns="0">
            <a:spAutoFit/>
          </a:bodyPr>
          <a:lstStyle/>
          <a:p>
            <a:pPr algn="ctr">
              <a:lnSpc>
                <a:spcPts val="7979"/>
              </a:lnSpc>
            </a:pPr>
            <a:r>
              <a:rPr lang="en-US" b="true" sz="5699">
                <a:solidFill>
                  <a:srgbClr val="494F56"/>
                </a:solidFill>
                <a:latin typeface="Aristotelica Pro Bold"/>
                <a:ea typeface="Aristotelica Pro Bold"/>
                <a:cs typeface="Aristotelica Pro Bold"/>
                <a:sym typeface="Aristotelica Pro Bold"/>
              </a:rPr>
              <a:t>DFS TREE</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89082"/>
        </a:solidFill>
      </p:bgPr>
    </p:bg>
    <p:spTree>
      <p:nvGrpSpPr>
        <p:cNvPr id="1" name=""/>
        <p:cNvGrpSpPr/>
        <p:nvPr/>
      </p:nvGrpSpPr>
      <p:grpSpPr>
        <a:xfrm>
          <a:off x="0" y="0"/>
          <a:ext cx="0" cy="0"/>
          <a:chOff x="0" y="0"/>
          <a:chExt cx="0" cy="0"/>
        </a:xfrm>
      </p:grpSpPr>
      <p:sp>
        <p:nvSpPr>
          <p:cNvPr name="TextBox 2" id="2"/>
          <p:cNvSpPr txBox="true"/>
          <p:nvPr/>
        </p:nvSpPr>
        <p:spPr>
          <a:xfrm rot="0">
            <a:off x="3629746" y="3694105"/>
            <a:ext cx="11028508" cy="2099235"/>
          </a:xfrm>
          <a:prstGeom prst="rect">
            <a:avLst/>
          </a:prstGeom>
        </p:spPr>
        <p:txBody>
          <a:bodyPr anchor="t" rtlCol="false" tIns="0" lIns="0" bIns="0" rIns="0">
            <a:spAutoFit/>
          </a:bodyPr>
          <a:lstStyle/>
          <a:p>
            <a:pPr algn="ctr">
              <a:lnSpc>
                <a:spcPts val="17228"/>
              </a:lnSpc>
            </a:pPr>
            <a:r>
              <a:rPr lang="en-US" b="true" sz="12305">
                <a:solidFill>
                  <a:srgbClr val="E1FAC6"/>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grpSp>
        <p:nvGrpSpPr>
          <p:cNvPr name="Group 2" id="2"/>
          <p:cNvGrpSpPr/>
          <p:nvPr/>
        </p:nvGrpSpPr>
        <p:grpSpPr>
          <a:xfrm rot="0">
            <a:off x="9944100" y="1840069"/>
            <a:ext cx="7315200" cy="7418231"/>
            <a:chOff x="0" y="0"/>
            <a:chExt cx="2649809" cy="2687130"/>
          </a:xfrm>
        </p:grpSpPr>
        <p:sp>
          <p:nvSpPr>
            <p:cNvPr name="Freeform 3" id="3"/>
            <p:cNvSpPr/>
            <p:nvPr/>
          </p:nvSpPr>
          <p:spPr>
            <a:xfrm flipH="false" flipV="false" rot="0">
              <a:off x="31750" y="31750"/>
              <a:ext cx="2586309" cy="2623630"/>
            </a:xfrm>
            <a:custGeom>
              <a:avLst/>
              <a:gdLst/>
              <a:ahLst/>
              <a:cxnLst/>
              <a:rect r="r" b="b" t="t" l="l"/>
              <a:pathLst>
                <a:path h="2623630" w="2586309">
                  <a:moveTo>
                    <a:pt x="2493599" y="2623630"/>
                  </a:moveTo>
                  <a:lnTo>
                    <a:pt x="92710" y="2623630"/>
                  </a:lnTo>
                  <a:cubicBezTo>
                    <a:pt x="41910" y="2623630"/>
                    <a:pt x="0" y="2581720"/>
                    <a:pt x="0" y="2530920"/>
                  </a:cubicBezTo>
                  <a:lnTo>
                    <a:pt x="0" y="92710"/>
                  </a:lnTo>
                  <a:cubicBezTo>
                    <a:pt x="0" y="41910"/>
                    <a:pt x="41910" y="0"/>
                    <a:pt x="92710" y="0"/>
                  </a:cubicBezTo>
                  <a:lnTo>
                    <a:pt x="2492329" y="0"/>
                  </a:lnTo>
                  <a:cubicBezTo>
                    <a:pt x="2543129" y="0"/>
                    <a:pt x="2585039" y="41910"/>
                    <a:pt x="2585039" y="92710"/>
                  </a:cubicBezTo>
                  <a:lnTo>
                    <a:pt x="2585039" y="2529650"/>
                  </a:lnTo>
                  <a:cubicBezTo>
                    <a:pt x="2586309" y="2581720"/>
                    <a:pt x="2544399" y="2623630"/>
                    <a:pt x="2493599" y="2623630"/>
                  </a:cubicBezTo>
                  <a:close/>
                </a:path>
              </a:pathLst>
            </a:custGeom>
            <a:solidFill>
              <a:srgbClr val="FAE8E0"/>
            </a:solidFill>
          </p:spPr>
        </p:sp>
        <p:sp>
          <p:nvSpPr>
            <p:cNvPr name="Freeform 4" id="4"/>
            <p:cNvSpPr/>
            <p:nvPr/>
          </p:nvSpPr>
          <p:spPr>
            <a:xfrm flipH="false" flipV="false" rot="0">
              <a:off x="0" y="0"/>
              <a:ext cx="2649809" cy="2687131"/>
            </a:xfrm>
            <a:custGeom>
              <a:avLst/>
              <a:gdLst/>
              <a:ahLst/>
              <a:cxnLst/>
              <a:rect r="r" b="b" t="t" l="l"/>
              <a:pathLst>
                <a:path h="2687131" w="2649809">
                  <a:moveTo>
                    <a:pt x="2525349" y="59690"/>
                  </a:moveTo>
                  <a:cubicBezTo>
                    <a:pt x="2560909" y="59690"/>
                    <a:pt x="2590119" y="88900"/>
                    <a:pt x="2590119" y="124460"/>
                  </a:cubicBezTo>
                  <a:lnTo>
                    <a:pt x="2590119" y="2562671"/>
                  </a:lnTo>
                  <a:cubicBezTo>
                    <a:pt x="2590119" y="2598231"/>
                    <a:pt x="2560909" y="2627440"/>
                    <a:pt x="2525349" y="2627440"/>
                  </a:cubicBezTo>
                  <a:lnTo>
                    <a:pt x="124460" y="2627440"/>
                  </a:lnTo>
                  <a:cubicBezTo>
                    <a:pt x="88900" y="2627440"/>
                    <a:pt x="59690" y="2598231"/>
                    <a:pt x="59690" y="2562671"/>
                  </a:cubicBezTo>
                  <a:lnTo>
                    <a:pt x="59690" y="124460"/>
                  </a:lnTo>
                  <a:cubicBezTo>
                    <a:pt x="59690" y="88900"/>
                    <a:pt x="88900" y="59690"/>
                    <a:pt x="124460" y="59690"/>
                  </a:cubicBezTo>
                  <a:lnTo>
                    <a:pt x="2525349" y="59690"/>
                  </a:lnTo>
                  <a:moveTo>
                    <a:pt x="2525349" y="0"/>
                  </a:moveTo>
                  <a:lnTo>
                    <a:pt x="124460" y="0"/>
                  </a:lnTo>
                  <a:cubicBezTo>
                    <a:pt x="55880" y="0"/>
                    <a:pt x="0" y="55880"/>
                    <a:pt x="0" y="124460"/>
                  </a:cubicBezTo>
                  <a:lnTo>
                    <a:pt x="0" y="2562671"/>
                  </a:lnTo>
                  <a:cubicBezTo>
                    <a:pt x="0" y="2631250"/>
                    <a:pt x="55880" y="2687131"/>
                    <a:pt x="124460" y="2687131"/>
                  </a:cubicBezTo>
                  <a:lnTo>
                    <a:pt x="2525349" y="2687131"/>
                  </a:lnTo>
                  <a:cubicBezTo>
                    <a:pt x="2593929" y="2687131"/>
                    <a:pt x="2649809" y="2631250"/>
                    <a:pt x="2649809" y="2562671"/>
                  </a:cubicBezTo>
                  <a:lnTo>
                    <a:pt x="2649809" y="124460"/>
                  </a:lnTo>
                  <a:cubicBezTo>
                    <a:pt x="2649809" y="55880"/>
                    <a:pt x="2593929" y="0"/>
                    <a:pt x="2525349" y="0"/>
                  </a:cubicBezTo>
                  <a:close/>
                </a:path>
              </a:pathLst>
            </a:custGeom>
            <a:solidFill>
              <a:srgbClr val="494F56"/>
            </a:solidFill>
          </p:spPr>
        </p:sp>
      </p:grpSp>
      <p:sp>
        <p:nvSpPr>
          <p:cNvPr name="Freeform 5" id="5"/>
          <p:cNvSpPr/>
          <p:nvPr/>
        </p:nvSpPr>
        <p:spPr>
          <a:xfrm flipH="false" flipV="false" rot="0">
            <a:off x="9629324" y="1028700"/>
            <a:ext cx="7944752" cy="3117301"/>
          </a:xfrm>
          <a:custGeom>
            <a:avLst/>
            <a:gdLst/>
            <a:ahLst/>
            <a:cxnLst/>
            <a:rect r="r" b="b" t="t" l="l"/>
            <a:pathLst>
              <a:path h="3117301" w="7944752">
                <a:moveTo>
                  <a:pt x="0" y="0"/>
                </a:moveTo>
                <a:lnTo>
                  <a:pt x="7944752" y="0"/>
                </a:lnTo>
                <a:lnTo>
                  <a:pt x="7944752" y="3117301"/>
                </a:lnTo>
                <a:lnTo>
                  <a:pt x="0" y="3117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43320" y="2734821"/>
            <a:ext cx="8000680" cy="6344540"/>
          </a:xfrm>
          <a:custGeom>
            <a:avLst/>
            <a:gdLst/>
            <a:ahLst/>
            <a:cxnLst/>
            <a:rect r="r" b="b" t="t" l="l"/>
            <a:pathLst>
              <a:path h="6344540" w="8000680">
                <a:moveTo>
                  <a:pt x="0" y="0"/>
                </a:moveTo>
                <a:lnTo>
                  <a:pt x="8000680" y="0"/>
                </a:lnTo>
                <a:lnTo>
                  <a:pt x="8000680" y="6344540"/>
                </a:lnTo>
                <a:lnTo>
                  <a:pt x="0" y="6344540"/>
                </a:lnTo>
                <a:lnTo>
                  <a:pt x="0" y="0"/>
                </a:lnTo>
                <a:close/>
              </a:path>
            </a:pathLst>
          </a:custGeom>
          <a:blipFill>
            <a:blip r:embed="rId4"/>
            <a:stretch>
              <a:fillRect l="0" t="0" r="0" b="0"/>
            </a:stretch>
          </a:blipFill>
        </p:spPr>
      </p:sp>
      <p:sp>
        <p:nvSpPr>
          <p:cNvPr name="TextBox 7" id="7"/>
          <p:cNvSpPr txBox="true"/>
          <p:nvPr/>
        </p:nvSpPr>
        <p:spPr>
          <a:xfrm rot="0">
            <a:off x="10254952" y="1789790"/>
            <a:ext cx="6693495" cy="797560"/>
          </a:xfrm>
          <a:prstGeom prst="rect">
            <a:avLst/>
          </a:prstGeom>
        </p:spPr>
        <p:txBody>
          <a:bodyPr anchor="t" rtlCol="false" tIns="0" lIns="0" bIns="0" rIns="0">
            <a:spAutoFit/>
          </a:bodyPr>
          <a:lstStyle/>
          <a:p>
            <a:pPr algn="l">
              <a:lnSpc>
                <a:spcPts val="6439"/>
              </a:lnSpc>
            </a:pPr>
            <a:r>
              <a:rPr lang="en-US" sz="4599">
                <a:solidFill>
                  <a:srgbClr val="383E48"/>
                </a:solidFill>
                <a:latin typeface="Aristotelica Pro"/>
                <a:ea typeface="Aristotelica Pro"/>
                <a:cs typeface="Aristotelica Pro"/>
                <a:sym typeface="Aristotelica Pro"/>
              </a:rPr>
              <a:t>What is Graph theory?</a:t>
            </a:r>
          </a:p>
        </p:txBody>
      </p:sp>
      <p:sp>
        <p:nvSpPr>
          <p:cNvPr name="TextBox 8" id="8"/>
          <p:cNvSpPr txBox="true"/>
          <p:nvPr/>
        </p:nvSpPr>
        <p:spPr>
          <a:xfrm rot="0">
            <a:off x="10426522" y="4060276"/>
            <a:ext cx="6350356" cy="4772025"/>
          </a:xfrm>
          <a:prstGeom prst="rect">
            <a:avLst/>
          </a:prstGeom>
        </p:spPr>
        <p:txBody>
          <a:bodyPr anchor="t" rtlCol="false" tIns="0" lIns="0" bIns="0" rIns="0">
            <a:spAutoFit/>
          </a:bodyPr>
          <a:lstStyle/>
          <a:p>
            <a:pPr algn="l">
              <a:lnSpc>
                <a:spcPts val="6299"/>
              </a:lnSpc>
            </a:pPr>
            <a:r>
              <a:rPr lang="en-US" sz="4500">
                <a:solidFill>
                  <a:srgbClr val="383E48"/>
                </a:solidFill>
                <a:latin typeface="Aristotelica Pro"/>
                <a:ea typeface="Aristotelica Pro"/>
                <a:cs typeface="Aristotelica Pro"/>
                <a:sym typeface="Aristotelica Pro"/>
              </a:rPr>
              <a:t>Graph theory is the study of graphs, which are mathematical structures used to model pairwise relations between objects.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E8E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304101" y="1739242"/>
            <a:ext cx="8695182" cy="8243379"/>
          </a:xfrm>
          <a:prstGeom prst="rect">
            <a:avLst/>
          </a:prstGeom>
        </p:spPr>
      </p:pic>
      <p:grpSp>
        <p:nvGrpSpPr>
          <p:cNvPr name="Group 3" id="3"/>
          <p:cNvGrpSpPr/>
          <p:nvPr/>
        </p:nvGrpSpPr>
        <p:grpSpPr>
          <a:xfrm rot="0">
            <a:off x="9944100" y="1840069"/>
            <a:ext cx="7315200" cy="7418231"/>
            <a:chOff x="0" y="0"/>
            <a:chExt cx="2649809" cy="2687130"/>
          </a:xfrm>
        </p:grpSpPr>
        <p:sp>
          <p:nvSpPr>
            <p:cNvPr name="Freeform 4" id="4"/>
            <p:cNvSpPr/>
            <p:nvPr/>
          </p:nvSpPr>
          <p:spPr>
            <a:xfrm flipH="false" flipV="false" rot="0">
              <a:off x="31750" y="31750"/>
              <a:ext cx="2586309" cy="2623630"/>
            </a:xfrm>
            <a:custGeom>
              <a:avLst/>
              <a:gdLst/>
              <a:ahLst/>
              <a:cxnLst/>
              <a:rect r="r" b="b" t="t" l="l"/>
              <a:pathLst>
                <a:path h="2623630" w="2586309">
                  <a:moveTo>
                    <a:pt x="2493599" y="2623630"/>
                  </a:moveTo>
                  <a:lnTo>
                    <a:pt x="92710" y="2623630"/>
                  </a:lnTo>
                  <a:cubicBezTo>
                    <a:pt x="41910" y="2623630"/>
                    <a:pt x="0" y="2581720"/>
                    <a:pt x="0" y="2530920"/>
                  </a:cubicBezTo>
                  <a:lnTo>
                    <a:pt x="0" y="92710"/>
                  </a:lnTo>
                  <a:cubicBezTo>
                    <a:pt x="0" y="41910"/>
                    <a:pt x="41910" y="0"/>
                    <a:pt x="92710" y="0"/>
                  </a:cubicBezTo>
                  <a:lnTo>
                    <a:pt x="2492329" y="0"/>
                  </a:lnTo>
                  <a:cubicBezTo>
                    <a:pt x="2543129" y="0"/>
                    <a:pt x="2585039" y="41910"/>
                    <a:pt x="2585039" y="92710"/>
                  </a:cubicBezTo>
                  <a:lnTo>
                    <a:pt x="2585039" y="2529650"/>
                  </a:lnTo>
                  <a:cubicBezTo>
                    <a:pt x="2586309" y="2581720"/>
                    <a:pt x="2544399" y="2623630"/>
                    <a:pt x="2493599" y="2623630"/>
                  </a:cubicBezTo>
                  <a:close/>
                </a:path>
              </a:pathLst>
            </a:custGeom>
            <a:solidFill>
              <a:srgbClr val="FAE8E0"/>
            </a:solidFill>
          </p:spPr>
        </p:sp>
        <p:sp>
          <p:nvSpPr>
            <p:cNvPr name="Freeform 5" id="5"/>
            <p:cNvSpPr/>
            <p:nvPr/>
          </p:nvSpPr>
          <p:spPr>
            <a:xfrm flipH="false" flipV="false" rot="0">
              <a:off x="0" y="0"/>
              <a:ext cx="2649809" cy="2687131"/>
            </a:xfrm>
            <a:custGeom>
              <a:avLst/>
              <a:gdLst/>
              <a:ahLst/>
              <a:cxnLst/>
              <a:rect r="r" b="b" t="t" l="l"/>
              <a:pathLst>
                <a:path h="2687131" w="2649809">
                  <a:moveTo>
                    <a:pt x="2525349" y="59690"/>
                  </a:moveTo>
                  <a:cubicBezTo>
                    <a:pt x="2560909" y="59690"/>
                    <a:pt x="2590119" y="88900"/>
                    <a:pt x="2590119" y="124460"/>
                  </a:cubicBezTo>
                  <a:lnTo>
                    <a:pt x="2590119" y="2562671"/>
                  </a:lnTo>
                  <a:cubicBezTo>
                    <a:pt x="2590119" y="2598231"/>
                    <a:pt x="2560909" y="2627440"/>
                    <a:pt x="2525349" y="2627440"/>
                  </a:cubicBezTo>
                  <a:lnTo>
                    <a:pt x="124460" y="2627440"/>
                  </a:lnTo>
                  <a:cubicBezTo>
                    <a:pt x="88900" y="2627440"/>
                    <a:pt x="59690" y="2598231"/>
                    <a:pt x="59690" y="2562671"/>
                  </a:cubicBezTo>
                  <a:lnTo>
                    <a:pt x="59690" y="124460"/>
                  </a:lnTo>
                  <a:cubicBezTo>
                    <a:pt x="59690" y="88900"/>
                    <a:pt x="88900" y="59690"/>
                    <a:pt x="124460" y="59690"/>
                  </a:cubicBezTo>
                  <a:lnTo>
                    <a:pt x="2525349" y="59690"/>
                  </a:lnTo>
                  <a:moveTo>
                    <a:pt x="2525349" y="0"/>
                  </a:moveTo>
                  <a:lnTo>
                    <a:pt x="124460" y="0"/>
                  </a:lnTo>
                  <a:cubicBezTo>
                    <a:pt x="55880" y="0"/>
                    <a:pt x="0" y="55880"/>
                    <a:pt x="0" y="124460"/>
                  </a:cubicBezTo>
                  <a:lnTo>
                    <a:pt x="0" y="2562671"/>
                  </a:lnTo>
                  <a:cubicBezTo>
                    <a:pt x="0" y="2631250"/>
                    <a:pt x="55880" y="2687131"/>
                    <a:pt x="124460" y="2687131"/>
                  </a:cubicBezTo>
                  <a:lnTo>
                    <a:pt x="2525349" y="2687131"/>
                  </a:lnTo>
                  <a:cubicBezTo>
                    <a:pt x="2593929" y="2687131"/>
                    <a:pt x="2649809" y="2631250"/>
                    <a:pt x="2649809" y="2562671"/>
                  </a:cubicBezTo>
                  <a:lnTo>
                    <a:pt x="2649809" y="124460"/>
                  </a:lnTo>
                  <a:cubicBezTo>
                    <a:pt x="2649809" y="55880"/>
                    <a:pt x="2593929" y="0"/>
                    <a:pt x="2525349" y="0"/>
                  </a:cubicBezTo>
                  <a:close/>
                </a:path>
              </a:pathLst>
            </a:custGeom>
            <a:solidFill>
              <a:srgbClr val="494F56"/>
            </a:solidFill>
          </p:spPr>
        </p:sp>
      </p:grpSp>
      <p:sp>
        <p:nvSpPr>
          <p:cNvPr name="Freeform 6" id="6"/>
          <p:cNvSpPr/>
          <p:nvPr/>
        </p:nvSpPr>
        <p:spPr>
          <a:xfrm flipH="false" flipV="false" rot="0">
            <a:off x="9736253" y="1028700"/>
            <a:ext cx="7730895" cy="3033389"/>
          </a:xfrm>
          <a:custGeom>
            <a:avLst/>
            <a:gdLst/>
            <a:ahLst/>
            <a:cxnLst/>
            <a:rect r="r" b="b" t="t" l="l"/>
            <a:pathLst>
              <a:path h="3033389" w="7730895">
                <a:moveTo>
                  <a:pt x="0" y="0"/>
                </a:moveTo>
                <a:lnTo>
                  <a:pt x="7730894" y="0"/>
                </a:lnTo>
                <a:lnTo>
                  <a:pt x="7730894" y="3033389"/>
                </a:lnTo>
                <a:lnTo>
                  <a:pt x="0" y="30333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92462" y="1735294"/>
            <a:ext cx="6693495" cy="797560"/>
          </a:xfrm>
          <a:prstGeom prst="rect">
            <a:avLst/>
          </a:prstGeom>
        </p:spPr>
        <p:txBody>
          <a:bodyPr anchor="t" rtlCol="false" tIns="0" lIns="0" bIns="0" rIns="0">
            <a:spAutoFit/>
          </a:bodyPr>
          <a:lstStyle/>
          <a:p>
            <a:pPr algn="l">
              <a:lnSpc>
                <a:spcPts val="6439"/>
              </a:lnSpc>
            </a:pPr>
            <a:r>
              <a:rPr lang="en-US" sz="4599">
                <a:solidFill>
                  <a:srgbClr val="383E48"/>
                </a:solidFill>
                <a:latin typeface="Aristotelica Pro"/>
                <a:ea typeface="Aristotelica Pro"/>
                <a:cs typeface="Aristotelica Pro"/>
                <a:sym typeface="Aristotelica Pro"/>
              </a:rPr>
              <a:t>What is a graph?</a:t>
            </a:r>
          </a:p>
        </p:txBody>
      </p:sp>
      <p:sp>
        <p:nvSpPr>
          <p:cNvPr name="TextBox 8" id="8"/>
          <p:cNvSpPr txBox="true"/>
          <p:nvPr/>
        </p:nvSpPr>
        <p:spPr>
          <a:xfrm rot="0">
            <a:off x="10394622" y="3451388"/>
            <a:ext cx="6489175" cy="5423472"/>
          </a:xfrm>
          <a:prstGeom prst="rect">
            <a:avLst/>
          </a:prstGeom>
        </p:spPr>
        <p:txBody>
          <a:bodyPr anchor="t" rtlCol="false" tIns="0" lIns="0" bIns="0" rIns="0">
            <a:spAutoFit/>
          </a:bodyPr>
          <a:lstStyle/>
          <a:p>
            <a:pPr algn="l">
              <a:lnSpc>
                <a:spcPts val="4753"/>
              </a:lnSpc>
            </a:pPr>
            <a:r>
              <a:rPr lang="en-US" sz="3395">
                <a:solidFill>
                  <a:srgbClr val="383E48"/>
                </a:solidFill>
                <a:latin typeface="Aristotelica Pro"/>
                <a:ea typeface="Aristotelica Pro"/>
                <a:cs typeface="Aristotelica Pro"/>
                <a:sym typeface="Aristotelica Pro"/>
              </a:rPr>
              <a:t>In graph theory, a graph is a structure amounting to a set of objects in which some pairs of the objects are in some sense "related". The objects correspond to mathematical abstractions called vertices and each of the related pairs of vertices is called an edge.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grpSp>
        <p:nvGrpSpPr>
          <p:cNvPr name="Group 2" id="2"/>
          <p:cNvGrpSpPr/>
          <p:nvPr/>
        </p:nvGrpSpPr>
        <p:grpSpPr>
          <a:xfrm rot="0">
            <a:off x="8522057" y="2117924"/>
            <a:ext cx="9765943" cy="8144491"/>
            <a:chOff x="0" y="0"/>
            <a:chExt cx="3101413" cy="2586482"/>
          </a:xfrm>
        </p:grpSpPr>
        <p:sp>
          <p:nvSpPr>
            <p:cNvPr name="Freeform 3" id="3"/>
            <p:cNvSpPr/>
            <p:nvPr/>
          </p:nvSpPr>
          <p:spPr>
            <a:xfrm flipH="false" flipV="false" rot="0">
              <a:off x="31750" y="31750"/>
              <a:ext cx="3037913" cy="2522982"/>
            </a:xfrm>
            <a:custGeom>
              <a:avLst/>
              <a:gdLst/>
              <a:ahLst/>
              <a:cxnLst/>
              <a:rect r="r" b="b" t="t" l="l"/>
              <a:pathLst>
                <a:path h="2522982" w="3037913">
                  <a:moveTo>
                    <a:pt x="2945203" y="2522982"/>
                  </a:moveTo>
                  <a:lnTo>
                    <a:pt x="92710" y="2522982"/>
                  </a:lnTo>
                  <a:cubicBezTo>
                    <a:pt x="41910" y="2522982"/>
                    <a:pt x="0" y="2481072"/>
                    <a:pt x="0" y="2430272"/>
                  </a:cubicBezTo>
                  <a:lnTo>
                    <a:pt x="0" y="92710"/>
                  </a:lnTo>
                  <a:cubicBezTo>
                    <a:pt x="0" y="41910"/>
                    <a:pt x="41910" y="0"/>
                    <a:pt x="92710" y="0"/>
                  </a:cubicBezTo>
                  <a:lnTo>
                    <a:pt x="2943933" y="0"/>
                  </a:lnTo>
                  <a:cubicBezTo>
                    <a:pt x="2994733" y="0"/>
                    <a:pt x="3036644" y="41910"/>
                    <a:pt x="3036644" y="92710"/>
                  </a:cubicBezTo>
                  <a:lnTo>
                    <a:pt x="3036644" y="2429002"/>
                  </a:lnTo>
                  <a:cubicBezTo>
                    <a:pt x="3037913" y="2481072"/>
                    <a:pt x="2996003" y="2522982"/>
                    <a:pt x="2945203" y="2522982"/>
                  </a:cubicBezTo>
                  <a:close/>
                </a:path>
              </a:pathLst>
            </a:custGeom>
            <a:solidFill>
              <a:srgbClr val="FAE8E0"/>
            </a:solidFill>
          </p:spPr>
        </p:sp>
        <p:sp>
          <p:nvSpPr>
            <p:cNvPr name="Freeform 4" id="4"/>
            <p:cNvSpPr/>
            <p:nvPr/>
          </p:nvSpPr>
          <p:spPr>
            <a:xfrm flipH="false" flipV="false" rot="0">
              <a:off x="0" y="0"/>
              <a:ext cx="3101414" cy="2586482"/>
            </a:xfrm>
            <a:custGeom>
              <a:avLst/>
              <a:gdLst/>
              <a:ahLst/>
              <a:cxnLst/>
              <a:rect r="r" b="b" t="t" l="l"/>
              <a:pathLst>
                <a:path h="2586482" w="3101414">
                  <a:moveTo>
                    <a:pt x="2976953" y="59690"/>
                  </a:moveTo>
                  <a:cubicBezTo>
                    <a:pt x="3012513" y="59690"/>
                    <a:pt x="3041723" y="88900"/>
                    <a:pt x="3041723" y="124460"/>
                  </a:cubicBezTo>
                  <a:lnTo>
                    <a:pt x="3041723" y="2462022"/>
                  </a:lnTo>
                  <a:cubicBezTo>
                    <a:pt x="3041723" y="2497582"/>
                    <a:pt x="3012513" y="2526792"/>
                    <a:pt x="2976953" y="2526792"/>
                  </a:cubicBezTo>
                  <a:lnTo>
                    <a:pt x="124460" y="2526792"/>
                  </a:lnTo>
                  <a:cubicBezTo>
                    <a:pt x="88900" y="2526792"/>
                    <a:pt x="59690" y="2497582"/>
                    <a:pt x="59690" y="2462022"/>
                  </a:cubicBezTo>
                  <a:lnTo>
                    <a:pt x="59690" y="124460"/>
                  </a:lnTo>
                  <a:cubicBezTo>
                    <a:pt x="59690" y="88900"/>
                    <a:pt x="88900" y="59690"/>
                    <a:pt x="124460" y="59690"/>
                  </a:cubicBezTo>
                  <a:lnTo>
                    <a:pt x="2976954" y="59690"/>
                  </a:lnTo>
                  <a:moveTo>
                    <a:pt x="2976954" y="0"/>
                  </a:moveTo>
                  <a:lnTo>
                    <a:pt x="124460" y="0"/>
                  </a:lnTo>
                  <a:cubicBezTo>
                    <a:pt x="55880" y="0"/>
                    <a:pt x="0" y="55880"/>
                    <a:pt x="0" y="124460"/>
                  </a:cubicBezTo>
                  <a:lnTo>
                    <a:pt x="0" y="2462022"/>
                  </a:lnTo>
                  <a:cubicBezTo>
                    <a:pt x="0" y="2530602"/>
                    <a:pt x="55880" y="2586482"/>
                    <a:pt x="124460" y="2586482"/>
                  </a:cubicBezTo>
                  <a:lnTo>
                    <a:pt x="2976954" y="2586482"/>
                  </a:lnTo>
                  <a:cubicBezTo>
                    <a:pt x="3045533" y="2586482"/>
                    <a:pt x="3101414" y="2530602"/>
                    <a:pt x="3101414" y="2462022"/>
                  </a:cubicBezTo>
                  <a:lnTo>
                    <a:pt x="3101414" y="124460"/>
                  </a:lnTo>
                  <a:cubicBezTo>
                    <a:pt x="3101414" y="55880"/>
                    <a:pt x="3045533" y="0"/>
                    <a:pt x="2976954" y="0"/>
                  </a:cubicBezTo>
                  <a:close/>
                </a:path>
              </a:pathLst>
            </a:custGeom>
            <a:solidFill>
              <a:srgbClr val="494F56"/>
            </a:solidFill>
          </p:spPr>
        </p:sp>
      </p:grpSp>
      <p:sp>
        <p:nvSpPr>
          <p:cNvPr name="Freeform 5" id="5"/>
          <p:cNvSpPr/>
          <p:nvPr/>
        </p:nvSpPr>
        <p:spPr>
          <a:xfrm flipH="false" flipV="false" rot="0">
            <a:off x="9633248" y="-121095"/>
            <a:ext cx="7315200" cy="4294320"/>
          </a:xfrm>
          <a:custGeom>
            <a:avLst/>
            <a:gdLst/>
            <a:ahLst/>
            <a:cxnLst/>
            <a:rect r="r" b="b" t="t" l="l"/>
            <a:pathLst>
              <a:path h="4294320" w="7315200">
                <a:moveTo>
                  <a:pt x="0" y="0"/>
                </a:moveTo>
                <a:lnTo>
                  <a:pt x="7315200" y="0"/>
                </a:lnTo>
                <a:lnTo>
                  <a:pt x="7315200" y="4294320"/>
                </a:lnTo>
                <a:lnTo>
                  <a:pt x="0" y="4294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2896427"/>
            <a:ext cx="6239285" cy="6587486"/>
          </a:xfrm>
          <a:custGeom>
            <a:avLst/>
            <a:gdLst/>
            <a:ahLst/>
            <a:cxnLst/>
            <a:rect r="r" b="b" t="t" l="l"/>
            <a:pathLst>
              <a:path h="6587486" w="6239285">
                <a:moveTo>
                  <a:pt x="0" y="0"/>
                </a:moveTo>
                <a:lnTo>
                  <a:pt x="6239285" y="0"/>
                </a:lnTo>
                <a:lnTo>
                  <a:pt x="6239285" y="6587486"/>
                </a:lnTo>
                <a:lnTo>
                  <a:pt x="0" y="6587486"/>
                </a:lnTo>
                <a:lnTo>
                  <a:pt x="0" y="0"/>
                </a:lnTo>
                <a:close/>
              </a:path>
            </a:pathLst>
          </a:custGeom>
          <a:blipFill>
            <a:blip r:embed="rId4"/>
            <a:stretch>
              <a:fillRect l="0" t="-6052" r="0" b="-1846"/>
            </a:stretch>
          </a:blipFill>
        </p:spPr>
      </p:sp>
      <p:sp>
        <p:nvSpPr>
          <p:cNvPr name="TextBox 7" id="7"/>
          <p:cNvSpPr txBox="true"/>
          <p:nvPr/>
        </p:nvSpPr>
        <p:spPr>
          <a:xfrm rot="0">
            <a:off x="10727406" y="1170085"/>
            <a:ext cx="6693495" cy="1607185"/>
          </a:xfrm>
          <a:prstGeom prst="rect">
            <a:avLst/>
          </a:prstGeom>
        </p:spPr>
        <p:txBody>
          <a:bodyPr anchor="t" rtlCol="false" tIns="0" lIns="0" bIns="0" rIns="0">
            <a:spAutoFit/>
          </a:bodyPr>
          <a:lstStyle/>
          <a:p>
            <a:pPr algn="l">
              <a:lnSpc>
                <a:spcPts val="6439"/>
              </a:lnSpc>
            </a:pPr>
            <a:r>
              <a:rPr lang="en-US" sz="4599">
                <a:solidFill>
                  <a:srgbClr val="FAE8E0"/>
                </a:solidFill>
                <a:latin typeface="Aristotelica Pro"/>
                <a:ea typeface="Aristotelica Pro"/>
                <a:cs typeface="Aristotelica Pro"/>
                <a:sym typeface="Aristotelica Pro"/>
              </a:rPr>
              <a:t>MAP MAKING AND COLOURING</a:t>
            </a:r>
          </a:p>
        </p:txBody>
      </p:sp>
      <p:sp>
        <p:nvSpPr>
          <p:cNvPr name="TextBox 8" id="8"/>
          <p:cNvSpPr txBox="true"/>
          <p:nvPr/>
        </p:nvSpPr>
        <p:spPr>
          <a:xfrm rot="0">
            <a:off x="9144000" y="3401700"/>
            <a:ext cx="6565506" cy="4772025"/>
          </a:xfrm>
          <a:prstGeom prst="rect">
            <a:avLst/>
          </a:prstGeom>
        </p:spPr>
        <p:txBody>
          <a:bodyPr anchor="t" rtlCol="false" tIns="0" lIns="0" bIns="0" rIns="0">
            <a:spAutoFit/>
          </a:bodyPr>
          <a:lstStyle/>
          <a:p>
            <a:pPr algn="l">
              <a:lnSpc>
                <a:spcPts val="6299"/>
              </a:lnSpc>
            </a:pPr>
            <a:r>
              <a:rPr lang="en-US" sz="4500">
                <a:solidFill>
                  <a:srgbClr val="383E48"/>
                </a:solidFill>
                <a:latin typeface="Aristotelica Pro"/>
                <a:ea typeface="Aristotelica Pro"/>
                <a:cs typeface="Aristotelica Pro"/>
                <a:sym typeface="Aristotelica Pro"/>
              </a:rPr>
              <a:t>Four clolour theorem:</a:t>
            </a:r>
          </a:p>
          <a:p>
            <a:pPr algn="l">
              <a:lnSpc>
                <a:spcPts val="6299"/>
              </a:lnSpc>
            </a:pPr>
            <a:r>
              <a:rPr lang="en-US" sz="4500">
                <a:solidFill>
                  <a:srgbClr val="383E48"/>
                </a:solidFill>
                <a:latin typeface="Aristotelica Pro"/>
                <a:ea typeface="Aristotelica Pro"/>
                <a:cs typeface="Aristotelica Pro"/>
                <a:sym typeface="Aristotelica Pro"/>
              </a:rPr>
              <a:t>It is a derived theorem that for any map, four colour are enough to represent areas in the given map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CC998"/>
        </a:solidFill>
      </p:bgPr>
    </p:bg>
    <p:spTree>
      <p:nvGrpSpPr>
        <p:cNvPr id="1" name=""/>
        <p:cNvGrpSpPr/>
        <p:nvPr/>
      </p:nvGrpSpPr>
      <p:grpSpPr>
        <a:xfrm>
          <a:off x="0" y="0"/>
          <a:ext cx="0" cy="0"/>
          <a:chOff x="0" y="0"/>
          <a:chExt cx="0" cy="0"/>
        </a:xfrm>
      </p:grpSpPr>
      <p:sp>
        <p:nvSpPr>
          <p:cNvPr name="Freeform 2" id="2"/>
          <p:cNvSpPr/>
          <p:nvPr/>
        </p:nvSpPr>
        <p:spPr>
          <a:xfrm flipH="false" flipV="false" rot="0">
            <a:off x="1744423" y="568095"/>
            <a:ext cx="14799153" cy="9150810"/>
          </a:xfrm>
          <a:custGeom>
            <a:avLst/>
            <a:gdLst/>
            <a:ahLst/>
            <a:cxnLst/>
            <a:rect r="r" b="b" t="t" l="l"/>
            <a:pathLst>
              <a:path h="9150810" w="14799153">
                <a:moveTo>
                  <a:pt x="0" y="0"/>
                </a:moveTo>
                <a:lnTo>
                  <a:pt x="14799154" y="0"/>
                </a:lnTo>
                <a:lnTo>
                  <a:pt x="14799154" y="9150810"/>
                </a:lnTo>
                <a:lnTo>
                  <a:pt x="0" y="915081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89082"/>
        </a:solidFill>
      </p:bgPr>
    </p:bg>
    <p:spTree>
      <p:nvGrpSpPr>
        <p:cNvPr id="1" name=""/>
        <p:cNvGrpSpPr/>
        <p:nvPr/>
      </p:nvGrpSpPr>
      <p:grpSpPr>
        <a:xfrm>
          <a:off x="0" y="0"/>
          <a:ext cx="0" cy="0"/>
          <a:chOff x="0" y="0"/>
          <a:chExt cx="0" cy="0"/>
        </a:xfrm>
      </p:grpSpPr>
      <p:grpSp>
        <p:nvGrpSpPr>
          <p:cNvPr name="Group 2" id="2"/>
          <p:cNvGrpSpPr/>
          <p:nvPr/>
        </p:nvGrpSpPr>
        <p:grpSpPr>
          <a:xfrm rot="0">
            <a:off x="816906" y="2894566"/>
            <a:ext cx="16230600" cy="7029371"/>
            <a:chOff x="0" y="0"/>
            <a:chExt cx="5879264" cy="2546272"/>
          </a:xfrm>
        </p:grpSpPr>
        <p:sp>
          <p:nvSpPr>
            <p:cNvPr name="Freeform 3" id="3"/>
            <p:cNvSpPr/>
            <p:nvPr/>
          </p:nvSpPr>
          <p:spPr>
            <a:xfrm flipH="false" flipV="false" rot="0">
              <a:off x="31750" y="31750"/>
              <a:ext cx="5815764" cy="2482772"/>
            </a:xfrm>
            <a:custGeom>
              <a:avLst/>
              <a:gdLst/>
              <a:ahLst/>
              <a:cxnLst/>
              <a:rect r="r" b="b" t="t" l="l"/>
              <a:pathLst>
                <a:path h="2482772" w="5815764">
                  <a:moveTo>
                    <a:pt x="5723054" y="2482772"/>
                  </a:moveTo>
                  <a:lnTo>
                    <a:pt x="92710" y="2482772"/>
                  </a:lnTo>
                  <a:cubicBezTo>
                    <a:pt x="41910" y="2482772"/>
                    <a:pt x="0" y="2440862"/>
                    <a:pt x="0" y="2390062"/>
                  </a:cubicBezTo>
                  <a:lnTo>
                    <a:pt x="0" y="92710"/>
                  </a:lnTo>
                  <a:cubicBezTo>
                    <a:pt x="0" y="41910"/>
                    <a:pt x="41910" y="0"/>
                    <a:pt x="92710" y="0"/>
                  </a:cubicBezTo>
                  <a:lnTo>
                    <a:pt x="5721784" y="0"/>
                  </a:lnTo>
                  <a:cubicBezTo>
                    <a:pt x="5772584" y="0"/>
                    <a:pt x="5814494" y="41910"/>
                    <a:pt x="5814494" y="92710"/>
                  </a:cubicBezTo>
                  <a:lnTo>
                    <a:pt x="5814494" y="2388793"/>
                  </a:lnTo>
                  <a:cubicBezTo>
                    <a:pt x="5815764" y="2440862"/>
                    <a:pt x="5773854" y="2482772"/>
                    <a:pt x="5723054" y="2482772"/>
                  </a:cubicBezTo>
                  <a:close/>
                </a:path>
              </a:pathLst>
            </a:custGeom>
            <a:solidFill>
              <a:srgbClr val="FAE8E0"/>
            </a:solidFill>
          </p:spPr>
        </p:sp>
        <p:sp>
          <p:nvSpPr>
            <p:cNvPr name="Freeform 4" id="4"/>
            <p:cNvSpPr/>
            <p:nvPr/>
          </p:nvSpPr>
          <p:spPr>
            <a:xfrm flipH="false" flipV="false" rot="0">
              <a:off x="0" y="0"/>
              <a:ext cx="5879264" cy="2546273"/>
            </a:xfrm>
            <a:custGeom>
              <a:avLst/>
              <a:gdLst/>
              <a:ahLst/>
              <a:cxnLst/>
              <a:rect r="r" b="b" t="t" l="l"/>
              <a:pathLst>
                <a:path h="2546273" w="5879264">
                  <a:moveTo>
                    <a:pt x="5754804" y="59690"/>
                  </a:moveTo>
                  <a:cubicBezTo>
                    <a:pt x="5790364" y="59690"/>
                    <a:pt x="5819574" y="88900"/>
                    <a:pt x="5819574" y="124460"/>
                  </a:cubicBezTo>
                  <a:lnTo>
                    <a:pt x="5819574" y="2421813"/>
                  </a:lnTo>
                  <a:cubicBezTo>
                    <a:pt x="5819574" y="2457373"/>
                    <a:pt x="5790364" y="2486583"/>
                    <a:pt x="5754804" y="2486583"/>
                  </a:cubicBezTo>
                  <a:lnTo>
                    <a:pt x="124460" y="2486583"/>
                  </a:lnTo>
                  <a:cubicBezTo>
                    <a:pt x="88900" y="2486583"/>
                    <a:pt x="59690" y="2457373"/>
                    <a:pt x="59690" y="2421813"/>
                  </a:cubicBezTo>
                  <a:lnTo>
                    <a:pt x="59690" y="124460"/>
                  </a:lnTo>
                  <a:cubicBezTo>
                    <a:pt x="59690" y="88900"/>
                    <a:pt x="88900" y="59690"/>
                    <a:pt x="124460" y="59690"/>
                  </a:cubicBezTo>
                  <a:lnTo>
                    <a:pt x="5754804" y="59690"/>
                  </a:lnTo>
                  <a:moveTo>
                    <a:pt x="5754804" y="0"/>
                  </a:moveTo>
                  <a:lnTo>
                    <a:pt x="124460" y="0"/>
                  </a:lnTo>
                  <a:cubicBezTo>
                    <a:pt x="55880" y="0"/>
                    <a:pt x="0" y="55880"/>
                    <a:pt x="0" y="124460"/>
                  </a:cubicBezTo>
                  <a:lnTo>
                    <a:pt x="0" y="2421813"/>
                  </a:lnTo>
                  <a:cubicBezTo>
                    <a:pt x="0" y="2490393"/>
                    <a:pt x="55880" y="2546273"/>
                    <a:pt x="124460" y="2546273"/>
                  </a:cubicBezTo>
                  <a:lnTo>
                    <a:pt x="5754804" y="2546273"/>
                  </a:lnTo>
                  <a:cubicBezTo>
                    <a:pt x="5823384" y="2546273"/>
                    <a:pt x="5879264" y="2490393"/>
                    <a:pt x="5879264" y="2421813"/>
                  </a:cubicBezTo>
                  <a:lnTo>
                    <a:pt x="5879264" y="124460"/>
                  </a:lnTo>
                  <a:cubicBezTo>
                    <a:pt x="5879264" y="55880"/>
                    <a:pt x="5823384" y="0"/>
                    <a:pt x="5754804" y="0"/>
                  </a:cubicBezTo>
                  <a:close/>
                </a:path>
              </a:pathLst>
            </a:custGeom>
            <a:solidFill>
              <a:srgbClr val="494F56"/>
            </a:solidFill>
          </p:spPr>
        </p:sp>
      </p:grpSp>
      <p:sp>
        <p:nvSpPr>
          <p:cNvPr name="Freeform 5" id="5"/>
          <p:cNvSpPr/>
          <p:nvPr/>
        </p:nvSpPr>
        <p:spPr>
          <a:xfrm flipH="false" flipV="false" rot="0">
            <a:off x="1028700" y="3118851"/>
            <a:ext cx="4485692" cy="6580800"/>
          </a:xfrm>
          <a:custGeom>
            <a:avLst/>
            <a:gdLst/>
            <a:ahLst/>
            <a:cxnLst/>
            <a:rect r="r" b="b" t="t" l="l"/>
            <a:pathLst>
              <a:path h="6580800" w="4485692">
                <a:moveTo>
                  <a:pt x="0" y="0"/>
                </a:moveTo>
                <a:lnTo>
                  <a:pt x="4485692" y="0"/>
                </a:lnTo>
                <a:lnTo>
                  <a:pt x="4485692" y="6580800"/>
                </a:lnTo>
                <a:lnTo>
                  <a:pt x="0" y="6580800"/>
                </a:lnTo>
                <a:lnTo>
                  <a:pt x="0" y="0"/>
                </a:lnTo>
                <a:close/>
              </a:path>
            </a:pathLst>
          </a:custGeom>
          <a:blipFill>
            <a:blip r:embed="rId2"/>
            <a:stretch>
              <a:fillRect l="-2010" t="0" r="-2010" b="0"/>
            </a:stretch>
          </a:blipFill>
        </p:spPr>
      </p:sp>
      <p:sp>
        <p:nvSpPr>
          <p:cNvPr name="Freeform 6" id="6"/>
          <p:cNvSpPr/>
          <p:nvPr/>
        </p:nvSpPr>
        <p:spPr>
          <a:xfrm flipH="false" flipV="false" rot="0">
            <a:off x="5514392" y="6854731"/>
            <a:ext cx="3255381" cy="2844920"/>
          </a:xfrm>
          <a:custGeom>
            <a:avLst/>
            <a:gdLst/>
            <a:ahLst/>
            <a:cxnLst/>
            <a:rect r="r" b="b" t="t" l="l"/>
            <a:pathLst>
              <a:path h="2844920" w="3255381">
                <a:moveTo>
                  <a:pt x="0" y="0"/>
                </a:moveTo>
                <a:lnTo>
                  <a:pt x="3255381" y="0"/>
                </a:lnTo>
                <a:lnTo>
                  <a:pt x="3255381" y="2844920"/>
                </a:lnTo>
                <a:lnTo>
                  <a:pt x="0" y="2844920"/>
                </a:lnTo>
                <a:lnTo>
                  <a:pt x="0" y="0"/>
                </a:lnTo>
                <a:close/>
              </a:path>
            </a:pathLst>
          </a:custGeom>
          <a:blipFill>
            <a:blip r:embed="rId3"/>
            <a:stretch>
              <a:fillRect l="0" t="0" r="0" b="0"/>
            </a:stretch>
          </a:blipFill>
        </p:spPr>
      </p:sp>
      <p:sp>
        <p:nvSpPr>
          <p:cNvPr name="TextBox 7" id="7"/>
          <p:cNvSpPr txBox="true"/>
          <p:nvPr/>
        </p:nvSpPr>
        <p:spPr>
          <a:xfrm rot="0">
            <a:off x="453820" y="59382"/>
            <a:ext cx="17834180" cy="2645411"/>
          </a:xfrm>
          <a:prstGeom prst="rect">
            <a:avLst/>
          </a:prstGeom>
        </p:spPr>
        <p:txBody>
          <a:bodyPr anchor="t" rtlCol="false" tIns="0" lIns="0" bIns="0" rIns="0">
            <a:spAutoFit/>
          </a:bodyPr>
          <a:lstStyle/>
          <a:p>
            <a:pPr algn="l">
              <a:lnSpc>
                <a:spcPts val="10639"/>
              </a:lnSpc>
            </a:pPr>
            <a:r>
              <a:rPr lang="en-US" b="true" sz="7599">
                <a:solidFill>
                  <a:srgbClr val="383E48"/>
                </a:solidFill>
                <a:latin typeface="Aristotelica Pro Bold"/>
                <a:ea typeface="Aristotelica Pro Bold"/>
                <a:cs typeface="Aristotelica Pro Bold"/>
                <a:sym typeface="Aristotelica Pro Bold"/>
              </a:rPr>
              <a:t>GRAPHS FOR MAKING FOR MIN CLASSES REQUIRED IN A SCHOOL COLLEGE </a:t>
            </a:r>
          </a:p>
        </p:txBody>
      </p:sp>
      <p:sp>
        <p:nvSpPr>
          <p:cNvPr name="TextBox 8" id="8"/>
          <p:cNvSpPr txBox="true"/>
          <p:nvPr/>
        </p:nvSpPr>
        <p:spPr>
          <a:xfrm rot="0">
            <a:off x="6203632" y="3127293"/>
            <a:ext cx="10843875" cy="3956214"/>
          </a:xfrm>
          <a:prstGeom prst="rect">
            <a:avLst/>
          </a:prstGeom>
        </p:spPr>
        <p:txBody>
          <a:bodyPr anchor="t" rtlCol="false" tIns="0" lIns="0" bIns="0" rIns="0">
            <a:spAutoFit/>
          </a:bodyPr>
          <a:lstStyle/>
          <a:p>
            <a:pPr algn="ctr">
              <a:lnSpc>
                <a:spcPts val="6294"/>
              </a:lnSpc>
            </a:pPr>
            <a:r>
              <a:rPr lang="en-US" sz="4496">
                <a:solidFill>
                  <a:srgbClr val="383E48"/>
                </a:solidFill>
                <a:latin typeface="Canva Sans"/>
                <a:ea typeface="Canva Sans"/>
                <a:cs typeface="Canva Sans"/>
                <a:sym typeface="Canva Sans"/>
              </a:rPr>
              <a:t>Edges are overlap in slots.</a:t>
            </a:r>
          </a:p>
          <a:p>
            <a:pPr algn="ctr">
              <a:lnSpc>
                <a:spcPts val="6294"/>
              </a:lnSpc>
            </a:pPr>
            <a:r>
              <a:rPr lang="en-US" sz="4496">
                <a:solidFill>
                  <a:srgbClr val="383E48"/>
                </a:solidFill>
                <a:latin typeface="Canva Sans"/>
                <a:ea typeface="Canva Sans"/>
                <a:cs typeface="Canva Sans"/>
                <a:sym typeface="Canva Sans"/>
              </a:rPr>
              <a:t>Consider colours as classrooms.</a:t>
            </a:r>
          </a:p>
          <a:p>
            <a:pPr algn="ctr">
              <a:lnSpc>
                <a:spcPts val="6294"/>
              </a:lnSpc>
            </a:pPr>
            <a:r>
              <a:rPr lang="en-US" sz="4496">
                <a:solidFill>
                  <a:srgbClr val="383E48"/>
                </a:solidFill>
                <a:latin typeface="Canva Sans"/>
                <a:ea typeface="Canva Sans"/>
                <a:cs typeface="Canva Sans"/>
                <a:sym typeface="Canva Sans"/>
              </a:rPr>
              <a:t>This way many scheduling problems may be converted to graph problems</a:t>
            </a:r>
          </a:p>
          <a:p>
            <a:pPr algn="ctr">
              <a:lnSpc>
                <a:spcPts val="6294"/>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89082"/>
        </a:solidFill>
      </p:bgPr>
    </p:bg>
    <p:spTree>
      <p:nvGrpSpPr>
        <p:cNvPr id="1" name=""/>
        <p:cNvGrpSpPr/>
        <p:nvPr/>
      </p:nvGrpSpPr>
      <p:grpSpPr>
        <a:xfrm>
          <a:off x="0" y="0"/>
          <a:ext cx="0" cy="0"/>
          <a:chOff x="0" y="0"/>
          <a:chExt cx="0" cy="0"/>
        </a:xfrm>
      </p:grpSpPr>
      <p:grpSp>
        <p:nvGrpSpPr>
          <p:cNvPr name="Group 2" id="2"/>
          <p:cNvGrpSpPr/>
          <p:nvPr/>
        </p:nvGrpSpPr>
        <p:grpSpPr>
          <a:xfrm rot="0">
            <a:off x="1028700" y="2228929"/>
            <a:ext cx="16230600" cy="7029371"/>
            <a:chOff x="0" y="0"/>
            <a:chExt cx="5879264" cy="2546272"/>
          </a:xfrm>
        </p:grpSpPr>
        <p:sp>
          <p:nvSpPr>
            <p:cNvPr name="Freeform 3" id="3"/>
            <p:cNvSpPr/>
            <p:nvPr/>
          </p:nvSpPr>
          <p:spPr>
            <a:xfrm flipH="false" flipV="false" rot="0">
              <a:off x="31750" y="31750"/>
              <a:ext cx="5815764" cy="2482772"/>
            </a:xfrm>
            <a:custGeom>
              <a:avLst/>
              <a:gdLst/>
              <a:ahLst/>
              <a:cxnLst/>
              <a:rect r="r" b="b" t="t" l="l"/>
              <a:pathLst>
                <a:path h="2482772" w="5815764">
                  <a:moveTo>
                    <a:pt x="5723054" y="2482772"/>
                  </a:moveTo>
                  <a:lnTo>
                    <a:pt x="92710" y="2482772"/>
                  </a:lnTo>
                  <a:cubicBezTo>
                    <a:pt x="41910" y="2482772"/>
                    <a:pt x="0" y="2440862"/>
                    <a:pt x="0" y="2390062"/>
                  </a:cubicBezTo>
                  <a:lnTo>
                    <a:pt x="0" y="92710"/>
                  </a:lnTo>
                  <a:cubicBezTo>
                    <a:pt x="0" y="41910"/>
                    <a:pt x="41910" y="0"/>
                    <a:pt x="92710" y="0"/>
                  </a:cubicBezTo>
                  <a:lnTo>
                    <a:pt x="5721784" y="0"/>
                  </a:lnTo>
                  <a:cubicBezTo>
                    <a:pt x="5772584" y="0"/>
                    <a:pt x="5814494" y="41910"/>
                    <a:pt x="5814494" y="92710"/>
                  </a:cubicBezTo>
                  <a:lnTo>
                    <a:pt x="5814494" y="2388793"/>
                  </a:lnTo>
                  <a:cubicBezTo>
                    <a:pt x="5815764" y="2440862"/>
                    <a:pt x="5773854" y="2482772"/>
                    <a:pt x="5723054" y="2482772"/>
                  </a:cubicBezTo>
                  <a:close/>
                </a:path>
              </a:pathLst>
            </a:custGeom>
            <a:solidFill>
              <a:srgbClr val="FAE8E0"/>
            </a:solidFill>
          </p:spPr>
        </p:sp>
        <p:sp>
          <p:nvSpPr>
            <p:cNvPr name="Freeform 4" id="4"/>
            <p:cNvSpPr/>
            <p:nvPr/>
          </p:nvSpPr>
          <p:spPr>
            <a:xfrm flipH="false" flipV="false" rot="0">
              <a:off x="0" y="0"/>
              <a:ext cx="5879264" cy="2546273"/>
            </a:xfrm>
            <a:custGeom>
              <a:avLst/>
              <a:gdLst/>
              <a:ahLst/>
              <a:cxnLst/>
              <a:rect r="r" b="b" t="t" l="l"/>
              <a:pathLst>
                <a:path h="2546273" w="5879264">
                  <a:moveTo>
                    <a:pt x="5754804" y="59690"/>
                  </a:moveTo>
                  <a:cubicBezTo>
                    <a:pt x="5790364" y="59690"/>
                    <a:pt x="5819574" y="88900"/>
                    <a:pt x="5819574" y="124460"/>
                  </a:cubicBezTo>
                  <a:lnTo>
                    <a:pt x="5819574" y="2421813"/>
                  </a:lnTo>
                  <a:cubicBezTo>
                    <a:pt x="5819574" y="2457373"/>
                    <a:pt x="5790364" y="2486583"/>
                    <a:pt x="5754804" y="2486583"/>
                  </a:cubicBezTo>
                  <a:lnTo>
                    <a:pt x="124460" y="2486583"/>
                  </a:lnTo>
                  <a:cubicBezTo>
                    <a:pt x="88900" y="2486583"/>
                    <a:pt x="59690" y="2457373"/>
                    <a:pt x="59690" y="2421813"/>
                  </a:cubicBezTo>
                  <a:lnTo>
                    <a:pt x="59690" y="124460"/>
                  </a:lnTo>
                  <a:cubicBezTo>
                    <a:pt x="59690" y="88900"/>
                    <a:pt x="88900" y="59690"/>
                    <a:pt x="124460" y="59690"/>
                  </a:cubicBezTo>
                  <a:lnTo>
                    <a:pt x="5754804" y="59690"/>
                  </a:lnTo>
                  <a:moveTo>
                    <a:pt x="5754804" y="0"/>
                  </a:moveTo>
                  <a:lnTo>
                    <a:pt x="124460" y="0"/>
                  </a:lnTo>
                  <a:cubicBezTo>
                    <a:pt x="55880" y="0"/>
                    <a:pt x="0" y="55880"/>
                    <a:pt x="0" y="124460"/>
                  </a:cubicBezTo>
                  <a:lnTo>
                    <a:pt x="0" y="2421813"/>
                  </a:lnTo>
                  <a:cubicBezTo>
                    <a:pt x="0" y="2490393"/>
                    <a:pt x="55880" y="2546273"/>
                    <a:pt x="124460" y="2546273"/>
                  </a:cubicBezTo>
                  <a:lnTo>
                    <a:pt x="5754804" y="2546273"/>
                  </a:lnTo>
                  <a:cubicBezTo>
                    <a:pt x="5823384" y="2546273"/>
                    <a:pt x="5879264" y="2490393"/>
                    <a:pt x="5879264" y="2421813"/>
                  </a:cubicBezTo>
                  <a:lnTo>
                    <a:pt x="5879264" y="124460"/>
                  </a:lnTo>
                  <a:cubicBezTo>
                    <a:pt x="5879264" y="55880"/>
                    <a:pt x="5823384" y="0"/>
                    <a:pt x="5754804" y="0"/>
                  </a:cubicBezTo>
                  <a:close/>
                </a:path>
              </a:pathLst>
            </a:custGeom>
            <a:solidFill>
              <a:srgbClr val="494F56"/>
            </a:solidFill>
          </p:spPr>
        </p:sp>
      </p:grpSp>
      <p:sp>
        <p:nvSpPr>
          <p:cNvPr name="TextBox 5" id="5"/>
          <p:cNvSpPr txBox="true"/>
          <p:nvPr/>
        </p:nvSpPr>
        <p:spPr>
          <a:xfrm rot="0">
            <a:off x="1028700" y="876300"/>
            <a:ext cx="16230600" cy="1302386"/>
          </a:xfrm>
          <a:prstGeom prst="rect">
            <a:avLst/>
          </a:prstGeom>
        </p:spPr>
        <p:txBody>
          <a:bodyPr anchor="t" rtlCol="false" tIns="0" lIns="0" bIns="0" rIns="0">
            <a:spAutoFit/>
          </a:bodyPr>
          <a:lstStyle/>
          <a:p>
            <a:pPr algn="l">
              <a:lnSpc>
                <a:spcPts val="10639"/>
              </a:lnSpc>
            </a:pPr>
            <a:r>
              <a:rPr lang="en-US" b="true" sz="7599">
                <a:solidFill>
                  <a:srgbClr val="383E48"/>
                </a:solidFill>
                <a:latin typeface="Aristotelica Pro Bold"/>
                <a:ea typeface="Aristotelica Pro Bold"/>
                <a:cs typeface="Aristotelica Pro Bold"/>
                <a:sym typeface="Aristotelica Pro Bold"/>
              </a:rPr>
              <a:t>BREADTH FIRST SEARCH</a:t>
            </a:r>
          </a:p>
        </p:txBody>
      </p:sp>
      <p:sp>
        <p:nvSpPr>
          <p:cNvPr name="TextBox 6" id="6"/>
          <p:cNvSpPr txBox="true"/>
          <p:nvPr/>
        </p:nvSpPr>
        <p:spPr>
          <a:xfrm rot="0">
            <a:off x="1413235" y="3193672"/>
            <a:ext cx="15461530" cy="3804406"/>
          </a:xfrm>
          <a:prstGeom prst="rect">
            <a:avLst/>
          </a:prstGeom>
        </p:spPr>
        <p:txBody>
          <a:bodyPr anchor="t" rtlCol="false" tIns="0" lIns="0" bIns="0" rIns="0">
            <a:spAutoFit/>
          </a:bodyPr>
          <a:lstStyle/>
          <a:p>
            <a:pPr algn="l">
              <a:lnSpc>
                <a:spcPts val="6012"/>
              </a:lnSpc>
            </a:pPr>
            <a:r>
              <a:rPr lang="en-US" sz="4294">
                <a:solidFill>
                  <a:srgbClr val="383E48"/>
                </a:solidFill>
                <a:latin typeface="Aristotelica Pro"/>
                <a:ea typeface="Aristotelica Pro"/>
                <a:cs typeface="Aristotelica Pro"/>
                <a:sym typeface="Aristotelica Pro"/>
              </a:rPr>
              <a:t>BFS is a method for search of paths in a graph by going though breadths, or through all connections at a node.</a:t>
            </a:r>
          </a:p>
          <a:p>
            <a:pPr algn="l">
              <a:lnSpc>
                <a:spcPts val="6012"/>
              </a:lnSpc>
            </a:pPr>
          </a:p>
          <a:p>
            <a:pPr algn="l">
              <a:lnSpc>
                <a:spcPts val="6012"/>
              </a:lnSpc>
              <a:spcBef>
                <a:spcPct val="0"/>
              </a:spcBef>
            </a:pPr>
            <a:r>
              <a:rPr lang="en-US" sz="4294">
                <a:solidFill>
                  <a:srgbClr val="383E48"/>
                </a:solidFill>
                <a:latin typeface="Aristotelica Pro"/>
                <a:ea typeface="Aristotelica Pro"/>
                <a:cs typeface="Aristotelica Pro"/>
                <a:sym typeface="Aristotelica Pro"/>
              </a:rPr>
              <a:t>This method is used for searching a shortest path among the paths in a given graph</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D89082"/>
        </a:solidFill>
      </p:bgPr>
    </p:bg>
    <p:spTree>
      <p:nvGrpSpPr>
        <p:cNvPr id="1" name=""/>
        <p:cNvGrpSpPr/>
        <p:nvPr/>
      </p:nvGrpSpPr>
      <p:grpSpPr>
        <a:xfrm>
          <a:off x="0" y="0"/>
          <a:ext cx="0" cy="0"/>
          <a:chOff x="0" y="0"/>
          <a:chExt cx="0" cy="0"/>
        </a:xfrm>
      </p:grpSpPr>
      <p:grpSp>
        <p:nvGrpSpPr>
          <p:cNvPr name="Group 2" id="2"/>
          <p:cNvGrpSpPr/>
          <p:nvPr/>
        </p:nvGrpSpPr>
        <p:grpSpPr>
          <a:xfrm rot="0">
            <a:off x="1028700" y="2228929"/>
            <a:ext cx="16230600" cy="7029371"/>
            <a:chOff x="0" y="0"/>
            <a:chExt cx="5879264" cy="2546272"/>
          </a:xfrm>
        </p:grpSpPr>
        <p:sp>
          <p:nvSpPr>
            <p:cNvPr name="Freeform 3" id="3"/>
            <p:cNvSpPr/>
            <p:nvPr/>
          </p:nvSpPr>
          <p:spPr>
            <a:xfrm flipH="false" flipV="false" rot="0">
              <a:off x="31750" y="31750"/>
              <a:ext cx="5815764" cy="2482772"/>
            </a:xfrm>
            <a:custGeom>
              <a:avLst/>
              <a:gdLst/>
              <a:ahLst/>
              <a:cxnLst/>
              <a:rect r="r" b="b" t="t" l="l"/>
              <a:pathLst>
                <a:path h="2482772" w="5815764">
                  <a:moveTo>
                    <a:pt x="5723054" y="2482772"/>
                  </a:moveTo>
                  <a:lnTo>
                    <a:pt x="92710" y="2482772"/>
                  </a:lnTo>
                  <a:cubicBezTo>
                    <a:pt x="41910" y="2482772"/>
                    <a:pt x="0" y="2440862"/>
                    <a:pt x="0" y="2390062"/>
                  </a:cubicBezTo>
                  <a:lnTo>
                    <a:pt x="0" y="92710"/>
                  </a:lnTo>
                  <a:cubicBezTo>
                    <a:pt x="0" y="41910"/>
                    <a:pt x="41910" y="0"/>
                    <a:pt x="92710" y="0"/>
                  </a:cubicBezTo>
                  <a:lnTo>
                    <a:pt x="5721784" y="0"/>
                  </a:lnTo>
                  <a:cubicBezTo>
                    <a:pt x="5772584" y="0"/>
                    <a:pt x="5814494" y="41910"/>
                    <a:pt x="5814494" y="92710"/>
                  </a:cubicBezTo>
                  <a:lnTo>
                    <a:pt x="5814494" y="2388793"/>
                  </a:lnTo>
                  <a:cubicBezTo>
                    <a:pt x="5815764" y="2440862"/>
                    <a:pt x="5773854" y="2482772"/>
                    <a:pt x="5723054" y="2482772"/>
                  </a:cubicBezTo>
                  <a:close/>
                </a:path>
              </a:pathLst>
            </a:custGeom>
            <a:solidFill>
              <a:srgbClr val="FAE8E0"/>
            </a:solidFill>
          </p:spPr>
        </p:sp>
        <p:sp>
          <p:nvSpPr>
            <p:cNvPr name="Freeform 4" id="4"/>
            <p:cNvSpPr/>
            <p:nvPr/>
          </p:nvSpPr>
          <p:spPr>
            <a:xfrm flipH="false" flipV="false" rot="0">
              <a:off x="0" y="0"/>
              <a:ext cx="5879264" cy="2546273"/>
            </a:xfrm>
            <a:custGeom>
              <a:avLst/>
              <a:gdLst/>
              <a:ahLst/>
              <a:cxnLst/>
              <a:rect r="r" b="b" t="t" l="l"/>
              <a:pathLst>
                <a:path h="2546273" w="5879264">
                  <a:moveTo>
                    <a:pt x="5754804" y="59690"/>
                  </a:moveTo>
                  <a:cubicBezTo>
                    <a:pt x="5790364" y="59690"/>
                    <a:pt x="5819574" y="88900"/>
                    <a:pt x="5819574" y="124460"/>
                  </a:cubicBezTo>
                  <a:lnTo>
                    <a:pt x="5819574" y="2421813"/>
                  </a:lnTo>
                  <a:cubicBezTo>
                    <a:pt x="5819574" y="2457373"/>
                    <a:pt x="5790364" y="2486583"/>
                    <a:pt x="5754804" y="2486583"/>
                  </a:cubicBezTo>
                  <a:lnTo>
                    <a:pt x="124460" y="2486583"/>
                  </a:lnTo>
                  <a:cubicBezTo>
                    <a:pt x="88900" y="2486583"/>
                    <a:pt x="59690" y="2457373"/>
                    <a:pt x="59690" y="2421813"/>
                  </a:cubicBezTo>
                  <a:lnTo>
                    <a:pt x="59690" y="124460"/>
                  </a:lnTo>
                  <a:cubicBezTo>
                    <a:pt x="59690" y="88900"/>
                    <a:pt x="88900" y="59690"/>
                    <a:pt x="124460" y="59690"/>
                  </a:cubicBezTo>
                  <a:lnTo>
                    <a:pt x="5754804" y="59690"/>
                  </a:lnTo>
                  <a:moveTo>
                    <a:pt x="5754804" y="0"/>
                  </a:moveTo>
                  <a:lnTo>
                    <a:pt x="124460" y="0"/>
                  </a:lnTo>
                  <a:cubicBezTo>
                    <a:pt x="55880" y="0"/>
                    <a:pt x="0" y="55880"/>
                    <a:pt x="0" y="124460"/>
                  </a:cubicBezTo>
                  <a:lnTo>
                    <a:pt x="0" y="2421813"/>
                  </a:lnTo>
                  <a:cubicBezTo>
                    <a:pt x="0" y="2490393"/>
                    <a:pt x="55880" y="2546273"/>
                    <a:pt x="124460" y="2546273"/>
                  </a:cubicBezTo>
                  <a:lnTo>
                    <a:pt x="5754804" y="2546273"/>
                  </a:lnTo>
                  <a:cubicBezTo>
                    <a:pt x="5823384" y="2546273"/>
                    <a:pt x="5879264" y="2490393"/>
                    <a:pt x="5879264" y="2421813"/>
                  </a:cubicBezTo>
                  <a:lnTo>
                    <a:pt x="5879264" y="124460"/>
                  </a:lnTo>
                  <a:cubicBezTo>
                    <a:pt x="5879264" y="55880"/>
                    <a:pt x="5823384" y="0"/>
                    <a:pt x="5754804" y="0"/>
                  </a:cubicBezTo>
                  <a:close/>
                </a:path>
              </a:pathLst>
            </a:custGeom>
            <a:solidFill>
              <a:srgbClr val="494F56"/>
            </a:solidFill>
          </p:spPr>
        </p:sp>
      </p:grpSp>
      <p:sp>
        <p:nvSpPr>
          <p:cNvPr name="TextBox 5" id="5"/>
          <p:cNvSpPr txBox="true"/>
          <p:nvPr/>
        </p:nvSpPr>
        <p:spPr>
          <a:xfrm rot="0">
            <a:off x="1434128" y="2855134"/>
            <a:ext cx="15062933" cy="3612156"/>
          </a:xfrm>
          <a:prstGeom prst="rect">
            <a:avLst/>
          </a:prstGeom>
        </p:spPr>
        <p:txBody>
          <a:bodyPr anchor="t" rtlCol="false" tIns="0" lIns="0" bIns="0" rIns="0">
            <a:spAutoFit/>
          </a:bodyPr>
          <a:lstStyle/>
          <a:p>
            <a:pPr algn="just">
              <a:lnSpc>
                <a:spcPts val="5754"/>
              </a:lnSpc>
            </a:pPr>
            <a:r>
              <a:rPr lang="en-US" sz="4110">
                <a:solidFill>
                  <a:srgbClr val="383E48"/>
                </a:solidFill>
                <a:latin typeface="Aristotelica Pro"/>
                <a:ea typeface="Aristotelica Pro"/>
                <a:cs typeface="Aristotelica Pro"/>
                <a:sym typeface="Aristotelica Pro"/>
              </a:rPr>
              <a:t> In this method we select a node and go till end(depth) to a node and  the revert and explore other paths of previous ones.</a:t>
            </a:r>
          </a:p>
          <a:p>
            <a:pPr algn="just">
              <a:lnSpc>
                <a:spcPts val="5754"/>
              </a:lnSpc>
            </a:pPr>
          </a:p>
          <a:p>
            <a:pPr algn="just">
              <a:lnSpc>
                <a:spcPts val="5754"/>
              </a:lnSpc>
            </a:pPr>
            <a:r>
              <a:rPr lang="en-US" sz="4110">
                <a:solidFill>
                  <a:srgbClr val="383E48"/>
                </a:solidFill>
                <a:latin typeface="Aristotelica Pro"/>
                <a:ea typeface="Aristotelica Pro"/>
                <a:cs typeface="Aristotelica Pro"/>
                <a:sym typeface="Aristotelica Pro"/>
              </a:rPr>
              <a:t>DFS numbering describes the order in which vertices are explored. </a:t>
            </a:r>
          </a:p>
        </p:txBody>
      </p:sp>
      <p:sp>
        <p:nvSpPr>
          <p:cNvPr name="TextBox 6" id="6"/>
          <p:cNvSpPr txBox="true"/>
          <p:nvPr/>
        </p:nvSpPr>
        <p:spPr>
          <a:xfrm rot="0">
            <a:off x="1028700" y="876300"/>
            <a:ext cx="16230600" cy="1302386"/>
          </a:xfrm>
          <a:prstGeom prst="rect">
            <a:avLst/>
          </a:prstGeom>
        </p:spPr>
        <p:txBody>
          <a:bodyPr anchor="t" rtlCol="false" tIns="0" lIns="0" bIns="0" rIns="0">
            <a:spAutoFit/>
          </a:bodyPr>
          <a:lstStyle/>
          <a:p>
            <a:pPr algn="l">
              <a:lnSpc>
                <a:spcPts val="10639"/>
              </a:lnSpc>
            </a:pPr>
            <a:r>
              <a:rPr lang="en-US" b="true" sz="7599">
                <a:solidFill>
                  <a:srgbClr val="383E48"/>
                </a:solidFill>
                <a:latin typeface="Aristotelica Pro Bold"/>
                <a:ea typeface="Aristotelica Pro Bold"/>
                <a:cs typeface="Aristotelica Pro Bold"/>
                <a:sym typeface="Aristotelica Pro Bold"/>
              </a:rPr>
              <a:t>DEPTH FIRST SEARCH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E8E0"/>
        </a:solidFill>
      </p:bgPr>
    </p:bg>
    <p:spTree>
      <p:nvGrpSpPr>
        <p:cNvPr id="1" name=""/>
        <p:cNvGrpSpPr/>
        <p:nvPr/>
      </p:nvGrpSpPr>
      <p:grpSpPr>
        <a:xfrm>
          <a:off x="0" y="0"/>
          <a:ext cx="0" cy="0"/>
          <a:chOff x="0" y="0"/>
          <a:chExt cx="0" cy="0"/>
        </a:xfrm>
      </p:grpSpPr>
      <p:sp>
        <p:nvSpPr>
          <p:cNvPr name="Freeform 2" id="2"/>
          <p:cNvSpPr/>
          <p:nvPr/>
        </p:nvSpPr>
        <p:spPr>
          <a:xfrm flipH="false" flipV="false" rot="0">
            <a:off x="4198064" y="390280"/>
            <a:ext cx="9081804" cy="9506440"/>
          </a:xfrm>
          <a:custGeom>
            <a:avLst/>
            <a:gdLst/>
            <a:ahLst/>
            <a:cxnLst/>
            <a:rect r="r" b="b" t="t" l="l"/>
            <a:pathLst>
              <a:path h="9506440" w="9081804">
                <a:moveTo>
                  <a:pt x="0" y="0"/>
                </a:moveTo>
                <a:lnTo>
                  <a:pt x="9081804" y="0"/>
                </a:lnTo>
                <a:lnTo>
                  <a:pt x="9081804" y="9506440"/>
                </a:lnTo>
                <a:lnTo>
                  <a:pt x="0" y="9506440"/>
                </a:lnTo>
                <a:lnTo>
                  <a:pt x="0" y="0"/>
                </a:lnTo>
                <a:close/>
              </a:path>
            </a:pathLst>
          </a:custGeom>
          <a:blipFill>
            <a:blip r:embed="rId2"/>
            <a:stretch>
              <a:fillRect l="0" t="-6036" r="0" b="-603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DAFU5h-OwYQ</dc:identifier>
  <dcterms:modified xsi:type="dcterms:W3CDTF">2011-08-01T06:04:30Z</dcterms:modified>
  <cp:revision>1</cp:revision>
  <dc:title>APPLICATIONS OF GRAPH THEORY IN REAL LIFE</dc:title>
</cp:coreProperties>
</file>