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6" r:id="rId3"/>
    <p:sldId id="267" r:id="rId4"/>
    <p:sldId id="262" r:id="rId5"/>
    <p:sldId id="258" r:id="rId6"/>
    <p:sldId id="261" r:id="rId7"/>
    <p:sldId id="263" r:id="rId8"/>
    <p:sldId id="264" r:id="rId9"/>
    <p:sldId id="266" r:id="rId10"/>
    <p:sldId id="269" r:id="rId11"/>
    <p:sldId id="270" r:id="rId12"/>
    <p:sldId id="268" r:id="rId13"/>
    <p:sldId id="272" r:id="rId14"/>
    <p:sldId id="274" r:id="rId15"/>
    <p:sldId id="273" r:id="rId16"/>
    <p:sldId id="271" r:id="rId17"/>
    <p:sldId id="275" r:id="rId18"/>
    <p:sldId id="26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77CBE5-9FD1-4F75-9F09-BF0B1A876252}">
          <p14:sldIdLst>
            <p14:sldId id="257"/>
            <p14:sldId id="256"/>
            <p14:sldId id="267"/>
            <p14:sldId id="262"/>
            <p14:sldId id="258"/>
            <p14:sldId id="261"/>
            <p14:sldId id="263"/>
            <p14:sldId id="264"/>
            <p14:sldId id="266"/>
            <p14:sldId id="269"/>
            <p14:sldId id="270"/>
            <p14:sldId id="268"/>
            <p14:sldId id="272"/>
            <p14:sldId id="274"/>
            <p14:sldId id="273"/>
            <p14:sldId id="271"/>
            <p14:sldId id="275"/>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660" autoAdjust="0"/>
  </p:normalViewPr>
  <p:slideViewPr>
    <p:cSldViewPr>
      <p:cViewPr varScale="1">
        <p:scale>
          <a:sx n="94" d="100"/>
          <a:sy n="94" d="100"/>
        </p:scale>
        <p:origin x="-1114"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D9994D-5212-4C8A-9BD8-54B6F606007D}" type="datetimeFigureOut">
              <a:rPr lang="en-IN" smtClean="0"/>
              <a:t>21-09-2022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3DBA98-AD11-42EA-9282-D218D5C29627}" type="slidenum">
              <a:rPr lang="en-IN" smtClean="0"/>
              <a:t>‹#›</a:t>
            </a:fld>
            <a:endParaRPr lang="en-IN"/>
          </a:p>
        </p:txBody>
      </p:sp>
    </p:spTree>
    <p:extLst>
      <p:ext uri="{BB962C8B-B14F-4D97-AF65-F5344CB8AC3E}">
        <p14:creationId xmlns:p14="http://schemas.microsoft.com/office/powerpoint/2010/main" val="1425808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3DBA98-AD11-42EA-9282-D218D5C29627}" type="slidenum">
              <a:rPr lang="en-IN" smtClean="0"/>
              <a:t>1</a:t>
            </a:fld>
            <a:endParaRPr lang="en-IN"/>
          </a:p>
        </p:txBody>
      </p:sp>
    </p:spTree>
    <p:extLst>
      <p:ext uri="{BB962C8B-B14F-4D97-AF65-F5344CB8AC3E}">
        <p14:creationId xmlns:p14="http://schemas.microsoft.com/office/powerpoint/2010/main" val="2010410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05186AE-21E5-40BF-9737-0047D4163221}"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09CFC-2CE2-4517-ACD5-D33591F3E48F}" type="slidenum">
              <a:rPr lang="en-IN" smtClean="0"/>
              <a:t>‹#›</a:t>
            </a:fld>
            <a:endParaRPr lang="en-IN"/>
          </a:p>
        </p:txBody>
      </p:sp>
    </p:spTree>
    <p:extLst>
      <p:ext uri="{BB962C8B-B14F-4D97-AF65-F5344CB8AC3E}">
        <p14:creationId xmlns:p14="http://schemas.microsoft.com/office/powerpoint/2010/main" val="1812795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5186AE-21E5-40BF-9737-0047D4163221}"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09CFC-2CE2-4517-ACD5-D33591F3E48F}" type="slidenum">
              <a:rPr lang="en-IN" smtClean="0"/>
              <a:t>‹#›</a:t>
            </a:fld>
            <a:endParaRPr lang="en-IN"/>
          </a:p>
        </p:txBody>
      </p:sp>
    </p:spTree>
    <p:extLst>
      <p:ext uri="{BB962C8B-B14F-4D97-AF65-F5344CB8AC3E}">
        <p14:creationId xmlns:p14="http://schemas.microsoft.com/office/powerpoint/2010/main" val="519588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5186AE-21E5-40BF-9737-0047D4163221}"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09CFC-2CE2-4517-ACD5-D33591F3E48F}" type="slidenum">
              <a:rPr lang="en-IN" smtClean="0"/>
              <a:t>‹#›</a:t>
            </a:fld>
            <a:endParaRPr lang="en-IN"/>
          </a:p>
        </p:txBody>
      </p:sp>
    </p:spTree>
    <p:extLst>
      <p:ext uri="{BB962C8B-B14F-4D97-AF65-F5344CB8AC3E}">
        <p14:creationId xmlns:p14="http://schemas.microsoft.com/office/powerpoint/2010/main" val="1107598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5186AE-21E5-40BF-9737-0047D4163221}"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09CFC-2CE2-4517-ACD5-D33591F3E48F}" type="slidenum">
              <a:rPr lang="en-IN" smtClean="0"/>
              <a:t>‹#›</a:t>
            </a:fld>
            <a:endParaRPr lang="en-IN"/>
          </a:p>
        </p:txBody>
      </p:sp>
    </p:spTree>
    <p:extLst>
      <p:ext uri="{BB962C8B-B14F-4D97-AF65-F5344CB8AC3E}">
        <p14:creationId xmlns:p14="http://schemas.microsoft.com/office/powerpoint/2010/main" val="1553956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5186AE-21E5-40BF-9737-0047D4163221}" type="datetimeFigureOut">
              <a:rPr lang="en-IN" smtClean="0"/>
              <a:t>21-09-2022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09CFC-2CE2-4517-ACD5-D33591F3E48F}" type="slidenum">
              <a:rPr lang="en-IN" smtClean="0"/>
              <a:t>‹#›</a:t>
            </a:fld>
            <a:endParaRPr lang="en-IN"/>
          </a:p>
        </p:txBody>
      </p:sp>
    </p:spTree>
    <p:extLst>
      <p:ext uri="{BB962C8B-B14F-4D97-AF65-F5344CB8AC3E}">
        <p14:creationId xmlns:p14="http://schemas.microsoft.com/office/powerpoint/2010/main" val="282816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05186AE-21E5-40BF-9737-0047D4163221}"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909CFC-2CE2-4517-ACD5-D33591F3E48F}" type="slidenum">
              <a:rPr lang="en-IN" smtClean="0"/>
              <a:t>‹#›</a:t>
            </a:fld>
            <a:endParaRPr lang="en-IN"/>
          </a:p>
        </p:txBody>
      </p:sp>
    </p:spTree>
    <p:extLst>
      <p:ext uri="{BB962C8B-B14F-4D97-AF65-F5344CB8AC3E}">
        <p14:creationId xmlns:p14="http://schemas.microsoft.com/office/powerpoint/2010/main" val="295608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05186AE-21E5-40BF-9737-0047D4163221}" type="datetimeFigureOut">
              <a:rPr lang="en-IN" smtClean="0"/>
              <a:t>21-09-2022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909CFC-2CE2-4517-ACD5-D33591F3E48F}" type="slidenum">
              <a:rPr lang="en-IN" smtClean="0"/>
              <a:t>‹#›</a:t>
            </a:fld>
            <a:endParaRPr lang="en-IN"/>
          </a:p>
        </p:txBody>
      </p:sp>
    </p:spTree>
    <p:extLst>
      <p:ext uri="{BB962C8B-B14F-4D97-AF65-F5344CB8AC3E}">
        <p14:creationId xmlns:p14="http://schemas.microsoft.com/office/powerpoint/2010/main" val="2752255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05186AE-21E5-40BF-9737-0047D4163221}" type="datetimeFigureOut">
              <a:rPr lang="en-IN" smtClean="0"/>
              <a:t>21-09-2022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909CFC-2CE2-4517-ACD5-D33591F3E48F}" type="slidenum">
              <a:rPr lang="en-IN" smtClean="0"/>
              <a:t>‹#›</a:t>
            </a:fld>
            <a:endParaRPr lang="en-IN"/>
          </a:p>
        </p:txBody>
      </p:sp>
    </p:spTree>
    <p:extLst>
      <p:ext uri="{BB962C8B-B14F-4D97-AF65-F5344CB8AC3E}">
        <p14:creationId xmlns:p14="http://schemas.microsoft.com/office/powerpoint/2010/main" val="3515854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5186AE-21E5-40BF-9737-0047D4163221}" type="datetimeFigureOut">
              <a:rPr lang="en-IN" smtClean="0"/>
              <a:t>21-09-2022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909CFC-2CE2-4517-ACD5-D33591F3E48F}" type="slidenum">
              <a:rPr lang="en-IN" smtClean="0"/>
              <a:t>‹#›</a:t>
            </a:fld>
            <a:endParaRPr lang="en-IN"/>
          </a:p>
        </p:txBody>
      </p:sp>
    </p:spTree>
    <p:extLst>
      <p:ext uri="{BB962C8B-B14F-4D97-AF65-F5344CB8AC3E}">
        <p14:creationId xmlns:p14="http://schemas.microsoft.com/office/powerpoint/2010/main" val="2813525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186AE-21E5-40BF-9737-0047D4163221}"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909CFC-2CE2-4517-ACD5-D33591F3E48F}" type="slidenum">
              <a:rPr lang="en-IN" smtClean="0"/>
              <a:t>‹#›</a:t>
            </a:fld>
            <a:endParaRPr lang="en-IN"/>
          </a:p>
        </p:txBody>
      </p:sp>
    </p:spTree>
    <p:extLst>
      <p:ext uri="{BB962C8B-B14F-4D97-AF65-F5344CB8AC3E}">
        <p14:creationId xmlns:p14="http://schemas.microsoft.com/office/powerpoint/2010/main" val="467412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5186AE-21E5-40BF-9737-0047D4163221}" type="datetimeFigureOut">
              <a:rPr lang="en-IN" smtClean="0"/>
              <a:t>21-09-2022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909CFC-2CE2-4517-ACD5-D33591F3E48F}" type="slidenum">
              <a:rPr lang="en-IN" smtClean="0"/>
              <a:t>‹#›</a:t>
            </a:fld>
            <a:endParaRPr lang="en-IN"/>
          </a:p>
        </p:txBody>
      </p:sp>
    </p:spTree>
    <p:extLst>
      <p:ext uri="{BB962C8B-B14F-4D97-AF65-F5344CB8AC3E}">
        <p14:creationId xmlns:p14="http://schemas.microsoft.com/office/powerpoint/2010/main" val="850308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186AE-21E5-40BF-9737-0047D4163221}" type="datetimeFigureOut">
              <a:rPr lang="en-IN" smtClean="0"/>
              <a:t>21-09-2022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909CFC-2CE2-4517-ACD5-D33591F3E48F}" type="slidenum">
              <a:rPr lang="en-IN" smtClean="0"/>
              <a:t>‹#›</a:t>
            </a:fld>
            <a:endParaRPr lang="en-IN"/>
          </a:p>
        </p:txBody>
      </p:sp>
    </p:spTree>
    <p:extLst>
      <p:ext uri="{BB962C8B-B14F-4D97-AF65-F5344CB8AC3E}">
        <p14:creationId xmlns:p14="http://schemas.microsoft.com/office/powerpoint/2010/main" val="3110046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47800"/>
            <a:ext cx="7028498" cy="3581400"/>
          </a:xfrm>
          <a:prstGeom prst="rect">
            <a:avLst/>
          </a:prstGeom>
          <a:ln>
            <a:noFill/>
          </a:ln>
          <a:effectLst>
            <a:softEdge rad="112500"/>
          </a:effectLst>
        </p:spPr>
      </p:pic>
    </p:spTree>
    <p:extLst>
      <p:ext uri="{BB962C8B-B14F-4D97-AF65-F5344CB8AC3E}">
        <p14:creationId xmlns:p14="http://schemas.microsoft.com/office/powerpoint/2010/main" val="17835999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743" r="12743"/>
          <a:stretch/>
        </p:blipFill>
        <p:spPr>
          <a:xfrm>
            <a:off x="-7620" y="-37177"/>
            <a:ext cx="9144000" cy="6902797"/>
          </a:xfrm>
          <a:prstGeom prst="rect">
            <a:avLst/>
          </a:prstGeom>
        </p:spPr>
      </p:pic>
      <p:sp>
        <p:nvSpPr>
          <p:cNvPr id="4" name="Text Placeholder 3"/>
          <p:cNvSpPr>
            <a:spLocks noGrp="1"/>
          </p:cNvSpPr>
          <p:nvPr>
            <p:ph type="body" sz="half" idx="2"/>
          </p:nvPr>
        </p:nvSpPr>
        <p:spPr>
          <a:xfrm>
            <a:off x="457200" y="5029200"/>
            <a:ext cx="8382000" cy="1600200"/>
          </a:xfrm>
        </p:spPr>
        <p:txBody>
          <a:bodyPr>
            <a:normAutofit fontScale="92500" lnSpcReduction="10000"/>
          </a:bodyPr>
          <a:lstStyle/>
          <a:p>
            <a:r>
              <a:rPr lang="en-US" sz="2400" dirty="0" smtClean="0">
                <a:solidFill>
                  <a:schemeClr val="bg1"/>
                </a:solidFill>
              </a:rPr>
              <a:t>INSIGHTS</a:t>
            </a:r>
          </a:p>
          <a:p>
            <a:pPr marL="342900" indent="-342900">
              <a:buFont typeface="Arial" panose="020B0604020202020204" pitchFamily="34" charset="0"/>
              <a:buChar char="•"/>
            </a:pPr>
            <a:r>
              <a:rPr lang="en-US" sz="2000" b="1" dirty="0" smtClean="0">
                <a:solidFill>
                  <a:schemeClr val="bg1"/>
                </a:solidFill>
              </a:rPr>
              <a:t>Lasith Maling is the Highest Wickets getter in the IPL and followed by A Mishra</a:t>
            </a:r>
          </a:p>
          <a:p>
            <a:pPr marL="342900" indent="-342900">
              <a:buFont typeface="Arial" panose="020B0604020202020204" pitchFamily="34" charset="0"/>
              <a:buChar char="•"/>
            </a:pPr>
            <a:r>
              <a:rPr lang="en-US" sz="2000" b="1" dirty="0" smtClean="0">
                <a:solidFill>
                  <a:schemeClr val="bg1"/>
                </a:solidFill>
              </a:rPr>
              <a:t>For the batsman who have scored the maximum number of runs in a particular season we can filter it out with help of year filter and we can select top N players from parameter TOP PLAYERS</a:t>
            </a:r>
          </a:p>
          <a:p>
            <a:pPr marL="285750" indent="-285750">
              <a:buFont typeface="Arial" panose="020B0604020202020204" pitchFamily="34" charset="0"/>
              <a:buChar char="•"/>
            </a:pPr>
            <a:endParaRPr lang="en-US" sz="2000" b="1" dirty="0" smtClean="0">
              <a:solidFill>
                <a:schemeClr val="bg1"/>
              </a:solidFill>
            </a:endParaRPr>
          </a:p>
        </p:txBody>
      </p:sp>
      <p:sp>
        <p:nvSpPr>
          <p:cNvPr id="6" name="Title 5"/>
          <p:cNvSpPr>
            <a:spLocks noGrp="1"/>
          </p:cNvSpPr>
          <p:nvPr>
            <p:ph type="title"/>
          </p:nvPr>
        </p:nvSpPr>
        <p:spPr>
          <a:xfrm>
            <a:off x="2133600" y="381000"/>
            <a:ext cx="4572000" cy="490538"/>
          </a:xfrm>
        </p:spPr>
        <p:txBody>
          <a:bodyPr>
            <a:noAutofit/>
          </a:bodyPr>
          <a:lstStyle/>
          <a:p>
            <a:pPr algn="ctr"/>
            <a:r>
              <a:rPr lang="en-US" sz="2800" dirty="0" smtClean="0">
                <a:solidFill>
                  <a:schemeClr val="bg1"/>
                </a:solidFill>
                <a:effectLst>
                  <a:outerShdw blurRad="38100" dist="38100" dir="2700000" algn="tl">
                    <a:srgbClr val="000000">
                      <a:alpha val="43137"/>
                    </a:srgbClr>
                  </a:outerShdw>
                </a:effectLst>
              </a:rPr>
              <a:t>Purple Cap Contenders</a:t>
            </a:r>
            <a:endParaRPr lang="en-IN" sz="2800" dirty="0">
              <a:solidFill>
                <a:schemeClr val="bg1"/>
              </a:solidFill>
              <a:effectLst>
                <a:outerShdw blurRad="38100" dist="38100" dir="2700000" algn="tl">
                  <a:srgbClr val="000000">
                    <a:alpha val="43137"/>
                  </a:srgbClr>
                </a:outerShdw>
              </a:effectLst>
            </a:endParaRPr>
          </a:p>
        </p:txBody>
      </p:sp>
      <p:pic>
        <p:nvPicPr>
          <p:cNvPr id="7170" name="Picture 2"/>
          <p:cNvPicPr>
            <a:picLocks noGrp="1" noChangeAspect="1" noChangeArrowheads="1"/>
          </p:cNvPicPr>
          <p:nvPr>
            <p:ph type="pic" idx="1"/>
          </p:nvPr>
        </p:nvPicPr>
        <p:blipFill rotWithShape="1">
          <a:blip r:embed="rId3">
            <a:extLst>
              <a:ext uri="{28A0092B-C50C-407E-A947-70E740481C1C}">
                <a14:useLocalDpi xmlns:a14="http://schemas.microsoft.com/office/drawing/2010/main" val="0"/>
              </a:ext>
            </a:extLst>
          </a:blip>
          <a:srcRect l="-126" t="848" r="333" b="448"/>
          <a:stretch/>
        </p:blipFill>
        <p:spPr bwMode="auto">
          <a:xfrm>
            <a:off x="68580" y="838200"/>
            <a:ext cx="8991600" cy="4061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2040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743" r="12743"/>
          <a:stretch/>
        </p:blipFill>
        <p:spPr>
          <a:xfrm>
            <a:off x="0" y="-11080"/>
            <a:ext cx="9144000" cy="6902797"/>
          </a:xfrm>
          <a:prstGeom prst="rect">
            <a:avLst/>
          </a:prstGeom>
        </p:spPr>
      </p:pic>
      <p:sp>
        <p:nvSpPr>
          <p:cNvPr id="4" name="Text Placeholder 3"/>
          <p:cNvSpPr>
            <a:spLocks noGrp="1"/>
          </p:cNvSpPr>
          <p:nvPr>
            <p:ph type="body" sz="half" idx="2"/>
          </p:nvPr>
        </p:nvSpPr>
        <p:spPr>
          <a:xfrm>
            <a:off x="5257800" y="3676890"/>
            <a:ext cx="3657600" cy="2952510"/>
          </a:xfrm>
        </p:spPr>
        <p:txBody>
          <a:bodyPr>
            <a:normAutofit/>
          </a:bodyPr>
          <a:lstStyle/>
          <a:p>
            <a:r>
              <a:rPr lang="en-US" sz="1800" b="1" u="sng" dirty="0" smtClean="0">
                <a:solidFill>
                  <a:schemeClr val="bg1"/>
                </a:solidFill>
              </a:rPr>
              <a:t>Batmen’s With Most Sixes</a:t>
            </a:r>
          </a:p>
          <a:p>
            <a:endParaRPr lang="en-US" sz="1800" b="1" u="sng" dirty="0">
              <a:solidFill>
                <a:schemeClr val="bg1"/>
              </a:solidFill>
            </a:endParaRPr>
          </a:p>
          <a:p>
            <a:r>
              <a:rPr lang="en-US" sz="1800" b="1" dirty="0" smtClean="0">
                <a:solidFill>
                  <a:schemeClr val="bg1"/>
                </a:solidFill>
              </a:rPr>
              <a:t>INSIGHTS:</a:t>
            </a:r>
            <a:br>
              <a:rPr lang="en-US" sz="1800" b="1" dirty="0" smtClean="0">
                <a:solidFill>
                  <a:schemeClr val="bg1"/>
                </a:solidFill>
              </a:rPr>
            </a:br>
            <a:r>
              <a:rPr lang="en-US" sz="1800" b="1" dirty="0" smtClean="0">
                <a:solidFill>
                  <a:schemeClr val="bg1"/>
                </a:solidFill>
              </a:rPr>
              <a:t>Chris Gayle is Hitted Highest Number of </a:t>
            </a:r>
            <a:r>
              <a:rPr lang="en-US" sz="1800" b="1" dirty="0" smtClean="0">
                <a:solidFill>
                  <a:schemeClr val="bg1"/>
                </a:solidFill>
              </a:rPr>
              <a:t>Sixes and </a:t>
            </a:r>
            <a:endParaRPr lang="en-US" sz="1800" b="1" dirty="0" smtClean="0">
              <a:solidFill>
                <a:schemeClr val="bg1"/>
              </a:solidFill>
            </a:endParaRPr>
          </a:p>
          <a:p>
            <a:endParaRPr lang="en-US" sz="1800" b="1" dirty="0">
              <a:solidFill>
                <a:schemeClr val="bg1"/>
              </a:solidFill>
            </a:endParaRPr>
          </a:p>
          <a:p>
            <a:r>
              <a:rPr lang="en-US" sz="1800" b="1" dirty="0" smtClean="0">
                <a:solidFill>
                  <a:schemeClr val="bg1"/>
                </a:solidFill>
              </a:rPr>
              <a:t>Suresh Raina Suresh Raina got second place for hitting Sixes</a:t>
            </a:r>
          </a:p>
        </p:txBody>
      </p:sp>
      <p:sp>
        <p:nvSpPr>
          <p:cNvPr id="6" name="Title 5"/>
          <p:cNvSpPr>
            <a:spLocks noGrp="1"/>
          </p:cNvSpPr>
          <p:nvPr>
            <p:ph type="title"/>
          </p:nvPr>
        </p:nvSpPr>
        <p:spPr>
          <a:xfrm>
            <a:off x="5257800" y="609600"/>
            <a:ext cx="3505200" cy="2971800"/>
          </a:xfrm>
        </p:spPr>
        <p:txBody>
          <a:bodyPr>
            <a:normAutofit fontScale="90000"/>
          </a:bodyPr>
          <a:lstStyle/>
          <a:p>
            <a:r>
              <a:rPr lang="en-US" u="sng" dirty="0" smtClean="0">
                <a:solidFill>
                  <a:schemeClr val="bg1"/>
                </a:solidFill>
              </a:rPr>
              <a:t>Batmen's with Most fours</a:t>
            </a:r>
            <a:r>
              <a:rPr lang="en-US" dirty="0" smtClean="0">
                <a:solidFill>
                  <a:schemeClr val="bg1"/>
                </a:solidFill>
              </a:rPr>
              <a:t/>
            </a:r>
            <a:br>
              <a:rPr lang="en-US" dirty="0" smtClean="0">
                <a:solidFill>
                  <a:schemeClr val="bg1"/>
                </a:solidFill>
              </a:rPr>
            </a:br>
            <a:r>
              <a:rPr lang="en-US" dirty="0" smtClean="0">
                <a:solidFill>
                  <a:schemeClr val="bg1"/>
                </a:solidFill>
              </a:rPr>
              <a:t/>
            </a:r>
            <a:br>
              <a:rPr lang="en-US" dirty="0" smtClean="0">
                <a:solidFill>
                  <a:schemeClr val="bg1"/>
                </a:solidFill>
              </a:rPr>
            </a:br>
            <a:r>
              <a:rPr lang="en-US" dirty="0" smtClean="0">
                <a:solidFill>
                  <a:schemeClr val="bg1"/>
                </a:solidFill>
              </a:rPr>
              <a:t>INSIGHTS:</a:t>
            </a:r>
            <a:r>
              <a:rPr lang="en-US" dirty="0">
                <a:solidFill>
                  <a:schemeClr val="bg1"/>
                </a:solidFill>
              </a:rPr>
              <a:t/>
            </a:r>
            <a:br>
              <a:rPr lang="en-US" dirty="0">
                <a:solidFill>
                  <a:schemeClr val="bg1"/>
                </a:solidFill>
              </a:rPr>
            </a:br>
            <a:r>
              <a:rPr lang="en-US" dirty="0" smtClean="0">
                <a:solidFill>
                  <a:schemeClr val="bg1"/>
                </a:solidFill>
              </a:rPr>
              <a:t>Goutam Gambhir is Hitted Highest  Number Of Fours</a:t>
            </a:r>
            <a:br>
              <a:rPr lang="en-US" dirty="0" smtClean="0">
                <a:solidFill>
                  <a:schemeClr val="bg1"/>
                </a:solidFill>
              </a:rPr>
            </a:br>
            <a:r>
              <a:rPr lang="en-US" dirty="0" smtClean="0">
                <a:solidFill>
                  <a:schemeClr val="bg1"/>
                </a:solidFill>
              </a:rPr>
              <a:t/>
            </a:r>
            <a:br>
              <a:rPr lang="en-US" dirty="0" smtClean="0">
                <a:solidFill>
                  <a:schemeClr val="bg1"/>
                </a:solidFill>
              </a:rPr>
            </a:br>
            <a:r>
              <a:rPr lang="en-US" dirty="0" smtClean="0">
                <a:solidFill>
                  <a:schemeClr val="bg1"/>
                </a:solidFill>
              </a:rPr>
              <a:t>Suresh Raina got second place for hitting Fours</a:t>
            </a:r>
            <a:br>
              <a:rPr lang="en-US" dirty="0" smtClean="0">
                <a:solidFill>
                  <a:schemeClr val="bg1"/>
                </a:solidFill>
              </a:rPr>
            </a:br>
            <a:r>
              <a:rPr lang="en-US" dirty="0" smtClean="0">
                <a:solidFill>
                  <a:schemeClr val="bg1"/>
                </a:solidFill>
              </a:rPr>
              <a:t/>
            </a:r>
            <a:br>
              <a:rPr lang="en-US" dirty="0" smtClean="0">
                <a:solidFill>
                  <a:schemeClr val="bg1"/>
                </a:solidFill>
              </a:rPr>
            </a:br>
            <a:endParaRPr lang="en-IN" dirty="0">
              <a:solidFill>
                <a:schemeClr val="bg1"/>
              </a:solidFill>
            </a:endParaRPr>
          </a:p>
        </p:txBody>
      </p:sp>
      <p:pic>
        <p:nvPicPr>
          <p:cNvPr id="8194" name="Picture 2"/>
          <p:cNvPicPr>
            <a:picLocks noGrp="1" noChangeAspect="1" noChangeArrowheads="1"/>
          </p:cNvPicPr>
          <p:nvPr>
            <p:ph type="pic" idx="1"/>
          </p:nvPr>
        </p:nvPicPr>
        <p:blipFill rotWithShape="1">
          <a:blip r:embed="rId3" cstate="print">
            <a:extLst>
              <a:ext uri="{28A0092B-C50C-407E-A947-70E740481C1C}">
                <a14:useLocalDpi xmlns:a14="http://schemas.microsoft.com/office/drawing/2010/main" val="0"/>
              </a:ext>
            </a:extLst>
          </a:blip>
          <a:srcRect l="24145" t="15293" r="1376" b="7669"/>
          <a:stretch/>
        </p:blipFill>
        <p:spPr bwMode="auto">
          <a:xfrm>
            <a:off x="152400" y="533400"/>
            <a:ext cx="5029199" cy="3097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4516" t="16236" r="1145" b="6598"/>
          <a:stretch/>
        </p:blipFill>
        <p:spPr bwMode="auto">
          <a:xfrm>
            <a:off x="152401" y="3676890"/>
            <a:ext cx="5029199" cy="2952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693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743" r="12743"/>
          <a:stretch/>
        </p:blipFill>
        <p:spPr>
          <a:xfrm>
            <a:off x="0" y="-11080"/>
            <a:ext cx="9144000" cy="6902797"/>
          </a:xfrm>
          <a:prstGeom prst="rect">
            <a:avLst/>
          </a:prstGeom>
        </p:spPr>
      </p:pic>
      <p:sp>
        <p:nvSpPr>
          <p:cNvPr id="4" name="Text Placeholder 3"/>
          <p:cNvSpPr>
            <a:spLocks noGrp="1"/>
          </p:cNvSpPr>
          <p:nvPr>
            <p:ph type="body" sz="half" idx="2"/>
          </p:nvPr>
        </p:nvSpPr>
        <p:spPr>
          <a:xfrm>
            <a:off x="609600" y="4953000"/>
            <a:ext cx="7924800" cy="1828800"/>
          </a:xfrm>
        </p:spPr>
        <p:txBody>
          <a:bodyPr>
            <a:normAutofit fontScale="92500" lnSpcReduction="10000"/>
          </a:bodyPr>
          <a:lstStyle/>
          <a:p>
            <a:r>
              <a:rPr lang="en-US" sz="2400" dirty="0" smtClean="0">
                <a:solidFill>
                  <a:schemeClr val="bg1"/>
                </a:solidFill>
              </a:rPr>
              <a:t>INSIGHTS</a:t>
            </a:r>
          </a:p>
          <a:p>
            <a:pPr marL="342900" indent="-342900">
              <a:buFont typeface="Arial" panose="020B0604020202020204" pitchFamily="34" charset="0"/>
              <a:buChar char="•"/>
            </a:pPr>
            <a:r>
              <a:rPr lang="en-US" sz="2000" b="1" dirty="0" smtClean="0">
                <a:solidFill>
                  <a:schemeClr val="bg1"/>
                </a:solidFill>
              </a:rPr>
              <a:t>Suresh Raina is player with the most number of fours and sixes in the IPL and followed by Chris Gayle</a:t>
            </a:r>
          </a:p>
          <a:p>
            <a:pPr marL="342900" indent="-342900">
              <a:buFont typeface="Arial" panose="020B0604020202020204" pitchFamily="34" charset="0"/>
              <a:buChar char="•"/>
            </a:pPr>
            <a:r>
              <a:rPr lang="en-US" sz="2000" b="1" dirty="0" smtClean="0">
                <a:solidFill>
                  <a:schemeClr val="bg1"/>
                </a:solidFill>
              </a:rPr>
              <a:t>For the batsman who have the most number of fours and sixes in a particular season we can filter it out with help of year filter and we can select top N players from parameter TOP PLAYERS </a:t>
            </a:r>
          </a:p>
          <a:p>
            <a:pPr marL="285750" indent="-285750">
              <a:buFont typeface="Arial" panose="020B0604020202020204" pitchFamily="34" charset="0"/>
              <a:buChar char="•"/>
            </a:pPr>
            <a:endParaRPr lang="en-US" sz="2000" b="1" dirty="0" smtClean="0">
              <a:solidFill>
                <a:schemeClr val="bg1"/>
              </a:solidFill>
            </a:endParaRPr>
          </a:p>
        </p:txBody>
      </p:sp>
      <p:sp>
        <p:nvSpPr>
          <p:cNvPr id="6" name="Title 5"/>
          <p:cNvSpPr>
            <a:spLocks noGrp="1"/>
          </p:cNvSpPr>
          <p:nvPr>
            <p:ph type="title"/>
          </p:nvPr>
        </p:nvSpPr>
        <p:spPr>
          <a:xfrm>
            <a:off x="685800" y="4572000"/>
            <a:ext cx="8077200" cy="414338"/>
          </a:xfrm>
        </p:spPr>
        <p:txBody>
          <a:bodyPr>
            <a:normAutofit fontScale="90000"/>
          </a:bodyPr>
          <a:lstStyle/>
          <a:p>
            <a:r>
              <a:rPr lang="en-US" dirty="0">
                <a:solidFill>
                  <a:schemeClr val="bg1"/>
                </a:solidFill>
              </a:rPr>
              <a:t>Batsmen who have hit the most number of fours and sixes (per season and overall</a:t>
            </a:r>
            <a:r>
              <a:rPr lang="en-US" dirty="0" smtClean="0">
                <a:solidFill>
                  <a:schemeClr val="bg1"/>
                </a:solidFill>
              </a:rPr>
              <a:t>)</a:t>
            </a:r>
            <a:endParaRPr lang="en-IN" dirty="0">
              <a:solidFill>
                <a:schemeClr val="bg1"/>
              </a:solidFill>
            </a:endParaRPr>
          </a:p>
        </p:txBody>
      </p:sp>
      <p:pic>
        <p:nvPicPr>
          <p:cNvPr id="921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4367" t="17140" r="1598" b="6391"/>
          <a:stretch/>
        </p:blipFill>
        <p:spPr bwMode="auto">
          <a:xfrm>
            <a:off x="776546" y="470012"/>
            <a:ext cx="7834053" cy="4189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3877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743" r="12743"/>
          <a:stretch/>
        </p:blipFill>
        <p:spPr>
          <a:xfrm>
            <a:off x="0" y="-11080"/>
            <a:ext cx="9144000" cy="6902797"/>
          </a:xfrm>
          <a:prstGeom prst="rect">
            <a:avLst/>
          </a:prstGeom>
        </p:spPr>
      </p:pic>
      <p:sp>
        <p:nvSpPr>
          <p:cNvPr id="4" name="Text Placeholder 3"/>
          <p:cNvSpPr>
            <a:spLocks noGrp="1"/>
          </p:cNvSpPr>
          <p:nvPr>
            <p:ph type="body" sz="half" idx="2"/>
          </p:nvPr>
        </p:nvSpPr>
        <p:spPr>
          <a:xfrm>
            <a:off x="76200" y="5791200"/>
            <a:ext cx="9067800" cy="1066800"/>
          </a:xfrm>
        </p:spPr>
        <p:txBody>
          <a:bodyPr>
            <a:normAutofit fontScale="85000" lnSpcReduction="20000"/>
          </a:bodyPr>
          <a:lstStyle/>
          <a:p>
            <a:r>
              <a:rPr lang="en-US" sz="2000" b="1" u="sng" dirty="0" smtClean="0">
                <a:solidFill>
                  <a:schemeClr val="bg1"/>
                </a:solidFill>
              </a:rPr>
              <a:t>PLAYER STATISTICS DASHBOARD</a:t>
            </a:r>
          </a:p>
          <a:p>
            <a:r>
              <a:rPr lang="en-US" sz="2000" b="1" dirty="0" smtClean="0">
                <a:solidFill>
                  <a:schemeClr val="bg1"/>
                </a:solidFill>
              </a:rPr>
              <a:t>	For the Players who have Performed Excellent in a particular Formats in particular season we can filter it out Using the “Year of Date” filter and we can select top N players from parameter TOP PLAYERS </a:t>
            </a:r>
          </a:p>
          <a:p>
            <a:endParaRPr lang="en-US" sz="2000" b="1" dirty="0" smtClean="0">
              <a:solidFill>
                <a:schemeClr val="bg1"/>
              </a:solidFill>
            </a:endParaRPr>
          </a:p>
        </p:txBody>
      </p:sp>
      <p:pic>
        <p:nvPicPr>
          <p:cNvPr id="10242" name="Picture 2"/>
          <p:cNvPicPr>
            <a:picLocks noGrp="1" noChangeAspect="1" noChangeArrowheads="1"/>
          </p:cNvPicPr>
          <p:nvPr>
            <p:ph type="pic" idx="1"/>
          </p:nvPr>
        </p:nvPicPr>
        <p:blipFill rotWithShape="1">
          <a:blip r:embed="rId3">
            <a:extLst>
              <a:ext uri="{28A0092B-C50C-407E-A947-70E740481C1C}">
                <a14:useLocalDpi xmlns:a14="http://schemas.microsoft.com/office/drawing/2010/main" val="0"/>
              </a:ext>
            </a:extLst>
          </a:blip>
          <a:srcRect l="-828" r="274" b="3977"/>
          <a:stretch/>
        </p:blipFill>
        <p:spPr bwMode="auto">
          <a:xfrm>
            <a:off x="0" y="517891"/>
            <a:ext cx="9067800" cy="5273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7519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743" r="12743"/>
          <a:stretch/>
        </p:blipFill>
        <p:spPr>
          <a:xfrm>
            <a:off x="0" y="0"/>
            <a:ext cx="9144000" cy="6902797"/>
          </a:xfrm>
          <a:prstGeom prst="rect">
            <a:avLst/>
          </a:prstGeom>
        </p:spPr>
      </p:pic>
      <p:sp>
        <p:nvSpPr>
          <p:cNvPr id="4" name="Text Placeholder 3"/>
          <p:cNvSpPr>
            <a:spLocks noGrp="1"/>
          </p:cNvSpPr>
          <p:nvPr>
            <p:ph type="body" sz="half" idx="2"/>
          </p:nvPr>
        </p:nvSpPr>
        <p:spPr>
          <a:xfrm>
            <a:off x="304800" y="4648200"/>
            <a:ext cx="8229600" cy="1981200"/>
          </a:xfrm>
        </p:spPr>
        <p:txBody>
          <a:bodyPr>
            <a:normAutofit/>
          </a:bodyPr>
          <a:lstStyle/>
          <a:p>
            <a:r>
              <a:rPr lang="en-US" sz="2000" b="1" dirty="0" smtClean="0">
                <a:solidFill>
                  <a:schemeClr val="bg1"/>
                </a:solidFill>
              </a:rPr>
              <a:t>The above table is having particular Team performance for particular season</a:t>
            </a:r>
          </a:p>
          <a:p>
            <a:r>
              <a:rPr lang="en-US" sz="2000" b="1" dirty="0" smtClean="0">
                <a:solidFill>
                  <a:schemeClr val="bg1"/>
                </a:solidFill>
              </a:rPr>
              <a:t>We can manipulates the above table by Year filter and selecting particular team for the results</a:t>
            </a:r>
          </a:p>
          <a:p>
            <a:r>
              <a:rPr lang="en-US" sz="2000" b="1" dirty="0" smtClean="0">
                <a:solidFill>
                  <a:schemeClr val="bg1"/>
                </a:solidFill>
              </a:rPr>
              <a:t>The above table is breakdown by Result status showing two Category Won and lost followed by Further information of the matches</a:t>
            </a:r>
          </a:p>
          <a:p>
            <a:endParaRPr lang="en-US" sz="2000" b="1" dirty="0" smtClean="0">
              <a:solidFill>
                <a:schemeClr val="bg1"/>
              </a:solidFill>
            </a:endParaRPr>
          </a:p>
        </p:txBody>
      </p:sp>
      <p:sp>
        <p:nvSpPr>
          <p:cNvPr id="6" name="Title 5"/>
          <p:cNvSpPr>
            <a:spLocks noGrp="1"/>
          </p:cNvSpPr>
          <p:nvPr>
            <p:ph type="title"/>
          </p:nvPr>
        </p:nvSpPr>
        <p:spPr>
          <a:xfrm>
            <a:off x="1981200" y="381000"/>
            <a:ext cx="5678488" cy="457200"/>
          </a:xfrm>
        </p:spPr>
        <p:txBody>
          <a:bodyPr>
            <a:noAutofit/>
          </a:bodyPr>
          <a:lstStyle/>
          <a:p>
            <a:r>
              <a:rPr lang="en-US" dirty="0">
                <a:solidFill>
                  <a:schemeClr val="bg1"/>
                </a:solidFill>
              </a:rPr>
              <a:t>Season-wise team performance (wins vs losses</a:t>
            </a:r>
            <a:r>
              <a:rPr lang="en-US" dirty="0" smtClean="0">
                <a:solidFill>
                  <a:schemeClr val="bg1"/>
                </a:solidFill>
              </a:rPr>
              <a:t>)</a:t>
            </a:r>
            <a:endParaRPr lang="en-IN" dirty="0">
              <a:solidFill>
                <a:schemeClr val="bg1"/>
              </a:solidFill>
            </a:endParaRPr>
          </a:p>
        </p:txBody>
      </p:sp>
      <p:pic>
        <p:nvPicPr>
          <p:cNvPr id="11267" name="Picture 3"/>
          <p:cNvPicPr>
            <a:picLocks noGrp="1" noChangeAspect="1" noChangeArrowheads="1"/>
          </p:cNvPicPr>
          <p:nvPr>
            <p:ph type="pic" idx="1"/>
          </p:nvPr>
        </p:nvPicPr>
        <p:blipFill rotWithShape="1">
          <a:blip r:embed="rId3">
            <a:extLst>
              <a:ext uri="{28A0092B-C50C-407E-A947-70E740481C1C}">
                <a14:useLocalDpi xmlns:a14="http://schemas.microsoft.com/office/drawing/2010/main" val="0"/>
              </a:ext>
            </a:extLst>
          </a:blip>
          <a:srcRect l="-55" r="718" b="59435"/>
          <a:stretch/>
        </p:blipFill>
        <p:spPr bwMode="auto">
          <a:xfrm>
            <a:off x="0" y="1066800"/>
            <a:ext cx="9144000"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474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743" r="12743"/>
          <a:stretch/>
        </p:blipFill>
        <p:spPr>
          <a:xfrm>
            <a:off x="0" y="-11080"/>
            <a:ext cx="9144000" cy="6902797"/>
          </a:xfrm>
          <a:prstGeom prst="rect">
            <a:avLst/>
          </a:prstGeom>
        </p:spPr>
      </p:pic>
      <p:sp>
        <p:nvSpPr>
          <p:cNvPr id="4" name="Text Placeholder 3"/>
          <p:cNvSpPr>
            <a:spLocks noGrp="1"/>
          </p:cNvSpPr>
          <p:nvPr>
            <p:ph type="body" sz="half" idx="2"/>
          </p:nvPr>
        </p:nvSpPr>
        <p:spPr>
          <a:xfrm>
            <a:off x="457200" y="4572000"/>
            <a:ext cx="8305800" cy="2133600"/>
          </a:xfrm>
        </p:spPr>
        <p:txBody>
          <a:bodyPr>
            <a:normAutofit fontScale="70000" lnSpcReduction="20000"/>
          </a:bodyPr>
          <a:lstStyle/>
          <a:p>
            <a:r>
              <a:rPr lang="en-US" sz="2000" b="1" dirty="0">
                <a:solidFill>
                  <a:schemeClr val="bg1"/>
                </a:solidFill>
              </a:rPr>
              <a:t>Win %age ( home vs away)</a:t>
            </a:r>
          </a:p>
          <a:p>
            <a:r>
              <a:rPr lang="en-US" sz="2000" b="1" dirty="0" smtClean="0">
                <a:solidFill>
                  <a:schemeClr val="bg1"/>
                </a:solidFill>
              </a:rPr>
              <a:t>The above table is showing the winning percentage of the team if team played in home ground or Away </a:t>
            </a:r>
          </a:p>
          <a:p>
            <a:endParaRPr lang="en-US" sz="2000" b="1" dirty="0" smtClean="0">
              <a:solidFill>
                <a:schemeClr val="bg1"/>
              </a:solidFill>
            </a:endParaRPr>
          </a:p>
          <a:p>
            <a:r>
              <a:rPr lang="en-US" sz="2000" b="1" dirty="0" smtClean="0">
                <a:solidFill>
                  <a:schemeClr val="bg1"/>
                </a:solidFill>
              </a:rPr>
              <a:t>The above table is representing the Royal Challengers Bengaluru Winning percentage</a:t>
            </a:r>
          </a:p>
          <a:p>
            <a:pPr marL="342900" indent="-342900">
              <a:buFont typeface="Arial" panose="020B0604020202020204" pitchFamily="34" charset="0"/>
              <a:buChar char="•"/>
            </a:pPr>
            <a:r>
              <a:rPr lang="en-US" sz="2000" b="1" dirty="0" smtClean="0">
                <a:solidFill>
                  <a:schemeClr val="bg1"/>
                </a:solidFill>
              </a:rPr>
              <a:t>In 2015 team Having 100% Winning Percentage in home Ground</a:t>
            </a:r>
          </a:p>
          <a:p>
            <a:pPr marL="342900" indent="-342900">
              <a:buFont typeface="Arial" panose="020B0604020202020204" pitchFamily="34" charset="0"/>
              <a:buChar char="•"/>
            </a:pPr>
            <a:r>
              <a:rPr lang="en-US" sz="2000" b="1" dirty="0" smtClean="0">
                <a:solidFill>
                  <a:schemeClr val="bg1"/>
                </a:solidFill>
              </a:rPr>
              <a:t>In 2013 team wins 70% of the matches when its played Away from the Home</a:t>
            </a:r>
          </a:p>
          <a:p>
            <a:endParaRPr lang="en-US" sz="2000" b="1" dirty="0">
              <a:solidFill>
                <a:schemeClr val="bg1"/>
              </a:solidFill>
            </a:endParaRPr>
          </a:p>
          <a:p>
            <a:r>
              <a:rPr lang="en-US" sz="2000" b="1" dirty="0" smtClean="0">
                <a:solidFill>
                  <a:schemeClr val="bg1"/>
                </a:solidFill>
              </a:rPr>
              <a:t>We can Select Team Accordingly From TEAMS Parameter to see the Home Vs Away winning percentage of team </a:t>
            </a:r>
          </a:p>
          <a:p>
            <a:pPr marL="342900" indent="-342900">
              <a:buFont typeface="Arial" panose="020B0604020202020204" pitchFamily="34" charset="0"/>
              <a:buChar char="•"/>
            </a:pPr>
            <a:endParaRPr lang="en-US" sz="2000" b="1" dirty="0">
              <a:solidFill>
                <a:schemeClr val="bg1"/>
              </a:solidFill>
            </a:endParaRPr>
          </a:p>
          <a:p>
            <a:pPr marL="342900" indent="-342900">
              <a:buFont typeface="Arial" panose="020B0604020202020204" pitchFamily="34" charset="0"/>
              <a:buChar char="•"/>
            </a:pPr>
            <a:endParaRPr lang="en-US" sz="2000" b="1" dirty="0" smtClean="0">
              <a:solidFill>
                <a:schemeClr val="bg1"/>
              </a:solidFill>
            </a:endParaRPr>
          </a:p>
        </p:txBody>
      </p:sp>
      <p:pic>
        <p:nvPicPr>
          <p:cNvPr id="12290" name="Picture 2"/>
          <p:cNvPicPr>
            <a:picLocks noGrp="1" noChangeAspect="1" noChangeArrowheads="1"/>
          </p:cNvPicPr>
          <p:nvPr>
            <p:ph type="pic" idx="1"/>
          </p:nvPr>
        </p:nvPicPr>
        <p:blipFill rotWithShape="1">
          <a:blip r:embed="rId3">
            <a:extLst>
              <a:ext uri="{28A0092B-C50C-407E-A947-70E740481C1C}">
                <a14:useLocalDpi xmlns:a14="http://schemas.microsoft.com/office/drawing/2010/main" val="0"/>
              </a:ext>
            </a:extLst>
          </a:blip>
          <a:srcRect l="24372" t="16562" r="1075" b="51786"/>
          <a:stretch/>
        </p:blipFill>
        <p:spPr bwMode="auto">
          <a:xfrm>
            <a:off x="152400" y="762000"/>
            <a:ext cx="8891714"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88280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743" r="12743"/>
          <a:stretch/>
        </p:blipFill>
        <p:spPr>
          <a:xfrm>
            <a:off x="0" y="-11080"/>
            <a:ext cx="9144000" cy="6902797"/>
          </a:xfrm>
          <a:prstGeom prst="rect">
            <a:avLst/>
          </a:prstGeom>
        </p:spPr>
      </p:pic>
      <p:sp>
        <p:nvSpPr>
          <p:cNvPr id="4" name="Text Placeholder 3"/>
          <p:cNvSpPr>
            <a:spLocks noGrp="1"/>
          </p:cNvSpPr>
          <p:nvPr>
            <p:ph type="body" sz="half" idx="2"/>
          </p:nvPr>
        </p:nvSpPr>
        <p:spPr>
          <a:xfrm>
            <a:off x="381000" y="5105400"/>
            <a:ext cx="8458200" cy="1676400"/>
          </a:xfrm>
        </p:spPr>
        <p:txBody>
          <a:bodyPr>
            <a:normAutofit lnSpcReduction="10000"/>
          </a:bodyPr>
          <a:lstStyle/>
          <a:p>
            <a:r>
              <a:rPr lang="en-US" sz="2000" b="1" u="sng" dirty="0" smtClean="0">
                <a:solidFill>
                  <a:schemeClr val="bg1"/>
                </a:solidFill>
              </a:rPr>
              <a:t>Team Statistics Dashboard </a:t>
            </a:r>
          </a:p>
          <a:p>
            <a:r>
              <a:rPr lang="en-US" sz="2000" b="1" dirty="0" smtClean="0">
                <a:solidFill>
                  <a:schemeClr val="bg1"/>
                </a:solidFill>
              </a:rPr>
              <a:t>The above Dashboard showing insights for the Royal Challengers Bengaluru for all Seasons</a:t>
            </a:r>
          </a:p>
          <a:p>
            <a:r>
              <a:rPr lang="en-US" sz="2000" b="1" dirty="0" smtClean="0">
                <a:solidFill>
                  <a:schemeClr val="bg1"/>
                </a:solidFill>
              </a:rPr>
              <a:t>We Can Get Team wise insights by selecting the teams from  ‘TEAMS’ parameter for particular season</a:t>
            </a:r>
          </a:p>
        </p:txBody>
      </p:sp>
      <p:pic>
        <p:nvPicPr>
          <p:cNvPr id="13314" name="Picture 2"/>
          <p:cNvPicPr>
            <a:picLocks noGrp="1" noChangeAspect="1" noChangeArrowheads="1"/>
          </p:cNvPicPr>
          <p:nvPr>
            <p:ph type="pic" idx="1"/>
          </p:nvPr>
        </p:nvPicPr>
        <p:blipFill rotWithShape="1">
          <a:blip r:embed="rId3">
            <a:extLst>
              <a:ext uri="{28A0092B-C50C-407E-A947-70E740481C1C}">
                <a14:useLocalDpi xmlns:a14="http://schemas.microsoft.com/office/drawing/2010/main" val="0"/>
              </a:ext>
            </a:extLst>
          </a:blip>
          <a:srcRect l="-1824" r="-3043"/>
          <a:stretch/>
        </p:blipFill>
        <p:spPr bwMode="auto">
          <a:xfrm>
            <a:off x="76200" y="457200"/>
            <a:ext cx="9100168" cy="4506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8470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743" r="12743"/>
          <a:stretch/>
        </p:blipFill>
        <p:spPr>
          <a:xfrm>
            <a:off x="0" y="-11080"/>
            <a:ext cx="9144000" cy="6902797"/>
          </a:xfrm>
          <a:prstGeom prst="rect">
            <a:avLst/>
          </a:prstGeom>
        </p:spPr>
      </p:pic>
      <p:sp>
        <p:nvSpPr>
          <p:cNvPr id="4" name="Text Placeholder 3"/>
          <p:cNvSpPr>
            <a:spLocks noGrp="1"/>
          </p:cNvSpPr>
          <p:nvPr>
            <p:ph type="body" sz="half" idx="2"/>
          </p:nvPr>
        </p:nvSpPr>
        <p:spPr>
          <a:xfrm>
            <a:off x="228600" y="685800"/>
            <a:ext cx="8763000" cy="5867400"/>
          </a:xfrm>
        </p:spPr>
        <p:txBody>
          <a:bodyPr>
            <a:noAutofit/>
          </a:bodyPr>
          <a:lstStyle/>
          <a:p>
            <a:pPr algn="ctr"/>
            <a:r>
              <a:rPr lang="en-US" sz="3600" b="1" u="sng" dirty="0" smtClean="0">
                <a:solidFill>
                  <a:schemeClr val="bg1"/>
                </a:solidFill>
                <a:effectLst>
                  <a:outerShdw blurRad="38100" dist="38100" dir="2700000" algn="tl">
                    <a:srgbClr val="000000">
                      <a:alpha val="43137"/>
                    </a:srgbClr>
                  </a:outerShdw>
                </a:effectLst>
              </a:rPr>
              <a:t>CONCLUSIONS</a:t>
            </a:r>
          </a:p>
          <a:p>
            <a:pPr algn="ctr"/>
            <a:endParaRPr lang="en-US" sz="2000" b="1" u="sng" dirty="0" smtClean="0">
              <a:solidFill>
                <a:schemeClr val="bg1"/>
              </a:solidFill>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b="1" dirty="0">
                <a:solidFill>
                  <a:schemeClr val="bg1"/>
                </a:solidFill>
              </a:rPr>
              <a:t>Team Winning the TOSS And Choosing  Fielding is Having highest Number of Wins Across the Venues</a:t>
            </a:r>
          </a:p>
          <a:p>
            <a:pPr marL="285750" indent="-285750">
              <a:buFont typeface="Arial" panose="020B0604020202020204" pitchFamily="34" charset="0"/>
              <a:buChar char="•"/>
            </a:pPr>
            <a:r>
              <a:rPr lang="en-US" b="1" dirty="0">
                <a:solidFill>
                  <a:schemeClr val="bg1"/>
                </a:solidFill>
              </a:rPr>
              <a:t>Losing the Toss and Goes To Field  has the highest rate of wins  for toss </a:t>
            </a:r>
            <a:r>
              <a:rPr lang="en-US" b="1" dirty="0" smtClean="0">
                <a:solidFill>
                  <a:schemeClr val="bg1"/>
                </a:solidFill>
              </a:rPr>
              <a:t>loser and Bating </a:t>
            </a:r>
            <a:r>
              <a:rPr lang="en-US" b="1" dirty="0">
                <a:solidFill>
                  <a:schemeClr val="bg1"/>
                </a:solidFill>
              </a:rPr>
              <a:t>first having less winning rate as compared to fielding first for all venues </a:t>
            </a:r>
            <a:r>
              <a:rPr lang="en-US" b="1" dirty="0" smtClean="0">
                <a:solidFill>
                  <a:schemeClr val="bg1"/>
                </a:solidFill>
              </a:rPr>
              <a:t> </a:t>
            </a:r>
          </a:p>
          <a:p>
            <a:pPr marL="342900" indent="-342900">
              <a:buFont typeface="Arial" panose="020B0604020202020204" pitchFamily="34" charset="0"/>
              <a:buChar char="•"/>
            </a:pPr>
            <a:r>
              <a:rPr lang="en-US" b="1" dirty="0">
                <a:solidFill>
                  <a:schemeClr val="bg1"/>
                </a:solidFill>
              </a:rPr>
              <a:t>Mumbai Indians top the </a:t>
            </a:r>
            <a:r>
              <a:rPr lang="en-US" b="1" dirty="0" smtClean="0">
                <a:solidFill>
                  <a:schemeClr val="bg1"/>
                </a:solidFill>
              </a:rPr>
              <a:t>charts With </a:t>
            </a:r>
            <a:r>
              <a:rPr lang="en-US" b="1" dirty="0">
                <a:solidFill>
                  <a:schemeClr val="bg1"/>
                </a:solidFill>
              </a:rPr>
              <a:t>the Win against Delhi Daredevils by All time Huge margin of 146 Runs</a:t>
            </a:r>
          </a:p>
          <a:p>
            <a:pPr marL="342900" indent="-342900">
              <a:buFont typeface="Arial" panose="020B0604020202020204" pitchFamily="34" charset="0"/>
              <a:buChar char="•"/>
            </a:pPr>
            <a:r>
              <a:rPr lang="en-US" b="1" dirty="0">
                <a:solidFill>
                  <a:schemeClr val="bg1"/>
                </a:solidFill>
              </a:rPr>
              <a:t>Followed By Royal Challenger Bangalore registered three biggest wins at the top 5 </a:t>
            </a:r>
            <a:r>
              <a:rPr lang="en-US" b="1" dirty="0" smtClean="0">
                <a:solidFill>
                  <a:schemeClr val="bg1"/>
                </a:solidFill>
              </a:rPr>
              <a:t>chart and Kolkata </a:t>
            </a:r>
            <a:r>
              <a:rPr lang="en-US" b="1" dirty="0">
                <a:solidFill>
                  <a:schemeClr val="bg1"/>
                </a:solidFill>
              </a:rPr>
              <a:t>Knight riders registered 1 biggest win by runs</a:t>
            </a:r>
            <a:endParaRPr lang="en-IN" b="1" dirty="0">
              <a:solidFill>
                <a:schemeClr val="bg1"/>
              </a:solidFill>
            </a:endParaRPr>
          </a:p>
          <a:p>
            <a:pPr marL="285750" indent="-285750">
              <a:buFont typeface="Arial" panose="020B0604020202020204" pitchFamily="34" charset="0"/>
              <a:buChar char="•"/>
            </a:pPr>
            <a:r>
              <a:rPr lang="en-US" b="1" dirty="0" smtClean="0">
                <a:solidFill>
                  <a:schemeClr val="bg1"/>
                </a:solidFill>
              </a:rPr>
              <a:t>first </a:t>
            </a:r>
            <a:r>
              <a:rPr lang="en-US" b="1" dirty="0">
                <a:solidFill>
                  <a:schemeClr val="bg1"/>
                </a:solidFill>
              </a:rPr>
              <a:t>biggest win by 10 wickets was registered by Delhi Daredevils </a:t>
            </a:r>
            <a:r>
              <a:rPr lang="en-US" b="1" dirty="0" smtClean="0">
                <a:solidFill>
                  <a:schemeClr val="bg1"/>
                </a:solidFill>
              </a:rPr>
              <a:t>7 </a:t>
            </a:r>
            <a:r>
              <a:rPr lang="en-US" b="1" dirty="0">
                <a:solidFill>
                  <a:schemeClr val="bg1"/>
                </a:solidFill>
              </a:rPr>
              <a:t>wickets wins registered Most of the times in IPL History</a:t>
            </a:r>
          </a:p>
          <a:p>
            <a:pPr marL="285750" indent="-285750">
              <a:buFont typeface="Arial" panose="020B0604020202020204" pitchFamily="34" charset="0"/>
              <a:buChar char="•"/>
            </a:pPr>
            <a:r>
              <a:rPr lang="en-US" b="1" dirty="0">
                <a:solidFill>
                  <a:schemeClr val="bg1"/>
                </a:solidFill>
              </a:rPr>
              <a:t>Royal Challengers Bangalore Leads the chart with 263 </a:t>
            </a:r>
            <a:r>
              <a:rPr lang="en-US" b="1" dirty="0" smtClean="0">
                <a:solidFill>
                  <a:schemeClr val="bg1"/>
                </a:solidFill>
              </a:rPr>
              <a:t>Runs and RCB has 3 </a:t>
            </a:r>
            <a:r>
              <a:rPr lang="en-US" b="1" dirty="0">
                <a:solidFill>
                  <a:schemeClr val="bg1"/>
                </a:solidFill>
              </a:rPr>
              <a:t>highest Totals in IPL</a:t>
            </a:r>
            <a:r>
              <a:rPr lang="en-IN" b="1" dirty="0">
                <a:solidFill>
                  <a:schemeClr val="bg1"/>
                </a:solidFill>
              </a:rPr>
              <a:t> history and in top 5 chart got 3 highest </a:t>
            </a:r>
            <a:r>
              <a:rPr lang="en-IN" b="1" dirty="0" smtClean="0">
                <a:solidFill>
                  <a:schemeClr val="bg1"/>
                </a:solidFill>
              </a:rPr>
              <a:t>totals and </a:t>
            </a:r>
            <a:r>
              <a:rPr lang="en-US" b="1" dirty="0" smtClean="0">
                <a:solidFill>
                  <a:schemeClr val="bg1"/>
                </a:solidFill>
              </a:rPr>
              <a:t>Followed </a:t>
            </a:r>
            <a:r>
              <a:rPr lang="en-US" b="1" dirty="0">
                <a:solidFill>
                  <a:schemeClr val="bg1"/>
                </a:solidFill>
              </a:rPr>
              <a:t>by Chennai Super kings with highest 246Runs and got 2 spots among top 5 </a:t>
            </a:r>
            <a:r>
              <a:rPr lang="en-US" b="1" dirty="0" smtClean="0">
                <a:solidFill>
                  <a:schemeClr val="bg1"/>
                </a:solidFill>
              </a:rPr>
              <a:t>chart</a:t>
            </a:r>
          </a:p>
          <a:p>
            <a:pPr marL="342900" indent="-342900">
              <a:buFont typeface="Arial" panose="020B0604020202020204" pitchFamily="34" charset="0"/>
              <a:buChar char="•"/>
            </a:pPr>
            <a:r>
              <a:rPr lang="en-US" b="1" dirty="0">
                <a:solidFill>
                  <a:schemeClr val="bg1"/>
                </a:solidFill>
              </a:rPr>
              <a:t>Suresh Raina is highest runner getter in the IPL followed by Virat kohli</a:t>
            </a:r>
          </a:p>
          <a:p>
            <a:pPr marL="342900" indent="-342900">
              <a:buFont typeface="Arial" panose="020B0604020202020204" pitchFamily="34" charset="0"/>
              <a:buChar char="•"/>
            </a:pPr>
            <a:r>
              <a:rPr lang="en-US" b="1" dirty="0">
                <a:solidFill>
                  <a:schemeClr val="bg1"/>
                </a:solidFill>
              </a:rPr>
              <a:t>For the batsman who have scored the maximum number of runs in a particular season we can filter it out with help of year filter and we can select top N players from parameter TOP </a:t>
            </a:r>
            <a:r>
              <a:rPr lang="en-US" b="1" dirty="0" smtClean="0">
                <a:solidFill>
                  <a:schemeClr val="bg1"/>
                </a:solidFill>
              </a:rPr>
              <a:t>PLAYERS</a:t>
            </a:r>
          </a:p>
          <a:p>
            <a:pPr marL="342900" indent="-342900">
              <a:buFont typeface="Arial" panose="020B0604020202020204" pitchFamily="34" charset="0"/>
              <a:buChar char="•"/>
            </a:pPr>
            <a:r>
              <a:rPr lang="en-US" b="1" dirty="0">
                <a:solidFill>
                  <a:schemeClr val="bg1"/>
                </a:solidFill>
              </a:rPr>
              <a:t>Lasith Maling is the Highest Wickets getter in the IPL and followed by A Mishra</a:t>
            </a:r>
          </a:p>
          <a:p>
            <a:pPr marL="342900" indent="-342900">
              <a:buFont typeface="Arial" panose="020B0604020202020204" pitchFamily="34" charset="0"/>
              <a:buChar char="•"/>
            </a:pPr>
            <a:r>
              <a:rPr lang="en-US" b="1" dirty="0">
                <a:solidFill>
                  <a:schemeClr val="bg1"/>
                </a:solidFill>
              </a:rPr>
              <a:t>For the batsman who have scored the maximum number of runs in a particular season we can filter it out with help of year filter and we can select top N players from parameter TOP </a:t>
            </a:r>
            <a:r>
              <a:rPr lang="en-US" b="1" dirty="0" smtClean="0">
                <a:solidFill>
                  <a:schemeClr val="bg1"/>
                </a:solidFill>
              </a:rPr>
              <a:t>PLAYERS</a:t>
            </a:r>
          </a:p>
          <a:p>
            <a:pPr marL="342900" indent="-342900">
              <a:buFont typeface="Arial" panose="020B0604020202020204" pitchFamily="34" charset="0"/>
              <a:buChar char="•"/>
            </a:pPr>
            <a:r>
              <a:rPr lang="en-US" b="1" dirty="0">
                <a:solidFill>
                  <a:schemeClr val="bg1"/>
                </a:solidFill>
              </a:rPr>
              <a:t>Chris Gayle </a:t>
            </a:r>
            <a:r>
              <a:rPr lang="en-US" b="1" dirty="0" smtClean="0">
                <a:solidFill>
                  <a:schemeClr val="bg1"/>
                </a:solidFill>
              </a:rPr>
              <a:t>having Highest </a:t>
            </a:r>
            <a:r>
              <a:rPr lang="en-US" b="1" dirty="0">
                <a:solidFill>
                  <a:schemeClr val="bg1"/>
                </a:solidFill>
              </a:rPr>
              <a:t>Number of Sixes and Goutam Gambhir is </a:t>
            </a:r>
            <a:r>
              <a:rPr lang="en-US" b="1" dirty="0" smtClean="0">
                <a:solidFill>
                  <a:schemeClr val="bg1"/>
                </a:solidFill>
              </a:rPr>
              <a:t>Having Highest  </a:t>
            </a:r>
            <a:r>
              <a:rPr lang="en-US" b="1" dirty="0">
                <a:solidFill>
                  <a:schemeClr val="bg1"/>
                </a:solidFill>
              </a:rPr>
              <a:t>Number Of </a:t>
            </a:r>
            <a:r>
              <a:rPr lang="en-US" b="1" dirty="0" smtClean="0">
                <a:solidFill>
                  <a:schemeClr val="bg1"/>
                </a:solidFill>
              </a:rPr>
              <a:t>Fours</a:t>
            </a:r>
            <a:endParaRPr lang="en-US" b="1" dirty="0">
              <a:solidFill>
                <a:schemeClr val="bg1"/>
              </a:solidFill>
            </a:endParaRPr>
          </a:p>
        </p:txBody>
      </p:sp>
    </p:spTree>
    <p:extLst>
      <p:ext uri="{BB962C8B-B14F-4D97-AF65-F5344CB8AC3E}">
        <p14:creationId xmlns:p14="http://schemas.microsoft.com/office/powerpoint/2010/main" val="10567458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3526" r="13526"/>
          <a:stretch>
            <a:fillRect/>
          </a:stretch>
        </p:blipFill>
        <p:spPr>
          <a:xfrm>
            <a:off x="-125877" y="0"/>
            <a:ext cx="9269877" cy="6952407"/>
          </a:xfrm>
        </p:spPr>
      </p:pic>
      <p:sp>
        <p:nvSpPr>
          <p:cNvPr id="6" name="Rectangle 5"/>
          <p:cNvSpPr/>
          <p:nvPr/>
        </p:nvSpPr>
        <p:spPr>
          <a:xfrm>
            <a:off x="1634338" y="4038600"/>
            <a:ext cx="5875326" cy="2123658"/>
          </a:xfrm>
          <a:prstGeom prst="rect">
            <a:avLst/>
          </a:prstGeom>
          <a:noFill/>
        </p:spPr>
        <p:txBody>
          <a:bodyPr wrap="none" lIns="91440" tIns="45720" rIns="91440" bIns="45720">
            <a:spAutoFit/>
          </a:bodyPr>
          <a:lstStyle/>
          <a:p>
            <a:pPr algn="ctr"/>
            <a:r>
              <a:rPr lang="en-US" sz="4400" b="1" i="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onotype Corsiva" panose="03010101010201010101" pitchFamily="66" charset="0"/>
              </a:rPr>
              <a:t>Visualization Using tableau</a:t>
            </a:r>
          </a:p>
          <a:p>
            <a:pPr algn="ctr"/>
            <a:r>
              <a:rPr lang="en-US" sz="4400" b="1" i="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onotype Corsiva" panose="03010101010201010101" pitchFamily="66" charset="0"/>
              </a:rPr>
              <a:t>Done by</a:t>
            </a:r>
          </a:p>
          <a:p>
            <a:pPr algn="ctr"/>
            <a:r>
              <a:rPr lang="en-US" sz="4400" b="1" i="1"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onotype Corsiva" panose="03010101010201010101" pitchFamily="66" charset="0"/>
              </a:rPr>
              <a:t>Paramesh E</a:t>
            </a:r>
            <a:endParaRPr lang="en-US" sz="4400" b="1" i="1"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onotype Corsiva" panose="03010101010201010101" pitchFamily="66" charset="0"/>
            </a:endParaRPr>
          </a:p>
        </p:txBody>
      </p:sp>
    </p:spTree>
    <p:extLst>
      <p:ext uri="{BB962C8B-B14F-4D97-AF65-F5344CB8AC3E}">
        <p14:creationId xmlns:p14="http://schemas.microsoft.com/office/powerpoint/2010/main" val="3671432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304"/>
            <a:ext cx="9144000" cy="6934199"/>
          </a:xfrm>
          <a:prstGeom prst="rect">
            <a:avLst/>
          </a:prstGeom>
        </p:spPr>
      </p:pic>
      <p:sp>
        <p:nvSpPr>
          <p:cNvPr id="3" name="Subtitle 2"/>
          <p:cNvSpPr>
            <a:spLocks noGrp="1"/>
          </p:cNvSpPr>
          <p:nvPr>
            <p:ph type="subTitle" idx="1"/>
          </p:nvPr>
        </p:nvSpPr>
        <p:spPr>
          <a:xfrm>
            <a:off x="4419600" y="4495800"/>
            <a:ext cx="3886200" cy="685800"/>
          </a:xfrm>
        </p:spPr>
        <p:txBody>
          <a:bodyPr>
            <a:noAutofit/>
          </a:bodyPr>
          <a:lstStyle/>
          <a:p>
            <a:r>
              <a:rPr lang="en-US" sz="2000" b="1" dirty="0" smtClean="0">
                <a:solidFill>
                  <a:schemeClr val="bg1"/>
                </a:solidFill>
                <a:effectLst>
                  <a:outerShdw blurRad="38100" dist="38100" dir="2700000" algn="tl">
                    <a:srgbClr val="000000">
                      <a:alpha val="43137"/>
                    </a:srgbClr>
                  </a:outerShdw>
                </a:effectLst>
              </a:rPr>
              <a:t>CONSOLIDATE DATA FOR ALL SEASONS 2008 - 2018</a:t>
            </a:r>
            <a:endParaRPr lang="en-IN" sz="2000" b="1" dirty="0">
              <a:solidFill>
                <a:schemeClr val="bg1"/>
              </a:solidFill>
              <a:effectLst>
                <a:outerShdw blurRad="38100" dist="38100" dir="2700000" algn="tl">
                  <a:srgbClr val="000000">
                    <a:alpha val="43137"/>
                  </a:srgbClr>
                </a:outerShdw>
              </a:effectLst>
            </a:endParaRPr>
          </a:p>
        </p:txBody>
      </p:sp>
      <p:sp>
        <p:nvSpPr>
          <p:cNvPr id="6" name="Rectangle 5"/>
          <p:cNvSpPr/>
          <p:nvPr/>
        </p:nvSpPr>
        <p:spPr>
          <a:xfrm>
            <a:off x="3962400" y="76200"/>
            <a:ext cx="5029200" cy="2123658"/>
          </a:xfrm>
          <a:prstGeom prst="rect">
            <a:avLst/>
          </a:prstGeom>
          <a:noFill/>
        </p:spPr>
        <p:txBody>
          <a:bodyPr wrap="square" lIns="91440" tIns="45720" rIns="91440" bIns="45720">
            <a:spAutoFit/>
          </a:bodyPr>
          <a:lstStyle/>
          <a:p>
            <a:pPr algn="ctr"/>
            <a:endPar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r>
              <a:rPr lang="en-US"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IPL VISUALISATION </a:t>
            </a:r>
          </a:p>
          <a:p>
            <a:pPr algn="ctr"/>
            <a:r>
              <a:rPr lang="en-US" sz="4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ASSIGNMENT</a:t>
            </a:r>
            <a:endParaRPr lang="en-US" sz="4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Rectangle 6"/>
          <p:cNvSpPr/>
          <p:nvPr/>
        </p:nvSpPr>
        <p:spPr>
          <a:xfrm>
            <a:off x="7345466" y="6036644"/>
            <a:ext cx="1752599" cy="400110"/>
          </a:xfrm>
          <a:prstGeom prst="rect">
            <a:avLst/>
          </a:prstGeom>
          <a:noFill/>
        </p:spPr>
        <p:txBody>
          <a:bodyPr wrap="square" lIns="91440" tIns="45720" rIns="91440" bIns="45720">
            <a:spAutoFit/>
          </a:bodyPr>
          <a:lstStyle/>
          <a:p>
            <a:pPr algn="ctr"/>
            <a:r>
              <a:rPr lang="en-US"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By Paramesh E</a:t>
            </a:r>
            <a:endParaRPr lang="en-US" sz="4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2135516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743" r="12743"/>
          <a:stretch/>
        </p:blipFill>
        <p:spPr>
          <a:xfrm>
            <a:off x="0" y="-11080"/>
            <a:ext cx="9144000" cy="6902797"/>
          </a:xfrm>
          <a:prstGeom prst="rect">
            <a:avLst/>
          </a:prstGeom>
        </p:spPr>
      </p:pic>
      <p:sp>
        <p:nvSpPr>
          <p:cNvPr id="6" name="Title 5"/>
          <p:cNvSpPr>
            <a:spLocks noGrp="1"/>
          </p:cNvSpPr>
          <p:nvPr>
            <p:ph type="title"/>
          </p:nvPr>
        </p:nvSpPr>
        <p:spPr>
          <a:xfrm>
            <a:off x="609600" y="1447800"/>
            <a:ext cx="7924800" cy="4267200"/>
          </a:xfrm>
        </p:spPr>
        <p:txBody>
          <a:bodyPr>
            <a:noAutofit/>
          </a:bodyPr>
          <a:lstStyle/>
          <a:p>
            <a:r>
              <a:rPr lang="en-US" sz="1600" b="0" dirty="0">
                <a:solidFill>
                  <a:schemeClr val="bg1"/>
                </a:solidFill>
              </a:rPr>
              <a:t>The Indian Premier League, or IPL, is a T20 cricket league, which was founded in 2008 and is held every year. It sees participation from both national and international players, and eight teams representing eight Indian cities compete with each other in a double </a:t>
            </a:r>
            <a:r>
              <a:rPr lang="en-US" sz="1600" b="0" dirty="0" smtClean="0">
                <a:solidFill>
                  <a:schemeClr val="bg1"/>
                </a:solidFill>
              </a:rPr>
              <a:t>round-robin</a:t>
            </a:r>
            <a:r>
              <a:rPr lang="en-US" sz="1600" b="0" dirty="0">
                <a:solidFill>
                  <a:schemeClr val="bg1"/>
                </a:solidFill>
              </a:rPr>
              <a:t> format in the league stages, which are followed by playoffs. Over the years, IPL has become one of the most-watched and most attended live sporting events all over the world.</a:t>
            </a:r>
            <a:br>
              <a:rPr lang="en-US" sz="1600" b="0" dirty="0">
                <a:solidFill>
                  <a:schemeClr val="bg1"/>
                </a:solidFill>
              </a:rPr>
            </a:br>
            <a:r>
              <a:rPr lang="en-US" sz="1600" b="0" dirty="0">
                <a:solidFill>
                  <a:schemeClr val="bg1"/>
                </a:solidFill>
              </a:rPr>
              <a:t> </a:t>
            </a:r>
            <a:br>
              <a:rPr lang="en-US" sz="1600" b="0" dirty="0">
                <a:solidFill>
                  <a:schemeClr val="bg1"/>
                </a:solidFill>
              </a:rPr>
            </a:br>
            <a:r>
              <a:rPr lang="en-US" sz="1600" b="0" dirty="0">
                <a:solidFill>
                  <a:schemeClr val="bg1"/>
                </a:solidFill>
              </a:rPr>
              <a:t>You work as a data analyst at </a:t>
            </a:r>
            <a:r>
              <a:rPr lang="en-US" sz="1600" dirty="0">
                <a:solidFill>
                  <a:schemeClr val="bg1"/>
                </a:solidFill>
              </a:rPr>
              <a:t>IFP</a:t>
            </a:r>
            <a:r>
              <a:rPr lang="en-US" sz="1600" b="0" dirty="0">
                <a:solidFill>
                  <a:schemeClr val="bg1"/>
                </a:solidFill>
              </a:rPr>
              <a:t>, a nationally </a:t>
            </a:r>
            <a:r>
              <a:rPr lang="en-US" sz="1600" b="0" dirty="0" smtClean="0">
                <a:solidFill>
                  <a:schemeClr val="bg1"/>
                </a:solidFill>
              </a:rPr>
              <a:t>recognized </a:t>
            </a:r>
            <a:r>
              <a:rPr lang="en-US" sz="1600" b="0" dirty="0">
                <a:solidFill>
                  <a:schemeClr val="bg1"/>
                </a:solidFill>
              </a:rPr>
              <a:t>news agency, which is based out of New Delhi, and provides news reports and feeds to magazines, newspapers and TV broadcasters all over the country. The Sports Editor of the agency has approached you to build a Tableau dashboard of IPL statistics over the years since its inception in order to create an infographic for a newsletter that their team is working on. For this newsletter, in some cases, they will use the visual representations as you have created in Tableau directly for their infographic, and in a few other cases, they will use important statistics after trying out the different filters and </a:t>
            </a:r>
            <a:r>
              <a:rPr lang="en-US" sz="1600" b="0" dirty="0" smtClean="0">
                <a:solidFill>
                  <a:schemeClr val="bg1"/>
                </a:solidFill>
              </a:rPr>
              <a:t>customizations </a:t>
            </a:r>
            <a:r>
              <a:rPr lang="en-US" sz="1600" b="0" dirty="0">
                <a:solidFill>
                  <a:schemeClr val="bg1"/>
                </a:solidFill>
              </a:rPr>
              <a:t>that you have provided for interactivity. Therefore, you are expected to build an interactive dashboard in Tableau for this purpose</a:t>
            </a:r>
            <a:r>
              <a:rPr lang="en-US" sz="1400" b="0" dirty="0">
                <a:solidFill>
                  <a:schemeClr val="bg1"/>
                </a:solidFill>
              </a:rPr>
              <a:t/>
            </a:r>
            <a:br>
              <a:rPr lang="en-US" sz="1400" b="0" dirty="0">
                <a:solidFill>
                  <a:schemeClr val="bg1"/>
                </a:solidFill>
              </a:rPr>
            </a:br>
            <a:endParaRPr lang="en-IN" sz="1400" dirty="0">
              <a:solidFill>
                <a:schemeClr val="bg1"/>
              </a:solidFill>
            </a:endParaRPr>
          </a:p>
        </p:txBody>
      </p:sp>
      <p:sp>
        <p:nvSpPr>
          <p:cNvPr id="2" name="Rectangle 1"/>
          <p:cNvSpPr/>
          <p:nvPr/>
        </p:nvSpPr>
        <p:spPr>
          <a:xfrm>
            <a:off x="2664747" y="685800"/>
            <a:ext cx="3814506" cy="646331"/>
          </a:xfrm>
          <a:prstGeom prst="rect">
            <a:avLst/>
          </a:prstGeom>
          <a:noFill/>
        </p:spPr>
        <p:txBody>
          <a:bodyPr wrap="none" lIns="91440" tIns="45720" rIns="91440" bIns="45720">
            <a:spAutoFit/>
          </a:bodyPr>
          <a:lstStyle/>
          <a:p>
            <a:pPr algn="ctr"/>
            <a:r>
              <a:rPr lang="en-US" sz="36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Problem Statement</a:t>
            </a:r>
            <a:endParaRPr lang="en-US" sz="3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30411389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743" r="12743"/>
          <a:stretch/>
        </p:blipFill>
        <p:spPr>
          <a:xfrm>
            <a:off x="0" y="-29287"/>
            <a:ext cx="9144000" cy="6902797"/>
          </a:xfrm>
          <a:prstGeom prst="rect">
            <a:avLst/>
          </a:prstGeom>
        </p:spPr>
      </p:pic>
      <p:sp>
        <p:nvSpPr>
          <p:cNvPr id="2" name="Title 1"/>
          <p:cNvSpPr>
            <a:spLocks noGrp="1"/>
          </p:cNvSpPr>
          <p:nvPr>
            <p:ph type="title"/>
          </p:nvPr>
        </p:nvSpPr>
        <p:spPr>
          <a:xfrm>
            <a:off x="1874520" y="569422"/>
            <a:ext cx="5562600" cy="685800"/>
          </a:xfrm>
        </p:spPr>
        <p:txBody>
          <a:bodyPr>
            <a:noAutofit/>
          </a:bodyPr>
          <a:lstStyle/>
          <a:p>
            <a:r>
              <a:rPr lang="en-US" sz="4800" dirty="0" smtClean="0">
                <a:solidFill>
                  <a:schemeClr val="bg1"/>
                </a:solidFill>
              </a:rPr>
              <a:t>Match </a:t>
            </a:r>
            <a:r>
              <a:rPr lang="en-US" sz="4800" dirty="0" smtClean="0">
                <a:solidFill>
                  <a:schemeClr val="bg1"/>
                </a:solidFill>
              </a:rPr>
              <a:t>Statistics</a:t>
            </a:r>
            <a:endParaRPr lang="en-IN" sz="2400" dirty="0">
              <a:solidFill>
                <a:schemeClr val="bg1"/>
              </a:solidFill>
            </a:endParaRPr>
          </a:p>
        </p:txBody>
      </p:sp>
      <p:sp>
        <p:nvSpPr>
          <p:cNvPr id="4" name="Text Placeholder 3"/>
          <p:cNvSpPr>
            <a:spLocks noGrp="1"/>
          </p:cNvSpPr>
          <p:nvPr>
            <p:ph type="body" sz="half" idx="2"/>
          </p:nvPr>
        </p:nvSpPr>
        <p:spPr>
          <a:xfrm>
            <a:off x="3352800" y="1600200"/>
            <a:ext cx="5562600" cy="3429000"/>
          </a:xfrm>
        </p:spPr>
        <p:txBody>
          <a:bodyPr>
            <a:normAutofit/>
          </a:bodyPr>
          <a:lstStyle/>
          <a:p>
            <a:r>
              <a:rPr lang="en-US" sz="1800" dirty="0">
                <a:solidFill>
                  <a:schemeClr val="bg1"/>
                </a:solidFill>
              </a:rPr>
              <a:t>Toss outcome vs Match outcome </a:t>
            </a:r>
            <a:br>
              <a:rPr lang="en-US" sz="1800" dirty="0">
                <a:solidFill>
                  <a:schemeClr val="bg1"/>
                </a:solidFill>
              </a:rPr>
            </a:br>
            <a:r>
              <a:rPr lang="en-US" sz="1800" dirty="0">
                <a:solidFill>
                  <a:schemeClr val="bg1"/>
                </a:solidFill>
              </a:rPr>
              <a:t>(for each Ground/Venue</a:t>
            </a:r>
            <a:r>
              <a:rPr lang="en-US" sz="1800" dirty="0" smtClean="0">
                <a:solidFill>
                  <a:schemeClr val="bg1"/>
                </a:solidFill>
              </a:rPr>
              <a:t>)</a:t>
            </a:r>
          </a:p>
          <a:p>
            <a:endParaRPr lang="en-US" sz="1800" dirty="0">
              <a:solidFill>
                <a:schemeClr val="bg1"/>
              </a:solidFill>
            </a:endParaRPr>
          </a:p>
          <a:p>
            <a:r>
              <a:rPr lang="en-US" sz="1800" dirty="0" smtClean="0">
                <a:solidFill>
                  <a:schemeClr val="bg1"/>
                </a:solidFill>
              </a:rPr>
              <a:t>INSIGHTS</a:t>
            </a:r>
            <a:endParaRPr lang="en-US" sz="1800" dirty="0" smtClean="0">
              <a:solidFill>
                <a:schemeClr val="bg1"/>
              </a:solidFill>
            </a:endParaRPr>
          </a:p>
          <a:p>
            <a:pPr marL="285750" indent="-285750">
              <a:buFont typeface="Arial" panose="020B0604020202020204" pitchFamily="34" charset="0"/>
              <a:buChar char="•"/>
            </a:pPr>
            <a:r>
              <a:rPr lang="en-US" sz="1800" dirty="0" smtClean="0">
                <a:solidFill>
                  <a:schemeClr val="bg1"/>
                </a:solidFill>
              </a:rPr>
              <a:t>Team Winning the TOSS And Choosing  Fielding is Having highest Number of Wins Across the Venues</a:t>
            </a:r>
          </a:p>
          <a:p>
            <a:pPr marL="285750" indent="-285750">
              <a:buFont typeface="Arial" panose="020B0604020202020204" pitchFamily="34" charset="0"/>
              <a:buChar char="•"/>
            </a:pPr>
            <a:r>
              <a:rPr lang="en-US" sz="1800" dirty="0" smtClean="0">
                <a:solidFill>
                  <a:schemeClr val="bg1"/>
                </a:solidFill>
              </a:rPr>
              <a:t>Losing the Toss and Goes To Field  has the highest rate of wins  for toss loser</a:t>
            </a:r>
          </a:p>
          <a:p>
            <a:pPr marL="285750" indent="-285750">
              <a:buFont typeface="Arial" panose="020B0604020202020204" pitchFamily="34" charset="0"/>
              <a:buChar char="•"/>
            </a:pPr>
            <a:r>
              <a:rPr lang="en-US" sz="1800" dirty="0" smtClean="0">
                <a:solidFill>
                  <a:schemeClr val="bg1"/>
                </a:solidFill>
              </a:rPr>
              <a:t>Bating first having less winning rate as compared to fielding first for all venues </a:t>
            </a:r>
          </a:p>
          <a:p>
            <a:pPr marL="285750" indent="-285750">
              <a:buFont typeface="Arial" panose="020B0604020202020204" pitchFamily="34" charset="0"/>
              <a:buChar char="•"/>
            </a:pPr>
            <a:endParaRPr lang="en-IN" sz="1800" dirty="0">
              <a:solidFill>
                <a:schemeClr val="bg1"/>
              </a:solidFill>
            </a:endParaRPr>
          </a:p>
        </p:txBody>
      </p:sp>
      <p:pic>
        <p:nvPicPr>
          <p:cNvPr id="307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4545" t="17940" r="54114" b="5819"/>
          <a:stretch/>
        </p:blipFill>
        <p:spPr bwMode="auto">
          <a:xfrm>
            <a:off x="228600" y="1600200"/>
            <a:ext cx="3124200" cy="49529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29948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2743" r="12743"/>
          <a:stretch/>
        </p:blipFill>
        <p:spPr>
          <a:xfrm>
            <a:off x="0" y="0"/>
            <a:ext cx="9144000" cy="6902797"/>
          </a:xfrm>
          <a:prstGeom prst="rect">
            <a:avLst/>
          </a:prstGeom>
        </p:spPr>
      </p:pic>
      <p:sp>
        <p:nvSpPr>
          <p:cNvPr id="2" name="Title 1"/>
          <p:cNvSpPr>
            <a:spLocks noGrp="1"/>
          </p:cNvSpPr>
          <p:nvPr>
            <p:ph type="title"/>
          </p:nvPr>
        </p:nvSpPr>
        <p:spPr>
          <a:xfrm>
            <a:off x="1768475" y="457200"/>
            <a:ext cx="5486400" cy="935764"/>
          </a:xfrm>
        </p:spPr>
        <p:txBody>
          <a:bodyPr>
            <a:noAutofit/>
          </a:bodyPr>
          <a:lstStyle/>
          <a:p>
            <a:pPr algn="ctr"/>
            <a:r>
              <a:rPr lang="en-US" sz="4800" dirty="0" smtClean="0">
                <a:solidFill>
                  <a:schemeClr val="bg1"/>
                </a:solidFill>
              </a:rPr>
              <a:t>Match Statistics</a:t>
            </a:r>
            <a:endParaRPr lang="en-IN" sz="4800" dirty="0">
              <a:solidFill>
                <a:schemeClr val="bg1"/>
              </a:solidFill>
            </a:endParaRPr>
          </a:p>
        </p:txBody>
      </p:sp>
      <p:sp>
        <p:nvSpPr>
          <p:cNvPr id="4" name="Text Placeholder 3"/>
          <p:cNvSpPr>
            <a:spLocks noGrp="1"/>
          </p:cNvSpPr>
          <p:nvPr>
            <p:ph type="body" sz="half" idx="2"/>
          </p:nvPr>
        </p:nvSpPr>
        <p:spPr>
          <a:xfrm>
            <a:off x="4572000" y="1600200"/>
            <a:ext cx="4267200" cy="4572000"/>
          </a:xfrm>
        </p:spPr>
        <p:txBody>
          <a:bodyPr>
            <a:noAutofit/>
          </a:bodyPr>
          <a:lstStyle/>
          <a:p>
            <a:r>
              <a:rPr lang="en-US" sz="3600" b="1" dirty="0" smtClean="0">
                <a:solidFill>
                  <a:schemeClr val="bg1"/>
                </a:solidFill>
              </a:rPr>
              <a:t>Biggest Wins By Runs</a:t>
            </a:r>
          </a:p>
          <a:p>
            <a:pPr marL="342900" indent="-342900">
              <a:buFont typeface="Arial" panose="020B0604020202020204" pitchFamily="34" charset="0"/>
              <a:buChar char="•"/>
            </a:pPr>
            <a:endParaRPr lang="en-US" sz="1800" b="1" dirty="0">
              <a:solidFill>
                <a:schemeClr val="bg1"/>
              </a:solidFill>
            </a:endParaRPr>
          </a:p>
          <a:p>
            <a:r>
              <a:rPr lang="en-US" sz="1800" dirty="0" smtClean="0">
                <a:solidFill>
                  <a:schemeClr val="bg1"/>
                </a:solidFill>
              </a:rPr>
              <a:t>INSIGHTS</a:t>
            </a:r>
            <a:endParaRPr lang="en-US" sz="1800" b="1" dirty="0" smtClean="0">
              <a:solidFill>
                <a:schemeClr val="bg1"/>
              </a:solidFill>
            </a:endParaRPr>
          </a:p>
          <a:p>
            <a:pPr marL="342900" indent="-342900">
              <a:buFont typeface="Arial" panose="020B0604020202020204" pitchFamily="34" charset="0"/>
              <a:buChar char="•"/>
            </a:pPr>
            <a:r>
              <a:rPr lang="en-US" sz="1800" b="1" dirty="0" smtClean="0">
                <a:solidFill>
                  <a:schemeClr val="bg1"/>
                </a:solidFill>
              </a:rPr>
              <a:t>Mumbai Indians top the charts </a:t>
            </a:r>
            <a:endParaRPr lang="en-IN" sz="1800" b="1" dirty="0" smtClean="0">
              <a:solidFill>
                <a:schemeClr val="bg1"/>
              </a:solidFill>
            </a:endParaRPr>
          </a:p>
          <a:p>
            <a:pPr marL="342900" indent="-342900">
              <a:buFont typeface="Arial" panose="020B0604020202020204" pitchFamily="34" charset="0"/>
              <a:buChar char="•"/>
            </a:pPr>
            <a:r>
              <a:rPr lang="en-US" sz="1800" b="1" dirty="0" smtClean="0">
                <a:solidFill>
                  <a:schemeClr val="bg1"/>
                </a:solidFill>
              </a:rPr>
              <a:t>With the Win against Delhi Daredevils by All time Huge margin of 146 Runs</a:t>
            </a:r>
          </a:p>
          <a:p>
            <a:pPr marL="342900" indent="-342900">
              <a:buFont typeface="Arial" panose="020B0604020202020204" pitchFamily="34" charset="0"/>
              <a:buChar char="•"/>
            </a:pPr>
            <a:r>
              <a:rPr lang="en-US" sz="1800" b="1" dirty="0" smtClean="0">
                <a:solidFill>
                  <a:schemeClr val="bg1"/>
                </a:solidFill>
              </a:rPr>
              <a:t>Followed By Royal Challenger Bangalore registered three biggest wins at the top 5 chart</a:t>
            </a:r>
          </a:p>
          <a:p>
            <a:pPr marL="342900" indent="-342900">
              <a:buFont typeface="Arial" panose="020B0604020202020204" pitchFamily="34" charset="0"/>
              <a:buChar char="•"/>
            </a:pPr>
            <a:r>
              <a:rPr lang="en-US" sz="1800" b="1" dirty="0" smtClean="0">
                <a:solidFill>
                  <a:schemeClr val="bg1"/>
                </a:solidFill>
              </a:rPr>
              <a:t>Kolkata Knight riders registered 1 biggest win by runs</a:t>
            </a:r>
            <a:endParaRPr lang="en-IN" sz="1800" b="1" dirty="0">
              <a:solidFill>
                <a:schemeClr val="bg1"/>
              </a:solidFill>
            </a:endParaRPr>
          </a:p>
        </p:txBody>
      </p:sp>
      <p:pic>
        <p:nvPicPr>
          <p:cNvPr id="102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24682" t="17454" r="42659" b="6909"/>
          <a:stretch/>
        </p:blipFill>
        <p:spPr bwMode="auto">
          <a:xfrm>
            <a:off x="381000" y="1600200"/>
            <a:ext cx="4114800" cy="5055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2224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743" r="12743"/>
          <a:stretch/>
        </p:blipFill>
        <p:spPr>
          <a:xfrm>
            <a:off x="0" y="-23893"/>
            <a:ext cx="9144000" cy="6902797"/>
          </a:xfrm>
          <a:prstGeom prst="rect">
            <a:avLst/>
          </a:prstGeom>
        </p:spPr>
      </p:pic>
      <p:sp>
        <p:nvSpPr>
          <p:cNvPr id="2" name="Title 1"/>
          <p:cNvSpPr>
            <a:spLocks noGrp="1"/>
          </p:cNvSpPr>
          <p:nvPr>
            <p:ph type="title"/>
          </p:nvPr>
        </p:nvSpPr>
        <p:spPr>
          <a:xfrm>
            <a:off x="2350736" y="152400"/>
            <a:ext cx="5421664" cy="914400"/>
          </a:xfrm>
        </p:spPr>
        <p:txBody>
          <a:bodyPr>
            <a:normAutofit/>
          </a:bodyPr>
          <a:lstStyle/>
          <a:p>
            <a:r>
              <a:rPr lang="en-US" sz="3200" dirty="0" smtClean="0">
                <a:solidFill>
                  <a:schemeClr val="bg1"/>
                </a:solidFill>
              </a:rPr>
              <a:t>Biggest Wins by Wickets</a:t>
            </a:r>
            <a:endParaRPr lang="en-IN" sz="3200" dirty="0">
              <a:solidFill>
                <a:schemeClr val="bg1"/>
              </a:solidFill>
            </a:endParaRPr>
          </a:p>
        </p:txBody>
      </p:sp>
      <p:sp>
        <p:nvSpPr>
          <p:cNvPr id="4" name="Text Placeholder 3"/>
          <p:cNvSpPr>
            <a:spLocks noGrp="1"/>
          </p:cNvSpPr>
          <p:nvPr>
            <p:ph type="body" sz="half" idx="2"/>
          </p:nvPr>
        </p:nvSpPr>
        <p:spPr>
          <a:xfrm>
            <a:off x="4876800" y="4572000"/>
            <a:ext cx="3962400" cy="1828800"/>
          </a:xfrm>
        </p:spPr>
        <p:txBody>
          <a:bodyPr>
            <a:normAutofit/>
          </a:bodyPr>
          <a:lstStyle/>
          <a:p>
            <a:r>
              <a:rPr lang="en-US" sz="1800" dirty="0" smtClean="0">
                <a:solidFill>
                  <a:schemeClr val="bg1"/>
                </a:solidFill>
              </a:rPr>
              <a:t>INSIGHTS</a:t>
            </a:r>
            <a:endParaRPr lang="en-US" sz="1800" b="1" dirty="0" smtClean="0">
              <a:solidFill>
                <a:schemeClr val="bg1"/>
              </a:solidFill>
            </a:endParaRPr>
          </a:p>
          <a:p>
            <a:pPr marL="285750" indent="-285750">
              <a:buFont typeface="Arial" panose="020B0604020202020204" pitchFamily="34" charset="0"/>
              <a:buChar char="•"/>
            </a:pPr>
            <a:r>
              <a:rPr lang="en-US" sz="1600" b="1" dirty="0" smtClean="0">
                <a:solidFill>
                  <a:schemeClr val="bg1"/>
                </a:solidFill>
              </a:rPr>
              <a:t>As per data first biggest win by 10 wickets was registered by Delhi Daredevils </a:t>
            </a:r>
          </a:p>
          <a:p>
            <a:pPr marL="285750" indent="-285750">
              <a:buFont typeface="Arial" panose="020B0604020202020204" pitchFamily="34" charset="0"/>
              <a:buChar char="•"/>
            </a:pPr>
            <a:r>
              <a:rPr lang="en-US" sz="1600" b="1" dirty="0" smtClean="0">
                <a:solidFill>
                  <a:schemeClr val="bg1"/>
                </a:solidFill>
              </a:rPr>
              <a:t>7 wickets wins registered Most of the times in IPL History</a:t>
            </a:r>
          </a:p>
          <a:p>
            <a:pPr marL="285750" indent="-285750">
              <a:buFont typeface="Arial" panose="020B0604020202020204" pitchFamily="34" charset="0"/>
              <a:buChar char="•"/>
            </a:pPr>
            <a:endParaRPr lang="en-IN" dirty="0">
              <a:solidFill>
                <a:schemeClr val="bg1"/>
              </a:solidFill>
            </a:endParaRPr>
          </a:p>
        </p:txBody>
      </p:sp>
      <p:pic>
        <p:nvPicPr>
          <p:cNvPr id="2054" name="Picture 6"/>
          <p:cNvPicPr>
            <a:picLocks noGrp="1" noChangeAspect="1" noChangeArrowheads="1"/>
          </p:cNvPicPr>
          <p:nvPr>
            <p:ph type="pic" idx="1"/>
          </p:nvPr>
        </p:nvPicPr>
        <p:blipFill rotWithShape="1">
          <a:blip r:embed="rId3">
            <a:extLst>
              <a:ext uri="{28A0092B-C50C-407E-A947-70E740481C1C}">
                <a14:useLocalDpi xmlns:a14="http://schemas.microsoft.com/office/drawing/2010/main" val="0"/>
              </a:ext>
            </a:extLst>
          </a:blip>
          <a:srcRect l="24503" t="16770" r="39877" b="31595"/>
          <a:stretch/>
        </p:blipFill>
        <p:spPr bwMode="auto">
          <a:xfrm>
            <a:off x="4876800" y="1066800"/>
            <a:ext cx="3886200" cy="3168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l="24598" t="17902" r="39615" b="6899"/>
          <a:stretch/>
        </p:blipFill>
        <p:spPr bwMode="auto">
          <a:xfrm>
            <a:off x="443566" y="1066800"/>
            <a:ext cx="387226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9894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743" r="12743"/>
          <a:stretch/>
        </p:blipFill>
        <p:spPr>
          <a:xfrm>
            <a:off x="0" y="-11080"/>
            <a:ext cx="9144000" cy="6902797"/>
          </a:xfrm>
          <a:prstGeom prst="rect">
            <a:avLst/>
          </a:prstGeom>
        </p:spPr>
      </p:pic>
      <p:sp>
        <p:nvSpPr>
          <p:cNvPr id="2" name="Title 1"/>
          <p:cNvSpPr>
            <a:spLocks noGrp="1"/>
          </p:cNvSpPr>
          <p:nvPr>
            <p:ph type="title"/>
          </p:nvPr>
        </p:nvSpPr>
        <p:spPr>
          <a:xfrm>
            <a:off x="2743200" y="685800"/>
            <a:ext cx="3505200" cy="685800"/>
          </a:xfrm>
        </p:spPr>
        <p:txBody>
          <a:bodyPr>
            <a:noAutofit/>
          </a:bodyPr>
          <a:lstStyle/>
          <a:p>
            <a:pPr algn="ctr"/>
            <a:r>
              <a:rPr lang="en-US" sz="4000" dirty="0" smtClean="0">
                <a:solidFill>
                  <a:schemeClr val="bg1"/>
                </a:solidFill>
              </a:rPr>
              <a:t>Highest Totals</a:t>
            </a:r>
            <a:endParaRPr lang="en-IN" sz="4000" dirty="0">
              <a:solidFill>
                <a:schemeClr val="bg1"/>
              </a:solidFill>
            </a:endParaRPr>
          </a:p>
        </p:txBody>
      </p:sp>
      <p:sp>
        <p:nvSpPr>
          <p:cNvPr id="4" name="Text Placeholder 3"/>
          <p:cNvSpPr>
            <a:spLocks noGrp="1"/>
          </p:cNvSpPr>
          <p:nvPr>
            <p:ph type="body" sz="half" idx="2"/>
          </p:nvPr>
        </p:nvSpPr>
        <p:spPr>
          <a:xfrm>
            <a:off x="4191000" y="2286000"/>
            <a:ext cx="4343400" cy="3429000"/>
          </a:xfrm>
        </p:spPr>
        <p:txBody>
          <a:bodyPr>
            <a:normAutofit/>
          </a:bodyPr>
          <a:lstStyle/>
          <a:p>
            <a:r>
              <a:rPr lang="en-US" sz="2000" dirty="0" smtClean="0">
                <a:solidFill>
                  <a:schemeClr val="bg1"/>
                </a:solidFill>
              </a:rPr>
              <a:t>INSIGHTS</a:t>
            </a:r>
            <a:endParaRPr lang="en-US" sz="2000" b="1" dirty="0" smtClean="0">
              <a:solidFill>
                <a:schemeClr val="bg1"/>
              </a:solidFill>
            </a:endParaRPr>
          </a:p>
          <a:p>
            <a:pPr marL="285750" indent="-285750">
              <a:buFont typeface="Arial" panose="020B0604020202020204" pitchFamily="34" charset="0"/>
              <a:buChar char="•"/>
            </a:pPr>
            <a:r>
              <a:rPr lang="en-US" sz="1800" b="1" dirty="0" smtClean="0">
                <a:solidFill>
                  <a:schemeClr val="bg1"/>
                </a:solidFill>
              </a:rPr>
              <a:t>Royal Challengers Bangalore Leads the chart with 263 Runs</a:t>
            </a:r>
          </a:p>
          <a:p>
            <a:pPr marL="285750" indent="-285750">
              <a:buFont typeface="Arial" panose="020B0604020202020204" pitchFamily="34" charset="0"/>
              <a:buChar char="•"/>
            </a:pPr>
            <a:r>
              <a:rPr lang="en-US" sz="1800" b="1" dirty="0" smtClean="0">
                <a:solidFill>
                  <a:schemeClr val="bg1"/>
                </a:solidFill>
              </a:rPr>
              <a:t>Royal Challengers Registered 3 highest Totals in IPL</a:t>
            </a:r>
            <a:r>
              <a:rPr lang="en-IN" sz="1800" b="1" dirty="0" smtClean="0">
                <a:solidFill>
                  <a:schemeClr val="bg1"/>
                </a:solidFill>
              </a:rPr>
              <a:t> history and in top 5 chart got 3 highest totals</a:t>
            </a:r>
          </a:p>
          <a:p>
            <a:pPr marL="285750" indent="-285750">
              <a:buFont typeface="Arial" panose="020B0604020202020204" pitchFamily="34" charset="0"/>
              <a:buChar char="•"/>
            </a:pPr>
            <a:r>
              <a:rPr lang="en-US" sz="1800" b="1" dirty="0" smtClean="0">
                <a:solidFill>
                  <a:schemeClr val="bg1"/>
                </a:solidFill>
              </a:rPr>
              <a:t>Followed by Chennai Super kings with highest 246Runs and got 2 spots among top 5 chart</a:t>
            </a:r>
          </a:p>
        </p:txBody>
      </p:sp>
      <p:pic>
        <p:nvPicPr>
          <p:cNvPr id="4098" name="Picture 2"/>
          <p:cNvPicPr>
            <a:picLocks noGrp="1" noChangeAspect="1" noChangeArrowheads="1"/>
          </p:cNvPicPr>
          <p:nvPr>
            <p:ph type="pic" idx="1"/>
          </p:nvPr>
        </p:nvPicPr>
        <p:blipFill rotWithShape="1">
          <a:blip r:embed="rId3">
            <a:extLst>
              <a:ext uri="{28A0092B-C50C-407E-A947-70E740481C1C}">
                <a14:useLocalDpi xmlns:a14="http://schemas.microsoft.com/office/drawing/2010/main" val="0"/>
              </a:ext>
            </a:extLst>
          </a:blip>
          <a:srcRect l="24282" t="16573" r="47842" b="7124"/>
          <a:stretch/>
        </p:blipFill>
        <p:spPr bwMode="auto">
          <a:xfrm>
            <a:off x="304800" y="1905000"/>
            <a:ext cx="3581400" cy="4303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3200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743" r="12743"/>
          <a:stretch/>
        </p:blipFill>
        <p:spPr>
          <a:xfrm>
            <a:off x="0" y="-11080"/>
            <a:ext cx="9144000" cy="6902797"/>
          </a:xfrm>
          <a:prstGeom prst="rect">
            <a:avLst/>
          </a:prstGeom>
        </p:spPr>
      </p:pic>
      <p:sp>
        <p:nvSpPr>
          <p:cNvPr id="4" name="Text Placeholder 3"/>
          <p:cNvSpPr>
            <a:spLocks noGrp="1"/>
          </p:cNvSpPr>
          <p:nvPr>
            <p:ph type="body" sz="half" idx="2"/>
          </p:nvPr>
        </p:nvSpPr>
        <p:spPr>
          <a:xfrm>
            <a:off x="152400" y="5486399"/>
            <a:ext cx="9296400" cy="1676401"/>
          </a:xfrm>
        </p:spPr>
        <p:txBody>
          <a:bodyPr>
            <a:noAutofit/>
          </a:bodyPr>
          <a:lstStyle/>
          <a:p>
            <a:r>
              <a:rPr lang="en-US" sz="1600" b="1" u="sng" dirty="0" smtClean="0">
                <a:solidFill>
                  <a:schemeClr val="bg1"/>
                </a:solidFill>
              </a:rPr>
              <a:t>IPL Match Statistics</a:t>
            </a:r>
          </a:p>
          <a:p>
            <a:r>
              <a:rPr lang="en-US" sz="1600" b="1" dirty="0" smtClean="0">
                <a:solidFill>
                  <a:schemeClr val="bg1"/>
                </a:solidFill>
              </a:rPr>
              <a:t> The Above Dashboard is showing Top Five in All Formats Performance among from 2008 to 2018</a:t>
            </a:r>
          </a:p>
          <a:p>
            <a:r>
              <a:rPr lang="en-US" sz="1600" b="1" dirty="0" smtClean="0">
                <a:solidFill>
                  <a:schemeClr val="bg1"/>
                </a:solidFill>
              </a:rPr>
              <a:t>We can Manipulated the Dashboard for particular season by Year and Selecting Top Teams Parameter</a:t>
            </a:r>
          </a:p>
        </p:txBody>
      </p:sp>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4474" t="14337" r="2783" b="8175"/>
          <a:stretch/>
        </p:blipFill>
        <p:spPr bwMode="auto">
          <a:xfrm>
            <a:off x="11464" y="457200"/>
            <a:ext cx="9132536" cy="493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61943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2743" r="12743"/>
          <a:stretch/>
        </p:blipFill>
        <p:spPr>
          <a:xfrm>
            <a:off x="0" y="-11080"/>
            <a:ext cx="9144000" cy="6902797"/>
          </a:xfrm>
          <a:prstGeom prst="rect">
            <a:avLst/>
          </a:prstGeom>
        </p:spPr>
      </p:pic>
      <p:sp>
        <p:nvSpPr>
          <p:cNvPr id="4" name="Text Placeholder 3"/>
          <p:cNvSpPr>
            <a:spLocks noGrp="1"/>
          </p:cNvSpPr>
          <p:nvPr>
            <p:ph type="body" sz="half" idx="2"/>
          </p:nvPr>
        </p:nvSpPr>
        <p:spPr>
          <a:xfrm>
            <a:off x="381000" y="5257800"/>
            <a:ext cx="8382000" cy="1447800"/>
          </a:xfrm>
        </p:spPr>
        <p:txBody>
          <a:bodyPr>
            <a:normAutofit fontScale="92500" lnSpcReduction="10000"/>
          </a:bodyPr>
          <a:lstStyle/>
          <a:p>
            <a:r>
              <a:rPr lang="en-US" sz="2000" dirty="0" smtClean="0">
                <a:solidFill>
                  <a:schemeClr val="bg1"/>
                </a:solidFill>
              </a:rPr>
              <a:t>INSIGHTS</a:t>
            </a:r>
          </a:p>
          <a:p>
            <a:pPr marL="342900" indent="-342900">
              <a:buFont typeface="Arial" panose="020B0604020202020204" pitchFamily="34" charset="0"/>
              <a:buChar char="•"/>
            </a:pPr>
            <a:r>
              <a:rPr lang="en-US" sz="1800" b="1" dirty="0" smtClean="0">
                <a:solidFill>
                  <a:schemeClr val="bg1"/>
                </a:solidFill>
              </a:rPr>
              <a:t>Suresh Raina is highest runner getter in the IPL followed by Virat kohli</a:t>
            </a:r>
          </a:p>
          <a:p>
            <a:pPr marL="342900" indent="-342900">
              <a:buFont typeface="Arial" panose="020B0604020202020204" pitchFamily="34" charset="0"/>
              <a:buChar char="•"/>
            </a:pPr>
            <a:r>
              <a:rPr lang="en-US" sz="1800" b="1" dirty="0" smtClean="0">
                <a:solidFill>
                  <a:schemeClr val="bg1"/>
                </a:solidFill>
              </a:rPr>
              <a:t>For the batsman who have scored the maximum number of runs in a particular season we can filter it out with help of year filter and we can select top N players from parameter TOP PLAYERS</a:t>
            </a:r>
          </a:p>
          <a:p>
            <a:pPr marL="342900" indent="-342900">
              <a:buFont typeface="Arial" panose="020B0604020202020204" pitchFamily="34" charset="0"/>
              <a:buChar char="•"/>
            </a:pPr>
            <a:endParaRPr lang="en-US" sz="1800" b="1" dirty="0" smtClean="0">
              <a:solidFill>
                <a:schemeClr val="bg1"/>
              </a:solidFill>
            </a:endParaRPr>
          </a:p>
        </p:txBody>
      </p:sp>
      <p:sp>
        <p:nvSpPr>
          <p:cNvPr id="6" name="Title 5"/>
          <p:cNvSpPr>
            <a:spLocks noGrp="1"/>
          </p:cNvSpPr>
          <p:nvPr>
            <p:ph type="title"/>
          </p:nvPr>
        </p:nvSpPr>
        <p:spPr>
          <a:xfrm>
            <a:off x="2057400" y="533400"/>
            <a:ext cx="5105400" cy="304800"/>
          </a:xfrm>
        </p:spPr>
        <p:txBody>
          <a:bodyPr>
            <a:noAutofit/>
          </a:bodyPr>
          <a:lstStyle/>
          <a:p>
            <a:pPr algn="ctr"/>
            <a:r>
              <a:rPr lang="en-US" sz="2800" dirty="0">
                <a:solidFill>
                  <a:schemeClr val="bg1"/>
                </a:solidFill>
                <a:effectLst>
                  <a:outerShdw blurRad="38100" dist="38100" dir="2700000" algn="tl">
                    <a:srgbClr val="000000">
                      <a:alpha val="43137"/>
                    </a:srgbClr>
                  </a:outerShdw>
                </a:effectLst>
              </a:rPr>
              <a:t>Orange Cap </a:t>
            </a:r>
            <a:r>
              <a:rPr lang="en-US" sz="2800" dirty="0" smtClean="0">
                <a:solidFill>
                  <a:schemeClr val="bg1"/>
                </a:solidFill>
                <a:effectLst>
                  <a:outerShdw blurRad="38100" dist="38100" dir="2700000" algn="tl">
                    <a:srgbClr val="000000">
                      <a:alpha val="43137"/>
                    </a:srgbClr>
                  </a:outerShdw>
                </a:effectLst>
              </a:rPr>
              <a:t>contenders</a:t>
            </a:r>
            <a:endParaRPr lang="en-IN" sz="2800" dirty="0">
              <a:solidFill>
                <a:schemeClr val="bg1"/>
              </a:solidFill>
              <a:effectLst>
                <a:outerShdw blurRad="38100" dist="38100" dir="2700000" algn="tl">
                  <a:srgbClr val="000000">
                    <a:alpha val="43137"/>
                  </a:srgbClr>
                </a:outerShdw>
              </a:effectLst>
            </a:endParaRPr>
          </a:p>
        </p:txBody>
      </p:sp>
      <p:pic>
        <p:nvPicPr>
          <p:cNvPr id="6146" name="Picture 2"/>
          <p:cNvPicPr>
            <a:picLocks noGrp="1" noChangeAspect="1" noChangeArrowheads="1"/>
          </p:cNvPicPr>
          <p:nvPr>
            <p:ph type="pic" idx="1"/>
          </p:nvPr>
        </p:nvPicPr>
        <p:blipFill rotWithShape="1">
          <a:blip r:embed="rId3">
            <a:extLst>
              <a:ext uri="{28A0092B-C50C-407E-A947-70E740481C1C}">
                <a14:useLocalDpi xmlns:a14="http://schemas.microsoft.com/office/drawing/2010/main" val="0"/>
              </a:ext>
            </a:extLst>
          </a:blip>
          <a:srcRect l="112" r="1513" b="4045"/>
          <a:stretch/>
        </p:blipFill>
        <p:spPr bwMode="auto">
          <a:xfrm>
            <a:off x="74017" y="990600"/>
            <a:ext cx="8995965"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6415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526</TotalTime>
  <Words>882</Words>
  <Application>Microsoft Office PowerPoint</Application>
  <PresentationFormat>On-screen Show (4:3)</PresentationFormat>
  <Paragraphs>86</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The Indian Premier League, or IPL, is a T20 cricket league, which was founded in 2008 and is held every year. It sees participation from both national and international players, and eight teams representing eight Indian cities compete with each other in a double round-robin format in the league stages, which are followed by playoffs. Over the years, IPL has become one of the most-watched and most attended live sporting events all over the world.   You work as a data analyst at IFP, a nationally recognized news agency, which is based out of New Delhi, and provides news reports and feeds to magazines, newspapers and TV broadcasters all over the country. The Sports Editor of the agency has approached you to build a Tableau dashboard of IPL statistics over the years since its inception in order to create an infographic for a newsletter that their team is working on. For this newsletter, in some cases, they will use the visual representations as you have created in Tableau directly for their infographic, and in a few other cases, they will use important statistics after trying out the different filters and customizations that you have provided for interactivity. Therefore, you are expected to build an interactive dashboard in Tableau for this purpose </vt:lpstr>
      <vt:lpstr>Match Statistics</vt:lpstr>
      <vt:lpstr>Match Statistics</vt:lpstr>
      <vt:lpstr>Biggest Wins by Wickets</vt:lpstr>
      <vt:lpstr>Highest Totals</vt:lpstr>
      <vt:lpstr>PowerPoint Presentation</vt:lpstr>
      <vt:lpstr>Orange Cap contenders</vt:lpstr>
      <vt:lpstr>Purple Cap Contenders</vt:lpstr>
      <vt:lpstr>Batmen's with Most fours  INSIGHTS: Goutam Gambhir is Hitted Highest  Number Of Fours  Suresh Raina got second place for hitting Fours  </vt:lpstr>
      <vt:lpstr>Batsmen who have hit the most number of fours and sixes (per season and overall)</vt:lpstr>
      <vt:lpstr>PowerPoint Presentation</vt:lpstr>
      <vt:lpstr>Season-wise team performance (wins vs losses)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36</cp:revision>
  <dcterms:created xsi:type="dcterms:W3CDTF">2022-09-11T10:02:46Z</dcterms:created>
  <dcterms:modified xsi:type="dcterms:W3CDTF">2022-09-21T17:41:54Z</dcterms:modified>
</cp:coreProperties>
</file>