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13" y="50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GB" spc="15" dirty="0"/>
              <a:t>P</a:t>
            </a:r>
            <a:r>
              <a:rPr lang="en-IN" spc="15" dirty="0"/>
              <a:t>ARANTHAMAN.R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6CA39-308B-F89B-95FD-6C0FA451CAEB}"/>
              </a:ext>
            </a:extLst>
          </p:cNvPr>
          <p:cNvSpPr txBox="1"/>
          <p:nvPr/>
        </p:nvSpPr>
        <p:spPr>
          <a:xfrm>
            <a:off x="457200" y="457200"/>
            <a:ext cx="3009157" cy="707886"/>
          </a:xfrm>
          <a:prstGeom prst="rect">
            <a:avLst/>
          </a:prstGeom>
          <a:noFill/>
        </p:spPr>
        <p:txBody>
          <a:bodyPr wrap="none" rtlCol="0">
            <a:spAutoFit/>
          </a:bodyPr>
          <a:lstStyle/>
          <a:p>
            <a:r>
              <a:rPr lang="en-IN" sz="4000" b="1" dirty="0"/>
              <a:t>APPLICATION</a:t>
            </a:r>
          </a:p>
        </p:txBody>
      </p:sp>
      <p:sp>
        <p:nvSpPr>
          <p:cNvPr id="3" name="TextBox 2">
            <a:extLst>
              <a:ext uri="{FF2B5EF4-FFF2-40B4-BE49-F238E27FC236}">
                <a16:creationId xmlns:a16="http://schemas.microsoft.com/office/drawing/2014/main" id="{3A35377E-B371-285C-7D9D-38B58E640A1D}"/>
              </a:ext>
            </a:extLst>
          </p:cNvPr>
          <p:cNvSpPr txBox="1"/>
          <p:nvPr/>
        </p:nvSpPr>
        <p:spPr>
          <a:xfrm>
            <a:off x="609600" y="1600200"/>
            <a:ext cx="8839200" cy="4708981"/>
          </a:xfrm>
          <a:prstGeom prst="rect">
            <a:avLst/>
          </a:prstGeom>
          <a:noFill/>
        </p:spPr>
        <p:txBody>
          <a:bodyPr wrap="square" rtlCol="0">
            <a:spAutoFit/>
          </a:bodyPr>
          <a:lstStyle/>
          <a:p>
            <a:pPr algn="l">
              <a:buFont typeface="+mj-lt"/>
              <a:buAutoNum type="arabicPeriod"/>
            </a:pPr>
            <a:r>
              <a:rPr lang="en-GB" sz="2000" b="1" i="0" dirty="0">
                <a:solidFill>
                  <a:srgbClr val="0D0D0D"/>
                </a:solidFill>
                <a:effectLst/>
                <a:latin typeface="Söhne"/>
              </a:rPr>
              <a:t>Portfolio Management:</a:t>
            </a:r>
            <a:r>
              <a:rPr lang="en-GB" sz="2000" b="0" i="0" dirty="0">
                <a:solidFill>
                  <a:srgbClr val="0D0D0D"/>
                </a:solidFill>
                <a:effectLst/>
                <a:latin typeface="Söhne"/>
              </a:rPr>
              <a:t> Investors and fund managers can use accurate stock predictions to optimize their portfolios, identify undervalued assets, and mitigate risks.</a:t>
            </a:r>
          </a:p>
          <a:p>
            <a:pPr algn="l">
              <a:buFont typeface="+mj-lt"/>
              <a:buAutoNum type="arabicPeriod"/>
            </a:pPr>
            <a:r>
              <a:rPr lang="en-GB" sz="2000" b="1" i="0" dirty="0">
                <a:solidFill>
                  <a:srgbClr val="0D0D0D"/>
                </a:solidFill>
                <a:effectLst/>
                <a:latin typeface="Söhne"/>
              </a:rPr>
              <a:t>Algorithmic Trading:</a:t>
            </a:r>
            <a:r>
              <a:rPr lang="en-GB" sz="2000" b="0" i="0" dirty="0">
                <a:solidFill>
                  <a:srgbClr val="0D0D0D"/>
                </a:solidFill>
                <a:effectLst/>
                <a:latin typeface="Söhne"/>
              </a:rPr>
              <a:t> High-frequency trading firms can leverage real-time stock predictions to automate trading strategies and capitalize on market opportunities.</a:t>
            </a:r>
          </a:p>
          <a:p>
            <a:pPr algn="l">
              <a:buFont typeface="+mj-lt"/>
              <a:buAutoNum type="arabicPeriod"/>
            </a:pPr>
            <a:r>
              <a:rPr lang="en-GB" sz="2000" b="1" i="0" dirty="0">
                <a:solidFill>
                  <a:srgbClr val="0D0D0D"/>
                </a:solidFill>
                <a:effectLst/>
                <a:latin typeface="Söhne"/>
              </a:rPr>
              <a:t>Risk Management:</a:t>
            </a:r>
            <a:r>
              <a:rPr lang="en-GB" sz="2000" b="0" i="0" dirty="0">
                <a:solidFill>
                  <a:srgbClr val="0D0D0D"/>
                </a:solidFill>
                <a:effectLst/>
                <a:latin typeface="Söhne"/>
              </a:rPr>
              <a:t> Financial institutions can use stock prediction models to assess and manage portfolio risks, identify potential market downturns, and adjust their investment strategies accordingly.</a:t>
            </a:r>
          </a:p>
          <a:p>
            <a:pPr algn="l">
              <a:buFont typeface="+mj-lt"/>
              <a:buAutoNum type="arabicPeriod"/>
            </a:pPr>
            <a:r>
              <a:rPr lang="en-GB" sz="2000" b="1" i="0" dirty="0">
                <a:solidFill>
                  <a:srgbClr val="0D0D0D"/>
                </a:solidFill>
                <a:effectLst/>
                <a:latin typeface="Söhne"/>
              </a:rPr>
              <a:t>Investment Research:</a:t>
            </a:r>
            <a:r>
              <a:rPr lang="en-GB" sz="2000" b="0" i="0" dirty="0">
                <a:solidFill>
                  <a:srgbClr val="0D0D0D"/>
                </a:solidFill>
                <a:effectLst/>
                <a:latin typeface="Söhne"/>
              </a:rPr>
              <a:t> Analysts and researchers can use stock prediction analysis to generate insights, identify market trends, and make informed recommendations to clients and stakeholders.</a:t>
            </a:r>
          </a:p>
          <a:p>
            <a:pPr algn="l">
              <a:buFont typeface="+mj-lt"/>
              <a:buAutoNum type="arabicPeriod"/>
            </a:pPr>
            <a:r>
              <a:rPr lang="en-GB" sz="2000" b="1" i="0" dirty="0">
                <a:solidFill>
                  <a:srgbClr val="0D0D0D"/>
                </a:solidFill>
                <a:effectLst/>
                <a:latin typeface="Söhne"/>
              </a:rPr>
              <a:t>Hedging Strategies:</a:t>
            </a:r>
            <a:r>
              <a:rPr lang="en-GB" sz="2000" b="0" i="0" dirty="0">
                <a:solidFill>
                  <a:srgbClr val="0D0D0D"/>
                </a:solidFill>
                <a:effectLst/>
                <a:latin typeface="Söhne"/>
              </a:rPr>
              <a:t> Traders and corporations can use stock predictions to develop hedging strategies, protect against market volatility, and optimize their risk-return profiles.</a:t>
            </a:r>
          </a:p>
          <a:p>
            <a:endParaRPr lang="en-IN" sz="2000" dirty="0"/>
          </a:p>
        </p:txBody>
      </p:sp>
    </p:spTree>
    <p:extLst>
      <p:ext uri="{BB962C8B-B14F-4D97-AF65-F5344CB8AC3E}">
        <p14:creationId xmlns:p14="http://schemas.microsoft.com/office/powerpoint/2010/main" val="133947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080" y="6134050"/>
            <a:ext cx="5666719" cy="166712"/>
          </a:xfrm>
          <a:prstGeom prst="rect">
            <a:avLst/>
          </a:prstGeom>
        </p:spPr>
        <p:txBody>
          <a:bodyPr vert="horz" wrap="square" lIns="0" tIns="0" rIns="0" bIns="0" rtlCol="0">
            <a:spAutoFit/>
          </a:bodyPr>
          <a:lstStyle/>
          <a:p>
            <a:pPr>
              <a:lnSpc>
                <a:spcPts val="1275"/>
              </a:lnSpc>
            </a:pPr>
            <a:r>
              <a:rPr lang="en-IN" sz="1100" dirty="0">
                <a:latin typeface="Trebuchet MS"/>
                <a:cs typeface="Trebuchet MS"/>
              </a:rPr>
              <a:t>https://colab.research.google.com/drive/1G7ehfO9fyRp2DIRCWUaIxc9CQnBZM9bB</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2803140"/>
          </a:xfrm>
          <a:prstGeom prst="rect">
            <a:avLst/>
          </a:prstGeom>
          <a:noFill/>
        </p:spPr>
        <p:txBody>
          <a:bodyPr wrap="square">
            <a:spAutoFit/>
          </a:bodyPr>
          <a:lstStyle/>
          <a:p>
            <a:pPr algn="just">
              <a:lnSpc>
                <a:spcPct val="150000"/>
              </a:lnSpc>
            </a:pPr>
            <a:r>
              <a:rPr lang="en-GB" sz="2400" b="0" i="0" dirty="0">
                <a:solidFill>
                  <a:srgbClr val="0D0D0D"/>
                </a:solidFill>
                <a:effectLst/>
                <a:latin typeface="Söhne"/>
              </a:rPr>
              <a:t>The project aims to achieve a significant improvement in prediction accuracy compared to traditional methods. The results will be evaluated using metrics such as accuracy, mean squared error, and precision-recall curves, providing insights into the model's effectiveness and potential real-world impact.</a:t>
            </a:r>
            <a:endParaRPr lang="en-IN" sz="2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F3F4296-A640-B8F6-0B46-A0493B9F5E77}"/>
              </a:ext>
            </a:extLst>
          </p:cNvPr>
          <p:cNvSpPr txBox="1"/>
          <p:nvPr/>
        </p:nvSpPr>
        <p:spPr>
          <a:xfrm>
            <a:off x="6511026" y="2642533"/>
            <a:ext cx="3429520" cy="1938992"/>
          </a:xfrm>
          <a:prstGeom prst="rect">
            <a:avLst/>
          </a:prstGeom>
          <a:noFill/>
        </p:spPr>
        <p:txBody>
          <a:bodyPr wrap="square">
            <a:spAutoFit/>
          </a:bodyPr>
          <a:lstStyle/>
          <a:p>
            <a:r>
              <a:rPr lang="en-GB" sz="4000" b="1" dirty="0">
                <a:solidFill>
                  <a:srgbClr val="0D0D0D"/>
                </a:solidFill>
                <a:latin typeface="Times New Roman" panose="02020603050405020304" pitchFamily="18" charset="0"/>
                <a:cs typeface="Times New Roman" panose="02020603050405020304" pitchFamily="18" charset="0"/>
              </a:rPr>
              <a:t>Stock prediction using CNN</a:t>
            </a:r>
            <a:endParaRPr lang="en-US" sz="4000"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E5A6272B-8BB7-8461-35DC-0C1F902DBF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451" y="1978025"/>
            <a:ext cx="4838700" cy="3225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2280809" y="2028903"/>
            <a:ext cx="6006780" cy="3905172"/>
          </a:xfrm>
          <a:prstGeom prst="rect">
            <a:avLst/>
          </a:prstGeom>
          <a:noFill/>
        </p:spPr>
        <p:txBody>
          <a:bodyPr wrap="square">
            <a:spAutoFit/>
          </a:bodyPr>
          <a:lstStyle/>
          <a:p>
            <a:pPr algn="l">
              <a:buFont typeface="Arial" panose="020B0604020202020204" pitchFamily="34" charset="0"/>
              <a:buChar char="•"/>
            </a:pPr>
            <a:r>
              <a:rPr lang="en-GB" sz="2800" b="0" i="0" dirty="0">
                <a:solidFill>
                  <a:srgbClr val="0D0D0D"/>
                </a:solidFill>
                <a:effectLst/>
                <a:latin typeface="Söhne"/>
              </a:rPr>
              <a:t>Introduction to CNNs in finance</a:t>
            </a:r>
          </a:p>
          <a:p>
            <a:pPr algn="l">
              <a:buFont typeface="Arial" panose="020B0604020202020204" pitchFamily="34" charset="0"/>
              <a:buChar char="•"/>
            </a:pPr>
            <a:r>
              <a:rPr lang="en-GB" sz="2800" b="0" i="0" dirty="0">
                <a:solidFill>
                  <a:srgbClr val="0D0D0D"/>
                </a:solidFill>
                <a:effectLst/>
                <a:latin typeface="Söhne"/>
              </a:rPr>
              <a:t>Data collection and preprocessing</a:t>
            </a:r>
          </a:p>
          <a:p>
            <a:pPr algn="l">
              <a:buFont typeface="Arial" panose="020B0604020202020204" pitchFamily="34" charset="0"/>
              <a:buChar char="•"/>
            </a:pPr>
            <a:r>
              <a:rPr lang="en-GB" sz="2800" b="0" i="0" dirty="0">
                <a:solidFill>
                  <a:srgbClr val="0D0D0D"/>
                </a:solidFill>
                <a:effectLst/>
                <a:latin typeface="Söhne"/>
              </a:rPr>
              <a:t>Feature engineering</a:t>
            </a:r>
          </a:p>
          <a:p>
            <a:pPr algn="l">
              <a:buFont typeface="Arial" panose="020B0604020202020204" pitchFamily="34" charset="0"/>
              <a:buChar char="•"/>
            </a:pPr>
            <a:r>
              <a:rPr lang="en-GB" sz="2800" b="0" i="0" dirty="0">
                <a:solidFill>
                  <a:srgbClr val="0D0D0D"/>
                </a:solidFill>
                <a:effectLst/>
                <a:latin typeface="Söhne"/>
              </a:rPr>
              <a:t>CNN architecture design</a:t>
            </a:r>
          </a:p>
          <a:p>
            <a:pPr algn="l">
              <a:buFont typeface="Arial" panose="020B0604020202020204" pitchFamily="34" charset="0"/>
              <a:buChar char="•"/>
            </a:pPr>
            <a:r>
              <a:rPr lang="en-GB" sz="2800" b="0" i="0" dirty="0">
                <a:solidFill>
                  <a:srgbClr val="0D0D0D"/>
                </a:solidFill>
                <a:effectLst/>
                <a:latin typeface="Söhne"/>
              </a:rPr>
              <a:t>Training and optimization</a:t>
            </a:r>
          </a:p>
          <a:p>
            <a:pPr algn="l">
              <a:buFont typeface="Arial" panose="020B0604020202020204" pitchFamily="34" charset="0"/>
              <a:buChar char="•"/>
            </a:pPr>
            <a:r>
              <a:rPr lang="en-GB" sz="2800" b="0" i="0" dirty="0">
                <a:solidFill>
                  <a:srgbClr val="0D0D0D"/>
                </a:solidFill>
                <a:effectLst/>
                <a:latin typeface="Söhne"/>
              </a:rPr>
              <a:t>Testing and evaluation</a:t>
            </a:r>
          </a:p>
          <a:p>
            <a:pPr algn="l">
              <a:buFont typeface="Arial" panose="020B0604020202020204" pitchFamily="34" charset="0"/>
              <a:buChar char="•"/>
            </a:pPr>
            <a:r>
              <a:rPr lang="en-GB" sz="2800" b="0" i="0" dirty="0">
                <a:solidFill>
                  <a:srgbClr val="0D0D0D"/>
                </a:solidFill>
                <a:effectLst/>
                <a:latin typeface="Söhne"/>
              </a:rPr>
              <a:t>Interpretation and analysis</a:t>
            </a:r>
          </a:p>
          <a:p>
            <a:pPr algn="l">
              <a:buFont typeface="Arial" panose="020B0604020202020204" pitchFamily="34" charset="0"/>
              <a:buChar char="•"/>
            </a:pPr>
            <a:r>
              <a:rPr lang="en-GB" sz="2800" b="0" i="0" dirty="0">
                <a:solidFill>
                  <a:srgbClr val="0D0D0D"/>
                </a:solidFill>
                <a:effectLst/>
                <a:latin typeface="Söhne"/>
              </a:rPr>
              <a:t>Conclusion and future work</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3274614"/>
          </a:xfrm>
          <a:prstGeom prst="rect">
            <a:avLst/>
          </a:prstGeom>
          <a:noFill/>
        </p:spPr>
        <p:txBody>
          <a:bodyPr wrap="square">
            <a:spAutoFit/>
          </a:bodyPr>
          <a:lstStyle/>
          <a:p>
            <a:pPr algn="just">
              <a:lnSpc>
                <a:spcPct val="150000"/>
              </a:lnSpc>
            </a:pPr>
            <a:r>
              <a:rPr lang="en-GB" sz="2000" b="0" i="0" dirty="0">
                <a:solidFill>
                  <a:srgbClr val="0D0D0D"/>
                </a:solidFill>
                <a:effectLst/>
                <a:latin typeface="Times New Roman" panose="02020603050405020304" pitchFamily="18" charset="0"/>
                <a:cs typeface="Times New Roman" panose="02020603050405020304" pitchFamily="18" charset="0"/>
              </a:rPr>
              <a:t>Stock market prediction is a challenging task due to the complex and dynamic nature of financial markets. Traditional methods often struggle to capture the nonlinear patterns and dependencies in stock price data, leading to inaccurate predictions. This project aims to leverage the power of Convolutional Neural Networks (CNNs) to improve the accuracy of stock market predictions.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946254"/>
            <a:ext cx="7713632" cy="3357137"/>
          </a:xfrm>
          <a:prstGeom prst="rect">
            <a:avLst/>
          </a:prstGeom>
          <a:noFill/>
        </p:spPr>
        <p:txBody>
          <a:bodyPr wrap="square">
            <a:spAutoFit/>
          </a:bodyPr>
          <a:lstStyle/>
          <a:p>
            <a:pPr algn="just">
              <a:lnSpc>
                <a:spcPct val="150000"/>
              </a:lnSpc>
            </a:pPr>
            <a:r>
              <a:rPr lang="en-GB" sz="2400" b="0" i="0" dirty="0">
                <a:solidFill>
                  <a:srgbClr val="0D0D0D"/>
                </a:solidFill>
                <a:effectLst/>
                <a:latin typeface="Söhne"/>
              </a:rPr>
              <a:t>The project involves collecting historical stock price data, preprocessing the data, engineering relevant features, designing a CNN architecture tailored for stock prediction, training and optimizing the model, testing its performance, and </a:t>
            </a:r>
            <a:r>
              <a:rPr lang="en-GB" sz="2400" b="0" i="0" dirty="0" err="1">
                <a:solidFill>
                  <a:srgbClr val="0D0D0D"/>
                </a:solidFill>
                <a:effectLst/>
                <a:latin typeface="Söhne"/>
              </a:rPr>
              <a:t>analyzing</a:t>
            </a:r>
            <a:r>
              <a:rPr lang="en-GB" sz="2400" b="0" i="0" dirty="0">
                <a:solidFill>
                  <a:srgbClr val="0D0D0D"/>
                </a:solidFill>
                <a:effectLst/>
                <a:latin typeface="Söhne"/>
              </a:rPr>
              <a:t> the results to gain insights into market trends and </a:t>
            </a:r>
            <a:r>
              <a:rPr lang="en-GB" sz="2400" b="0" i="0" dirty="0" err="1">
                <a:solidFill>
                  <a:srgbClr val="0D0D0D"/>
                </a:solidFill>
                <a:effectLst/>
                <a:latin typeface="Söhne"/>
              </a:rPr>
              <a:t>behaviors</a:t>
            </a:r>
            <a:r>
              <a:rPr lang="en-GB" sz="2400" b="0" i="0" dirty="0">
                <a:solidFill>
                  <a:srgbClr val="0D0D0D"/>
                </a:solidFill>
                <a:effectLst/>
                <a:latin typeface="Söhne"/>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1D6AC8F0-E8A0-54BB-CA00-C2C9FDA85321}"/>
              </a:ext>
            </a:extLst>
          </p:cNvPr>
          <p:cNvSpPr txBox="1"/>
          <p:nvPr/>
        </p:nvSpPr>
        <p:spPr>
          <a:xfrm>
            <a:off x="1600200" y="2667000"/>
            <a:ext cx="6097772" cy="3231654"/>
          </a:xfrm>
          <a:prstGeom prst="rect">
            <a:avLst/>
          </a:prstGeom>
          <a:noFill/>
        </p:spPr>
        <p:txBody>
          <a:bodyPr wrap="square">
            <a:spAutoFit/>
          </a:bodyPr>
          <a:lstStyle/>
          <a:p>
            <a:r>
              <a:rPr lang="en-GB" sz="2800" b="0" i="0" dirty="0">
                <a:solidFill>
                  <a:srgbClr val="0D0D0D"/>
                </a:solidFill>
                <a:effectLst/>
                <a:latin typeface="Söhne"/>
              </a:rPr>
              <a:t>The end users of this project include investors, traders, financial analysts, and researchers who rely on accurate stock market predictions to make informed decisions and optimize their investment strategies.</a:t>
            </a:r>
          </a:p>
          <a:p>
            <a:br>
              <a:rPr lang="en-GB"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2819400" y="2209800"/>
            <a:ext cx="6100916" cy="3274614"/>
          </a:xfrm>
          <a:prstGeom prst="rect">
            <a:avLst/>
          </a:prstGeom>
          <a:noFill/>
        </p:spPr>
        <p:txBody>
          <a:bodyPr wrap="square">
            <a:spAutoFit/>
          </a:bodyPr>
          <a:lstStyle/>
          <a:p>
            <a:pPr algn="just">
              <a:lnSpc>
                <a:spcPct val="150000"/>
              </a:lnSpc>
            </a:pPr>
            <a:r>
              <a:rPr lang="en-GB" sz="2000" b="0" i="0" dirty="0">
                <a:solidFill>
                  <a:srgbClr val="0D0D0D"/>
                </a:solidFill>
                <a:effectLst/>
                <a:latin typeface="Söhne"/>
              </a:rPr>
              <a:t>Our solution utilizes CNNs, a type of deep learning model known for their ability to capture spatial patterns in data, to </a:t>
            </a:r>
            <a:r>
              <a:rPr lang="en-GB" sz="2000" b="0" i="0" dirty="0" err="1">
                <a:solidFill>
                  <a:srgbClr val="0D0D0D"/>
                </a:solidFill>
                <a:effectLst/>
                <a:latin typeface="Söhne"/>
              </a:rPr>
              <a:t>analyze</a:t>
            </a:r>
            <a:r>
              <a:rPr lang="en-GB" sz="2000" b="0" i="0" dirty="0">
                <a:solidFill>
                  <a:srgbClr val="0D0D0D"/>
                </a:solidFill>
                <a:effectLst/>
                <a:latin typeface="Söhne"/>
              </a:rPr>
              <a:t> historical stock price data and predict future price movements with higher accuracy. The value proposition lies in providing users with more reliable predictions, enabling them to make better investment decisions and maximize returns.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438400" y="1371600"/>
            <a:ext cx="6712974" cy="4547527"/>
          </a:xfrm>
          <a:prstGeom prst="rect">
            <a:avLst/>
          </a:prstGeom>
          <a:noFill/>
        </p:spPr>
        <p:txBody>
          <a:bodyPr wrap="square">
            <a:spAutoFit/>
          </a:bodyPr>
          <a:lstStyle/>
          <a:p>
            <a:pPr algn="just">
              <a:lnSpc>
                <a:spcPct val="150000"/>
              </a:lnSpc>
            </a:pPr>
            <a:r>
              <a:rPr lang="en-GB" sz="2800" b="0" i="0" dirty="0">
                <a:solidFill>
                  <a:srgbClr val="0D0D0D"/>
                </a:solidFill>
                <a:effectLst/>
                <a:latin typeface="Söhne"/>
              </a:rPr>
              <a:t>One of the key wow factors of our solution is its ability to automatically learn and extract complex patterns and dependencies from raw stock price data, without the need for manual feature engineering. This allows for more robust and adaptable predictions, even in highly volatile market conditions.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533400" y="1750237"/>
            <a:ext cx="8694174" cy="1938992"/>
          </a:xfrm>
          <a:prstGeom prst="rect">
            <a:avLst/>
          </a:prstGeom>
          <a:noFill/>
        </p:spPr>
        <p:txBody>
          <a:bodyPr wrap="square">
            <a:spAutoFit/>
          </a:bodyPr>
          <a:lstStyle/>
          <a:p>
            <a:pPr algn="just"/>
            <a:r>
              <a:rPr lang="en-GB" sz="2400" b="0" i="0" dirty="0">
                <a:solidFill>
                  <a:srgbClr val="0D0D0D"/>
                </a:solidFill>
                <a:effectLst/>
                <a:latin typeface="Söhne"/>
              </a:rPr>
              <a:t>We will design a CNN architecture specifically tailored for stock prediction, incorporating techniques such as convolutional layers, pooling layers, and fully connected layers. Hyperparameter tuning and regularization techniques will be used to optimize the model's performance.</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A5E0250-5E55-0981-D661-C78882901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221152"/>
            <a:ext cx="6781850" cy="13954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TotalTime>
  <Words>565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PARANTHAMAN.R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Paranthaman Paranthaman</cp:lastModifiedBy>
  <cp:revision>6</cp:revision>
  <dcterms:created xsi:type="dcterms:W3CDTF">2024-03-29T14:48:44Z</dcterms:created>
  <dcterms:modified xsi:type="dcterms:W3CDTF">2024-04-01T05:32:36Z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