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endParaRPr dirty="0" lang="en-IN"/>
          </a:p>
        </p:txBody>
      </p:sp>
      <p:sp>
        <p:nvSpPr>
          <p:cNvPr id="104866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5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5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2" name="TextBox 13"/>
          <p:cNvSpPr txBox="1"/>
          <p:nvPr/>
        </p:nvSpPr>
        <p:spPr>
          <a:xfrm>
            <a:off x="2554542" y="3314150"/>
            <a:ext cx="8610600" cy="1869441"/>
          </a:xfrm>
          <a:prstGeom prst="rect"/>
          <a:noFill/>
        </p:spPr>
        <p:txBody>
          <a:bodyPr rtlCol="0" wrap="square">
            <a:spAutoFit/>
          </a:bodyPr>
          <a:p>
            <a:r>
              <a:rPr sz="2400" lang="en-US"/>
              <a:t>STUDENT NAME:</a:t>
            </a:r>
            <a:r>
              <a:rPr sz="2400" lang="en-US"/>
              <a:t>P</a:t>
            </a:r>
            <a:r>
              <a:rPr sz="2400" lang="en-US"/>
              <a:t>R</a:t>
            </a:r>
            <a:r>
              <a:rPr sz="2400" lang="en-US"/>
              <a:t>I</a:t>
            </a:r>
            <a:r>
              <a:rPr sz="2400" lang="en-US"/>
              <a:t>Y</a:t>
            </a:r>
            <a:r>
              <a:rPr sz="2400" lang="en-US"/>
              <a:t>A</a:t>
            </a:r>
            <a:r>
              <a:rPr sz="2400" lang="en-US"/>
              <a:t>D</a:t>
            </a:r>
            <a:r>
              <a:rPr sz="2400" lang="en-US"/>
              <a:t>H</a:t>
            </a:r>
            <a:r>
              <a:rPr sz="2400" lang="en-US"/>
              <a:t>A</a:t>
            </a:r>
            <a:r>
              <a:rPr sz="2400" lang="en-US"/>
              <a:t>R</a:t>
            </a:r>
            <a:r>
              <a:rPr sz="2400" lang="en-US"/>
              <a:t>S</a:t>
            </a:r>
            <a:r>
              <a:rPr sz="2400" lang="en-US"/>
              <a:t>H</a:t>
            </a:r>
            <a:r>
              <a:rPr sz="2400" lang="en-US"/>
              <a:t>I</a:t>
            </a:r>
            <a:r>
              <a:rPr sz="2400" lang="en-US"/>
              <a:t>N</a:t>
            </a:r>
            <a:r>
              <a:rPr sz="2400" lang="en-US"/>
              <a:t>I</a:t>
            </a:r>
            <a:r>
              <a:rPr sz="2400" lang="en-US"/>
              <a:t>.</a:t>
            </a:r>
            <a:r>
              <a:rPr sz="2400" lang="en-US"/>
              <a:t>T</a:t>
            </a:r>
            <a:endParaRPr dirty="0" sz="2400" lang="en-US"/>
          </a:p>
          <a:p>
            <a:r>
              <a:rPr dirty="0" sz="2400" lang="en-US"/>
              <a:t>REGISTER NO</a:t>
            </a:r>
            <a:r>
              <a:rPr dirty="0" sz="2400" lang="en-US"/>
              <a:t>:</a:t>
            </a:r>
            <a:r>
              <a:rPr dirty="0" sz="2400" lang="en-US"/>
              <a:t>0</a:t>
            </a:r>
            <a:r>
              <a:rPr dirty="0" sz="2400" lang="en-US"/>
              <a:t>3</a:t>
            </a:r>
            <a:r>
              <a:rPr dirty="0" sz="2400" lang="en-US"/>
              <a:t>0</a:t>
            </a:r>
            <a:r>
              <a:rPr dirty="0" sz="2400" lang="en-US"/>
              <a:t>8</a:t>
            </a:r>
            <a:r>
              <a:rPr dirty="0" sz="2400" lang="en-US"/>
              <a:t>5</a:t>
            </a:r>
            <a:r>
              <a:rPr dirty="0" sz="2400" lang="en-US"/>
              <a:t>4</a:t>
            </a:r>
            <a:r>
              <a:rPr dirty="0" sz="2400" lang="en-US"/>
              <a:t>C</a:t>
            </a:r>
            <a:r>
              <a:rPr dirty="0" sz="2400" lang="en-US"/>
              <a:t>9</a:t>
            </a:r>
            <a:r>
              <a:rPr dirty="0" sz="2400" lang="en-US"/>
              <a:t>C</a:t>
            </a:r>
            <a:r>
              <a:rPr dirty="0" sz="2400" lang="en-US"/>
              <a:t>C</a:t>
            </a:r>
            <a:r>
              <a:rPr dirty="0" sz="2400" lang="en-US"/>
              <a:t>A</a:t>
            </a:r>
            <a:r>
              <a:rPr dirty="0" sz="2400" lang="en-US"/>
              <a:t>D</a:t>
            </a:r>
            <a:r>
              <a:rPr dirty="0" sz="2400" lang="en-US"/>
              <a:t>8</a:t>
            </a:r>
            <a:r>
              <a:rPr dirty="0" sz="2400" lang="en-US"/>
              <a:t>8</a:t>
            </a:r>
            <a:r>
              <a:rPr dirty="0" sz="2400" lang="en-US"/>
              <a:t>0</a:t>
            </a:r>
            <a:r>
              <a:rPr dirty="0" sz="2400" lang="en-US"/>
              <a:t>8</a:t>
            </a:r>
            <a:r>
              <a:rPr dirty="0" sz="2400" lang="en-US"/>
              <a:t>3</a:t>
            </a:r>
            <a:r>
              <a:rPr dirty="0" sz="2400" lang="en-US"/>
              <a:t>3</a:t>
            </a:r>
            <a:r>
              <a:rPr dirty="0" sz="2400" lang="en-US"/>
              <a:t>D</a:t>
            </a:r>
            <a:r>
              <a:rPr dirty="0" sz="2400" lang="en-US"/>
              <a:t>4</a:t>
            </a:r>
            <a:r>
              <a:rPr dirty="0" sz="2400" lang="en-US"/>
              <a:t>0</a:t>
            </a:r>
            <a:r>
              <a:rPr dirty="0" sz="2400" lang="en-US"/>
              <a:t>A</a:t>
            </a:r>
            <a:r>
              <a:rPr dirty="0" sz="2400" lang="en-US"/>
              <a:t>6</a:t>
            </a:r>
            <a:r>
              <a:rPr dirty="0" sz="2400" lang="en-US"/>
              <a:t>6</a:t>
            </a:r>
            <a:r>
              <a:rPr dirty="0" sz="2400" lang="en-US"/>
              <a:t>8</a:t>
            </a:r>
            <a:r>
              <a:rPr dirty="0" sz="2400" lang="en-US"/>
              <a:t>6</a:t>
            </a:r>
            <a:r>
              <a:rPr dirty="0" sz="2400" lang="en-US"/>
              <a:t>2</a:t>
            </a:r>
            <a:r>
              <a:rPr dirty="0" sz="2400" lang="en-US"/>
              <a:t>1</a:t>
            </a:r>
            <a:r>
              <a:rPr dirty="0" sz="2400" lang="en-US"/>
              <a:t>2</a:t>
            </a:r>
            <a:r>
              <a:rPr dirty="0" sz="2400" lang="en-US"/>
              <a:t>1</a:t>
            </a:r>
            <a:r>
              <a:rPr dirty="0" sz="2400" lang="en-US"/>
              <a:t>D</a:t>
            </a:r>
            <a:r>
              <a:rPr dirty="0" sz="2400" lang="en-US"/>
              <a:t>E</a:t>
            </a:r>
            <a:endParaRPr altLang="en-US" lang="zh-CN"/>
          </a:p>
          <a:p>
            <a:r>
              <a:rPr dirty="0" sz="2400" lang="en-US"/>
              <a:t>DEPARTMENT:</a:t>
            </a:r>
            <a:r>
              <a:rPr dirty="0" sz="2400" lang="en-US"/>
              <a:t>B</a:t>
            </a:r>
            <a:r>
              <a:rPr dirty="0" sz="2400" lang="en-US"/>
              <a:t>.</a:t>
            </a:r>
            <a:r>
              <a:rPr dirty="0" sz="2400" lang="en-US"/>
              <a:t>CO</a:t>
            </a:r>
            <a:r>
              <a:rPr dirty="0" sz="2400" lang="en-US"/>
              <a:t>M</a:t>
            </a:r>
            <a:r>
              <a:rPr dirty="0" sz="2400" lang="en-US"/>
              <a: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r>
              <a:rPr dirty="0" sz="2400" lang="en-US"/>
              <a:t>)</a:t>
            </a:r>
            <a:endParaRPr altLang="en-US" lang="zh-CN"/>
          </a:p>
          <a:p>
            <a:r>
              <a:rPr dirty="0" sz="2400" lang="en-US"/>
              <a:t>COLLEGE</a:t>
            </a:r>
            <a:r>
              <a:rPr dirty="0" sz="2400" lang="en-US"/>
              <a:t>:</a:t>
            </a:r>
            <a:r>
              <a:rPr dirty="0" sz="2400" lang="en-US"/>
              <a:t>Q</a:t>
            </a:r>
            <a:r>
              <a:rPr dirty="0" sz="2400" lang="en-US"/>
              <a:t>U</a:t>
            </a:r>
            <a:r>
              <a:rPr dirty="0" sz="2400" lang="en-US"/>
              <a:t>E</a:t>
            </a:r>
            <a:r>
              <a:rPr dirty="0" sz="2400" lang="en-US"/>
              <a:t>E</a:t>
            </a:r>
            <a:r>
              <a:rPr dirty="0" sz="2400" lang="en-US"/>
              <a:t>N</a:t>
            </a:r>
            <a:r>
              <a:rPr dirty="0" sz="2400" lang="en-US"/>
              <a:t> </a:t>
            </a:r>
            <a:r>
              <a:rPr dirty="0" sz="2400" lang="en-US"/>
              <a:t>M</a:t>
            </a:r>
            <a:r>
              <a:rPr dirty="0" sz="2400" lang="en-US"/>
              <a:t>A</a:t>
            </a:r>
            <a:r>
              <a:rPr dirty="0" sz="2400" lang="en-US"/>
              <a:t>R</a:t>
            </a:r>
            <a:r>
              <a:rPr dirty="0" sz="2400" lang="en-US"/>
              <a:t>Y</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2" name=""/>
          <p:cNvSpPr txBox="1"/>
          <p:nvPr/>
        </p:nvSpPr>
        <p:spPr>
          <a:xfrm>
            <a:off x="1382299" y="3318510"/>
            <a:ext cx="7510809" cy="3025140"/>
          </a:xfrm>
          <a:prstGeom prst="rect"/>
        </p:spPr>
        <p:txBody>
          <a:bodyPr rtlCol="0" wrap="square">
            <a:spAutoFit/>
          </a:bodyPr>
          <a:p>
            <a:r>
              <a:rPr sz="2800" lang="en-GB">
                <a:solidFill>
                  <a:srgbClr val="000000"/>
                </a:solidFill>
              </a:rPr>
              <a:t>model the salary data provided, we can analyze and visualize the distribution of salaries across departments. We might consider using a bar chart to show total salaries by department, which will help identify where the majority of funds are allocated.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3" name=""/>
          <p:cNvSpPr txBox="1"/>
          <p:nvPr/>
        </p:nvSpPr>
        <p:spPr>
          <a:xfrm rot="21577828">
            <a:off x="3452811" y="1110681"/>
            <a:ext cx="4572000" cy="5539740"/>
          </a:xfrm>
          <a:prstGeom prst="rect"/>
        </p:spPr>
        <p:txBody>
          <a:bodyPr rtlCol="0" wrap="square">
            <a:spAutoFit/>
          </a:bodyPr>
          <a:p>
            <a:r>
              <a:rPr sz="2800" lang="en-GB">
                <a:solidFill>
                  <a:srgbClr val="000000"/>
                </a:solidFill>
              </a:rPr>
              <a:t>Summary of Salaries by Department
Department	Total Salary
Development	168,000
Finance	155,000
HR	147,000
IT	175,000
Marketing	118,000
Operations	144,000
Research	62,000
Sales	117,000
Grand Total	1,080,000</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4" name=""/>
          <p:cNvSpPr txBox="1"/>
          <p:nvPr/>
        </p:nvSpPr>
        <p:spPr>
          <a:xfrm rot="21600000">
            <a:off x="755331" y="1676294"/>
            <a:ext cx="9858866" cy="4282440"/>
          </a:xfrm>
          <a:prstGeom prst="rect"/>
        </p:spPr>
        <p:txBody>
          <a:bodyPr rtlCol="0" wrap="square">
            <a:spAutoFit/>
          </a:bodyPr>
          <a:p>
            <a:r>
              <a:rPr sz="2800" lang="en-GB">
                <a:solidFill>
                  <a:srgbClr val="000000"/>
                </a:solidFill>
              </a:rPr>
              <a:t>Based on the salary data analysis across departments, several key points emerge:
Total Salary Distribution:
The IT Department has the highest total salary expenditure at 175,000, indicating a significant investment in this area.
The Research Department has the lowest total salary at 62,000, suggesting potential underinvestment in this critical area.</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9"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a:off x="0" y="1451482"/>
            <a:ext cx="12163116" cy="38633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Analyze the salary distribution across various departments within the organization. The data includes individual salaries for employees across the following departments: Development, Finance, HR, IT, Marketing, Operations, Research, and Sales. The goal is to:
Determine the average salary for each department.
Identify the department with the highest total salary expenditure.
Highlight the employee with the highest salary in each department.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2" name=""/>
          <p:cNvSpPr txBox="1"/>
          <p:nvPr/>
        </p:nvSpPr>
        <p:spPr>
          <a:xfrm rot="60421">
            <a:off x="739743" y="2748027"/>
            <a:ext cx="10220526" cy="3863340"/>
          </a:xfrm>
          <a:prstGeom prst="rect"/>
        </p:spPr>
        <p:txBody>
          <a:bodyPr rtlCol="0" wrap="square">
            <a:spAutoFit/>
          </a:bodyPr>
          <a:p>
            <a:r>
              <a:rPr sz="2800" lang="en-GB">
                <a:solidFill>
                  <a:srgbClr val="000000"/>
                </a:solidFill>
              </a:rPr>
              <a:t>Objective: The primary goal of this project was to analyze the salary distribution across different departments within the organization. The analysis aimed to identify trends, disparities, and areas for potential adjustment in salary allocations.
Data Overview: The dataset included individual salaries for employees across eight departments: Development, Finance, HR, IT, Marketing, Operations, Research, and Sales. The grand total of all salaries was reported as 1,086,000.</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3" name=""/>
          <p:cNvSpPr txBox="1"/>
          <p:nvPr/>
        </p:nvSpPr>
        <p:spPr>
          <a:xfrm>
            <a:off x="2273686" y="1508759"/>
            <a:ext cx="6880721" cy="2606040"/>
          </a:xfrm>
          <a:prstGeom prst="rect"/>
        </p:spPr>
        <p:txBody>
          <a:bodyPr rtlCol="0" wrap="square">
            <a:spAutoFit/>
          </a:bodyPr>
          <a:p>
            <a:r>
              <a:rPr altLang="en-GB" sz="2800" lang="en-US">
                <a:solidFill>
                  <a:srgbClr val="000000"/>
                </a:solidFill>
              </a:rPr>
              <a:t>1</a:t>
            </a:r>
            <a:r>
              <a:rPr altLang="en-GB" sz="2800" lang="en-US">
                <a:solidFill>
                  <a:srgbClr val="000000"/>
                </a:solidFill>
              </a:rPr>
              <a:t>)</a:t>
            </a:r>
            <a:r>
              <a:rPr sz="2800" lang="en-GB">
                <a:solidFill>
                  <a:srgbClr val="000000"/>
                </a:solidFill>
              </a:rPr>
              <a:t>Performance Evaluation </a:t>
            </a:r>
            <a:r>
              <a:rPr altLang="en-GB" sz="2800" lang="en-US">
                <a:solidFill>
                  <a:srgbClr val="000000"/>
                </a:solidFill>
              </a:rPr>
              <a:t>Teams</a:t>
            </a:r>
            <a:endParaRPr sz="2800" lang="en-GB">
              <a:solidFill>
                <a:srgbClr val="000000"/>
              </a:solidFill>
            </a:endParaRPr>
          </a:p>
          <a:p>
            <a:r>
              <a:rPr altLang="en-GB" sz="2800" lang="en-US">
                <a:solidFill>
                  <a:srgbClr val="000000"/>
                </a:solidFill>
              </a:rPr>
              <a:t> </a:t>
            </a:r>
            <a:r>
              <a:rPr altLang="en-GB" sz="2800" lang="en-US">
                <a:solidFill>
                  <a:srgbClr val="000000"/>
                </a:solidFill>
              </a:rPr>
              <a:t>2</a:t>
            </a:r>
            <a:r>
              <a:rPr altLang="en-GB" sz="2800" lang="en-US">
                <a:solidFill>
                  <a:srgbClr val="000000"/>
                </a:solidFill>
              </a:rPr>
              <a:t>)</a:t>
            </a:r>
            <a:r>
              <a:rPr altLang="en-GB" sz="2800" lang="en-US">
                <a:solidFill>
                  <a:srgbClr val="000000"/>
                </a:solidFill>
              </a:rPr>
              <a:t>Talent Acquisition Teams</a:t>
            </a:r>
            <a:endParaRPr sz="2800" lang="en-GB">
              <a:solidFill>
                <a:srgbClr val="000000"/>
              </a:solidFill>
            </a:endParaRPr>
          </a:p>
          <a:p>
            <a:r>
              <a:rPr altLang="en-GB" sz="2800" lang="en-US">
                <a:solidFill>
                  <a:srgbClr val="000000"/>
                </a:solidFill>
              </a:rPr>
              <a:t>3</a:t>
            </a:r>
            <a:r>
              <a:rPr altLang="en-GB" sz="2800" lang="en-US">
                <a:solidFill>
                  <a:srgbClr val="000000"/>
                </a:solidFill>
              </a:rPr>
              <a:t>)</a:t>
            </a:r>
            <a:r>
              <a:rPr altLang="en-GB" sz="2800" lang="en-US">
                <a:solidFill>
                  <a:srgbClr val="000000"/>
                </a:solidFill>
              </a:rPr>
              <a:t>Employees</a:t>
            </a:r>
            <a:endParaRPr sz="2800" lang="en-GB">
              <a:solidFill>
                <a:srgbClr val="000000"/>
              </a:solidFill>
            </a:endParaRPr>
          </a:p>
          <a:p>
            <a:r>
              <a:rPr altLang="en-GB" sz="2800" lang="en-US">
                <a:solidFill>
                  <a:srgbClr val="000000"/>
                </a:solidFill>
              </a:rPr>
              <a:t>4</a:t>
            </a:r>
            <a:r>
              <a:rPr altLang="en-GB" sz="2800" lang="en-US">
                <a:solidFill>
                  <a:srgbClr val="000000"/>
                </a:solidFill>
              </a:rPr>
              <a:t>)</a:t>
            </a:r>
            <a:r>
              <a:rPr altLang="en-GB" sz="2800" lang="en-US">
                <a:solidFill>
                  <a:srgbClr val="000000"/>
                </a:solidFill>
              </a:rPr>
              <a:t>Management and </a:t>
            </a:r>
            <a:r>
              <a:rPr altLang="en-GB" sz="2800" lang="en-US">
                <a:solidFill>
                  <a:srgbClr val="000000"/>
                </a:solidFill>
              </a:rPr>
              <a:t>Leadership</a:t>
            </a:r>
            <a:endParaRPr sz="2800" lang="en-GB">
              <a:solidFill>
                <a:srgbClr val="000000"/>
              </a:solidFill>
            </a:endParaRPr>
          </a:p>
          <a:p>
            <a:r>
              <a:rPr altLang="en-GB" sz="2800" lang="en-US">
                <a:solidFill>
                  <a:srgbClr val="000000"/>
                </a:solidFill>
              </a:rPr>
              <a:t>5</a:t>
            </a:r>
            <a:r>
              <a:rPr altLang="en-GB" sz="2800" lang="en-US">
                <a:solidFill>
                  <a:srgbClr val="000000"/>
                </a:solidFill>
              </a:rPr>
              <a:t>)</a:t>
            </a:r>
            <a:r>
              <a:rPr altLang="en-GB" sz="2800" lang="en-US">
                <a:solidFill>
                  <a:srgbClr val="000000"/>
                </a:solidFill>
              </a:rPr>
              <a:t>Finance </a:t>
            </a:r>
            <a:r>
              <a:rPr altLang="en-GB" sz="2800" lang="en-US">
                <a:solidFill>
                  <a:srgbClr val="000000"/>
                </a:solidFill>
              </a:rPr>
              <a:t>Department</a:t>
            </a:r>
            <a:endParaRPr sz="2800" lang="en-GB">
              <a:solidFill>
                <a:srgbClr val="000000"/>
              </a:solidFill>
            </a:endParaRPr>
          </a:p>
          <a:p>
            <a:r>
              <a:rPr altLang="en-GB" sz="2800" lang="en-US">
                <a:solidFill>
                  <a:srgbClr val="000000"/>
                </a:solidFill>
              </a:rPr>
              <a:t>6</a:t>
            </a:r>
            <a:r>
              <a:rPr altLang="en-GB" sz="2800" lang="en-US">
                <a:solidFill>
                  <a:srgbClr val="000000"/>
                </a:solidFill>
              </a:rPr>
              <a:t>)</a:t>
            </a:r>
            <a:r>
              <a:rPr altLang="en-GB" sz="2800" lang="en-US">
                <a:solidFill>
                  <a:srgbClr val="000000"/>
                </a:solidFill>
              </a:rPr>
              <a:t>Human Resources (HR) </a:t>
            </a:r>
            <a:r>
              <a:rPr altLang="en-GB" sz="2800" lang="en-US">
                <a:solidFill>
                  <a:srgbClr val="000000"/>
                </a:solidFill>
              </a:rPr>
              <a:t>Department</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6" name=""/>
          <p:cNvSpPr txBox="1"/>
          <p:nvPr/>
        </p:nvSpPr>
        <p:spPr>
          <a:xfrm>
            <a:off x="1422998" y="3251200"/>
            <a:ext cx="9203621" cy="2186940"/>
          </a:xfrm>
          <a:prstGeom prst="rect"/>
        </p:spPr>
        <p:txBody>
          <a:bodyPr rtlCol="0" wrap="square">
            <a:spAutoFit/>
          </a:bodyPr>
          <a:p>
            <a:r>
              <a:rPr sz="2800" lang="en-GB">
                <a:solidFill>
                  <a:srgbClr val="000000"/>
                </a:solidFill>
              </a:rPr>
              <a:t>Solution Overview: The analysis of salary distribution across various departments provides insights into compensation structures, identifies disparities, and supports informed decision-making regarding employee remuneratio</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3" name="Title 1"/>
          <p:cNvSpPr>
            <a:spLocks noGrp="1"/>
          </p:cNvSpPr>
          <p:nvPr>
            <p:ph type="title"/>
          </p:nvPr>
        </p:nvSpPr>
        <p:spPr>
          <a:xfrm>
            <a:off x="755332" y="385444"/>
            <a:ext cx="10681335" cy="723901"/>
          </a:xfrm>
        </p:spPr>
        <p:txBody>
          <a:bodyPr/>
          <a:p>
            <a:r>
              <a:rPr dirty="0" lang="en-IN"/>
              <a:t>Dataset Description</a:t>
            </a:r>
          </a:p>
        </p:txBody>
      </p:sp>
      <p:sp>
        <p:nvSpPr>
          <p:cNvPr id="1048721" name=""/>
          <p:cNvSpPr txBox="1"/>
          <p:nvPr/>
        </p:nvSpPr>
        <p:spPr>
          <a:xfrm>
            <a:off x="755332" y="747394"/>
            <a:ext cx="3987276" cy="29847542"/>
          </a:xfrm>
          <a:prstGeom prst="rect"/>
        </p:spPr>
        <p:txBody>
          <a:bodyPr rtlCol="0" wrap="square">
            <a:spAutoFit/>
          </a:bodyPr>
          <a:p>
            <a:r>
              <a:rPr sz="2800" lang="en-GB">
                <a:solidFill>
                  <a:srgbClr val="000000"/>
                </a:solidFill>
              </a:rPr>
              <a:t>Columns:
Name: Employee names.
Development: Salary in the Development department.
Finance: Salary in the Finance department.
HR: Salary in the Human Resources department.
IT: Salary in the Information Technology department.
Marketing: Salary in the Marketing department.
Operations: Salary in the Operations department.
Research: Salary in the Research department.
Sales: Salary in the Sales department.
Grand Total: Total salary for each employee across all departments.
Rows:
Individual employee records followed by a grand total row that aggregates the salary expenditures for each department and the overall total.
Data Points:
Total number of employees: 15
Total salary expenditures across departments:
Development: 168,000
Finance: 155,000
HR: 147,000
IT: 175,000
Marketing: 118,000
Operations: 144,000
Research: 62,000
Sales: 117,000
Overall Grand Total: 1,086,000
Purpose: This dataset is intended for analysis of salary distribution to identify trends, disparities, and inform budgetary and compensation decisions within the organization. It serves as a basis for strategic planning in HR and finance management.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1986612" y="2354703"/>
            <a:ext cx="9290606"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Data-Driven Insights: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analysis provides clear insights into salary distribution, enabling management to make informed decisions regarding compensation strategies.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Identification of Disparities: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Successfully highlighted salary disparities among departments, prompting potential adjustments to ensure equity and fairness.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2024-09-23T11:07:03Z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ea7b499ca7044492ab4297585e0f00ae</vt:lpwstr>
  </property>
</Properties>
</file>