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itchFamily="2" charset="0"/>
      <p:regular r:id="rId28"/>
      <p:bold r:id="rId29"/>
      <p:italic r:id="rId30"/>
      <p:boldItalic r:id="rId31"/>
    </p:embeddedFont>
    <p:embeddedFont>
      <p:font typeface="Open Sans"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47" d="100"/>
          <a:sy n="147" d="100"/>
        </p:scale>
        <p:origin x="-582"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c8fdd6d7c_0_1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c8fdd6d7c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c8fdd6d7c_0_1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c8fdd6d7c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c8fdd6d7c_0_1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c8fdd6d7c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c8fdd6d7c_0_1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c8fdd6d7c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c8fdd6d7c_0_1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c8fdd6d7c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c8fdd6d7c_0_18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c8fdd6d7c_0_1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cc8fdd6d7c_0_18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cc8fdd6d7c_0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c8fdd6d7c_0_1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c8fdd6d7c_0_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c8fdd6d7c_0_1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c8fdd6d7c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c8fdd6d7c_0_1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c8fdd6d7c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c8fdd6d7c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c8fdd6d7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c8fdd6d7c_0_1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c8fdd6d7c_0_1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c8fdd6d7c_0_18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c8fdd6d7c_0_1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c8fdd6d7c_0_18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c8fdd6d7c_0_1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c8fdd6d7c_0_19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c8fdd6d7c_0_1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cc8fdd6d7c_0_1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cc8fdd6d7c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c8fdd6d7c_0_1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c8fdd6d7c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c8fdd6d7c_0_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c8fdd6d7c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c8fdd6d7c_0_1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c8fdd6d7c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c8fdd6d7c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c8fdd6d7c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12900" y="1531950"/>
            <a:ext cx="7661100" cy="1311600"/>
          </a:xfrm>
          <a:prstGeom prst="rect">
            <a:avLst/>
          </a:prstGeom>
        </p:spPr>
        <p:txBody>
          <a:bodyPr spcFirstLastPara="1" wrap="square" lIns="91425" tIns="91425" rIns="91425" bIns="91425" anchor="b" anchorCtr="0">
            <a:noAutofit/>
          </a:bodyPr>
          <a:lstStyle/>
          <a:p>
            <a:pPr marL="0" lvl="0" indent="0" algn="l" rtl="0">
              <a:spcBef>
                <a:spcPts val="1600"/>
              </a:spcBef>
              <a:spcAft>
                <a:spcPts val="0"/>
              </a:spcAft>
              <a:buNone/>
            </a:pPr>
            <a:r>
              <a:rPr lang="en" b="1">
                <a:solidFill>
                  <a:srgbClr val="FFFFFF"/>
                </a:solidFill>
              </a:rPr>
              <a:t>International football results from 1872 to 2019</a:t>
            </a:r>
            <a:endParaRPr b="1">
              <a:solidFill>
                <a:srgbClr val="FFFFFF"/>
              </a:solidFill>
            </a:endParaRPr>
          </a:p>
        </p:txBody>
      </p:sp>
      <p:sp>
        <p:nvSpPr>
          <p:cNvPr id="86" name="Google Shape;86;p13"/>
          <p:cNvSpPr txBox="1">
            <a:spLocks noGrp="1"/>
          </p:cNvSpPr>
          <p:nvPr>
            <p:ph type="subTitle" idx="1"/>
          </p:nvPr>
        </p:nvSpPr>
        <p:spPr>
          <a:xfrm>
            <a:off x="679500" y="2908325"/>
            <a:ext cx="2391900" cy="9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Parameshwari S</a:t>
            </a:r>
            <a:endParaRPr sz="2000"/>
          </a:p>
          <a:p>
            <a:pPr marL="0" lvl="0" indent="0" algn="l" rtl="0">
              <a:spcBef>
                <a:spcPts val="0"/>
              </a:spcBef>
              <a:spcAft>
                <a:spcPts val="0"/>
              </a:spcAft>
              <a:buNone/>
            </a:pPr>
            <a:r>
              <a:rPr lang="en" sz="2000"/>
              <a:t>CB.SC.I5DAS18026</a:t>
            </a:r>
            <a:endParaRPr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4. Number of teams over the years</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46" name="Google Shape;146;p22"/>
          <p:cNvSpPr txBox="1">
            <a:spLocks noGrp="1"/>
          </p:cNvSpPr>
          <p:nvPr>
            <p:ph type="body" idx="1"/>
          </p:nvPr>
        </p:nvSpPr>
        <p:spPr>
          <a:xfrm>
            <a:off x="287400" y="3558925"/>
            <a:ext cx="8569200" cy="12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Line plot </a:t>
            </a:r>
            <a:r>
              <a:rPr lang="en" sz="1300" i="1"/>
              <a:t>(Represents quantitative continuous independent with dependent variable)</a:t>
            </a:r>
            <a:endParaRPr sz="1300" b="1">
              <a:solidFill>
                <a:schemeClr val="dk1"/>
              </a:solidFill>
            </a:endParaRPr>
          </a:p>
          <a:p>
            <a:pPr marL="0" lvl="0" indent="0" algn="l" rtl="0">
              <a:spcBef>
                <a:spcPts val="1600"/>
              </a:spcBef>
              <a:spcAft>
                <a:spcPts val="1600"/>
              </a:spcAft>
              <a:buNone/>
            </a:pPr>
            <a:r>
              <a:rPr lang="en" sz="1300" b="1">
                <a:solidFill>
                  <a:schemeClr val="dk1"/>
                </a:solidFill>
              </a:rPr>
              <a:t>Inference </a:t>
            </a:r>
            <a:r>
              <a:rPr lang="en" sz="1300">
                <a:solidFill>
                  <a:schemeClr val="dk1"/>
                </a:solidFill>
              </a:rPr>
              <a:t>- </a:t>
            </a:r>
            <a:r>
              <a:rPr lang="en" sz="1300"/>
              <a:t>We can see the cumulative increase in teams over the years. There are 312 teams till 2019. There is a sudden increase in the graph from 1920s which means that football became more famous and accepted by more part of the world from 20th century.</a:t>
            </a:r>
            <a:endParaRPr sz="1300"/>
          </a:p>
        </p:txBody>
      </p:sp>
      <p:pic>
        <p:nvPicPr>
          <p:cNvPr id="147" name="Google Shape;147;p22"/>
          <p:cNvPicPr preferRelativeResize="0"/>
          <p:nvPr/>
        </p:nvPicPr>
        <p:blipFill>
          <a:blip r:embed="rId3">
            <a:alphaModFix/>
          </a:blip>
          <a:stretch>
            <a:fillRect/>
          </a:stretch>
        </p:blipFill>
        <p:spPr>
          <a:xfrm>
            <a:off x="152400" y="837125"/>
            <a:ext cx="8839197" cy="253131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5. Number of wins in each country</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53" name="Google Shape;153;p23"/>
          <p:cNvSpPr txBox="1">
            <a:spLocks noGrp="1"/>
          </p:cNvSpPr>
          <p:nvPr>
            <p:ph type="body" idx="1"/>
          </p:nvPr>
        </p:nvSpPr>
        <p:spPr>
          <a:xfrm>
            <a:off x="287400" y="3456150"/>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Choropleth map </a:t>
            </a:r>
            <a:r>
              <a:rPr lang="en" sz="1300" i="1"/>
              <a:t>(Comparing statistics of spatial data)</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 </a:t>
            </a:r>
            <a:r>
              <a:rPr lang="en" sz="1300"/>
              <a:t>From this graph, we can easily find the countries with most and least wins by looking at the shades. Brazil is the leading country followed by Argentina, Mexico and some European countries. Asian and African countries have won less number of matches compared to Europe and America.</a:t>
            </a:r>
            <a:endParaRPr sz="1300"/>
          </a:p>
        </p:txBody>
      </p:sp>
      <p:pic>
        <p:nvPicPr>
          <p:cNvPr id="154" name="Google Shape;154;p23"/>
          <p:cNvPicPr preferRelativeResize="0"/>
          <p:nvPr/>
        </p:nvPicPr>
        <p:blipFill>
          <a:blip r:embed="rId3">
            <a:alphaModFix/>
          </a:blip>
          <a:stretch>
            <a:fillRect/>
          </a:stretch>
        </p:blipFill>
        <p:spPr>
          <a:xfrm>
            <a:off x="1077475" y="740925"/>
            <a:ext cx="7196613" cy="24666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6. Teams with highest number of goals</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60" name="Google Shape;160;p24"/>
          <p:cNvSpPr txBox="1">
            <a:spLocks noGrp="1"/>
          </p:cNvSpPr>
          <p:nvPr>
            <p:ph type="body" idx="1"/>
          </p:nvPr>
        </p:nvSpPr>
        <p:spPr>
          <a:xfrm>
            <a:off x="287400" y="3456150"/>
            <a:ext cx="8569200" cy="14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Stacked bar chart </a:t>
            </a:r>
            <a:r>
              <a:rPr lang="en" sz="1300" i="1"/>
              <a:t>(Comparing contributions made by secondary categorical variables for different categories)</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 </a:t>
            </a:r>
            <a:r>
              <a:rPr lang="en" sz="1300"/>
              <a:t>We get top 20 teams that scored highest number of goals. England scored highest goals till date followed by Brazil and Germany. We can also note that almost all teams have scored more home goals that away goals which means all teams perform well in their home ground as they have good support.</a:t>
            </a:r>
            <a:endParaRPr sz="1300"/>
          </a:p>
        </p:txBody>
      </p:sp>
      <p:pic>
        <p:nvPicPr>
          <p:cNvPr id="161" name="Google Shape;161;p24"/>
          <p:cNvPicPr preferRelativeResize="0"/>
          <p:nvPr/>
        </p:nvPicPr>
        <p:blipFill>
          <a:blip r:embed="rId3">
            <a:alphaModFix/>
          </a:blip>
          <a:stretch>
            <a:fillRect/>
          </a:stretch>
        </p:blipFill>
        <p:spPr>
          <a:xfrm>
            <a:off x="152400" y="837125"/>
            <a:ext cx="8839199" cy="2369321"/>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7. Percentage of matches that ended in draw</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67" name="Google Shape;167;p25"/>
          <p:cNvSpPr txBox="1">
            <a:spLocks noGrp="1"/>
          </p:cNvSpPr>
          <p:nvPr>
            <p:ph type="body" idx="1"/>
          </p:nvPr>
        </p:nvSpPr>
        <p:spPr>
          <a:xfrm>
            <a:off x="287400" y="3456150"/>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Pie chart </a:t>
            </a:r>
            <a:r>
              <a:rPr lang="en" sz="1300" i="1"/>
              <a:t>(Compares relative portions of a quantitative dependent variable of a single dimension)</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 </a:t>
            </a:r>
            <a:r>
              <a:rPr lang="en" sz="1300"/>
              <a:t>We can see the percentage of matches that ended in draw till date, only 23 percentage of matches ended in draw which means around 9500 matches has been tied out of 41590 and remaining matches are non-tied matches. Probability of a match getting tied is very low.</a:t>
            </a:r>
            <a:endParaRPr sz="1300"/>
          </a:p>
        </p:txBody>
      </p:sp>
      <p:pic>
        <p:nvPicPr>
          <p:cNvPr id="168" name="Google Shape;168;p25"/>
          <p:cNvPicPr preferRelativeResize="0"/>
          <p:nvPr/>
        </p:nvPicPr>
        <p:blipFill>
          <a:blip r:embed="rId3">
            <a:alphaModFix/>
          </a:blip>
          <a:stretch>
            <a:fillRect/>
          </a:stretch>
        </p:blipFill>
        <p:spPr>
          <a:xfrm>
            <a:off x="3072775" y="684725"/>
            <a:ext cx="2805950" cy="25864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8. Number of matches hosted by different venues</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74" name="Google Shape;174;p26"/>
          <p:cNvSpPr txBox="1">
            <a:spLocks noGrp="1"/>
          </p:cNvSpPr>
          <p:nvPr>
            <p:ph type="body" idx="1"/>
          </p:nvPr>
        </p:nvSpPr>
        <p:spPr>
          <a:xfrm>
            <a:off x="287400" y="3456150"/>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Bubble map </a:t>
            </a:r>
            <a:r>
              <a:rPr lang="en" sz="1300" i="1"/>
              <a:t>(Representing some value using circle as the marker for locations on spatial data )</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Based on the bubble size we can compare number of matches hosted by different locations. European countries have hosted more number of matches than other continents. Places where no or less bubbles can also indicate less number of football lovers. (Russia, Canada, etc)</a:t>
            </a:r>
            <a:endParaRPr sz="1300"/>
          </a:p>
        </p:txBody>
      </p:sp>
      <p:pic>
        <p:nvPicPr>
          <p:cNvPr id="175" name="Google Shape;175;p26"/>
          <p:cNvPicPr preferRelativeResize="0"/>
          <p:nvPr/>
        </p:nvPicPr>
        <p:blipFill>
          <a:blip r:embed="rId3">
            <a:alphaModFix/>
          </a:blip>
          <a:stretch>
            <a:fillRect/>
          </a:stretch>
        </p:blipFill>
        <p:spPr>
          <a:xfrm>
            <a:off x="1920375" y="837125"/>
            <a:ext cx="5303245" cy="24666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9. Home score vs Away score for each tournament.</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81" name="Google Shape;181;p27"/>
          <p:cNvSpPr txBox="1">
            <a:spLocks noGrp="1"/>
          </p:cNvSpPr>
          <p:nvPr>
            <p:ph type="body" idx="1"/>
          </p:nvPr>
        </p:nvSpPr>
        <p:spPr>
          <a:xfrm>
            <a:off x="287400" y="3456150"/>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Double bar chart </a:t>
            </a:r>
            <a:r>
              <a:rPr lang="en" sz="1300" i="1"/>
              <a:t>(Represents the data using two different categories)</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Goals scored in Friendly matches are highest as number of friendly matches are more. Home goals are more in all tournaments that is teams playing in their home ground score more goals than when playing in other venues. We can say that probability for home team winning is high.</a:t>
            </a:r>
            <a:endParaRPr sz="1300"/>
          </a:p>
        </p:txBody>
      </p:sp>
      <p:pic>
        <p:nvPicPr>
          <p:cNvPr id="182" name="Google Shape;182;p27"/>
          <p:cNvPicPr preferRelativeResize="0"/>
          <p:nvPr/>
        </p:nvPicPr>
        <p:blipFill>
          <a:blip r:embed="rId3">
            <a:alphaModFix/>
          </a:blip>
          <a:stretch>
            <a:fillRect/>
          </a:stretch>
        </p:blipFill>
        <p:spPr>
          <a:xfrm>
            <a:off x="140950" y="756085"/>
            <a:ext cx="8862100" cy="254766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10. Evolution of goals scored</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88" name="Google Shape;188;p28"/>
          <p:cNvSpPr txBox="1">
            <a:spLocks noGrp="1"/>
          </p:cNvSpPr>
          <p:nvPr>
            <p:ph type="body" idx="1"/>
          </p:nvPr>
        </p:nvSpPr>
        <p:spPr>
          <a:xfrm>
            <a:off x="125800" y="3604575"/>
            <a:ext cx="8903100" cy="14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Heatmap </a:t>
            </a:r>
            <a:r>
              <a:rPr lang="en" sz="1300" i="1"/>
              <a:t>(generalised view of numeric values for large volume of data)</a:t>
            </a:r>
            <a:endParaRPr sz="1300" i="1"/>
          </a:p>
          <a:p>
            <a:pPr marL="0" lvl="0" indent="0" algn="l" rtl="0">
              <a:spcBef>
                <a:spcPts val="1600"/>
              </a:spcBef>
              <a:spcAft>
                <a:spcPts val="0"/>
              </a:spcAft>
              <a:buNone/>
            </a:pPr>
            <a:r>
              <a:rPr lang="en" sz="1300" b="1">
                <a:solidFill>
                  <a:schemeClr val="dk1"/>
                </a:solidFill>
              </a:rPr>
              <a:t>Inference </a:t>
            </a:r>
            <a:r>
              <a:rPr lang="en" sz="1300">
                <a:solidFill>
                  <a:schemeClr val="dk1"/>
                </a:solidFill>
              </a:rPr>
              <a:t>-</a:t>
            </a:r>
            <a:r>
              <a:rPr lang="en" sz="1300"/>
              <a:t>There is a drastic increase in number of goals after football started</a:t>
            </a:r>
            <a:r>
              <a:rPr lang="en">
                <a:solidFill>
                  <a:srgbClr val="000000"/>
                </a:solidFill>
                <a:latin typeface="Arial"/>
                <a:ea typeface="Arial"/>
                <a:cs typeface="Arial"/>
                <a:sym typeface="Arial"/>
              </a:rPr>
              <a:t>. </a:t>
            </a:r>
            <a:r>
              <a:rPr lang="en" sz="1300"/>
              <a:t>For first few years matches occurred mostly during February to April but then it gained popularity and played throughout a year. Before 1900 the average goals were around 8, from 1900s to 1950s the average goals became around 4 and now it has decreased even more to 2-3.</a:t>
            </a:r>
            <a:r>
              <a:rPr lang="en">
                <a:solidFill>
                  <a:srgbClr val="000000"/>
                </a:solidFill>
                <a:latin typeface="Arial"/>
                <a:ea typeface="Arial"/>
                <a:cs typeface="Arial"/>
                <a:sym typeface="Arial"/>
              </a:rPr>
              <a:t> </a:t>
            </a:r>
            <a:r>
              <a:rPr lang="en" sz="1300"/>
              <a:t>This tells that teams became more competitive over years.</a:t>
            </a:r>
            <a:endParaRPr sz="1300"/>
          </a:p>
          <a:p>
            <a:pPr marL="0" lvl="0" indent="0" algn="l" rtl="0">
              <a:spcBef>
                <a:spcPts val="1600"/>
              </a:spcBef>
              <a:spcAft>
                <a:spcPts val="1600"/>
              </a:spcAft>
              <a:buNone/>
            </a:pPr>
            <a:endParaRPr sz="1300"/>
          </a:p>
        </p:txBody>
      </p:sp>
      <p:pic>
        <p:nvPicPr>
          <p:cNvPr id="189" name="Google Shape;189;p28"/>
          <p:cNvPicPr preferRelativeResize="0"/>
          <p:nvPr/>
        </p:nvPicPr>
        <p:blipFill>
          <a:blip r:embed="rId3">
            <a:alphaModFix/>
          </a:blip>
          <a:stretch>
            <a:fillRect/>
          </a:stretch>
        </p:blipFill>
        <p:spPr>
          <a:xfrm>
            <a:off x="1291700" y="562975"/>
            <a:ext cx="6257026" cy="304160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11. Brazil's performance over years</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95" name="Google Shape;195;p29"/>
          <p:cNvSpPr txBox="1">
            <a:spLocks noGrp="1"/>
          </p:cNvSpPr>
          <p:nvPr>
            <p:ph type="body" idx="1"/>
          </p:nvPr>
        </p:nvSpPr>
        <p:spPr>
          <a:xfrm>
            <a:off x="215450" y="3372025"/>
            <a:ext cx="8569200" cy="16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Stacked bar chart </a:t>
            </a:r>
            <a:r>
              <a:rPr lang="en" sz="1300" i="1"/>
              <a:t>(Comparing contributions made by secondary categorical variables for different categories)</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We can easily understand why Brazil is one of the best football team by looking at this plot. Number of wins is higher than matches lost and tied in almost every year. To be accurate, we can see that even matches lost is lesser than matches tied. So we can understand Brazil is one of the toughest team to win.</a:t>
            </a:r>
            <a:endParaRPr sz="1300"/>
          </a:p>
        </p:txBody>
      </p:sp>
      <p:pic>
        <p:nvPicPr>
          <p:cNvPr id="196" name="Google Shape;196;p29"/>
          <p:cNvPicPr preferRelativeResize="0"/>
          <p:nvPr/>
        </p:nvPicPr>
        <p:blipFill>
          <a:blip r:embed="rId3">
            <a:alphaModFix/>
          </a:blip>
          <a:stretch>
            <a:fillRect/>
          </a:stretch>
        </p:blipFill>
        <p:spPr>
          <a:xfrm>
            <a:off x="0" y="829725"/>
            <a:ext cx="9143999" cy="254229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12. Wins-Losses for Brazil on different venues</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202" name="Google Shape;202;p30"/>
          <p:cNvSpPr txBox="1">
            <a:spLocks noGrp="1"/>
          </p:cNvSpPr>
          <p:nvPr>
            <p:ph type="body" idx="1"/>
          </p:nvPr>
        </p:nvSpPr>
        <p:spPr>
          <a:xfrm>
            <a:off x="250400" y="3752150"/>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Mosaic plot </a:t>
            </a:r>
            <a:r>
              <a:rPr lang="en" sz="1300" i="1"/>
              <a:t>(Represents the association between two or more categorical variables)</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We can see that matches won are more than matches lost and tied, and also they have more number of wins on non-neutral venue which means they perform well either in their home ground or away ground. We can also see that matches tied are more than matches lost. We can infer that Brazil is one of the best Soccer team.  </a:t>
            </a:r>
            <a:endParaRPr sz="1300"/>
          </a:p>
        </p:txBody>
      </p:sp>
      <p:pic>
        <p:nvPicPr>
          <p:cNvPr id="203" name="Google Shape;203;p30"/>
          <p:cNvPicPr preferRelativeResize="0"/>
          <p:nvPr/>
        </p:nvPicPr>
        <p:blipFill>
          <a:blip r:embed="rId3">
            <a:alphaModFix/>
          </a:blip>
          <a:stretch>
            <a:fillRect/>
          </a:stretch>
        </p:blipFill>
        <p:spPr>
          <a:xfrm>
            <a:off x="2495752" y="684725"/>
            <a:ext cx="4152486" cy="289802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13. Top 10 rivalries and their performance</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209" name="Google Shape;209;p31"/>
          <p:cNvSpPr txBox="1">
            <a:spLocks noGrp="1"/>
          </p:cNvSpPr>
          <p:nvPr>
            <p:ph type="body" idx="1"/>
          </p:nvPr>
        </p:nvSpPr>
        <p:spPr>
          <a:xfrm>
            <a:off x="250400" y="3752150"/>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Lollipop chart </a:t>
            </a:r>
            <a:r>
              <a:rPr lang="en" sz="1300" i="1"/>
              <a:t>(bar chart with different visual representation)</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Argentina and Uruguay has played more number of matches as opponents(around 175 matches) followed by Austria vs Hungary and Belgium vs Netherlands. This also means audience enjoy watching these teams play as opponents.</a:t>
            </a:r>
            <a:endParaRPr sz="1300"/>
          </a:p>
        </p:txBody>
      </p:sp>
      <p:pic>
        <p:nvPicPr>
          <p:cNvPr id="210" name="Google Shape;210;p31"/>
          <p:cNvPicPr preferRelativeResize="0"/>
          <p:nvPr/>
        </p:nvPicPr>
        <p:blipFill>
          <a:blip r:embed="rId3">
            <a:alphaModFix/>
          </a:blip>
          <a:stretch>
            <a:fillRect/>
          </a:stretch>
        </p:blipFill>
        <p:spPr>
          <a:xfrm>
            <a:off x="2669275" y="684725"/>
            <a:ext cx="3805450" cy="30077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274700" y="110000"/>
            <a:ext cx="8520600" cy="2030700"/>
          </a:xfrm>
          <a:prstGeom prst="rect">
            <a:avLst/>
          </a:prstGeom>
        </p:spPr>
        <p:txBody>
          <a:bodyPr spcFirstLastPara="1" wrap="square" lIns="91425" tIns="91425" rIns="91425" bIns="91425" anchor="b" anchorCtr="0">
            <a:noAutofit/>
          </a:bodyPr>
          <a:lstStyle/>
          <a:p>
            <a:pPr marL="0" lvl="0" indent="0" algn="ctr" rtl="0">
              <a:lnSpc>
                <a:spcPct val="130000"/>
              </a:lnSpc>
              <a:spcBef>
                <a:spcPts val="0"/>
              </a:spcBef>
              <a:spcAft>
                <a:spcPts val="0"/>
              </a:spcAft>
              <a:buNone/>
            </a:pPr>
            <a:r>
              <a:rPr lang="en" sz="4200"/>
              <a:t>Introduction</a:t>
            </a:r>
            <a:endParaRPr sz="15100"/>
          </a:p>
        </p:txBody>
      </p:sp>
      <p:sp>
        <p:nvSpPr>
          <p:cNvPr id="92" name="Google Shape;92;p14"/>
          <p:cNvSpPr txBox="1">
            <a:spLocks noGrp="1"/>
          </p:cNvSpPr>
          <p:nvPr>
            <p:ph type="body" idx="1"/>
          </p:nvPr>
        </p:nvSpPr>
        <p:spPr>
          <a:xfrm>
            <a:off x="311700" y="2022300"/>
            <a:ext cx="8520600" cy="12819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None/>
            </a:pPr>
            <a:r>
              <a:rPr lang="en" sz="2000"/>
              <a:t>This Case Study mainly focuses on Data visualisation in Python to build analytical results and to produce some  visual displays of the dataset. Main objective of this case study is to summarize thousands of rows of dataset in one picture using elegant visualisations.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2"/>
          <p:cNvPicPr preferRelativeResize="0"/>
          <p:nvPr/>
        </p:nvPicPr>
        <p:blipFill>
          <a:blip r:embed="rId3">
            <a:alphaModFix/>
          </a:blip>
          <a:stretch>
            <a:fillRect/>
          </a:stretch>
        </p:blipFill>
        <p:spPr>
          <a:xfrm>
            <a:off x="740336" y="154200"/>
            <a:ext cx="7663340" cy="3353725"/>
          </a:xfrm>
          <a:prstGeom prst="rect">
            <a:avLst/>
          </a:prstGeom>
          <a:noFill/>
          <a:ln>
            <a:noFill/>
          </a:ln>
        </p:spPr>
      </p:pic>
      <p:sp>
        <p:nvSpPr>
          <p:cNvPr id="216" name="Google Shape;216;p32"/>
          <p:cNvSpPr txBox="1">
            <a:spLocks noGrp="1"/>
          </p:cNvSpPr>
          <p:nvPr>
            <p:ph type="body" idx="4294967295"/>
          </p:nvPr>
        </p:nvSpPr>
        <p:spPr>
          <a:xfrm>
            <a:off x="287400" y="3611525"/>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Multiple pie charts </a:t>
            </a:r>
            <a:r>
              <a:rPr lang="en" sz="1300" i="1"/>
              <a:t>(to </a:t>
            </a:r>
            <a:r>
              <a:rPr lang="en" sz="1300" i="1">
                <a:highlight>
                  <a:srgbClr val="FFFFFF"/>
                </a:highlight>
              </a:rPr>
              <a:t>visualize and compare data of a category across different groups</a:t>
            </a:r>
            <a:r>
              <a:rPr lang="en" sz="1300" i="1"/>
              <a:t>)</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We can get the win percentage of top 10 rivalries. Wales is one of the teams in top 10 rivalries but their performance is not so good, they have very low win percentage. Teams performing as opponents of Wales have performed well. The best rivalry is Denmark vs Sweden as their difference between win percentage is very low, we can say both the teams are strong and give their best whenever they play as opponents. </a:t>
            </a:r>
            <a:endParaRPr sz="13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14. Distribution of goals in Friendly vs Non-Friendly matches</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222" name="Google Shape;222;p33"/>
          <p:cNvSpPr txBox="1">
            <a:spLocks noGrp="1"/>
          </p:cNvSpPr>
          <p:nvPr>
            <p:ph type="body" idx="1"/>
          </p:nvPr>
        </p:nvSpPr>
        <p:spPr>
          <a:xfrm>
            <a:off x="250400" y="3537525"/>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Violin chart </a:t>
            </a:r>
            <a:r>
              <a:rPr lang="en" sz="1300" i="1"/>
              <a:t>(Represents distribution of a numeric data)</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We get the distribution of goals in different venues for Friendly and Non-Friendly matches. The shape of this plot tells that it is a multimodal function that is they have more than one mode. And we can also tell that highest recorded goals are from Non-Friendly matches, teams get more competitive in Non-friendly matches.</a:t>
            </a:r>
            <a:endParaRPr sz="1300"/>
          </a:p>
        </p:txBody>
      </p:sp>
      <p:pic>
        <p:nvPicPr>
          <p:cNvPr id="223" name="Google Shape;223;p33"/>
          <p:cNvPicPr preferRelativeResize="0"/>
          <p:nvPr/>
        </p:nvPicPr>
        <p:blipFill>
          <a:blip r:embed="rId3">
            <a:alphaModFix/>
          </a:blip>
          <a:stretch>
            <a:fillRect/>
          </a:stretch>
        </p:blipFill>
        <p:spPr>
          <a:xfrm>
            <a:off x="76200" y="844550"/>
            <a:ext cx="8991602" cy="2435657"/>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15. Results density</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229" name="Google Shape;229;p34"/>
          <p:cNvSpPr txBox="1">
            <a:spLocks noGrp="1"/>
          </p:cNvSpPr>
          <p:nvPr>
            <p:ph type="body" idx="1"/>
          </p:nvPr>
        </p:nvSpPr>
        <p:spPr>
          <a:xfrm>
            <a:off x="287400" y="3530125"/>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Scatter plot </a:t>
            </a:r>
            <a:r>
              <a:rPr lang="en" sz="1300" i="1"/>
              <a:t>(Represents two quantitative independent variables)</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By looking at the color of the dots we can say that in more than 3000 matches total goals scored is around 2-3 per match. Dots are more accumulated at bottom left which means  more number of matches have less total goals per match and dots are scatter at top left and bottom right which means very few matches have more total goals per match. We also get the number of matches with respective home scores and away scores.</a:t>
            </a:r>
            <a:endParaRPr sz="1300"/>
          </a:p>
        </p:txBody>
      </p:sp>
      <p:pic>
        <p:nvPicPr>
          <p:cNvPr id="230" name="Google Shape;230;p34"/>
          <p:cNvPicPr preferRelativeResize="0"/>
          <p:nvPr/>
        </p:nvPicPr>
        <p:blipFill>
          <a:blip r:embed="rId3">
            <a:alphaModFix/>
          </a:blip>
          <a:stretch>
            <a:fillRect/>
          </a:stretch>
        </p:blipFill>
        <p:spPr>
          <a:xfrm>
            <a:off x="598250" y="837125"/>
            <a:ext cx="7947510" cy="26146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16. Teams with absolute (Wins-Losses)</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236" name="Google Shape;236;p35"/>
          <p:cNvSpPr txBox="1">
            <a:spLocks noGrp="1"/>
          </p:cNvSpPr>
          <p:nvPr>
            <p:ph type="body" idx="1"/>
          </p:nvPr>
        </p:nvSpPr>
        <p:spPr>
          <a:xfrm>
            <a:off x="250400" y="3648525"/>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Positive Negative bar chart </a:t>
            </a:r>
            <a:r>
              <a:rPr lang="en" sz="1300" i="1"/>
              <a:t>(Represents positive and negative development for different categories)</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a:t>
            </a:r>
            <a:r>
              <a:rPr lang="en" sz="1300"/>
              <a:t> This graph shows top 25 countries with highest absolute difference between wins and losses. The bars above the x axis represents that those countries have won more matches than they lost whereas bars below the x axis represents these countries have lost more matches than they have won. We can say that Brazil is the best soccer team and Luxembourg is the worst.</a:t>
            </a:r>
            <a:endParaRPr sz="1300"/>
          </a:p>
        </p:txBody>
      </p:sp>
      <p:pic>
        <p:nvPicPr>
          <p:cNvPr id="237" name="Google Shape;237;p35"/>
          <p:cNvPicPr preferRelativeResize="0"/>
          <p:nvPr/>
        </p:nvPicPr>
        <p:blipFill>
          <a:blip r:embed="rId3">
            <a:alphaModFix/>
          </a:blip>
          <a:stretch>
            <a:fillRect/>
          </a:stretch>
        </p:blipFill>
        <p:spPr>
          <a:xfrm>
            <a:off x="1354113" y="562450"/>
            <a:ext cx="6435774" cy="3029901"/>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17.Home wins, Away wins and Draw matches over years</a:t>
            </a:r>
            <a:endParaRPr sz="2000">
              <a:highlight>
                <a:srgbClr val="FFFFFE"/>
              </a:highlight>
            </a:endParaRPr>
          </a:p>
          <a:p>
            <a:pPr marL="0" lvl="0" indent="0" algn="ctr" rtl="0">
              <a:lnSpc>
                <a:spcPct val="135714"/>
              </a:lnSpc>
              <a:spcBef>
                <a:spcPts val="0"/>
              </a:spcBef>
              <a:spcAft>
                <a:spcPts val="0"/>
              </a:spcAft>
              <a:buNone/>
            </a:pPr>
            <a:r>
              <a:rPr lang="en" sz="2000">
                <a:highlight>
                  <a:srgbClr val="FFFFFE"/>
                </a:highlight>
              </a:rPr>
              <a:t> </a:t>
            </a: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35714"/>
              </a:lnSpc>
              <a:spcBef>
                <a:spcPts val="0"/>
              </a:spcBef>
              <a:spcAft>
                <a:spcPts val="0"/>
              </a:spcAft>
              <a:buNone/>
            </a:pP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243" name="Google Shape;243;p36"/>
          <p:cNvSpPr txBox="1">
            <a:spLocks noGrp="1"/>
          </p:cNvSpPr>
          <p:nvPr>
            <p:ph type="body" idx="1"/>
          </p:nvPr>
        </p:nvSpPr>
        <p:spPr>
          <a:xfrm>
            <a:off x="287400" y="3263725"/>
            <a:ext cx="8569200" cy="16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Stacked </a:t>
            </a:r>
            <a:r>
              <a:rPr lang="en" sz="1300"/>
              <a:t>Area chart </a:t>
            </a:r>
            <a:r>
              <a:rPr lang="en" sz="1300" i="1"/>
              <a:t>(</a:t>
            </a:r>
            <a:r>
              <a:rPr lang="en" sz="1300" i="1">
                <a:highlight>
                  <a:srgbClr val="FFFFFF"/>
                </a:highlight>
              </a:rPr>
              <a:t>Demonstrates trends over time, filled </a:t>
            </a:r>
            <a:r>
              <a:rPr lang="en" sz="1300" b="1" i="1">
                <a:highlight>
                  <a:srgbClr val="FFFFFF"/>
                </a:highlight>
              </a:rPr>
              <a:t>area</a:t>
            </a:r>
            <a:r>
              <a:rPr lang="en" sz="1300" i="1">
                <a:highlight>
                  <a:srgbClr val="FFFFFF"/>
                </a:highlight>
              </a:rPr>
              <a:t> can give a greater sense of the trends of the data</a:t>
            </a:r>
            <a:r>
              <a:rPr lang="en" sz="1300" i="1"/>
              <a:t>)</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 </a:t>
            </a:r>
            <a:r>
              <a:rPr lang="en" sz="1300"/>
              <a:t>Area below red line is more compared to blue and green which means home team winning is high over the years, they have good support in their home ground and they would have practiced well in the same ground which results in their performance. Draw matches are less compared to lost matches. </a:t>
            </a:r>
            <a:endParaRPr sz="1300"/>
          </a:p>
        </p:txBody>
      </p:sp>
      <p:pic>
        <p:nvPicPr>
          <p:cNvPr id="244" name="Google Shape;244;p36"/>
          <p:cNvPicPr preferRelativeResize="0"/>
          <p:nvPr/>
        </p:nvPicPr>
        <p:blipFill>
          <a:blip r:embed="rId3">
            <a:alphaModFix/>
          </a:blip>
          <a:stretch>
            <a:fillRect/>
          </a:stretch>
        </p:blipFill>
        <p:spPr>
          <a:xfrm>
            <a:off x="59525" y="748325"/>
            <a:ext cx="9024948" cy="251539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274675" y="1404050"/>
            <a:ext cx="8520600" cy="20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400"/>
              <a:t>Thank You</a:t>
            </a:r>
            <a:endParaRPr sz="6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56100" y="1953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Explanation</a:t>
            </a:r>
            <a:endParaRPr/>
          </a:p>
        </p:txBody>
      </p:sp>
      <p:sp>
        <p:nvSpPr>
          <p:cNvPr id="98" name="Google Shape;98;p15"/>
          <p:cNvSpPr txBox="1">
            <a:spLocks noGrp="1"/>
          </p:cNvSpPr>
          <p:nvPr>
            <p:ph type="body" idx="1"/>
          </p:nvPr>
        </p:nvSpPr>
        <p:spPr>
          <a:xfrm>
            <a:off x="419525" y="966000"/>
            <a:ext cx="8520600" cy="279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41,590 results of international football matches from 1872 up to 2019.</a:t>
            </a:r>
            <a:endParaRPr sz="1300"/>
          </a:p>
          <a:p>
            <a:pPr marL="457200" lvl="0" indent="-311150" algn="l" rtl="0">
              <a:lnSpc>
                <a:spcPct val="115000"/>
              </a:lnSpc>
              <a:spcBef>
                <a:spcPts val="0"/>
              </a:spcBef>
              <a:spcAft>
                <a:spcPts val="0"/>
              </a:spcAft>
              <a:buSzPts val="1300"/>
              <a:buChar char="➔"/>
            </a:pPr>
            <a:r>
              <a:rPr lang="en" sz="1300"/>
              <a:t>FIFA World Cup, UEFA Euro League, and regular friendly matches.</a:t>
            </a:r>
            <a:endParaRPr sz="1300"/>
          </a:p>
          <a:p>
            <a:pPr marL="457200" lvl="0" indent="-311150" algn="l" rtl="0">
              <a:lnSpc>
                <a:spcPct val="115000"/>
              </a:lnSpc>
              <a:spcBef>
                <a:spcPts val="0"/>
              </a:spcBef>
              <a:spcAft>
                <a:spcPts val="0"/>
              </a:spcAft>
              <a:buSzPts val="1300"/>
              <a:buChar char="➔"/>
            </a:pPr>
            <a:r>
              <a:rPr lang="en" sz="1300"/>
              <a:t>Data format</a:t>
            </a:r>
            <a:endParaRPr sz="1300"/>
          </a:p>
          <a:p>
            <a:pPr marL="914400" lvl="0" indent="-311150" algn="l" rtl="0">
              <a:lnSpc>
                <a:spcPct val="115000"/>
              </a:lnSpc>
              <a:spcBef>
                <a:spcPts val="0"/>
              </a:spcBef>
              <a:spcAft>
                <a:spcPts val="0"/>
              </a:spcAft>
              <a:buSzPts val="1300"/>
              <a:buFont typeface="Open Sans"/>
              <a:buChar char="●"/>
            </a:pPr>
            <a:r>
              <a:rPr lang="en" sz="1300" b="1"/>
              <a:t>date</a:t>
            </a:r>
            <a:r>
              <a:rPr lang="en" sz="1300"/>
              <a:t> - date of the match</a:t>
            </a:r>
            <a:endParaRPr sz="1300"/>
          </a:p>
          <a:p>
            <a:pPr marL="914400" lvl="0" indent="-311150" algn="l" rtl="0">
              <a:lnSpc>
                <a:spcPct val="115000"/>
              </a:lnSpc>
              <a:spcBef>
                <a:spcPts val="0"/>
              </a:spcBef>
              <a:spcAft>
                <a:spcPts val="0"/>
              </a:spcAft>
              <a:buSzPts val="1300"/>
              <a:buFont typeface="Open Sans"/>
              <a:buChar char="●"/>
            </a:pPr>
            <a:r>
              <a:rPr lang="en" sz="1300" b="1"/>
              <a:t>home_team</a:t>
            </a:r>
            <a:r>
              <a:rPr lang="en" sz="1300"/>
              <a:t> - the name of the home team</a:t>
            </a:r>
            <a:endParaRPr sz="1300"/>
          </a:p>
          <a:p>
            <a:pPr marL="914400" lvl="0" indent="-311150" algn="l" rtl="0">
              <a:lnSpc>
                <a:spcPct val="115000"/>
              </a:lnSpc>
              <a:spcBef>
                <a:spcPts val="0"/>
              </a:spcBef>
              <a:spcAft>
                <a:spcPts val="0"/>
              </a:spcAft>
              <a:buSzPts val="1300"/>
              <a:buChar char="●"/>
            </a:pPr>
            <a:r>
              <a:rPr lang="en" sz="1300" b="1"/>
              <a:t>away_team</a:t>
            </a:r>
            <a:r>
              <a:rPr lang="en" sz="1300"/>
              <a:t> - the name of the away team</a:t>
            </a:r>
            <a:endParaRPr sz="1300"/>
          </a:p>
          <a:p>
            <a:pPr marL="914400" lvl="0" indent="-311150" algn="l" rtl="0">
              <a:lnSpc>
                <a:spcPct val="115000"/>
              </a:lnSpc>
              <a:spcBef>
                <a:spcPts val="0"/>
              </a:spcBef>
              <a:spcAft>
                <a:spcPts val="0"/>
              </a:spcAft>
              <a:buSzPts val="1300"/>
              <a:buFont typeface="Open Sans"/>
              <a:buChar char="●"/>
            </a:pPr>
            <a:r>
              <a:rPr lang="en" sz="1300" b="1"/>
              <a:t>home_score</a:t>
            </a:r>
            <a:r>
              <a:rPr lang="en" sz="1300"/>
              <a:t> - full-time home team score including extra time, not including penalty-shootouts</a:t>
            </a:r>
            <a:endParaRPr sz="1300"/>
          </a:p>
          <a:p>
            <a:pPr marL="914400" lvl="0" indent="-311150" algn="l" rtl="0">
              <a:lnSpc>
                <a:spcPct val="115000"/>
              </a:lnSpc>
              <a:spcBef>
                <a:spcPts val="0"/>
              </a:spcBef>
              <a:spcAft>
                <a:spcPts val="0"/>
              </a:spcAft>
              <a:buSzPts val="1300"/>
              <a:buFont typeface="Open Sans"/>
              <a:buChar char="●"/>
            </a:pPr>
            <a:r>
              <a:rPr lang="en" sz="1300" b="1"/>
              <a:t>away_score</a:t>
            </a:r>
            <a:r>
              <a:rPr lang="en" sz="1300"/>
              <a:t> - full-time away team score including extra time, not including penalty-shootouts</a:t>
            </a:r>
            <a:endParaRPr sz="1300"/>
          </a:p>
          <a:p>
            <a:pPr marL="914400" lvl="0" indent="-311150" algn="l" rtl="0">
              <a:lnSpc>
                <a:spcPct val="115000"/>
              </a:lnSpc>
              <a:spcBef>
                <a:spcPts val="0"/>
              </a:spcBef>
              <a:spcAft>
                <a:spcPts val="0"/>
              </a:spcAft>
              <a:buSzPts val="1300"/>
              <a:buFont typeface="Open Sans"/>
              <a:buChar char="●"/>
            </a:pPr>
            <a:r>
              <a:rPr lang="en" sz="1300" b="1"/>
              <a:t>tournament</a:t>
            </a:r>
            <a:r>
              <a:rPr lang="en" sz="1300"/>
              <a:t> - the name of the tournament</a:t>
            </a:r>
            <a:endParaRPr sz="1300"/>
          </a:p>
          <a:p>
            <a:pPr marL="914400" lvl="0" indent="-311150" algn="l" rtl="0">
              <a:lnSpc>
                <a:spcPct val="115000"/>
              </a:lnSpc>
              <a:spcBef>
                <a:spcPts val="0"/>
              </a:spcBef>
              <a:spcAft>
                <a:spcPts val="0"/>
              </a:spcAft>
              <a:buSzPts val="1300"/>
              <a:buFont typeface="Open Sans"/>
              <a:buChar char="●"/>
            </a:pPr>
            <a:r>
              <a:rPr lang="en" sz="1300" b="1"/>
              <a:t>city</a:t>
            </a:r>
            <a:r>
              <a:rPr lang="en" sz="1300"/>
              <a:t> - the name of the city/town/administrative unit where the match was played</a:t>
            </a:r>
            <a:endParaRPr sz="1300"/>
          </a:p>
          <a:p>
            <a:pPr marL="914400" lvl="0" indent="-311150" algn="l" rtl="0">
              <a:lnSpc>
                <a:spcPct val="115000"/>
              </a:lnSpc>
              <a:spcBef>
                <a:spcPts val="0"/>
              </a:spcBef>
              <a:spcAft>
                <a:spcPts val="0"/>
              </a:spcAft>
              <a:buSzPts val="1300"/>
              <a:buFont typeface="Open Sans"/>
              <a:buChar char="●"/>
            </a:pPr>
            <a:r>
              <a:rPr lang="en" sz="1300" b="1"/>
              <a:t>country</a:t>
            </a:r>
            <a:r>
              <a:rPr lang="en" sz="1300"/>
              <a:t> - the name of the country where the match was played</a:t>
            </a:r>
            <a:endParaRPr sz="1300"/>
          </a:p>
          <a:p>
            <a:pPr marL="914400" lvl="0" indent="-311150" algn="l" rtl="0">
              <a:lnSpc>
                <a:spcPct val="115000"/>
              </a:lnSpc>
              <a:spcBef>
                <a:spcPts val="0"/>
              </a:spcBef>
              <a:spcAft>
                <a:spcPts val="0"/>
              </a:spcAft>
              <a:buSzPts val="1300"/>
              <a:buFont typeface="Open Sans"/>
              <a:buChar char="●"/>
            </a:pPr>
            <a:r>
              <a:rPr lang="en" sz="1300" b="1"/>
              <a:t>neutral</a:t>
            </a:r>
            <a:r>
              <a:rPr lang="en" sz="1300"/>
              <a:t> - TRUE/FALSE column indicating whether the match was played at a neutral venue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04" name="Google Shape;104;p16"/>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05" name="Google Shape;105;p16"/>
          <p:cNvSpPr txBox="1">
            <a:spLocks noGrp="1"/>
          </p:cNvSpPr>
          <p:nvPr>
            <p:ph type="title"/>
          </p:nvPr>
        </p:nvSpPr>
        <p:spPr>
          <a:xfrm>
            <a:off x="701675" y="22411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Sample dataset</a:t>
            </a:r>
            <a:endParaRPr/>
          </a:p>
        </p:txBody>
      </p:sp>
      <p:sp>
        <p:nvSpPr>
          <p:cNvPr id="106" name="Google Shape;106;p16"/>
          <p:cNvSpPr txBox="1">
            <a:spLocks noGrp="1"/>
          </p:cNvSpPr>
          <p:nvPr>
            <p:ph type="body" idx="4294967295"/>
          </p:nvPr>
        </p:nvSpPr>
        <p:spPr>
          <a:xfrm>
            <a:off x="535925" y="1540351"/>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pic>
        <p:nvPicPr>
          <p:cNvPr id="107" name="Google Shape;107;p16"/>
          <p:cNvPicPr preferRelativeResize="0"/>
          <p:nvPr/>
        </p:nvPicPr>
        <p:blipFill>
          <a:blip r:embed="rId3">
            <a:alphaModFix/>
          </a:blip>
          <a:stretch>
            <a:fillRect/>
          </a:stretch>
        </p:blipFill>
        <p:spPr>
          <a:xfrm>
            <a:off x="267175" y="1294075"/>
            <a:ext cx="7743825" cy="3333750"/>
          </a:xfrm>
          <a:prstGeom prst="rect">
            <a:avLst/>
          </a:prstGeom>
          <a:noFill/>
          <a:ln>
            <a:noFill/>
          </a:ln>
        </p:spPr>
      </p:pic>
      <p:sp>
        <p:nvSpPr>
          <p:cNvPr id="108" name="Google Shape;108;p16"/>
          <p:cNvSpPr txBox="1"/>
          <p:nvPr/>
        </p:nvSpPr>
        <p:spPr>
          <a:xfrm>
            <a:off x="415200" y="281225"/>
            <a:ext cx="4262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Sample dataset</a:t>
            </a:r>
            <a:endParaRPr sz="30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50700" y="1565525"/>
            <a:ext cx="40452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Modules and Packages</a:t>
            </a:r>
            <a:endParaRPr sz="4000"/>
          </a:p>
        </p:txBody>
      </p:sp>
      <p:sp>
        <p:nvSpPr>
          <p:cNvPr id="114" name="Google Shape;114;p17"/>
          <p:cNvSpPr txBox="1">
            <a:spLocks noGrp="1"/>
          </p:cNvSpPr>
          <p:nvPr>
            <p:ph type="body" idx="2"/>
          </p:nvPr>
        </p:nvSpPr>
        <p:spPr>
          <a:xfrm>
            <a:off x="4939500" y="66600"/>
            <a:ext cx="3837000" cy="48327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600"/>
              </a:spcBef>
              <a:spcAft>
                <a:spcPts val="0"/>
              </a:spcAft>
              <a:buNone/>
            </a:pPr>
            <a:endParaRPr sz="1300" b="1"/>
          </a:p>
          <a:p>
            <a:pPr marL="457200" lvl="0" indent="-311150" algn="l" rtl="0">
              <a:lnSpc>
                <a:spcPct val="150000"/>
              </a:lnSpc>
              <a:spcBef>
                <a:spcPts val="600"/>
              </a:spcBef>
              <a:spcAft>
                <a:spcPts val="0"/>
              </a:spcAft>
              <a:buSzPts val="1300"/>
              <a:buChar char="●"/>
            </a:pPr>
            <a:r>
              <a:rPr lang="en" sz="1300"/>
              <a:t>Matplotlib</a:t>
            </a:r>
            <a:endParaRPr sz="1300"/>
          </a:p>
          <a:p>
            <a:pPr marL="457200" lvl="0" indent="-311150" algn="l" rtl="0">
              <a:lnSpc>
                <a:spcPct val="150000"/>
              </a:lnSpc>
              <a:spcBef>
                <a:spcPts val="0"/>
              </a:spcBef>
              <a:spcAft>
                <a:spcPts val="0"/>
              </a:spcAft>
              <a:buSzPts val="1300"/>
              <a:buChar char="●"/>
            </a:pPr>
            <a:r>
              <a:rPr lang="en" sz="1300"/>
              <a:t>Seaborn</a:t>
            </a:r>
            <a:endParaRPr sz="1300"/>
          </a:p>
          <a:p>
            <a:pPr marL="457200" lvl="0" indent="-311150" algn="l" rtl="0">
              <a:lnSpc>
                <a:spcPct val="150000"/>
              </a:lnSpc>
              <a:spcBef>
                <a:spcPts val="0"/>
              </a:spcBef>
              <a:spcAft>
                <a:spcPts val="0"/>
              </a:spcAft>
              <a:buSzPts val="1300"/>
              <a:buChar char="●"/>
            </a:pPr>
            <a:r>
              <a:rPr lang="en" sz="1300"/>
              <a:t>Plotly</a:t>
            </a:r>
            <a:endParaRPr sz="1300"/>
          </a:p>
          <a:p>
            <a:pPr marL="457200" lvl="0" indent="-311150" algn="l" rtl="0">
              <a:lnSpc>
                <a:spcPct val="150000"/>
              </a:lnSpc>
              <a:spcBef>
                <a:spcPts val="0"/>
              </a:spcBef>
              <a:spcAft>
                <a:spcPts val="0"/>
              </a:spcAft>
              <a:buSzPts val="1300"/>
              <a:buChar char="●"/>
            </a:pPr>
            <a:r>
              <a:rPr lang="en" sz="1300"/>
              <a:t>folium</a:t>
            </a:r>
            <a:endParaRPr sz="1300"/>
          </a:p>
          <a:p>
            <a:pPr marL="457200" lvl="0" indent="-311150" algn="l" rtl="0">
              <a:lnSpc>
                <a:spcPct val="150000"/>
              </a:lnSpc>
              <a:spcBef>
                <a:spcPts val="0"/>
              </a:spcBef>
              <a:spcAft>
                <a:spcPts val="0"/>
              </a:spcAft>
              <a:buSzPts val="1300"/>
              <a:buChar char="●"/>
            </a:pPr>
            <a:r>
              <a:rPr lang="en" sz="1300"/>
              <a:t>statsmodels.graphics.mosaicplot</a:t>
            </a:r>
            <a:endParaRPr sz="1300"/>
          </a:p>
          <a:p>
            <a:pPr marL="457200" lvl="0" indent="-311150" algn="l" rtl="0">
              <a:lnSpc>
                <a:spcPct val="150000"/>
              </a:lnSpc>
              <a:spcBef>
                <a:spcPts val="0"/>
              </a:spcBef>
              <a:spcAft>
                <a:spcPts val="0"/>
              </a:spcAft>
              <a:buSzPts val="1300"/>
              <a:buChar char="●"/>
            </a:pPr>
            <a:r>
              <a:rPr lang="en" sz="1300"/>
              <a:t>squarify </a:t>
            </a:r>
            <a:endParaRPr sz="1300"/>
          </a:p>
          <a:p>
            <a:pPr marL="457200" lvl="0" indent="-311150" algn="l" rtl="0">
              <a:lnSpc>
                <a:spcPct val="150000"/>
              </a:lnSpc>
              <a:spcBef>
                <a:spcPts val="0"/>
              </a:spcBef>
              <a:spcAft>
                <a:spcPts val="0"/>
              </a:spcAft>
              <a:buSzPts val="1300"/>
              <a:buChar char="●"/>
            </a:pPr>
            <a:r>
              <a:rPr lang="en" sz="1300"/>
              <a:t>geopy.geocoders</a:t>
            </a:r>
            <a:endParaRPr sz="1300" b="1"/>
          </a:p>
          <a:p>
            <a:pPr marL="457200" lvl="0" indent="-311150" algn="l" rtl="0">
              <a:lnSpc>
                <a:spcPct val="150000"/>
              </a:lnSpc>
              <a:spcBef>
                <a:spcPts val="0"/>
              </a:spcBef>
              <a:spcAft>
                <a:spcPts val="0"/>
              </a:spcAft>
              <a:buSzPts val="1300"/>
              <a:buChar char="●"/>
            </a:pPr>
            <a:r>
              <a:rPr lang="en" sz="1300"/>
              <a:t>numpy</a:t>
            </a:r>
            <a:endParaRPr sz="1300"/>
          </a:p>
          <a:p>
            <a:pPr marL="457200" lvl="0" indent="-311150" algn="l" rtl="0">
              <a:lnSpc>
                <a:spcPct val="150000"/>
              </a:lnSpc>
              <a:spcBef>
                <a:spcPts val="0"/>
              </a:spcBef>
              <a:spcAft>
                <a:spcPts val="0"/>
              </a:spcAft>
              <a:buSzPts val="1300"/>
              <a:buChar char="●"/>
            </a:pPr>
            <a:r>
              <a:rPr lang="en" sz="1300"/>
              <a:t>math</a:t>
            </a:r>
            <a:endParaRPr sz="1300"/>
          </a:p>
          <a:p>
            <a:pPr marL="457200" lvl="0" indent="-311150" algn="l" rtl="0">
              <a:lnSpc>
                <a:spcPct val="150000"/>
              </a:lnSpc>
              <a:spcBef>
                <a:spcPts val="0"/>
              </a:spcBef>
              <a:spcAft>
                <a:spcPts val="0"/>
              </a:spcAft>
              <a:buSzPts val="1300"/>
              <a:buChar char="●"/>
            </a:pPr>
            <a:r>
              <a:rPr lang="en" sz="1300"/>
              <a:t>pandas</a:t>
            </a:r>
            <a:endParaRPr sz="1300"/>
          </a:p>
          <a:p>
            <a:pPr marL="457200" lvl="0" indent="-311150" algn="l" rtl="0">
              <a:lnSpc>
                <a:spcPct val="150000"/>
              </a:lnSpc>
              <a:spcBef>
                <a:spcPts val="0"/>
              </a:spcBef>
              <a:spcAft>
                <a:spcPts val="0"/>
              </a:spcAft>
              <a:buSzPts val="1300"/>
              <a:buChar char="●"/>
            </a:pPr>
            <a:r>
              <a:rPr lang="en" sz="1300"/>
              <a:t>datetime</a:t>
            </a:r>
            <a:endParaRPr sz="1300"/>
          </a:p>
          <a:p>
            <a:pPr marL="0" lvl="0" indent="0" algn="l" rtl="0">
              <a:spcBef>
                <a:spcPts val="0"/>
              </a:spcBef>
              <a:spcAft>
                <a:spcPts val="1600"/>
              </a:spcAft>
              <a:buNone/>
            </a:pPr>
            <a:endParaRPr sz="13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15000"/>
              </a:lnSpc>
              <a:spcBef>
                <a:spcPts val="900"/>
              </a:spcBef>
              <a:spcAft>
                <a:spcPts val="0"/>
              </a:spcAft>
              <a:buNone/>
            </a:pPr>
            <a:r>
              <a:rPr lang="en" sz="2000">
                <a:highlight>
                  <a:srgbClr val="FFFFFF"/>
                </a:highlight>
              </a:rPr>
              <a:t>1. Evolution of football</a:t>
            </a:r>
            <a:endParaRPr sz="2200">
              <a:highlight>
                <a:srgbClr val="FFFFFF"/>
              </a:highlight>
            </a:endParaRPr>
          </a:p>
          <a:p>
            <a:pPr marL="0" lvl="0" indent="0" algn="l" rtl="0">
              <a:spcBef>
                <a:spcPts val="900"/>
              </a:spcBef>
              <a:spcAft>
                <a:spcPts val="0"/>
              </a:spcAft>
              <a:buNone/>
            </a:pPr>
            <a:endParaRPr/>
          </a:p>
        </p:txBody>
      </p:sp>
      <p:sp>
        <p:nvSpPr>
          <p:cNvPr id="125" name="Google Shape;125;p19"/>
          <p:cNvSpPr txBox="1">
            <a:spLocks noGrp="1"/>
          </p:cNvSpPr>
          <p:nvPr>
            <p:ph type="body" idx="1"/>
          </p:nvPr>
        </p:nvSpPr>
        <p:spPr>
          <a:xfrm>
            <a:off x="287400" y="3456150"/>
            <a:ext cx="85692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Line plot </a:t>
            </a:r>
            <a:r>
              <a:rPr lang="en" sz="1300" i="1"/>
              <a:t>(Represents quantitative continuous independent with dependent variable)</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 </a:t>
            </a:r>
            <a:r>
              <a:rPr lang="en" sz="1300"/>
              <a:t>From this graph, we can infer that number of games is rising over the years with highest growth in 1980’s and there is a peak in 2019 with 1155 matches played. We can also get total number of matches played in each year.</a:t>
            </a:r>
            <a:endParaRPr sz="1300"/>
          </a:p>
        </p:txBody>
      </p:sp>
      <p:pic>
        <p:nvPicPr>
          <p:cNvPr id="126" name="Google Shape;126;p19"/>
          <p:cNvPicPr preferRelativeResize="0"/>
          <p:nvPr/>
        </p:nvPicPr>
        <p:blipFill>
          <a:blip r:embed="rId3">
            <a:alphaModFix/>
          </a:blip>
          <a:stretch>
            <a:fillRect/>
          </a:stretch>
        </p:blipFill>
        <p:spPr>
          <a:xfrm>
            <a:off x="152400" y="837125"/>
            <a:ext cx="8696240" cy="24666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2. Top 10 tournaments with most number of matches</a:t>
            </a: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32" name="Google Shape;132;p20"/>
          <p:cNvSpPr txBox="1">
            <a:spLocks noGrp="1"/>
          </p:cNvSpPr>
          <p:nvPr>
            <p:ph type="body" idx="1"/>
          </p:nvPr>
        </p:nvSpPr>
        <p:spPr>
          <a:xfrm>
            <a:off x="287400" y="3456150"/>
            <a:ext cx="8569200" cy="15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Plot used</a:t>
            </a:r>
            <a:r>
              <a:rPr lang="en" sz="1300">
                <a:solidFill>
                  <a:schemeClr val="dk1"/>
                </a:solidFill>
              </a:rPr>
              <a:t> - </a:t>
            </a:r>
            <a:r>
              <a:rPr lang="en" sz="1300"/>
              <a:t>Treemap </a:t>
            </a:r>
            <a:r>
              <a:rPr lang="en" sz="1300" i="1"/>
              <a:t>(part to whole relationship among categories)</a:t>
            </a:r>
            <a:endParaRPr sz="1300" i="1"/>
          </a:p>
          <a:p>
            <a:pPr marL="0" lvl="0" indent="0" algn="l" rtl="0">
              <a:spcBef>
                <a:spcPts val="1600"/>
              </a:spcBef>
              <a:spcAft>
                <a:spcPts val="1600"/>
              </a:spcAft>
              <a:buNone/>
            </a:pPr>
            <a:r>
              <a:rPr lang="en" sz="1300" b="1">
                <a:solidFill>
                  <a:schemeClr val="dk1"/>
                </a:solidFill>
              </a:rPr>
              <a:t>Inference </a:t>
            </a:r>
            <a:r>
              <a:rPr lang="en" sz="1300">
                <a:solidFill>
                  <a:schemeClr val="dk1"/>
                </a:solidFill>
              </a:rPr>
              <a:t>- </a:t>
            </a:r>
            <a:r>
              <a:rPr lang="en" sz="1300"/>
              <a:t>We get the first 10 tournaments that has been played most over the time along with number of matches. Among those ten, Friendly matches covers around 50 percentage of the whole which means those matches has been played the most. The next leading tournament if FIFA World cup qualification which cover around 20-25 percentage of the whole. Rest of the tournaments covers only around 30 percentage of the whole.</a:t>
            </a:r>
            <a:endParaRPr sz="1300"/>
          </a:p>
        </p:txBody>
      </p:sp>
      <p:pic>
        <p:nvPicPr>
          <p:cNvPr id="133" name="Google Shape;133;p20"/>
          <p:cNvPicPr preferRelativeResize="0"/>
          <p:nvPr/>
        </p:nvPicPr>
        <p:blipFill>
          <a:blip r:embed="rId3">
            <a:alphaModFix/>
          </a:blip>
          <a:stretch>
            <a:fillRect/>
          </a:stretch>
        </p:blipFill>
        <p:spPr>
          <a:xfrm>
            <a:off x="215450" y="646675"/>
            <a:ext cx="8761623" cy="26614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15450" y="76925"/>
            <a:ext cx="8520600" cy="6078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 sz="2000">
                <a:highlight>
                  <a:srgbClr val="FFFFFE"/>
                </a:highlight>
              </a:rPr>
              <a:t>3. Team that played most number of matches</a:t>
            </a:r>
            <a:endParaRPr sz="2000">
              <a:highlight>
                <a:srgbClr val="FFFFFE"/>
              </a:highlight>
            </a:endParaRPr>
          </a:p>
          <a:p>
            <a:pPr marL="0" lvl="0" indent="0" algn="ctr" rtl="0">
              <a:lnSpc>
                <a:spcPct val="115000"/>
              </a:lnSpc>
              <a:spcBef>
                <a:spcPts val="900"/>
              </a:spcBef>
              <a:spcAft>
                <a:spcPts val="0"/>
              </a:spcAft>
              <a:buNone/>
            </a:pPr>
            <a:endParaRPr sz="2000">
              <a:highlight>
                <a:srgbClr val="FFFFFF"/>
              </a:highlight>
            </a:endParaRPr>
          </a:p>
          <a:p>
            <a:pPr marL="0" lvl="0" indent="0" algn="l" rtl="0">
              <a:spcBef>
                <a:spcPts val="900"/>
              </a:spcBef>
              <a:spcAft>
                <a:spcPts val="0"/>
              </a:spcAft>
              <a:buNone/>
            </a:pPr>
            <a:endParaRPr/>
          </a:p>
        </p:txBody>
      </p:sp>
      <p:sp>
        <p:nvSpPr>
          <p:cNvPr id="139" name="Google Shape;139;p21"/>
          <p:cNvSpPr txBox="1">
            <a:spLocks noGrp="1"/>
          </p:cNvSpPr>
          <p:nvPr>
            <p:ph type="body" idx="1"/>
          </p:nvPr>
        </p:nvSpPr>
        <p:spPr>
          <a:xfrm>
            <a:off x="306855" y="3261598"/>
            <a:ext cx="8569200" cy="14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chemeClr val="dk1"/>
                </a:solidFill>
              </a:rPr>
              <a:t>Plot used</a:t>
            </a:r>
            <a:r>
              <a:rPr lang="en" sz="1300" dirty="0">
                <a:solidFill>
                  <a:schemeClr val="dk1"/>
                </a:solidFill>
              </a:rPr>
              <a:t> - </a:t>
            </a:r>
            <a:r>
              <a:rPr lang="en" sz="1300" dirty="0"/>
              <a:t>Stacked bar chart </a:t>
            </a:r>
            <a:r>
              <a:rPr lang="en" sz="1300" i="1" dirty="0"/>
              <a:t>(Comparing contributions made by secondary categorical variables for different categories)</a:t>
            </a:r>
            <a:endParaRPr sz="1300" i="1"/>
          </a:p>
          <a:p>
            <a:pPr marL="0" lvl="0" indent="0" algn="l" rtl="0">
              <a:spcBef>
                <a:spcPts val="1600"/>
              </a:spcBef>
              <a:spcAft>
                <a:spcPts val="1600"/>
              </a:spcAft>
              <a:buNone/>
            </a:pPr>
            <a:r>
              <a:rPr lang="en" sz="1300" b="1" dirty="0">
                <a:solidFill>
                  <a:schemeClr val="dk1"/>
                </a:solidFill>
              </a:rPr>
              <a:t>Inference </a:t>
            </a:r>
            <a:r>
              <a:rPr lang="en" sz="1300" dirty="0">
                <a:solidFill>
                  <a:schemeClr val="dk1"/>
                </a:solidFill>
              </a:rPr>
              <a:t>- </a:t>
            </a:r>
            <a:r>
              <a:rPr lang="en" sz="1300" dirty="0"/>
              <a:t>Sweden has played more number of matches till date followed by England and Brazil. We can see the contributions made by the top 5 tournaments to all the teams. Like seen before, Friendly matches has been played most by all the teams. Euro qualifications and African Cup qualifications has been played by the respective country teams.</a:t>
            </a:r>
            <a:endParaRPr sz="1300"/>
          </a:p>
        </p:txBody>
      </p:sp>
      <p:pic>
        <p:nvPicPr>
          <p:cNvPr id="140" name="Google Shape;140;p21"/>
          <p:cNvPicPr preferRelativeResize="0"/>
          <p:nvPr/>
        </p:nvPicPr>
        <p:blipFill>
          <a:blip r:embed="rId3">
            <a:alphaModFix/>
          </a:blip>
          <a:stretch>
            <a:fillRect/>
          </a:stretch>
        </p:blipFill>
        <p:spPr>
          <a:xfrm>
            <a:off x="152400" y="837125"/>
            <a:ext cx="8839202" cy="238494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1743</Words>
  <PresentationFormat>On-screen Show (16:9)</PresentationFormat>
  <Paragraphs>182</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Roboto</vt:lpstr>
      <vt:lpstr>Open Sans</vt:lpstr>
      <vt:lpstr>Geometric</vt:lpstr>
      <vt:lpstr>International football results from 1872 to 2019</vt:lpstr>
      <vt:lpstr>Introduction</vt:lpstr>
      <vt:lpstr>Data Explanation</vt:lpstr>
      <vt:lpstr>Sample dataset</vt:lpstr>
      <vt:lpstr>Modules and Packages</vt:lpstr>
      <vt:lpstr>Implementation</vt:lpstr>
      <vt:lpstr>1. Evolution of football </vt:lpstr>
      <vt:lpstr>2. Top 10 tournaments with most number of matches  </vt:lpstr>
      <vt:lpstr>3. Team that played most number of matches  </vt:lpstr>
      <vt:lpstr>4. Number of teams over the years   </vt:lpstr>
      <vt:lpstr>5. Number of wins in each country    </vt:lpstr>
      <vt:lpstr>6. Teams with highest number of goals     </vt:lpstr>
      <vt:lpstr>7. Percentage of matches that ended in draw      </vt:lpstr>
      <vt:lpstr>8. Number of matches hosted by different venues       </vt:lpstr>
      <vt:lpstr>9. Home score vs Away score for each tournament.        </vt:lpstr>
      <vt:lpstr>10. Evolution of goals scored         </vt:lpstr>
      <vt:lpstr>11. Brazil's performance over years          </vt:lpstr>
      <vt:lpstr>12. Wins-Losses for Brazil on different venues          </vt:lpstr>
      <vt:lpstr>13. Top 10 rivalries and their performance          </vt:lpstr>
      <vt:lpstr>Slide 20</vt:lpstr>
      <vt:lpstr>14. Distribution of goals in Friendly vs Non-Friendly matches           </vt:lpstr>
      <vt:lpstr>15. Results density           </vt:lpstr>
      <vt:lpstr>16. Teams with absolute (Wins-Losses)            </vt:lpstr>
      <vt:lpstr>17.Home wins, Away wins and Draw matches over years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football results from 1872 to 2019</dc:title>
  <cp:lastModifiedBy>Parameshwari</cp:lastModifiedBy>
  <cp:revision>1</cp:revision>
  <dcterms:modified xsi:type="dcterms:W3CDTF">2021-04-01T02:40:21Z</dcterms:modified>
</cp:coreProperties>
</file>