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Varela Round"/>
      <p:regular r:id="rId25"/>
    </p:embeddedFont>
    <p:embeddedFont>
      <p:font typeface="Shadows Into Light"/>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hadowsIntoLight-regular.fntdata"/><Relationship Id="rId25" Type="http://schemas.openxmlformats.org/officeDocument/2006/relationships/font" Target="fonts/VarelaRou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ce1fcbd09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ce1fcbd0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b7b6f33b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b7b6f3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b7b6f33bc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b7b6f33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b7b6f33bc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b7b6f33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ce1fcbd09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ce1fcbd0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b7b6f33bc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b7b6f33b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ce1fcbd0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ce1fcbd0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ce1fcbd09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ce1fcbd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ce1fcbd09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ce1fcb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yellow"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1630650" y="1991813"/>
            <a:ext cx="58827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5800"/>
              <a:buNone/>
              <a:defRPr sz="5800">
                <a:solidFill>
                  <a:srgbClr val="FFFFFF"/>
                </a:solidFill>
              </a:defRPr>
            </a:lvl1pPr>
            <a:lvl2pPr lvl="1" algn="ctr">
              <a:spcBef>
                <a:spcPts val="0"/>
              </a:spcBef>
              <a:spcAft>
                <a:spcPts val="0"/>
              </a:spcAft>
              <a:buClr>
                <a:srgbClr val="FFFFFF"/>
              </a:buClr>
              <a:buSzPts val="5800"/>
              <a:buNone/>
              <a:defRPr sz="5800">
                <a:solidFill>
                  <a:srgbClr val="FFFFFF"/>
                </a:solidFill>
              </a:defRPr>
            </a:lvl2pPr>
            <a:lvl3pPr lvl="2" algn="ctr">
              <a:spcBef>
                <a:spcPts val="0"/>
              </a:spcBef>
              <a:spcAft>
                <a:spcPts val="0"/>
              </a:spcAft>
              <a:buClr>
                <a:srgbClr val="FFFFFF"/>
              </a:buClr>
              <a:buSzPts val="5800"/>
              <a:buNone/>
              <a:defRPr sz="5800">
                <a:solidFill>
                  <a:srgbClr val="FFFFFF"/>
                </a:solidFill>
              </a:defRPr>
            </a:lvl3pPr>
            <a:lvl4pPr lvl="3" algn="ctr">
              <a:spcBef>
                <a:spcPts val="0"/>
              </a:spcBef>
              <a:spcAft>
                <a:spcPts val="0"/>
              </a:spcAft>
              <a:buClr>
                <a:srgbClr val="FFFFFF"/>
              </a:buClr>
              <a:buSzPts val="5800"/>
              <a:buNone/>
              <a:defRPr sz="5800">
                <a:solidFill>
                  <a:srgbClr val="FFFFFF"/>
                </a:solidFill>
              </a:defRPr>
            </a:lvl4pPr>
            <a:lvl5pPr lvl="4" algn="ctr">
              <a:spcBef>
                <a:spcPts val="0"/>
              </a:spcBef>
              <a:spcAft>
                <a:spcPts val="0"/>
              </a:spcAft>
              <a:buClr>
                <a:srgbClr val="FFFFFF"/>
              </a:buClr>
              <a:buSzPts val="5800"/>
              <a:buNone/>
              <a:defRPr sz="5800">
                <a:solidFill>
                  <a:srgbClr val="FFFFFF"/>
                </a:solidFill>
              </a:defRPr>
            </a:lvl5pPr>
            <a:lvl6pPr lvl="5" algn="ctr">
              <a:spcBef>
                <a:spcPts val="0"/>
              </a:spcBef>
              <a:spcAft>
                <a:spcPts val="0"/>
              </a:spcAft>
              <a:buClr>
                <a:srgbClr val="FFFFFF"/>
              </a:buClr>
              <a:buSzPts val="5800"/>
              <a:buNone/>
              <a:defRPr sz="5800">
                <a:solidFill>
                  <a:srgbClr val="FFFFFF"/>
                </a:solidFill>
              </a:defRPr>
            </a:lvl6pPr>
            <a:lvl7pPr lvl="6" algn="ctr">
              <a:spcBef>
                <a:spcPts val="0"/>
              </a:spcBef>
              <a:spcAft>
                <a:spcPts val="0"/>
              </a:spcAft>
              <a:buClr>
                <a:srgbClr val="FFFFFF"/>
              </a:buClr>
              <a:buSzPts val="5800"/>
              <a:buNone/>
              <a:defRPr sz="5800">
                <a:solidFill>
                  <a:srgbClr val="FFFFFF"/>
                </a:solidFill>
              </a:defRPr>
            </a:lvl7pPr>
            <a:lvl8pPr lvl="7" algn="ctr">
              <a:spcBef>
                <a:spcPts val="0"/>
              </a:spcBef>
              <a:spcAft>
                <a:spcPts val="0"/>
              </a:spcAft>
              <a:buClr>
                <a:srgbClr val="FFFFFF"/>
              </a:buClr>
              <a:buSzPts val="5800"/>
              <a:buNone/>
              <a:defRPr sz="5800">
                <a:solidFill>
                  <a:srgbClr val="FFFFFF"/>
                </a:solidFill>
              </a:defRPr>
            </a:lvl8pPr>
            <a:lvl9pPr lvl="8" algn="ctr">
              <a:spcBef>
                <a:spcPts val="0"/>
              </a:spcBef>
              <a:spcAft>
                <a:spcPts val="0"/>
              </a:spcAft>
              <a:buClr>
                <a:srgbClr val="FFFFFF"/>
              </a:buClr>
              <a:buSzPts val="5800"/>
              <a:buNone/>
              <a:defRPr sz="5800">
                <a:solidFill>
                  <a:srgbClr val="FFFFFF"/>
                </a:solidFill>
              </a:defRPr>
            </a:lvl9pPr>
          </a:lstStyle>
          <a:p/>
        </p:txBody>
      </p:sp>
      <p:sp>
        <p:nvSpPr>
          <p:cNvPr id="12" name="Google Shape;12;p2"/>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650450" y="1524982"/>
            <a:ext cx="58431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600"/>
              <a:buNone/>
              <a:defRPr sz="4600">
                <a:solidFill>
                  <a:schemeClr val="dk1"/>
                </a:solidFill>
              </a:defRPr>
            </a:lvl1pPr>
            <a:lvl2pPr lvl="1" rtl="0" algn="ctr">
              <a:spcBef>
                <a:spcPts val="0"/>
              </a:spcBef>
              <a:spcAft>
                <a:spcPts val="0"/>
              </a:spcAft>
              <a:buClr>
                <a:schemeClr val="dk1"/>
              </a:buClr>
              <a:buSzPts val="4600"/>
              <a:buNone/>
              <a:defRPr sz="4600">
                <a:solidFill>
                  <a:schemeClr val="dk1"/>
                </a:solidFill>
              </a:defRPr>
            </a:lvl2pPr>
            <a:lvl3pPr lvl="2" rtl="0" algn="ctr">
              <a:spcBef>
                <a:spcPts val="0"/>
              </a:spcBef>
              <a:spcAft>
                <a:spcPts val="0"/>
              </a:spcAft>
              <a:buClr>
                <a:schemeClr val="dk1"/>
              </a:buClr>
              <a:buSzPts val="4600"/>
              <a:buNone/>
              <a:defRPr sz="4600">
                <a:solidFill>
                  <a:schemeClr val="dk1"/>
                </a:solidFill>
              </a:defRPr>
            </a:lvl3pPr>
            <a:lvl4pPr lvl="3" rtl="0" algn="ctr">
              <a:spcBef>
                <a:spcPts val="0"/>
              </a:spcBef>
              <a:spcAft>
                <a:spcPts val="0"/>
              </a:spcAft>
              <a:buClr>
                <a:schemeClr val="dk1"/>
              </a:buClr>
              <a:buSzPts val="4600"/>
              <a:buNone/>
              <a:defRPr sz="4600">
                <a:solidFill>
                  <a:schemeClr val="dk1"/>
                </a:solidFill>
              </a:defRPr>
            </a:lvl4pPr>
            <a:lvl5pPr lvl="4" rtl="0" algn="ctr">
              <a:spcBef>
                <a:spcPts val="0"/>
              </a:spcBef>
              <a:spcAft>
                <a:spcPts val="0"/>
              </a:spcAft>
              <a:buClr>
                <a:schemeClr val="dk1"/>
              </a:buClr>
              <a:buSzPts val="4600"/>
              <a:buNone/>
              <a:defRPr sz="4600">
                <a:solidFill>
                  <a:schemeClr val="dk1"/>
                </a:solidFill>
              </a:defRPr>
            </a:lvl5pPr>
            <a:lvl6pPr lvl="5" rtl="0" algn="ctr">
              <a:spcBef>
                <a:spcPts val="0"/>
              </a:spcBef>
              <a:spcAft>
                <a:spcPts val="0"/>
              </a:spcAft>
              <a:buClr>
                <a:schemeClr val="dk1"/>
              </a:buClr>
              <a:buSzPts val="4600"/>
              <a:buNone/>
              <a:defRPr sz="4600">
                <a:solidFill>
                  <a:schemeClr val="dk1"/>
                </a:solidFill>
              </a:defRPr>
            </a:lvl6pPr>
            <a:lvl7pPr lvl="6" rtl="0" algn="ctr">
              <a:spcBef>
                <a:spcPts val="0"/>
              </a:spcBef>
              <a:spcAft>
                <a:spcPts val="0"/>
              </a:spcAft>
              <a:buClr>
                <a:schemeClr val="dk1"/>
              </a:buClr>
              <a:buSzPts val="4600"/>
              <a:buNone/>
              <a:defRPr sz="4600">
                <a:solidFill>
                  <a:schemeClr val="dk1"/>
                </a:solidFill>
              </a:defRPr>
            </a:lvl7pPr>
            <a:lvl8pPr lvl="7" rtl="0" algn="ctr">
              <a:spcBef>
                <a:spcPts val="0"/>
              </a:spcBef>
              <a:spcAft>
                <a:spcPts val="0"/>
              </a:spcAft>
              <a:buClr>
                <a:schemeClr val="dk1"/>
              </a:buClr>
              <a:buSzPts val="4600"/>
              <a:buNone/>
              <a:defRPr sz="4600">
                <a:solidFill>
                  <a:schemeClr val="dk1"/>
                </a:solidFill>
              </a:defRPr>
            </a:lvl8pPr>
            <a:lvl9pPr lvl="8" rtl="0" algn="ctr">
              <a:spcBef>
                <a:spcPts val="0"/>
              </a:spcBef>
              <a:spcAft>
                <a:spcPts val="0"/>
              </a:spcAft>
              <a:buClr>
                <a:schemeClr val="dk1"/>
              </a:buClr>
              <a:buSzPts val="4600"/>
              <a:buNone/>
              <a:defRPr sz="4600">
                <a:solidFill>
                  <a:schemeClr val="dk1"/>
                </a:solidFill>
              </a:defRPr>
            </a:lvl9pPr>
          </a:lstStyle>
          <a:p/>
        </p:txBody>
      </p:sp>
      <p:sp>
        <p:nvSpPr>
          <p:cNvPr id="15" name="Google Shape;15;p3"/>
          <p:cNvSpPr txBox="1"/>
          <p:nvPr>
            <p:ph idx="1" type="subTitle"/>
          </p:nvPr>
        </p:nvSpPr>
        <p:spPr>
          <a:xfrm>
            <a:off x="1650450" y="2629294"/>
            <a:ext cx="58431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6" name="Google Shape;16;p3"/>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 name="Shape 17"/>
        <p:cNvGrpSpPr/>
        <p:nvPr/>
      </p:nvGrpSpPr>
      <p:grpSpPr>
        <a:xfrm>
          <a:off x="0" y="0"/>
          <a:ext cx="0" cy="0"/>
          <a:chOff x="0" y="0"/>
          <a:chExt cx="0" cy="0"/>
        </a:xfrm>
      </p:grpSpPr>
      <p:sp>
        <p:nvSpPr>
          <p:cNvPr id="18" name="Google Shape;18;p4"/>
          <p:cNvSpPr txBox="1"/>
          <p:nvPr>
            <p:ph idx="1" type="body"/>
          </p:nvPr>
        </p:nvSpPr>
        <p:spPr>
          <a:xfrm>
            <a:off x="1404600" y="2161800"/>
            <a:ext cx="6334800" cy="8199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indent="-419100" lvl="1" marL="9144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indent="-419100" lvl="2" marL="13716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indent="-419100" lvl="3" marL="18288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indent="-419100" lvl="4" marL="22860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indent="-419100" lvl="5" marL="27432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indent="-419100" lvl="6" marL="32004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indent="-419100" lvl="7" marL="36576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indent="-419100" lvl="8" marL="41148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p:txBody>
      </p:sp>
      <p:sp>
        <p:nvSpPr>
          <p:cNvPr id="19" name="Google Shape;19;p4"/>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dk2"/>
                </a:solidFill>
                <a:latin typeface="Varela Round"/>
                <a:ea typeface="Varela Round"/>
                <a:cs typeface="Varela Round"/>
                <a:sym typeface="Varela Round"/>
              </a:rPr>
              <a:t>“</a:t>
            </a:r>
            <a:endParaRPr sz="9600">
              <a:solidFill>
                <a:schemeClr val="dk2"/>
              </a:solidFill>
              <a:latin typeface="Varela Round"/>
              <a:ea typeface="Varela Round"/>
              <a:cs typeface="Varela Round"/>
              <a:sym typeface="Varela Round"/>
            </a:endParaRPr>
          </a:p>
        </p:txBody>
      </p:sp>
      <p:sp>
        <p:nvSpPr>
          <p:cNvPr id="20" name="Google Shape;20;p4"/>
          <p:cNvSpPr/>
          <p:nvPr/>
        </p:nvSpPr>
        <p:spPr>
          <a:xfrm>
            <a:off x="4103660" y="1178421"/>
            <a:ext cx="986085" cy="869309"/>
          </a:xfrm>
          <a:custGeom>
            <a:rect b="b" l="l" r="r" t="t"/>
            <a:pathLst>
              <a:path extrusionOk="0" h="52447" w="59251">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cap="flat" cmpd="sng" w="9525">
            <a:solidFill>
              <a:schemeClr val="dk2"/>
            </a:solidFill>
            <a:prstDash val="solid"/>
            <a:round/>
            <a:headEnd len="med" w="med" type="none"/>
            <a:tailEnd len="med" w="med" type="none"/>
          </a:ln>
        </p:spPr>
      </p:sp>
      <p:sp>
        <p:nvSpPr>
          <p:cNvPr id="21" name="Google Shape;21;p4"/>
          <p:cNvSpPr/>
          <p:nvPr/>
        </p:nvSpPr>
        <p:spPr>
          <a:xfrm>
            <a:off x="4046425" y="1113850"/>
            <a:ext cx="1051090" cy="976914"/>
          </a:xfrm>
          <a:custGeom>
            <a:rect b="b" l="l" r="r" t="t"/>
            <a:pathLst>
              <a:path extrusionOk="0" h="58939" w="63157">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cap="flat" cmpd="sng" w="9525">
            <a:solidFill>
              <a:schemeClr val="dk2"/>
            </a:solidFill>
            <a:prstDash val="solid"/>
            <a:round/>
            <a:headEnd len="med" w="med" type="none"/>
            <a:tailEnd len="med" w="med" type="none"/>
          </a:ln>
        </p:spPr>
      </p:sp>
      <p:sp>
        <p:nvSpPr>
          <p:cNvPr id="22" name="Google Shape;22;p4"/>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atin typeface="Shadows Into Light"/>
                <a:ea typeface="Shadows Into Light"/>
                <a:cs typeface="Shadows Into Light"/>
                <a:sym typeface="Shadows Into Light"/>
              </a:defRPr>
            </a:lvl1pPr>
            <a:lvl2pPr lvl="1">
              <a:buNone/>
              <a:defRPr>
                <a:latin typeface="Shadows Into Light"/>
                <a:ea typeface="Shadows Into Light"/>
                <a:cs typeface="Shadows Into Light"/>
                <a:sym typeface="Shadows Into Light"/>
              </a:defRPr>
            </a:lvl2pPr>
            <a:lvl3pPr lvl="2">
              <a:buNone/>
              <a:defRPr>
                <a:latin typeface="Shadows Into Light"/>
                <a:ea typeface="Shadows Into Light"/>
                <a:cs typeface="Shadows Into Light"/>
                <a:sym typeface="Shadows Into Light"/>
              </a:defRPr>
            </a:lvl3pPr>
            <a:lvl4pPr lvl="3">
              <a:buNone/>
              <a:defRPr>
                <a:latin typeface="Shadows Into Light"/>
                <a:ea typeface="Shadows Into Light"/>
                <a:cs typeface="Shadows Into Light"/>
                <a:sym typeface="Shadows Into Light"/>
              </a:defRPr>
            </a:lvl4pPr>
            <a:lvl5pPr lvl="4">
              <a:buNone/>
              <a:defRPr>
                <a:latin typeface="Shadows Into Light"/>
                <a:ea typeface="Shadows Into Light"/>
                <a:cs typeface="Shadows Into Light"/>
                <a:sym typeface="Shadows Into Light"/>
              </a:defRPr>
            </a:lvl5pPr>
            <a:lvl6pPr lvl="5">
              <a:buNone/>
              <a:defRPr>
                <a:latin typeface="Shadows Into Light"/>
                <a:ea typeface="Shadows Into Light"/>
                <a:cs typeface="Shadows Into Light"/>
                <a:sym typeface="Shadows Into Light"/>
              </a:defRPr>
            </a:lvl6pPr>
            <a:lvl7pPr lvl="6">
              <a:buNone/>
              <a:defRPr>
                <a:latin typeface="Shadows Into Light"/>
                <a:ea typeface="Shadows Into Light"/>
                <a:cs typeface="Shadows Into Light"/>
                <a:sym typeface="Shadows Into Light"/>
              </a:defRPr>
            </a:lvl7pPr>
            <a:lvl8pPr lvl="7">
              <a:buNone/>
              <a:defRPr>
                <a:latin typeface="Shadows Into Light"/>
                <a:ea typeface="Shadows Into Light"/>
                <a:cs typeface="Shadows Into Light"/>
                <a:sym typeface="Shadows Into Light"/>
              </a:defRPr>
            </a:lvl8pPr>
            <a:lvl9pPr lvl="8">
              <a:buNone/>
              <a:defRPr>
                <a:latin typeface="Shadows Into Light"/>
                <a:ea typeface="Shadows Into Light"/>
                <a:cs typeface="Shadows Into Light"/>
                <a:sym typeface="Shadows Into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lvl1pPr lvl="0">
              <a:spcBef>
                <a:spcPts val="0"/>
              </a:spcBef>
              <a:spcAft>
                <a:spcPts val="0"/>
              </a:spcAft>
              <a:buClr>
                <a:srgbClr val="979CB8"/>
              </a:buClr>
              <a:buSzPts val="2600"/>
              <a:buNone/>
              <a:defRPr>
                <a:solidFill>
                  <a:srgbClr val="979CB8"/>
                </a:solidFill>
              </a:defRPr>
            </a:lvl1pPr>
            <a:lvl2pPr lvl="1">
              <a:spcBef>
                <a:spcPts val="0"/>
              </a:spcBef>
              <a:spcAft>
                <a:spcPts val="0"/>
              </a:spcAft>
              <a:buClr>
                <a:srgbClr val="979CB8"/>
              </a:buClr>
              <a:buSzPts val="2600"/>
              <a:buNone/>
              <a:defRPr>
                <a:solidFill>
                  <a:srgbClr val="979CB8"/>
                </a:solidFill>
              </a:defRPr>
            </a:lvl2pPr>
            <a:lvl3pPr lvl="2">
              <a:spcBef>
                <a:spcPts val="0"/>
              </a:spcBef>
              <a:spcAft>
                <a:spcPts val="0"/>
              </a:spcAft>
              <a:buClr>
                <a:srgbClr val="979CB8"/>
              </a:buClr>
              <a:buSzPts val="2600"/>
              <a:buNone/>
              <a:defRPr>
                <a:solidFill>
                  <a:srgbClr val="979CB8"/>
                </a:solidFill>
              </a:defRPr>
            </a:lvl3pPr>
            <a:lvl4pPr lvl="3">
              <a:spcBef>
                <a:spcPts val="0"/>
              </a:spcBef>
              <a:spcAft>
                <a:spcPts val="0"/>
              </a:spcAft>
              <a:buClr>
                <a:srgbClr val="979CB8"/>
              </a:buClr>
              <a:buSzPts val="2600"/>
              <a:buNone/>
              <a:defRPr>
                <a:solidFill>
                  <a:srgbClr val="979CB8"/>
                </a:solidFill>
              </a:defRPr>
            </a:lvl4pPr>
            <a:lvl5pPr lvl="4">
              <a:spcBef>
                <a:spcPts val="0"/>
              </a:spcBef>
              <a:spcAft>
                <a:spcPts val="0"/>
              </a:spcAft>
              <a:buClr>
                <a:srgbClr val="979CB8"/>
              </a:buClr>
              <a:buSzPts val="2600"/>
              <a:buNone/>
              <a:defRPr>
                <a:solidFill>
                  <a:srgbClr val="979CB8"/>
                </a:solidFill>
              </a:defRPr>
            </a:lvl5pPr>
            <a:lvl6pPr lvl="5">
              <a:spcBef>
                <a:spcPts val="0"/>
              </a:spcBef>
              <a:spcAft>
                <a:spcPts val="0"/>
              </a:spcAft>
              <a:buClr>
                <a:srgbClr val="979CB8"/>
              </a:buClr>
              <a:buSzPts val="2600"/>
              <a:buNone/>
              <a:defRPr>
                <a:solidFill>
                  <a:srgbClr val="979CB8"/>
                </a:solidFill>
              </a:defRPr>
            </a:lvl6pPr>
            <a:lvl7pPr lvl="6">
              <a:spcBef>
                <a:spcPts val="0"/>
              </a:spcBef>
              <a:spcAft>
                <a:spcPts val="0"/>
              </a:spcAft>
              <a:buClr>
                <a:srgbClr val="979CB8"/>
              </a:buClr>
              <a:buSzPts val="2600"/>
              <a:buNone/>
              <a:defRPr>
                <a:solidFill>
                  <a:srgbClr val="979CB8"/>
                </a:solidFill>
              </a:defRPr>
            </a:lvl7pPr>
            <a:lvl8pPr lvl="7">
              <a:spcBef>
                <a:spcPts val="0"/>
              </a:spcBef>
              <a:spcAft>
                <a:spcPts val="0"/>
              </a:spcAft>
              <a:buClr>
                <a:srgbClr val="979CB8"/>
              </a:buClr>
              <a:buSzPts val="2600"/>
              <a:buNone/>
              <a:defRPr>
                <a:solidFill>
                  <a:srgbClr val="979CB8"/>
                </a:solidFill>
              </a:defRPr>
            </a:lvl8pPr>
            <a:lvl9pPr lvl="8">
              <a:spcBef>
                <a:spcPts val="0"/>
              </a:spcBef>
              <a:spcAft>
                <a:spcPts val="0"/>
              </a:spcAft>
              <a:buClr>
                <a:srgbClr val="979CB8"/>
              </a:buClr>
              <a:buSzPts val="2600"/>
              <a:buNone/>
              <a:defRPr>
                <a:solidFill>
                  <a:srgbClr val="979CB8"/>
                </a:solidFill>
              </a:defRPr>
            </a:lvl9pPr>
          </a:lstStyle>
          <a:p/>
        </p:txBody>
      </p:sp>
      <p:sp>
        <p:nvSpPr>
          <p:cNvPr id="25" name="Google Shape;25;p5"/>
          <p:cNvSpPr txBox="1"/>
          <p:nvPr>
            <p:ph idx="1" type="body"/>
          </p:nvPr>
        </p:nvSpPr>
        <p:spPr>
          <a:xfrm>
            <a:off x="1070325" y="1438988"/>
            <a:ext cx="7056300" cy="3062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p:nvPr/>
        </p:nvSpPr>
        <p:spPr>
          <a:xfrm>
            <a:off x="3120675" y="1149938"/>
            <a:ext cx="3060325" cy="11494"/>
          </a:xfrm>
          <a:custGeom>
            <a:rect b="b" l="l" r="r" t="t"/>
            <a:pathLst>
              <a:path extrusionOk="0" h="613" w="122413">
                <a:moveTo>
                  <a:pt x="0" y="317"/>
                </a:moveTo>
                <a:cubicBezTo>
                  <a:pt x="40797" y="1117"/>
                  <a:pt x="81609" y="0"/>
                  <a:pt x="122413" y="0"/>
                </a:cubicBezTo>
              </a:path>
            </a:pathLst>
          </a:custGeom>
          <a:noFill/>
          <a:ln cap="flat" cmpd="sng" w="9525">
            <a:solidFill>
              <a:schemeClr val="dk2"/>
            </a:solidFill>
            <a:prstDash val="solid"/>
            <a:round/>
            <a:headEnd len="med" w="med" type="none"/>
            <a:tailEnd len="med" w="med" type="none"/>
          </a:ln>
        </p:spPr>
      </p:sp>
      <p:sp>
        <p:nvSpPr>
          <p:cNvPr id="27" name="Google Shape;27;p5"/>
          <p:cNvSpPr/>
          <p:nvPr/>
        </p:nvSpPr>
        <p:spPr>
          <a:xfrm>
            <a:off x="3068250" y="1183294"/>
            <a:ext cx="3226850" cy="11906"/>
          </a:xfrm>
          <a:custGeom>
            <a:rect b="b" l="l" r="r" t="t"/>
            <a:pathLst>
              <a:path extrusionOk="0" h="635" w="129074">
                <a:moveTo>
                  <a:pt x="0" y="0"/>
                </a:moveTo>
                <a:cubicBezTo>
                  <a:pt x="43025" y="0"/>
                  <a:pt x="86049" y="635"/>
                  <a:pt x="129074" y="635"/>
                </a:cubicBezTo>
              </a:path>
            </a:pathLst>
          </a:custGeom>
          <a:noFill/>
          <a:ln cap="flat" cmpd="sng" w="9525">
            <a:solidFill>
              <a:schemeClr val="dk2"/>
            </a:solidFill>
            <a:prstDash val="solid"/>
            <a:round/>
            <a:headEnd len="med" w="med" type="none"/>
            <a:tailEnd len="med" w="med" type="none"/>
          </a:ln>
        </p:spPr>
      </p:sp>
      <p:sp>
        <p:nvSpPr>
          <p:cNvPr id="28" name="Google Shape;28;p5"/>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1" name="Google Shape;31;p6"/>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2" name="Google Shape;32;p6"/>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p:txBody>
      </p:sp>
      <p:sp>
        <p:nvSpPr>
          <p:cNvPr id="33" name="Google Shape;33;p6"/>
          <p:cNvSpPr/>
          <p:nvPr/>
        </p:nvSpPr>
        <p:spPr>
          <a:xfrm>
            <a:off x="3120675" y="1149938"/>
            <a:ext cx="3060325" cy="11494"/>
          </a:xfrm>
          <a:custGeom>
            <a:rect b="b" l="l" r="r" t="t"/>
            <a:pathLst>
              <a:path extrusionOk="0" h="613" w="122413">
                <a:moveTo>
                  <a:pt x="0" y="317"/>
                </a:moveTo>
                <a:cubicBezTo>
                  <a:pt x="40797" y="1117"/>
                  <a:pt x="81609" y="0"/>
                  <a:pt x="122413" y="0"/>
                </a:cubicBezTo>
              </a:path>
            </a:pathLst>
          </a:custGeom>
          <a:noFill/>
          <a:ln cap="flat" cmpd="sng" w="9525">
            <a:solidFill>
              <a:schemeClr val="dk2"/>
            </a:solidFill>
            <a:prstDash val="solid"/>
            <a:round/>
            <a:headEnd len="med" w="med" type="none"/>
            <a:tailEnd len="med" w="med" type="none"/>
          </a:ln>
        </p:spPr>
      </p:sp>
      <p:sp>
        <p:nvSpPr>
          <p:cNvPr id="34" name="Google Shape;34;p6"/>
          <p:cNvSpPr/>
          <p:nvPr/>
        </p:nvSpPr>
        <p:spPr>
          <a:xfrm>
            <a:off x="3068250" y="1183294"/>
            <a:ext cx="3226850" cy="11906"/>
          </a:xfrm>
          <a:custGeom>
            <a:rect b="b" l="l" r="r" t="t"/>
            <a:pathLst>
              <a:path extrusionOk="0" h="635" w="129074">
                <a:moveTo>
                  <a:pt x="0" y="0"/>
                </a:moveTo>
                <a:cubicBezTo>
                  <a:pt x="43025" y="0"/>
                  <a:pt x="86049" y="635"/>
                  <a:pt x="129074" y="635"/>
                </a:cubicBezTo>
              </a:path>
            </a:pathLst>
          </a:custGeom>
          <a:noFill/>
          <a:ln cap="flat" cmpd="sng" w="9525">
            <a:solidFill>
              <a:schemeClr val="dk2"/>
            </a:solidFill>
            <a:prstDash val="solid"/>
            <a:round/>
            <a:headEnd len="med" w="med" type="none"/>
            <a:tailEnd len="med" w="med" type="none"/>
          </a:ln>
        </p:spPr>
      </p:sp>
      <p:sp>
        <p:nvSpPr>
          <p:cNvPr id="35" name="Google Shape;35;p6"/>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 name="Shape 36"/>
        <p:cNvGrpSpPr/>
        <p:nvPr/>
      </p:nvGrpSpPr>
      <p:grpSpPr>
        <a:xfrm>
          <a:off x="0" y="0"/>
          <a:ext cx="0" cy="0"/>
          <a:chOff x="0" y="0"/>
          <a:chExt cx="0" cy="0"/>
        </a:xfrm>
      </p:grpSpPr>
      <p:sp>
        <p:nvSpPr>
          <p:cNvPr id="37" name="Google Shape;37;p7"/>
          <p:cNvSpPr txBox="1"/>
          <p:nvPr>
            <p:ph idx="1" type="body"/>
          </p:nvPr>
        </p:nvSpPr>
        <p:spPr>
          <a:xfrm>
            <a:off x="1014825" y="1427100"/>
            <a:ext cx="2297400" cy="3068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2" type="body"/>
          </p:nvPr>
        </p:nvSpPr>
        <p:spPr>
          <a:xfrm>
            <a:off x="3429925" y="1427100"/>
            <a:ext cx="2297400" cy="3068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3" type="body"/>
          </p:nvPr>
        </p:nvSpPr>
        <p:spPr>
          <a:xfrm>
            <a:off x="5845025" y="1427100"/>
            <a:ext cx="2297400" cy="3068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7"/>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p:txBody>
      </p:sp>
      <p:sp>
        <p:nvSpPr>
          <p:cNvPr id="41" name="Google Shape;41;p7"/>
          <p:cNvSpPr/>
          <p:nvPr/>
        </p:nvSpPr>
        <p:spPr>
          <a:xfrm>
            <a:off x="3120675" y="1149938"/>
            <a:ext cx="3060325" cy="11494"/>
          </a:xfrm>
          <a:custGeom>
            <a:rect b="b" l="l" r="r" t="t"/>
            <a:pathLst>
              <a:path extrusionOk="0" h="613" w="122413">
                <a:moveTo>
                  <a:pt x="0" y="317"/>
                </a:moveTo>
                <a:cubicBezTo>
                  <a:pt x="40797" y="1117"/>
                  <a:pt x="81609" y="0"/>
                  <a:pt x="122413" y="0"/>
                </a:cubicBezTo>
              </a:path>
            </a:pathLst>
          </a:custGeom>
          <a:noFill/>
          <a:ln cap="flat" cmpd="sng" w="9525">
            <a:solidFill>
              <a:schemeClr val="dk2"/>
            </a:solidFill>
            <a:prstDash val="solid"/>
            <a:round/>
            <a:headEnd len="med" w="med" type="none"/>
            <a:tailEnd len="med" w="med" type="none"/>
          </a:ln>
        </p:spPr>
      </p:sp>
      <p:sp>
        <p:nvSpPr>
          <p:cNvPr id="42" name="Google Shape;42;p7"/>
          <p:cNvSpPr/>
          <p:nvPr/>
        </p:nvSpPr>
        <p:spPr>
          <a:xfrm>
            <a:off x="3068250" y="1183294"/>
            <a:ext cx="3226850" cy="11906"/>
          </a:xfrm>
          <a:custGeom>
            <a:rect b="b" l="l" r="r" t="t"/>
            <a:pathLst>
              <a:path extrusionOk="0" h="635" w="129074">
                <a:moveTo>
                  <a:pt x="0" y="0"/>
                </a:moveTo>
                <a:cubicBezTo>
                  <a:pt x="43025" y="0"/>
                  <a:pt x="86049" y="635"/>
                  <a:pt x="129074" y="635"/>
                </a:cubicBezTo>
              </a:path>
            </a:pathLst>
          </a:custGeom>
          <a:noFill/>
          <a:ln cap="flat" cmpd="sng" w="9525">
            <a:solidFill>
              <a:schemeClr val="dk2"/>
            </a:solidFill>
            <a:prstDash val="solid"/>
            <a:round/>
            <a:headEnd len="med" w="med" type="none"/>
            <a:tailEnd len="med" w="med" type="none"/>
          </a:ln>
        </p:spPr>
      </p:sp>
      <p:sp>
        <p:nvSpPr>
          <p:cNvPr id="43" name="Google Shape;43;p7"/>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p:txBody>
      </p:sp>
      <p:sp>
        <p:nvSpPr>
          <p:cNvPr id="46" name="Google Shape;46;p8"/>
          <p:cNvSpPr/>
          <p:nvPr/>
        </p:nvSpPr>
        <p:spPr>
          <a:xfrm>
            <a:off x="3120675" y="1149938"/>
            <a:ext cx="3060325" cy="11494"/>
          </a:xfrm>
          <a:custGeom>
            <a:rect b="b" l="l" r="r" t="t"/>
            <a:pathLst>
              <a:path extrusionOk="0" h="613" w="122413">
                <a:moveTo>
                  <a:pt x="0" y="317"/>
                </a:moveTo>
                <a:cubicBezTo>
                  <a:pt x="40797" y="1117"/>
                  <a:pt x="81609" y="0"/>
                  <a:pt x="122413" y="0"/>
                </a:cubicBezTo>
              </a:path>
            </a:pathLst>
          </a:custGeom>
          <a:noFill/>
          <a:ln cap="flat" cmpd="sng" w="9525">
            <a:solidFill>
              <a:schemeClr val="dk2"/>
            </a:solidFill>
            <a:prstDash val="solid"/>
            <a:round/>
            <a:headEnd len="med" w="med" type="none"/>
            <a:tailEnd len="med" w="med" type="none"/>
          </a:ln>
        </p:spPr>
      </p:sp>
      <p:sp>
        <p:nvSpPr>
          <p:cNvPr id="47" name="Google Shape;47;p8"/>
          <p:cNvSpPr/>
          <p:nvPr/>
        </p:nvSpPr>
        <p:spPr>
          <a:xfrm>
            <a:off x="3068250" y="1183294"/>
            <a:ext cx="3226850" cy="11906"/>
          </a:xfrm>
          <a:custGeom>
            <a:rect b="b" l="l" r="r" t="t"/>
            <a:pathLst>
              <a:path extrusionOk="0" h="635" w="129074">
                <a:moveTo>
                  <a:pt x="0" y="0"/>
                </a:moveTo>
                <a:cubicBezTo>
                  <a:pt x="43025" y="0"/>
                  <a:pt x="86049" y="635"/>
                  <a:pt x="129074" y="635"/>
                </a:cubicBezTo>
              </a:path>
            </a:pathLst>
          </a:custGeom>
          <a:noFill/>
          <a:ln cap="flat" cmpd="sng" w="9525">
            <a:solidFill>
              <a:schemeClr val="dk2"/>
            </a:solidFill>
            <a:prstDash val="solid"/>
            <a:round/>
            <a:headEnd len="med" w="med" type="none"/>
            <a:tailEnd len="med" w="med" type="none"/>
          </a:ln>
        </p:spPr>
      </p:sp>
      <p:sp>
        <p:nvSpPr>
          <p:cNvPr id="48" name="Google Shape;48;p8"/>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ph idx="1" type="body"/>
          </p:nvPr>
        </p:nvSpPr>
        <p:spPr>
          <a:xfrm>
            <a:off x="980400" y="4120556"/>
            <a:ext cx="71832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979CB8"/>
              </a:buClr>
              <a:buSzPts val="1600"/>
              <a:buNone/>
              <a:defRPr sz="1600">
                <a:solidFill>
                  <a:srgbClr val="979CB8"/>
                </a:solidFill>
              </a:defRPr>
            </a:lvl1pPr>
          </a:lstStyle>
          <a:p/>
        </p:txBody>
      </p:sp>
      <p:sp>
        <p:nvSpPr>
          <p:cNvPr id="51" name="Google Shape;51;p9"/>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solidFill>
                  <a:srgbClr val="979CB8"/>
                </a:solidFill>
              </a:defRPr>
            </a:lvl1pPr>
            <a:lvl2pPr lvl="1">
              <a:buNone/>
              <a:defRPr>
                <a:solidFill>
                  <a:srgbClr val="979CB8"/>
                </a:solidFill>
              </a:defRPr>
            </a:lvl2pPr>
            <a:lvl3pPr lvl="2">
              <a:buNone/>
              <a:defRPr>
                <a:solidFill>
                  <a:srgbClr val="979CB8"/>
                </a:solidFill>
              </a:defRPr>
            </a:lvl3pPr>
            <a:lvl4pPr lvl="3">
              <a:buNone/>
              <a:defRPr>
                <a:solidFill>
                  <a:srgbClr val="979CB8"/>
                </a:solidFill>
              </a:defRPr>
            </a:lvl4pPr>
            <a:lvl5pPr lvl="4">
              <a:buNone/>
              <a:defRPr>
                <a:solidFill>
                  <a:srgbClr val="979CB8"/>
                </a:solidFill>
              </a:defRPr>
            </a:lvl5pPr>
            <a:lvl6pPr lvl="5">
              <a:buNone/>
              <a:defRPr>
                <a:solidFill>
                  <a:srgbClr val="979CB8"/>
                </a:solidFill>
              </a:defRPr>
            </a:lvl6pPr>
            <a:lvl7pPr lvl="6">
              <a:buNone/>
              <a:defRPr>
                <a:solidFill>
                  <a:srgbClr val="979CB8"/>
                </a:solidFill>
              </a:defRPr>
            </a:lvl7pPr>
            <a:lvl8pPr lvl="7">
              <a:buNone/>
              <a:defRPr>
                <a:solidFill>
                  <a:srgbClr val="979CB8"/>
                </a:solidFill>
              </a:defRPr>
            </a:lvl8pPr>
            <a:lvl9pPr lvl="8">
              <a:buNone/>
              <a:defRPr>
                <a:solidFill>
                  <a:srgbClr val="979CB8"/>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0"/>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824550" y="593531"/>
            <a:ext cx="7547700" cy="682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1pPr>
            <a:lvl2pPr lvl="1"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2pPr>
            <a:lvl3pPr lvl="2"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3pPr>
            <a:lvl4pPr lvl="3"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4pPr>
            <a:lvl5pPr lvl="4"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5pPr>
            <a:lvl6pPr lvl="5"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6pPr>
            <a:lvl7pPr lvl="6"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7pPr>
            <a:lvl8pPr lvl="7"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8pPr>
            <a:lvl9pPr lvl="8"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9pPr>
          </a:lstStyle>
          <a:p/>
        </p:txBody>
      </p:sp>
      <p:sp>
        <p:nvSpPr>
          <p:cNvPr id="8" name="Google Shape;8;p1"/>
          <p:cNvSpPr txBox="1"/>
          <p:nvPr>
            <p:ph idx="1" type="body"/>
          </p:nvPr>
        </p:nvSpPr>
        <p:spPr>
          <a:xfrm>
            <a:off x="1070325" y="1438988"/>
            <a:ext cx="7056300" cy="30621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Varela Round"/>
              <a:buChar char="▧"/>
              <a:defRPr sz="2400">
                <a:solidFill>
                  <a:schemeClr val="dk1"/>
                </a:solidFill>
                <a:latin typeface="Varela Round"/>
                <a:ea typeface="Varela Round"/>
                <a:cs typeface="Varela Round"/>
                <a:sym typeface="Varela Round"/>
              </a:defRPr>
            </a:lvl1pPr>
            <a:lvl2pPr indent="-381000" lvl="1" marL="9144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2pPr>
            <a:lvl3pPr indent="-381000" lvl="2" marL="13716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3pPr>
            <a:lvl4pPr indent="-381000" lvl="3" marL="18288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4pPr>
            <a:lvl5pPr indent="-381000" lvl="4" marL="2286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5pPr>
            <a:lvl6pPr indent="-381000" lvl="5" marL="27432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6pPr>
            <a:lvl7pPr indent="-381000" lvl="6" marL="32004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7pPr>
            <a:lvl8pPr indent="-381000" lvl="7" marL="36576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8pPr>
            <a:lvl9pPr indent="-381000" lvl="8" marL="41148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9pPr>
          </a:lstStyle>
          <a:p/>
        </p:txBody>
      </p:sp>
      <p:sp>
        <p:nvSpPr>
          <p:cNvPr id="9" name="Google Shape;9;p1"/>
          <p:cNvSpPr txBox="1"/>
          <p:nvPr>
            <p:ph idx="12" type="sldNum"/>
          </p:nvPr>
        </p:nvSpPr>
        <p:spPr>
          <a:xfrm>
            <a:off x="4348076" y="4726751"/>
            <a:ext cx="548700" cy="299100"/>
          </a:xfrm>
          <a:prstGeom prst="rect">
            <a:avLst/>
          </a:prstGeom>
          <a:noFill/>
          <a:ln>
            <a:noFill/>
          </a:ln>
        </p:spPr>
        <p:txBody>
          <a:bodyPr anchorCtr="0" anchor="t" bIns="91425" lIns="91425" spcFirstLastPara="1" rIns="91425" wrap="square" tIns="91425">
            <a:noAutofit/>
          </a:bodyPr>
          <a:lstStyle>
            <a:lvl1pPr lvl="0" algn="ctr">
              <a:buNone/>
              <a:defRPr sz="1300">
                <a:solidFill>
                  <a:schemeClr val="dk2"/>
                </a:solidFill>
                <a:latin typeface="Shadows Into Light"/>
                <a:ea typeface="Shadows Into Light"/>
                <a:cs typeface="Shadows Into Light"/>
                <a:sym typeface="Shadows Into Light"/>
              </a:defRPr>
            </a:lvl1pPr>
            <a:lvl2pPr lvl="1" algn="ctr">
              <a:buNone/>
              <a:defRPr sz="1300">
                <a:solidFill>
                  <a:schemeClr val="dk2"/>
                </a:solidFill>
                <a:latin typeface="Shadows Into Light"/>
                <a:ea typeface="Shadows Into Light"/>
                <a:cs typeface="Shadows Into Light"/>
                <a:sym typeface="Shadows Into Light"/>
              </a:defRPr>
            </a:lvl2pPr>
            <a:lvl3pPr lvl="2" algn="ctr">
              <a:buNone/>
              <a:defRPr sz="1300">
                <a:solidFill>
                  <a:schemeClr val="dk2"/>
                </a:solidFill>
                <a:latin typeface="Shadows Into Light"/>
                <a:ea typeface="Shadows Into Light"/>
                <a:cs typeface="Shadows Into Light"/>
                <a:sym typeface="Shadows Into Light"/>
              </a:defRPr>
            </a:lvl3pPr>
            <a:lvl4pPr lvl="3" algn="ctr">
              <a:buNone/>
              <a:defRPr sz="1300">
                <a:solidFill>
                  <a:schemeClr val="dk2"/>
                </a:solidFill>
                <a:latin typeface="Shadows Into Light"/>
                <a:ea typeface="Shadows Into Light"/>
                <a:cs typeface="Shadows Into Light"/>
                <a:sym typeface="Shadows Into Light"/>
              </a:defRPr>
            </a:lvl4pPr>
            <a:lvl5pPr lvl="4" algn="ctr">
              <a:buNone/>
              <a:defRPr sz="1300">
                <a:solidFill>
                  <a:schemeClr val="dk2"/>
                </a:solidFill>
                <a:latin typeface="Shadows Into Light"/>
                <a:ea typeface="Shadows Into Light"/>
                <a:cs typeface="Shadows Into Light"/>
                <a:sym typeface="Shadows Into Light"/>
              </a:defRPr>
            </a:lvl5pPr>
            <a:lvl6pPr lvl="5" algn="ctr">
              <a:buNone/>
              <a:defRPr sz="1300">
                <a:solidFill>
                  <a:schemeClr val="dk2"/>
                </a:solidFill>
                <a:latin typeface="Shadows Into Light"/>
                <a:ea typeface="Shadows Into Light"/>
                <a:cs typeface="Shadows Into Light"/>
                <a:sym typeface="Shadows Into Light"/>
              </a:defRPr>
            </a:lvl6pPr>
            <a:lvl7pPr lvl="6" algn="ctr">
              <a:buNone/>
              <a:defRPr sz="1300">
                <a:solidFill>
                  <a:schemeClr val="dk2"/>
                </a:solidFill>
                <a:latin typeface="Shadows Into Light"/>
                <a:ea typeface="Shadows Into Light"/>
                <a:cs typeface="Shadows Into Light"/>
                <a:sym typeface="Shadows Into Light"/>
              </a:defRPr>
            </a:lvl7pPr>
            <a:lvl8pPr lvl="7" algn="ctr">
              <a:buNone/>
              <a:defRPr sz="1300">
                <a:solidFill>
                  <a:schemeClr val="dk2"/>
                </a:solidFill>
                <a:latin typeface="Shadows Into Light"/>
                <a:ea typeface="Shadows Into Light"/>
                <a:cs typeface="Shadows Into Light"/>
                <a:sym typeface="Shadows Into Light"/>
              </a:defRPr>
            </a:lvl8pPr>
            <a:lvl9pPr lvl="8" algn="ctr">
              <a:buNone/>
              <a:defRPr sz="1300">
                <a:solidFill>
                  <a:schemeClr val="dk2"/>
                </a:solidFill>
                <a:latin typeface="Shadows Into Light"/>
                <a:ea typeface="Shadows Into Light"/>
                <a:cs typeface="Shadows Into Light"/>
                <a:sym typeface="Shadows Into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s://cims.nyu.edu/~sbowman/multinli/" TargetMode="External"/><Relationship Id="rId4" Type="http://schemas.openxmlformats.org/officeDocument/2006/relationships/image" Target="../media/image10.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deepai.org/dataset/sts-benchmark" TargetMode="External"/><Relationship Id="rId4" Type="http://schemas.openxmlformats.org/officeDocument/2006/relationships/image" Target="../media/image1.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zenodo.org/record/2787612#.YYApnLgzaUk"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www.kaggle.com/c/quora-question-pairs/data" TargetMode="External"/><Relationship Id="rId4" Type="http://schemas.openxmlformats.org/officeDocument/2006/relationships/image" Target="../media/image8.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www.youtube.com/watch?v=4I3gS1cmqe4" TargetMode="External"/><Relationship Id="rId4" Type="http://schemas.openxmlformats.org/officeDocument/2006/relationships/hyperlink" Target="https://nadjet.github.io/blog/posts/sentence_similarity/" TargetMode="External"/><Relationship Id="rId11" Type="http://schemas.openxmlformats.org/officeDocument/2006/relationships/hyperlink" Target="https://cims.nyu.edu/~sbowman/multinli/" TargetMode="External"/><Relationship Id="rId10" Type="http://schemas.openxmlformats.org/officeDocument/2006/relationships/hyperlink" Target="https://nlp.stanford.edu/projects/snli/" TargetMode="External"/><Relationship Id="rId12" Type="http://schemas.openxmlformats.org/officeDocument/2006/relationships/image" Target="../media/image1.png"/><Relationship Id="rId9" Type="http://schemas.openxmlformats.org/officeDocument/2006/relationships/hyperlink" Target="https://www.kaggle.com/c/quora-question-pairs/overview" TargetMode="External"/><Relationship Id="rId5" Type="http://schemas.openxmlformats.org/officeDocument/2006/relationships/hyperlink" Target="https://www.sbert.net/examples/training/quora_duplicate_questions/README.html" TargetMode="External"/><Relationship Id="rId6" Type="http://schemas.openxmlformats.org/officeDocument/2006/relationships/hyperlink" Target="https://github.com/UKPLab/sentence-transformers" TargetMode="External"/><Relationship Id="rId7" Type="http://schemas.openxmlformats.org/officeDocument/2006/relationships/hyperlink" Target="http://tubiblio.ulb.tu-darmstadt.de/117723/" TargetMode="External"/><Relationship Id="rId8" Type="http://schemas.openxmlformats.org/officeDocument/2006/relationships/hyperlink" Target="https://jalammar.github.io/illustrated-be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nlp.stanford.edu/projects/snli/" TargetMode="External"/><Relationship Id="rId4" Type="http://schemas.openxmlformats.org/officeDocument/2006/relationships/image" Target="../media/image7.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7" name="Shape 57"/>
        <p:cNvGrpSpPr/>
        <p:nvPr/>
      </p:nvGrpSpPr>
      <p:grpSpPr>
        <a:xfrm>
          <a:off x="0" y="0"/>
          <a:ext cx="0" cy="0"/>
          <a:chOff x="0" y="0"/>
          <a:chExt cx="0" cy="0"/>
        </a:xfrm>
      </p:grpSpPr>
      <p:sp>
        <p:nvSpPr>
          <p:cNvPr id="58" name="Google Shape;58;p11"/>
          <p:cNvSpPr txBox="1"/>
          <p:nvPr>
            <p:ph type="ctrTitle"/>
          </p:nvPr>
        </p:nvSpPr>
        <p:spPr>
          <a:xfrm>
            <a:off x="2388600" y="1991850"/>
            <a:ext cx="5882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AMRITA VISHWA VIDYAPEETHAM</a:t>
            </a:r>
            <a:endParaRPr b="1"/>
          </a:p>
        </p:txBody>
      </p:sp>
      <p:sp>
        <p:nvSpPr>
          <p:cNvPr id="59" name="Google Shape;59;p11"/>
          <p:cNvSpPr/>
          <p:nvPr/>
        </p:nvSpPr>
        <p:spPr>
          <a:xfrm rot="-3774511">
            <a:off x="3380150" y="934454"/>
            <a:ext cx="316447" cy="1133981"/>
          </a:xfrm>
          <a:custGeom>
            <a:rect b="b" l="l" r="r" t="t"/>
            <a:pathLst>
              <a:path extrusionOk="0" h="89819" w="30959">
                <a:moveTo>
                  <a:pt x="0" y="0"/>
                </a:moveTo>
                <a:cubicBezTo>
                  <a:pt x="5134" y="6918"/>
                  <a:pt x="29561" y="26535"/>
                  <a:pt x="30804" y="41505"/>
                </a:cubicBezTo>
                <a:cubicBezTo>
                  <a:pt x="32047" y="56475"/>
                  <a:pt x="11349" y="81767"/>
                  <a:pt x="7458" y="89819"/>
                </a:cubicBezTo>
              </a:path>
            </a:pathLst>
          </a:custGeom>
          <a:noFill/>
          <a:ln cap="flat" cmpd="sng" w="19050">
            <a:solidFill>
              <a:srgbClr val="FFFFFF"/>
            </a:solidFill>
            <a:prstDash val="dash"/>
            <a:round/>
            <a:headEnd len="med" w="med" type="none"/>
            <a:tailEnd len="med" w="med" type="stealth"/>
          </a:ln>
        </p:spPr>
      </p:sp>
      <p:sp>
        <p:nvSpPr>
          <p:cNvPr id="60" name="Google Shape;60;p11"/>
          <p:cNvSpPr/>
          <p:nvPr/>
        </p:nvSpPr>
        <p:spPr>
          <a:xfrm>
            <a:off x="3753250" y="3445244"/>
            <a:ext cx="3153375" cy="25875"/>
          </a:xfrm>
          <a:custGeom>
            <a:rect b="b" l="l" r="r" t="t"/>
            <a:pathLst>
              <a:path extrusionOk="0" h="1380" w="126135">
                <a:moveTo>
                  <a:pt x="0" y="973"/>
                </a:moveTo>
                <a:cubicBezTo>
                  <a:pt x="29075" y="973"/>
                  <a:pt x="58158" y="273"/>
                  <a:pt x="87224" y="973"/>
                </a:cubicBezTo>
                <a:cubicBezTo>
                  <a:pt x="100195" y="1285"/>
                  <a:pt x="113312" y="1974"/>
                  <a:pt x="126135" y="0"/>
                </a:cubicBezTo>
              </a:path>
            </a:pathLst>
          </a:custGeom>
          <a:noFill/>
          <a:ln cap="flat" cmpd="sng" w="19050">
            <a:solidFill>
              <a:srgbClr val="FFFFFF"/>
            </a:solidFill>
            <a:prstDash val="solid"/>
            <a:round/>
            <a:headEnd len="med" w="med" type="none"/>
            <a:tailEnd len="med" w="med" type="none"/>
          </a:ln>
        </p:spPr>
      </p:sp>
      <p:sp>
        <p:nvSpPr>
          <p:cNvPr id="61" name="Google Shape;61;p11"/>
          <p:cNvSpPr/>
          <p:nvPr/>
        </p:nvSpPr>
        <p:spPr>
          <a:xfrm>
            <a:off x="3741100" y="3442658"/>
            <a:ext cx="3177700" cy="31069"/>
          </a:xfrm>
          <a:custGeom>
            <a:rect b="b" l="l" r="r" t="t"/>
            <a:pathLst>
              <a:path extrusionOk="0" h="1657" w="127108">
                <a:moveTo>
                  <a:pt x="0" y="1657"/>
                </a:moveTo>
                <a:cubicBezTo>
                  <a:pt x="42250" y="-1532"/>
                  <a:pt x="84738" y="1008"/>
                  <a:pt x="127108" y="1008"/>
                </a:cubicBezTo>
              </a:path>
            </a:pathLst>
          </a:custGeom>
          <a:noFill/>
          <a:ln cap="flat" cmpd="sng" w="19050">
            <a:solidFill>
              <a:srgbClr val="FFFFFF"/>
            </a:solidFill>
            <a:prstDash val="solid"/>
            <a:round/>
            <a:headEnd len="med" w="med" type="none"/>
            <a:tailEnd len="med" w="med" type="none"/>
          </a:ln>
        </p:spPr>
      </p:sp>
      <p:cxnSp>
        <p:nvCxnSpPr>
          <p:cNvPr id="62" name="Google Shape;62;p11"/>
          <p:cNvCxnSpPr/>
          <p:nvPr/>
        </p:nvCxnSpPr>
        <p:spPr>
          <a:xfrm flipH="1" rot="10800000">
            <a:off x="4707263" y="1245688"/>
            <a:ext cx="539700" cy="511500"/>
          </a:xfrm>
          <a:prstGeom prst="straightConnector1">
            <a:avLst/>
          </a:prstGeom>
          <a:noFill/>
          <a:ln cap="flat" cmpd="sng" w="19050">
            <a:solidFill>
              <a:srgbClr val="FFFFFF"/>
            </a:solidFill>
            <a:prstDash val="dash"/>
            <a:round/>
            <a:headEnd len="med" w="med" type="stealth"/>
            <a:tailEnd len="med" w="med" type="none"/>
          </a:ln>
        </p:spPr>
      </p:cxnSp>
      <p:sp>
        <p:nvSpPr>
          <p:cNvPr id="63" name="Google Shape;63;p11"/>
          <p:cNvSpPr/>
          <p:nvPr/>
        </p:nvSpPr>
        <p:spPr>
          <a:xfrm>
            <a:off x="5724150" y="1695550"/>
            <a:ext cx="1476761" cy="895425"/>
          </a:xfrm>
          <a:custGeom>
            <a:rect b="b" l="l" r="r" t="t"/>
            <a:pathLst>
              <a:path extrusionOk="0" h="41004" w="53808">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cap="flat" cmpd="sng" w="19050">
            <a:solidFill>
              <a:srgbClr val="FFFFFF"/>
            </a:solidFill>
            <a:prstDash val="solid"/>
            <a:round/>
            <a:headEnd len="med" w="med" type="none"/>
            <a:tailEnd len="med" w="med" type="none"/>
          </a:ln>
        </p:spPr>
      </p:sp>
      <p:pic>
        <p:nvPicPr>
          <p:cNvPr id="64" name="Google Shape;64;p11"/>
          <p:cNvPicPr preferRelativeResize="0"/>
          <p:nvPr/>
        </p:nvPicPr>
        <p:blipFill>
          <a:blip r:embed="rId3">
            <a:alphaModFix/>
          </a:blip>
          <a:stretch>
            <a:fillRect/>
          </a:stretch>
        </p:blipFill>
        <p:spPr>
          <a:xfrm>
            <a:off x="1080750" y="1833374"/>
            <a:ext cx="1476749" cy="14767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45" name="Google Shape;145;p20"/>
          <p:cNvSpPr txBox="1"/>
          <p:nvPr>
            <p:ph idx="4294967295" type="body"/>
          </p:nvPr>
        </p:nvSpPr>
        <p:spPr>
          <a:xfrm>
            <a:off x="577250" y="703075"/>
            <a:ext cx="7896600" cy="40236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1500"/>
              <a:t>DATASET - 2 (USED IN PAPER)</a:t>
            </a:r>
            <a:endParaRPr b="1" sz="1500"/>
          </a:p>
          <a:p>
            <a:pPr indent="0" lvl="0" marL="0" rtl="0" algn="l">
              <a:lnSpc>
                <a:spcPct val="115000"/>
              </a:lnSpc>
              <a:spcBef>
                <a:spcPts val="600"/>
              </a:spcBef>
              <a:spcAft>
                <a:spcPts val="0"/>
              </a:spcAft>
              <a:buNone/>
            </a:pPr>
            <a:r>
              <a:t/>
            </a:r>
            <a:endParaRPr b="1" sz="1500"/>
          </a:p>
          <a:p>
            <a:pPr indent="0" lvl="0" marL="0" rtl="0" algn="l">
              <a:lnSpc>
                <a:spcPct val="115000"/>
              </a:lnSpc>
              <a:spcBef>
                <a:spcPts val="600"/>
              </a:spcBef>
              <a:spcAft>
                <a:spcPts val="0"/>
              </a:spcAft>
              <a:buNone/>
            </a:pPr>
            <a:r>
              <a:rPr b="1" lang="en" sz="1200">
                <a:solidFill>
                  <a:schemeClr val="accent3"/>
                </a:solidFill>
              </a:rPr>
              <a:t>SOURCE :</a:t>
            </a:r>
            <a:r>
              <a:rPr lang="en" sz="1200"/>
              <a:t>  </a:t>
            </a:r>
            <a:r>
              <a:rPr lang="en" sz="1200" u="sng">
                <a:solidFill>
                  <a:schemeClr val="hlink"/>
                </a:solidFill>
                <a:hlinkClick r:id="rId3"/>
              </a:rPr>
              <a:t>https://cims.nyu.edu/~sbowman/multinli/</a:t>
            </a:r>
            <a:endParaRPr sz="1200"/>
          </a:p>
          <a:p>
            <a:pPr indent="0" lvl="0" marL="0" rtl="0" algn="l">
              <a:spcBef>
                <a:spcPts val="600"/>
              </a:spcBef>
              <a:spcAft>
                <a:spcPts val="0"/>
              </a:spcAft>
              <a:buNone/>
            </a:pPr>
            <a:r>
              <a:rPr b="1" lang="en" sz="1200">
                <a:solidFill>
                  <a:schemeClr val="accent3"/>
                </a:solidFill>
              </a:rPr>
              <a:t>ABOUT THE DATASET : </a:t>
            </a:r>
            <a:r>
              <a:rPr lang="en" sz="1200"/>
              <a:t>The Multi-Genre Natural Language Inference (MultiNLI) corpus is a crowd-sourced collection of 433k sentence pairs annotated with textual entailment information. The corpus is modeled on the SNLI corpus, but differs in that covers a range of genres.</a:t>
            </a:r>
            <a:endParaRPr sz="1200"/>
          </a:p>
          <a:p>
            <a:pPr indent="0" lvl="0" marL="0" rtl="0" algn="l">
              <a:spcBef>
                <a:spcPts val="600"/>
              </a:spcBef>
              <a:spcAft>
                <a:spcPts val="0"/>
              </a:spcAft>
              <a:buNone/>
            </a:pPr>
            <a:r>
              <a:rPr b="1" lang="en" sz="1200">
                <a:solidFill>
                  <a:schemeClr val="accent3"/>
                </a:solidFill>
              </a:rPr>
              <a:t>SAMPLE DATASET :</a:t>
            </a:r>
            <a:r>
              <a:rPr lang="en" sz="1200">
                <a:solidFill>
                  <a:schemeClr val="accent3"/>
                </a:solidFill>
              </a:rPr>
              <a:t> </a:t>
            </a:r>
            <a:endParaRPr sz="1200">
              <a:solidFill>
                <a:schemeClr val="accent3"/>
              </a:solidFill>
            </a:endParaRPr>
          </a:p>
          <a:p>
            <a:pPr indent="0" lvl="0" marL="0" rtl="0" algn="l">
              <a:spcBef>
                <a:spcPts val="600"/>
              </a:spcBef>
              <a:spcAft>
                <a:spcPts val="0"/>
              </a:spcAft>
              <a:buNone/>
            </a:pPr>
            <a:r>
              <a:t/>
            </a:r>
            <a:endParaRPr b="1" sz="3000"/>
          </a:p>
        </p:txBody>
      </p:sp>
      <p:pic>
        <p:nvPicPr>
          <p:cNvPr id="146" name="Google Shape;146;p20"/>
          <p:cNvPicPr preferRelativeResize="0"/>
          <p:nvPr/>
        </p:nvPicPr>
        <p:blipFill>
          <a:blip r:embed="rId4">
            <a:alphaModFix/>
          </a:blip>
          <a:stretch>
            <a:fillRect/>
          </a:stretch>
        </p:blipFill>
        <p:spPr>
          <a:xfrm>
            <a:off x="2517375" y="2471725"/>
            <a:ext cx="4224675" cy="2020500"/>
          </a:xfrm>
          <a:prstGeom prst="rect">
            <a:avLst/>
          </a:prstGeom>
          <a:noFill/>
          <a:ln>
            <a:noFill/>
          </a:ln>
        </p:spPr>
      </p:pic>
      <p:pic>
        <p:nvPicPr>
          <p:cNvPr id="147" name="Google Shape;147;p20"/>
          <p:cNvPicPr preferRelativeResize="0"/>
          <p:nvPr/>
        </p:nvPicPr>
        <p:blipFill>
          <a:blip r:embed="rId5">
            <a:alphaModFix/>
          </a:blip>
          <a:stretch>
            <a:fillRect/>
          </a:stretch>
        </p:blipFill>
        <p:spPr>
          <a:xfrm>
            <a:off x="654025" y="606900"/>
            <a:ext cx="865849" cy="865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3" name="Google Shape;153;p21"/>
          <p:cNvSpPr txBox="1"/>
          <p:nvPr>
            <p:ph idx="4294967295" type="body"/>
          </p:nvPr>
        </p:nvSpPr>
        <p:spPr>
          <a:xfrm>
            <a:off x="577250" y="703075"/>
            <a:ext cx="7896600" cy="40236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1500"/>
              <a:t>DATASET - 3 (USED IN PAPER)</a:t>
            </a:r>
            <a:endParaRPr b="1" sz="1500"/>
          </a:p>
          <a:p>
            <a:pPr indent="0" lvl="0" marL="0" rtl="0" algn="l">
              <a:lnSpc>
                <a:spcPct val="115000"/>
              </a:lnSpc>
              <a:spcBef>
                <a:spcPts val="600"/>
              </a:spcBef>
              <a:spcAft>
                <a:spcPts val="0"/>
              </a:spcAft>
              <a:buNone/>
            </a:pPr>
            <a:r>
              <a:t/>
            </a:r>
            <a:endParaRPr b="1" sz="1500"/>
          </a:p>
          <a:p>
            <a:pPr indent="0" lvl="0" marL="0" rtl="0" algn="l">
              <a:lnSpc>
                <a:spcPct val="115000"/>
              </a:lnSpc>
              <a:spcBef>
                <a:spcPts val="600"/>
              </a:spcBef>
              <a:spcAft>
                <a:spcPts val="0"/>
              </a:spcAft>
              <a:buNone/>
            </a:pPr>
            <a:r>
              <a:rPr b="1" lang="en" sz="1200">
                <a:solidFill>
                  <a:schemeClr val="accent3"/>
                </a:solidFill>
              </a:rPr>
              <a:t>SOURCE :</a:t>
            </a:r>
            <a:r>
              <a:rPr lang="en" sz="1200"/>
              <a:t>  </a:t>
            </a:r>
            <a:r>
              <a:rPr lang="en" sz="1200" u="sng">
                <a:solidFill>
                  <a:schemeClr val="hlink"/>
                </a:solidFill>
                <a:hlinkClick r:id="rId3"/>
              </a:rPr>
              <a:t>https://deepai.org/dataset/sts-benchmark</a:t>
            </a:r>
            <a:endParaRPr sz="1200"/>
          </a:p>
          <a:p>
            <a:pPr indent="0" lvl="0" marL="0" rtl="0" algn="l">
              <a:spcBef>
                <a:spcPts val="600"/>
              </a:spcBef>
              <a:spcAft>
                <a:spcPts val="0"/>
              </a:spcAft>
              <a:buNone/>
            </a:pPr>
            <a:r>
              <a:rPr b="1" lang="en" sz="1200">
                <a:solidFill>
                  <a:schemeClr val="accent3"/>
                </a:solidFill>
              </a:rPr>
              <a:t>ABOUT THE DATASET :</a:t>
            </a:r>
            <a:r>
              <a:rPr lang="en" sz="1200"/>
              <a:t> </a:t>
            </a:r>
            <a:r>
              <a:rPr lang="en" sz="1200"/>
              <a:t>STS Benchmark comprises a selection of the English datasets used in the STS tasks organized in the context of SemEval between 2012 and 2017. The selection of datasets include text from image captions, news headlines and user forums. It is divided into train (5,749), dev (1,500) and test (1,379) for the year 2017.</a:t>
            </a:r>
            <a:endParaRPr sz="1200"/>
          </a:p>
          <a:p>
            <a:pPr indent="0" lvl="0" marL="0" rtl="0" algn="l">
              <a:spcBef>
                <a:spcPts val="600"/>
              </a:spcBef>
              <a:spcAft>
                <a:spcPts val="0"/>
              </a:spcAft>
              <a:buNone/>
            </a:pPr>
            <a:r>
              <a:rPr b="1" lang="en" sz="1200">
                <a:solidFill>
                  <a:schemeClr val="accent3"/>
                </a:solidFill>
              </a:rPr>
              <a:t>SAMPLE DATASET :</a:t>
            </a:r>
            <a:r>
              <a:rPr lang="en" sz="1200">
                <a:solidFill>
                  <a:schemeClr val="accent3"/>
                </a:solidFill>
              </a:rPr>
              <a:t> </a:t>
            </a:r>
            <a:endParaRPr sz="1200">
              <a:solidFill>
                <a:schemeClr val="accent3"/>
              </a:solidFill>
            </a:endParaRPr>
          </a:p>
          <a:p>
            <a:pPr indent="0" lvl="0" marL="0" rtl="0" algn="l">
              <a:spcBef>
                <a:spcPts val="600"/>
              </a:spcBef>
              <a:spcAft>
                <a:spcPts val="0"/>
              </a:spcAft>
              <a:buNone/>
            </a:pPr>
            <a:r>
              <a:t/>
            </a:r>
            <a:endParaRPr b="1" sz="3000"/>
          </a:p>
        </p:txBody>
      </p:sp>
      <p:pic>
        <p:nvPicPr>
          <p:cNvPr id="154" name="Google Shape;154;p21"/>
          <p:cNvPicPr preferRelativeResize="0"/>
          <p:nvPr/>
        </p:nvPicPr>
        <p:blipFill>
          <a:blip r:embed="rId4">
            <a:alphaModFix/>
          </a:blip>
          <a:stretch>
            <a:fillRect/>
          </a:stretch>
        </p:blipFill>
        <p:spPr>
          <a:xfrm>
            <a:off x="654025" y="606900"/>
            <a:ext cx="865849" cy="865849"/>
          </a:xfrm>
          <a:prstGeom prst="rect">
            <a:avLst/>
          </a:prstGeom>
          <a:noFill/>
          <a:ln>
            <a:noFill/>
          </a:ln>
        </p:spPr>
      </p:pic>
      <p:pic>
        <p:nvPicPr>
          <p:cNvPr id="155" name="Google Shape;155;p21"/>
          <p:cNvPicPr preferRelativeResize="0"/>
          <p:nvPr/>
        </p:nvPicPr>
        <p:blipFill>
          <a:blip r:embed="rId5">
            <a:alphaModFix/>
          </a:blip>
          <a:stretch>
            <a:fillRect/>
          </a:stretch>
        </p:blipFill>
        <p:spPr>
          <a:xfrm>
            <a:off x="1183387" y="2918175"/>
            <a:ext cx="6777225" cy="163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1" name="Google Shape;161;p22"/>
          <p:cNvSpPr txBox="1"/>
          <p:nvPr>
            <p:ph idx="4294967295" type="body"/>
          </p:nvPr>
        </p:nvSpPr>
        <p:spPr>
          <a:xfrm>
            <a:off x="1510375" y="1546750"/>
            <a:ext cx="6224100" cy="22425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1500"/>
              <a:t>DATASET - 4 (USED IN PAPER)</a:t>
            </a:r>
            <a:endParaRPr b="1" sz="1500"/>
          </a:p>
          <a:p>
            <a:pPr indent="0" lvl="0" marL="0" rtl="0" algn="l">
              <a:lnSpc>
                <a:spcPct val="115000"/>
              </a:lnSpc>
              <a:spcBef>
                <a:spcPts val="600"/>
              </a:spcBef>
              <a:spcAft>
                <a:spcPts val="0"/>
              </a:spcAft>
              <a:buNone/>
            </a:pPr>
            <a:r>
              <a:t/>
            </a:r>
            <a:endParaRPr b="1" sz="1500"/>
          </a:p>
          <a:p>
            <a:pPr indent="0" lvl="0" marL="0" rtl="0" algn="l">
              <a:spcBef>
                <a:spcPts val="600"/>
              </a:spcBef>
              <a:spcAft>
                <a:spcPts val="0"/>
              </a:spcAft>
              <a:buNone/>
            </a:pPr>
            <a:r>
              <a:rPr b="1" lang="en" sz="1200">
                <a:solidFill>
                  <a:schemeClr val="accent3"/>
                </a:solidFill>
              </a:rPr>
              <a:t>ABOUT THE DATASET : </a:t>
            </a:r>
            <a:r>
              <a:rPr lang="en" sz="1200"/>
              <a:t>The AFS (Argument Facet Similarity) corpus annotated 6,000 sentential argument pairs from social media dialogs on three controversial topics: gun control, gay marriage, and death penalty. The data was annotated on a scale from 0 (“different topic”) to 5 (“completely equivalent”).</a:t>
            </a:r>
            <a:endParaRPr b="1" sz="3000"/>
          </a:p>
        </p:txBody>
      </p:sp>
      <p:pic>
        <p:nvPicPr>
          <p:cNvPr id="162" name="Google Shape;162;p22"/>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8" name="Google Shape;168;p23"/>
          <p:cNvSpPr txBox="1"/>
          <p:nvPr>
            <p:ph idx="4294967295" type="body"/>
          </p:nvPr>
        </p:nvSpPr>
        <p:spPr>
          <a:xfrm>
            <a:off x="577250" y="703075"/>
            <a:ext cx="7896600" cy="40236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1500"/>
              <a:t>DATASET - 5 (USED IN PAPER)</a:t>
            </a:r>
            <a:endParaRPr b="1" sz="1500"/>
          </a:p>
          <a:p>
            <a:pPr indent="0" lvl="0" marL="0" rtl="0" algn="l">
              <a:lnSpc>
                <a:spcPct val="115000"/>
              </a:lnSpc>
              <a:spcBef>
                <a:spcPts val="600"/>
              </a:spcBef>
              <a:spcAft>
                <a:spcPts val="0"/>
              </a:spcAft>
              <a:buNone/>
            </a:pPr>
            <a:r>
              <a:t/>
            </a:r>
            <a:endParaRPr b="1" sz="1500"/>
          </a:p>
          <a:p>
            <a:pPr indent="0" lvl="0" marL="0" rtl="0" algn="l">
              <a:lnSpc>
                <a:spcPct val="115000"/>
              </a:lnSpc>
              <a:spcBef>
                <a:spcPts val="600"/>
              </a:spcBef>
              <a:spcAft>
                <a:spcPts val="0"/>
              </a:spcAft>
              <a:buNone/>
            </a:pPr>
            <a:r>
              <a:rPr b="1" lang="en" sz="1200">
                <a:solidFill>
                  <a:schemeClr val="accent3"/>
                </a:solidFill>
              </a:rPr>
              <a:t>SOURCE :</a:t>
            </a:r>
            <a:r>
              <a:rPr lang="en" sz="1200"/>
              <a:t>  </a:t>
            </a:r>
            <a:r>
              <a:rPr lang="en" sz="1200" u="sng">
                <a:solidFill>
                  <a:schemeClr val="hlink"/>
                </a:solidFill>
                <a:hlinkClick r:id="rId3"/>
              </a:rPr>
              <a:t>https://zenodo.org/record/2787612#.YYApnLgzaUk</a:t>
            </a:r>
            <a:endParaRPr sz="1200"/>
          </a:p>
          <a:p>
            <a:pPr indent="0" lvl="0" marL="0" rtl="0" algn="l">
              <a:spcBef>
                <a:spcPts val="600"/>
              </a:spcBef>
              <a:spcAft>
                <a:spcPts val="0"/>
              </a:spcAft>
              <a:buNone/>
            </a:pPr>
            <a:r>
              <a:rPr b="1" lang="en" sz="1200">
                <a:solidFill>
                  <a:schemeClr val="accent3"/>
                </a:solidFill>
              </a:rPr>
              <a:t>ABOUT THE DATASET : </a:t>
            </a:r>
            <a:r>
              <a:rPr lang="en" sz="1200"/>
              <a:t>The SICK data set consists of about 10,000 English sentence pairs, generated starting from two existing sets: the 8K ImageFlickr data set and the SemEval 2012 STS MSR-Video Description data set. The SICK relatedness (SICK-R) task trains a linear model to output a score from 1 to 5 indicating the relatedness of two sentences. For the same dataset (SICK-E) can be treated as a three-class classification problem using the entailment labels (classes are ‘entailment’, ‘contradiction’, and ‘neutral’).</a:t>
            </a:r>
            <a:endParaRPr sz="1200"/>
          </a:p>
          <a:p>
            <a:pPr indent="0" lvl="0" marL="0" rtl="0" algn="l">
              <a:spcBef>
                <a:spcPts val="600"/>
              </a:spcBef>
              <a:spcAft>
                <a:spcPts val="0"/>
              </a:spcAft>
              <a:buNone/>
            </a:pPr>
            <a:r>
              <a:rPr b="1" lang="en" sz="1200">
                <a:solidFill>
                  <a:schemeClr val="accent3"/>
                </a:solidFill>
              </a:rPr>
              <a:t>SAMPLE DATASET :</a:t>
            </a:r>
            <a:r>
              <a:rPr lang="en" sz="1200">
                <a:solidFill>
                  <a:schemeClr val="accent3"/>
                </a:solidFill>
              </a:rPr>
              <a:t> </a:t>
            </a:r>
            <a:endParaRPr sz="1200">
              <a:solidFill>
                <a:schemeClr val="accent3"/>
              </a:solidFill>
            </a:endParaRPr>
          </a:p>
          <a:p>
            <a:pPr indent="0" lvl="0" marL="0" rtl="0" algn="l">
              <a:spcBef>
                <a:spcPts val="600"/>
              </a:spcBef>
              <a:spcAft>
                <a:spcPts val="0"/>
              </a:spcAft>
              <a:buNone/>
            </a:pPr>
            <a:r>
              <a:t/>
            </a:r>
            <a:endParaRPr b="1" sz="3000"/>
          </a:p>
        </p:txBody>
      </p:sp>
      <p:pic>
        <p:nvPicPr>
          <p:cNvPr id="169" name="Google Shape;169;p23"/>
          <p:cNvPicPr preferRelativeResize="0"/>
          <p:nvPr/>
        </p:nvPicPr>
        <p:blipFill>
          <a:blip r:embed="rId4">
            <a:alphaModFix/>
          </a:blip>
          <a:stretch>
            <a:fillRect/>
          </a:stretch>
        </p:blipFill>
        <p:spPr>
          <a:xfrm>
            <a:off x="654025" y="606900"/>
            <a:ext cx="865849" cy="865849"/>
          </a:xfrm>
          <a:prstGeom prst="rect">
            <a:avLst/>
          </a:prstGeom>
          <a:noFill/>
          <a:ln>
            <a:noFill/>
          </a:ln>
        </p:spPr>
      </p:pic>
      <p:pic>
        <p:nvPicPr>
          <p:cNvPr id="170" name="Google Shape;170;p23"/>
          <p:cNvPicPr preferRelativeResize="0"/>
          <p:nvPr/>
        </p:nvPicPr>
        <p:blipFill>
          <a:blip r:embed="rId5">
            <a:alphaModFix/>
          </a:blip>
          <a:stretch>
            <a:fillRect/>
          </a:stretch>
        </p:blipFill>
        <p:spPr>
          <a:xfrm>
            <a:off x="683650" y="3185350"/>
            <a:ext cx="7776675" cy="104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6" name="Google Shape;176;p24"/>
          <p:cNvSpPr txBox="1"/>
          <p:nvPr>
            <p:ph idx="4294967295" type="body"/>
          </p:nvPr>
        </p:nvSpPr>
        <p:spPr>
          <a:xfrm>
            <a:off x="599450" y="740075"/>
            <a:ext cx="7977900" cy="38040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1500"/>
              <a:t>DATASET TO TRY</a:t>
            </a:r>
            <a:endParaRPr b="1" sz="1500"/>
          </a:p>
          <a:p>
            <a:pPr indent="0" lvl="0" marL="0" rtl="0" algn="l">
              <a:lnSpc>
                <a:spcPct val="115000"/>
              </a:lnSpc>
              <a:spcBef>
                <a:spcPts val="600"/>
              </a:spcBef>
              <a:spcAft>
                <a:spcPts val="0"/>
              </a:spcAft>
              <a:buNone/>
            </a:pPr>
            <a:r>
              <a:t/>
            </a:r>
            <a:endParaRPr b="1" sz="1200">
              <a:solidFill>
                <a:schemeClr val="accent3"/>
              </a:solidFill>
            </a:endParaRPr>
          </a:p>
          <a:p>
            <a:pPr indent="0" lvl="0" marL="0" rtl="0" algn="l">
              <a:lnSpc>
                <a:spcPct val="115000"/>
              </a:lnSpc>
              <a:spcBef>
                <a:spcPts val="600"/>
              </a:spcBef>
              <a:spcAft>
                <a:spcPts val="0"/>
              </a:spcAft>
              <a:buNone/>
            </a:pPr>
            <a:r>
              <a:rPr b="1" lang="en" sz="1200">
                <a:solidFill>
                  <a:schemeClr val="accent3"/>
                </a:solidFill>
              </a:rPr>
              <a:t>SOURCE :</a:t>
            </a:r>
            <a:r>
              <a:rPr lang="en" sz="1200"/>
              <a:t>  </a:t>
            </a:r>
            <a:r>
              <a:rPr lang="en" sz="1200" u="sng">
                <a:solidFill>
                  <a:schemeClr val="hlink"/>
                </a:solidFill>
                <a:hlinkClick r:id="rId3"/>
              </a:rPr>
              <a:t>https://www.kaggle.com/c/quora-question-pairs/data</a:t>
            </a:r>
            <a:endParaRPr sz="1200"/>
          </a:p>
          <a:p>
            <a:pPr indent="0" lvl="0" marL="0" rtl="0" algn="l">
              <a:spcBef>
                <a:spcPts val="600"/>
              </a:spcBef>
              <a:spcAft>
                <a:spcPts val="0"/>
              </a:spcAft>
              <a:buNone/>
            </a:pPr>
            <a:r>
              <a:rPr b="1" lang="en" sz="1200">
                <a:solidFill>
                  <a:schemeClr val="accent3"/>
                </a:solidFill>
              </a:rPr>
              <a:t>ABOUT THE DATASET : </a:t>
            </a:r>
            <a:r>
              <a:rPr lang="en" sz="1200"/>
              <a:t>The dataset was given in a competition where Kagglers are challenged to tackle this natural language processing problem by applying advanced techniques to classify whether question pairs are duplicates or not by considering the contextual meaning resulting in an improved experience for Quora writers, seekers, and readers. There are about 400K rows in train set and about 2.35M rows in test set, each row consisting a pair of questions.</a:t>
            </a:r>
            <a:endParaRPr sz="1200"/>
          </a:p>
          <a:p>
            <a:pPr indent="0" lvl="0" marL="0" rtl="0" algn="l">
              <a:spcBef>
                <a:spcPts val="600"/>
              </a:spcBef>
              <a:spcAft>
                <a:spcPts val="0"/>
              </a:spcAft>
              <a:buNone/>
            </a:pPr>
            <a:r>
              <a:rPr b="1" lang="en" sz="1200">
                <a:solidFill>
                  <a:schemeClr val="accent3"/>
                </a:solidFill>
              </a:rPr>
              <a:t>SAMPLE DATASET :</a:t>
            </a:r>
            <a:r>
              <a:rPr lang="en" sz="1200">
                <a:solidFill>
                  <a:schemeClr val="accent3"/>
                </a:solidFill>
              </a:rPr>
              <a:t> </a:t>
            </a:r>
            <a:endParaRPr sz="1200">
              <a:solidFill>
                <a:schemeClr val="accent3"/>
              </a:solidFill>
            </a:endParaRPr>
          </a:p>
          <a:p>
            <a:pPr indent="0" lvl="0" marL="0" rtl="0" algn="l">
              <a:spcBef>
                <a:spcPts val="600"/>
              </a:spcBef>
              <a:spcAft>
                <a:spcPts val="0"/>
              </a:spcAft>
              <a:buNone/>
            </a:pPr>
            <a:r>
              <a:t/>
            </a:r>
            <a:endParaRPr b="1" sz="3000"/>
          </a:p>
        </p:txBody>
      </p:sp>
      <p:pic>
        <p:nvPicPr>
          <p:cNvPr id="177" name="Google Shape;177;p24"/>
          <p:cNvPicPr preferRelativeResize="0"/>
          <p:nvPr/>
        </p:nvPicPr>
        <p:blipFill>
          <a:blip r:embed="rId4">
            <a:alphaModFix/>
          </a:blip>
          <a:stretch>
            <a:fillRect/>
          </a:stretch>
        </p:blipFill>
        <p:spPr>
          <a:xfrm>
            <a:off x="2319350" y="2818450"/>
            <a:ext cx="5969475" cy="1762225"/>
          </a:xfrm>
          <a:prstGeom prst="rect">
            <a:avLst/>
          </a:prstGeom>
          <a:noFill/>
          <a:ln>
            <a:noFill/>
          </a:ln>
        </p:spPr>
      </p:pic>
      <p:pic>
        <p:nvPicPr>
          <p:cNvPr id="178" name="Google Shape;178;p24"/>
          <p:cNvPicPr preferRelativeResize="0"/>
          <p:nvPr/>
        </p:nvPicPr>
        <p:blipFill>
          <a:blip r:embed="rId5">
            <a:alphaModFix/>
          </a:blip>
          <a:stretch>
            <a:fillRect/>
          </a:stretch>
        </p:blipFill>
        <p:spPr>
          <a:xfrm>
            <a:off x="654025" y="606900"/>
            <a:ext cx="865849" cy="865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Architecture Diagram</a:t>
            </a:r>
            <a:endParaRPr/>
          </a:p>
        </p:txBody>
      </p:sp>
      <p:sp>
        <p:nvSpPr>
          <p:cNvPr id="184" name="Google Shape;184;p25"/>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5" name="Google Shape;185;p25"/>
          <p:cNvSpPr txBox="1"/>
          <p:nvPr>
            <p:ph idx="2" type="body"/>
          </p:nvPr>
        </p:nvSpPr>
        <p:spPr>
          <a:xfrm>
            <a:off x="654025" y="1484438"/>
            <a:ext cx="3797400" cy="295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700">
                <a:solidFill>
                  <a:schemeClr val="accent3"/>
                </a:solidFill>
              </a:rPr>
              <a:t>CLASSIFICATION</a:t>
            </a:r>
            <a:endParaRPr b="1" sz="1700">
              <a:solidFill>
                <a:schemeClr val="accent3"/>
              </a:solidFill>
            </a:endParaRPr>
          </a:p>
          <a:p>
            <a:pPr indent="-317500" lvl="0" marL="457200" rtl="0" algn="l">
              <a:lnSpc>
                <a:spcPct val="115000"/>
              </a:lnSpc>
              <a:spcBef>
                <a:spcPts val="600"/>
              </a:spcBef>
              <a:spcAft>
                <a:spcPts val="0"/>
              </a:spcAft>
              <a:buSzPts val="1400"/>
              <a:buChar char="▧"/>
            </a:pPr>
            <a:r>
              <a:rPr lang="en" sz="1400"/>
              <a:t>It has two BERT </a:t>
            </a:r>
            <a:r>
              <a:rPr lang="en" sz="1400"/>
              <a:t>transformers into which two sentences are passed. The output is passed to a pooling layer which computes mean pooling.</a:t>
            </a:r>
            <a:endParaRPr sz="1400"/>
          </a:p>
          <a:p>
            <a:pPr indent="-317500" lvl="0" marL="457200" rtl="0" algn="l">
              <a:lnSpc>
                <a:spcPct val="115000"/>
              </a:lnSpc>
              <a:spcBef>
                <a:spcPts val="0"/>
              </a:spcBef>
              <a:spcAft>
                <a:spcPts val="0"/>
              </a:spcAft>
              <a:buSzPts val="1400"/>
              <a:buChar char="▧"/>
            </a:pPr>
            <a:r>
              <a:rPr lang="en" sz="1400"/>
              <a:t>Embedded vectors are u and v for which it computes distance which is then used for classification using softmax classifier.</a:t>
            </a:r>
            <a:endParaRPr sz="1400"/>
          </a:p>
          <a:p>
            <a:pPr indent="-317500" lvl="0" marL="457200" rtl="0" algn="l">
              <a:lnSpc>
                <a:spcPct val="115000"/>
              </a:lnSpc>
              <a:spcBef>
                <a:spcPts val="0"/>
              </a:spcBef>
              <a:spcAft>
                <a:spcPts val="0"/>
              </a:spcAft>
              <a:buSzPts val="1400"/>
              <a:buChar char="▧"/>
            </a:pPr>
            <a:r>
              <a:rPr lang="en" sz="1400"/>
              <a:t>Examples - NLI, SNLI datasets </a:t>
            </a:r>
            <a:endParaRPr sz="1400"/>
          </a:p>
          <a:p>
            <a:pPr indent="0" lvl="0" marL="0" rtl="0" algn="l">
              <a:spcBef>
                <a:spcPts val="600"/>
              </a:spcBef>
              <a:spcAft>
                <a:spcPts val="0"/>
              </a:spcAft>
              <a:buNone/>
            </a:pPr>
            <a:r>
              <a:t/>
            </a:r>
            <a:endParaRPr b="1" sz="1500"/>
          </a:p>
          <a:p>
            <a:pPr indent="0" lvl="0" marL="0" rtl="0" algn="l">
              <a:spcBef>
                <a:spcPts val="600"/>
              </a:spcBef>
              <a:spcAft>
                <a:spcPts val="0"/>
              </a:spcAft>
              <a:buNone/>
            </a:pPr>
            <a:r>
              <a:t/>
            </a:r>
            <a:endParaRPr sz="1200">
              <a:solidFill>
                <a:schemeClr val="accent3"/>
              </a:solidFill>
            </a:endParaRPr>
          </a:p>
          <a:p>
            <a:pPr indent="0" lvl="0" marL="0" rtl="0" algn="l">
              <a:spcBef>
                <a:spcPts val="600"/>
              </a:spcBef>
              <a:spcAft>
                <a:spcPts val="0"/>
              </a:spcAft>
              <a:buNone/>
            </a:pPr>
            <a:r>
              <a:t/>
            </a:r>
            <a:endParaRPr b="1" sz="3000"/>
          </a:p>
        </p:txBody>
      </p:sp>
      <p:pic>
        <p:nvPicPr>
          <p:cNvPr id="186" name="Google Shape;186;p25"/>
          <p:cNvPicPr preferRelativeResize="0"/>
          <p:nvPr/>
        </p:nvPicPr>
        <p:blipFill>
          <a:blip r:embed="rId3">
            <a:alphaModFix/>
          </a:blip>
          <a:stretch>
            <a:fillRect/>
          </a:stretch>
        </p:blipFill>
        <p:spPr>
          <a:xfrm>
            <a:off x="4776846" y="1349571"/>
            <a:ext cx="2764525" cy="3092874"/>
          </a:xfrm>
          <a:prstGeom prst="rect">
            <a:avLst/>
          </a:prstGeom>
          <a:noFill/>
          <a:ln>
            <a:noFill/>
          </a:ln>
        </p:spPr>
      </p:pic>
      <p:pic>
        <p:nvPicPr>
          <p:cNvPr id="187" name="Google Shape;187;p25"/>
          <p:cNvPicPr preferRelativeResize="0"/>
          <p:nvPr/>
        </p:nvPicPr>
        <p:blipFill>
          <a:blip r:embed="rId4">
            <a:alphaModFix/>
          </a:blip>
          <a:stretch>
            <a:fillRect/>
          </a:stretch>
        </p:blipFill>
        <p:spPr>
          <a:xfrm>
            <a:off x="654025" y="606900"/>
            <a:ext cx="865849" cy="865849"/>
          </a:xfrm>
          <a:prstGeom prst="rect">
            <a:avLst/>
          </a:prstGeom>
          <a:noFill/>
          <a:ln>
            <a:noFill/>
          </a:ln>
        </p:spPr>
      </p:pic>
      <p:sp>
        <p:nvSpPr>
          <p:cNvPr id="188" name="Google Shape;188;p25"/>
          <p:cNvSpPr/>
          <p:nvPr/>
        </p:nvSpPr>
        <p:spPr>
          <a:xfrm>
            <a:off x="4690088" y="2523650"/>
            <a:ext cx="3012000" cy="1695000"/>
          </a:xfrm>
          <a:prstGeom prst="ellipse">
            <a:avLst/>
          </a:prstGeom>
          <a:no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accent1"/>
              </a:solidFill>
              <a:latin typeface="Varela Round"/>
              <a:ea typeface="Varela Round"/>
              <a:cs typeface="Varela Round"/>
              <a:sym typeface="Varela Round"/>
            </a:endParaRPr>
          </a:p>
          <a:p>
            <a:pPr indent="0" lvl="0" marL="0" rtl="0" algn="ctr">
              <a:spcBef>
                <a:spcPts val="0"/>
              </a:spcBef>
              <a:spcAft>
                <a:spcPts val="0"/>
              </a:spcAft>
              <a:buNone/>
            </a:pPr>
            <a:r>
              <a:t/>
            </a:r>
            <a:endParaRPr sz="1200">
              <a:solidFill>
                <a:schemeClr val="accent1"/>
              </a:solidFill>
              <a:latin typeface="Varela Round"/>
              <a:ea typeface="Varela Round"/>
              <a:cs typeface="Varela Round"/>
              <a:sym typeface="Varela Round"/>
            </a:endParaRPr>
          </a:p>
        </p:txBody>
      </p:sp>
      <p:sp>
        <p:nvSpPr>
          <p:cNvPr id="189" name="Google Shape;189;p25"/>
          <p:cNvSpPr txBox="1"/>
          <p:nvPr/>
        </p:nvSpPr>
        <p:spPr>
          <a:xfrm>
            <a:off x="6969050" y="1945050"/>
            <a:ext cx="16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Varela Round"/>
                <a:ea typeface="Varela Round"/>
                <a:cs typeface="Varela Round"/>
                <a:sym typeface="Varela Round"/>
              </a:rPr>
              <a:t>Siamese network </a:t>
            </a:r>
            <a:endParaRPr>
              <a:solidFill>
                <a:schemeClr val="accent1"/>
              </a:solidFill>
              <a:latin typeface="Varela Round"/>
              <a:ea typeface="Varela Round"/>
              <a:cs typeface="Varela Round"/>
              <a:sym typeface="Varela Round"/>
            </a:endParaRPr>
          </a:p>
          <a:p>
            <a:pPr indent="0" lvl="0" marL="0" rtl="0" algn="l">
              <a:spcBef>
                <a:spcPts val="0"/>
              </a:spcBef>
              <a:spcAft>
                <a:spcPts val="0"/>
              </a:spcAft>
              <a:buNone/>
            </a:pPr>
            <a:r>
              <a:rPr lang="en">
                <a:solidFill>
                  <a:schemeClr val="accent1"/>
                </a:solidFill>
                <a:latin typeface="Varela Round"/>
                <a:ea typeface="Varela Round"/>
                <a:cs typeface="Varela Round"/>
                <a:sym typeface="Varela Round"/>
              </a:rPr>
              <a:t>structure</a:t>
            </a:r>
            <a:endParaRPr>
              <a:solidFill>
                <a:schemeClr val="accent1"/>
              </a:solidFill>
              <a:latin typeface="Varela Round"/>
              <a:ea typeface="Varela Round"/>
              <a:cs typeface="Varela Round"/>
              <a:sym typeface="Varela Rou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95" name="Google Shape;195;p26"/>
          <p:cNvSpPr txBox="1"/>
          <p:nvPr>
            <p:ph idx="4294967295" type="body"/>
          </p:nvPr>
        </p:nvSpPr>
        <p:spPr>
          <a:xfrm>
            <a:off x="779850" y="1472750"/>
            <a:ext cx="3756900" cy="295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700">
                <a:solidFill>
                  <a:schemeClr val="accent3"/>
                </a:solidFill>
              </a:rPr>
              <a:t>REGRESS</a:t>
            </a:r>
            <a:r>
              <a:rPr b="1" lang="en" sz="1700">
                <a:solidFill>
                  <a:schemeClr val="accent3"/>
                </a:solidFill>
              </a:rPr>
              <a:t>ION</a:t>
            </a:r>
            <a:endParaRPr b="1" sz="1700">
              <a:solidFill>
                <a:schemeClr val="accent3"/>
              </a:solidFill>
            </a:endParaRPr>
          </a:p>
          <a:p>
            <a:pPr indent="-317500" lvl="0" marL="457200" rtl="0" algn="l">
              <a:lnSpc>
                <a:spcPct val="115000"/>
              </a:lnSpc>
              <a:spcBef>
                <a:spcPts val="600"/>
              </a:spcBef>
              <a:spcAft>
                <a:spcPts val="0"/>
              </a:spcAft>
              <a:buSzPts val="1400"/>
              <a:buChar char="▧"/>
            </a:pPr>
            <a:r>
              <a:rPr lang="en" sz="1400"/>
              <a:t>Similar to classification, instead of computing distance it computes cosine-similarity between embeddings</a:t>
            </a:r>
            <a:r>
              <a:rPr lang="en" sz="1400"/>
              <a:t>.</a:t>
            </a:r>
            <a:endParaRPr sz="1400"/>
          </a:p>
          <a:p>
            <a:pPr indent="-317500" lvl="0" marL="457200" rtl="0" algn="l">
              <a:lnSpc>
                <a:spcPct val="115000"/>
              </a:lnSpc>
              <a:spcBef>
                <a:spcPts val="0"/>
              </a:spcBef>
              <a:spcAft>
                <a:spcPts val="0"/>
              </a:spcAft>
              <a:buSzPts val="1400"/>
              <a:buChar char="▧"/>
            </a:pPr>
            <a:r>
              <a:rPr lang="en" sz="1400"/>
              <a:t>The </a:t>
            </a:r>
            <a:r>
              <a:rPr lang="en" sz="1400"/>
              <a:t>result</a:t>
            </a:r>
            <a:r>
              <a:rPr lang="en" sz="1400"/>
              <a:t> is then used for regression.</a:t>
            </a:r>
            <a:endParaRPr sz="1400"/>
          </a:p>
          <a:p>
            <a:pPr indent="-317500" lvl="0" marL="457200" rtl="0" algn="l">
              <a:lnSpc>
                <a:spcPct val="115000"/>
              </a:lnSpc>
              <a:spcBef>
                <a:spcPts val="0"/>
              </a:spcBef>
              <a:spcAft>
                <a:spcPts val="0"/>
              </a:spcAft>
              <a:buSzPts val="1400"/>
              <a:buChar char="▧"/>
            </a:pPr>
            <a:r>
              <a:rPr lang="en" sz="1400"/>
              <a:t>Examples - Used when computing similarity scores between sentences : STSb, AFS</a:t>
            </a:r>
            <a:endParaRPr sz="1400"/>
          </a:p>
          <a:p>
            <a:pPr indent="0" lvl="0" marL="0" rtl="0" algn="l">
              <a:spcBef>
                <a:spcPts val="600"/>
              </a:spcBef>
              <a:spcAft>
                <a:spcPts val="0"/>
              </a:spcAft>
              <a:buNone/>
            </a:pPr>
            <a:r>
              <a:t/>
            </a:r>
            <a:endParaRPr b="1" sz="1500"/>
          </a:p>
          <a:p>
            <a:pPr indent="0" lvl="0" marL="0" rtl="0" algn="l">
              <a:spcBef>
                <a:spcPts val="600"/>
              </a:spcBef>
              <a:spcAft>
                <a:spcPts val="0"/>
              </a:spcAft>
              <a:buNone/>
            </a:pPr>
            <a:r>
              <a:t/>
            </a:r>
            <a:endParaRPr sz="1200">
              <a:solidFill>
                <a:schemeClr val="accent3"/>
              </a:solidFill>
            </a:endParaRPr>
          </a:p>
          <a:p>
            <a:pPr indent="0" lvl="0" marL="0" rtl="0" algn="l">
              <a:spcBef>
                <a:spcPts val="600"/>
              </a:spcBef>
              <a:spcAft>
                <a:spcPts val="0"/>
              </a:spcAft>
              <a:buNone/>
            </a:pPr>
            <a:r>
              <a:t/>
            </a:r>
            <a:endParaRPr b="1" sz="3000"/>
          </a:p>
        </p:txBody>
      </p:sp>
      <p:pic>
        <p:nvPicPr>
          <p:cNvPr id="196" name="Google Shape;196;p26"/>
          <p:cNvPicPr preferRelativeResize="0"/>
          <p:nvPr/>
        </p:nvPicPr>
        <p:blipFill>
          <a:blip r:embed="rId3">
            <a:alphaModFix/>
          </a:blip>
          <a:stretch>
            <a:fillRect/>
          </a:stretch>
        </p:blipFill>
        <p:spPr>
          <a:xfrm>
            <a:off x="654025" y="606900"/>
            <a:ext cx="865849" cy="865849"/>
          </a:xfrm>
          <a:prstGeom prst="rect">
            <a:avLst/>
          </a:prstGeom>
          <a:noFill/>
          <a:ln>
            <a:noFill/>
          </a:ln>
        </p:spPr>
      </p:pic>
      <p:pic>
        <p:nvPicPr>
          <p:cNvPr id="197" name="Google Shape;197;p26"/>
          <p:cNvPicPr preferRelativeResize="0"/>
          <p:nvPr/>
        </p:nvPicPr>
        <p:blipFill>
          <a:blip r:embed="rId4">
            <a:alphaModFix/>
          </a:blip>
          <a:stretch>
            <a:fillRect/>
          </a:stretch>
        </p:blipFill>
        <p:spPr>
          <a:xfrm>
            <a:off x="5195875" y="1145450"/>
            <a:ext cx="2826500" cy="285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3" name="Google Shape;203;p27"/>
          <p:cNvPicPr preferRelativeResize="0"/>
          <p:nvPr/>
        </p:nvPicPr>
        <p:blipFill>
          <a:blip r:embed="rId3">
            <a:alphaModFix/>
          </a:blip>
          <a:stretch>
            <a:fillRect/>
          </a:stretch>
        </p:blipFill>
        <p:spPr>
          <a:xfrm>
            <a:off x="654025" y="606900"/>
            <a:ext cx="865849" cy="865849"/>
          </a:xfrm>
          <a:prstGeom prst="rect">
            <a:avLst/>
          </a:prstGeom>
          <a:noFill/>
          <a:ln>
            <a:noFill/>
          </a:ln>
        </p:spPr>
      </p:pic>
      <p:sp>
        <p:nvSpPr>
          <p:cNvPr id="204" name="Google Shape;204;p27"/>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Major Steps</a:t>
            </a:r>
            <a:endParaRPr/>
          </a:p>
        </p:txBody>
      </p:sp>
      <p:sp>
        <p:nvSpPr>
          <p:cNvPr id="205" name="Google Shape;205;p27"/>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979CB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7"/>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rgbClr val="FFFFFF"/>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07" name="Google Shape;207;p27"/>
          <p:cNvGrpSpPr/>
          <p:nvPr/>
        </p:nvGrpSpPr>
        <p:grpSpPr>
          <a:xfrm>
            <a:off x="1786339" y="1703401"/>
            <a:ext cx="473400" cy="473400"/>
            <a:chOff x="1786339" y="1703401"/>
            <a:chExt cx="473400" cy="473400"/>
          </a:xfrm>
        </p:grpSpPr>
        <p:sp>
          <p:nvSpPr>
            <p:cNvPr id="208" name="Google Shape;208;p27"/>
            <p:cNvSpPr/>
            <p:nvPr/>
          </p:nvSpPr>
          <p:spPr>
            <a:xfrm rot="8100000">
              <a:off x="1855667" y="1772729"/>
              <a:ext cx="334744" cy="334744"/>
            </a:xfrm>
            <a:prstGeom prst="teardrop">
              <a:avLst>
                <a:gd fmla="val 100000" name="adj"/>
              </a:avLst>
            </a:prstGeom>
            <a:solidFill>
              <a:srgbClr val="F9AC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Varela Round"/>
                <a:ea typeface="Varela Round"/>
                <a:cs typeface="Varela Round"/>
                <a:sym typeface="Varela Round"/>
              </a:endParaRPr>
            </a:p>
          </p:txBody>
        </p:sp>
        <p:sp>
          <p:nvSpPr>
            <p:cNvPr id="209" name="Google Shape;209;p27"/>
            <p:cNvSpPr/>
            <p:nvPr/>
          </p:nvSpPr>
          <p:spPr>
            <a:xfrm>
              <a:off x="195598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979CB8"/>
                  </a:solidFill>
                  <a:latin typeface="Varela Round"/>
                  <a:ea typeface="Varela Round"/>
                  <a:cs typeface="Varela Round"/>
                  <a:sym typeface="Varela Round"/>
                </a:rPr>
                <a:t>1</a:t>
              </a:r>
              <a:endParaRPr sz="600">
                <a:solidFill>
                  <a:srgbClr val="979CB8"/>
                </a:solidFill>
                <a:latin typeface="Varela Round"/>
                <a:ea typeface="Varela Round"/>
                <a:cs typeface="Varela Round"/>
                <a:sym typeface="Varela Round"/>
              </a:endParaRPr>
            </a:p>
          </p:txBody>
        </p:sp>
      </p:grpSp>
      <p:grpSp>
        <p:nvGrpSpPr>
          <p:cNvPr id="210" name="Google Shape;210;p27"/>
          <p:cNvGrpSpPr/>
          <p:nvPr/>
        </p:nvGrpSpPr>
        <p:grpSpPr>
          <a:xfrm>
            <a:off x="3814414" y="1703401"/>
            <a:ext cx="473400" cy="473400"/>
            <a:chOff x="3814414" y="1703401"/>
            <a:chExt cx="473400" cy="473400"/>
          </a:xfrm>
        </p:grpSpPr>
        <p:sp>
          <p:nvSpPr>
            <p:cNvPr id="211" name="Google Shape;211;p27"/>
            <p:cNvSpPr/>
            <p:nvPr/>
          </p:nvSpPr>
          <p:spPr>
            <a:xfrm rot="8100000">
              <a:off x="3883742" y="1772729"/>
              <a:ext cx="334744" cy="334744"/>
            </a:xfrm>
            <a:prstGeom prst="teardrop">
              <a:avLst>
                <a:gd fmla="val 100000" name="adj"/>
              </a:avLst>
            </a:prstGeom>
            <a:solidFill>
              <a:srgbClr val="01A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Varela Round"/>
                <a:ea typeface="Varela Round"/>
                <a:cs typeface="Varela Round"/>
                <a:sym typeface="Varela Round"/>
              </a:endParaRPr>
            </a:p>
          </p:txBody>
        </p:sp>
        <p:sp>
          <p:nvSpPr>
            <p:cNvPr id="212" name="Google Shape;212;p27"/>
            <p:cNvSpPr/>
            <p:nvPr/>
          </p:nvSpPr>
          <p:spPr>
            <a:xfrm>
              <a:off x="3984064"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979CB8"/>
                  </a:solidFill>
                  <a:latin typeface="Varela Round"/>
                  <a:ea typeface="Varela Round"/>
                  <a:cs typeface="Varela Round"/>
                  <a:sym typeface="Varela Round"/>
                </a:rPr>
                <a:t>3</a:t>
              </a:r>
              <a:endParaRPr sz="600">
                <a:solidFill>
                  <a:srgbClr val="979CB8"/>
                </a:solidFill>
                <a:latin typeface="Varela Round"/>
                <a:ea typeface="Varela Round"/>
                <a:cs typeface="Varela Round"/>
                <a:sym typeface="Varela Round"/>
              </a:endParaRPr>
            </a:p>
          </p:txBody>
        </p:sp>
      </p:grpSp>
      <p:grpSp>
        <p:nvGrpSpPr>
          <p:cNvPr id="213" name="Google Shape;213;p27"/>
          <p:cNvGrpSpPr/>
          <p:nvPr/>
        </p:nvGrpSpPr>
        <p:grpSpPr>
          <a:xfrm>
            <a:off x="5842489" y="1703401"/>
            <a:ext cx="473400" cy="473400"/>
            <a:chOff x="5842489" y="1703401"/>
            <a:chExt cx="473400" cy="473400"/>
          </a:xfrm>
        </p:grpSpPr>
        <p:sp>
          <p:nvSpPr>
            <p:cNvPr id="214" name="Google Shape;214;p27"/>
            <p:cNvSpPr/>
            <p:nvPr/>
          </p:nvSpPr>
          <p:spPr>
            <a:xfrm rot="8100000">
              <a:off x="5911817" y="1772729"/>
              <a:ext cx="334744" cy="334744"/>
            </a:xfrm>
            <a:prstGeom prst="teardrop">
              <a:avLst>
                <a:gd fmla="val 100000" name="adj"/>
              </a:avLst>
            </a:prstGeom>
            <a:solidFill>
              <a:srgbClr val="AAC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Varela Round"/>
                <a:ea typeface="Varela Round"/>
                <a:cs typeface="Varela Round"/>
                <a:sym typeface="Varela Round"/>
              </a:endParaRPr>
            </a:p>
          </p:txBody>
        </p:sp>
        <p:sp>
          <p:nvSpPr>
            <p:cNvPr id="215" name="Google Shape;215;p27"/>
            <p:cNvSpPr/>
            <p:nvPr/>
          </p:nvSpPr>
          <p:spPr>
            <a:xfrm>
              <a:off x="601213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979CB8"/>
                  </a:solidFill>
                  <a:latin typeface="Varela Round"/>
                  <a:ea typeface="Varela Round"/>
                  <a:cs typeface="Varela Round"/>
                  <a:sym typeface="Varela Round"/>
                </a:rPr>
                <a:t>5</a:t>
              </a:r>
              <a:endParaRPr sz="600">
                <a:solidFill>
                  <a:srgbClr val="979CB8"/>
                </a:solidFill>
                <a:latin typeface="Varela Round"/>
                <a:ea typeface="Varela Round"/>
                <a:cs typeface="Varela Round"/>
                <a:sym typeface="Varela Round"/>
              </a:endParaRPr>
            </a:p>
          </p:txBody>
        </p:sp>
      </p:grpSp>
      <p:grpSp>
        <p:nvGrpSpPr>
          <p:cNvPr id="216" name="Google Shape;216;p27"/>
          <p:cNvGrpSpPr/>
          <p:nvPr/>
        </p:nvGrpSpPr>
        <p:grpSpPr>
          <a:xfrm>
            <a:off x="2824664" y="3576300"/>
            <a:ext cx="473400" cy="473400"/>
            <a:chOff x="2824664" y="3576300"/>
            <a:chExt cx="473400" cy="473400"/>
          </a:xfrm>
        </p:grpSpPr>
        <p:sp>
          <p:nvSpPr>
            <p:cNvPr id="217" name="Google Shape;217;p27"/>
            <p:cNvSpPr/>
            <p:nvPr/>
          </p:nvSpPr>
          <p:spPr>
            <a:xfrm rot="-2700000">
              <a:off x="2893992" y="3645628"/>
              <a:ext cx="334744" cy="334744"/>
            </a:xfrm>
            <a:prstGeom prst="teardrop">
              <a:avLst>
                <a:gd fmla="val 100000" name="adj"/>
              </a:avLst>
            </a:prstGeom>
            <a:solidFill>
              <a:srgbClr val="C487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Varela Round"/>
                <a:ea typeface="Varela Round"/>
                <a:cs typeface="Varela Round"/>
                <a:sym typeface="Varela Round"/>
              </a:endParaRPr>
            </a:p>
          </p:txBody>
        </p:sp>
        <p:sp>
          <p:nvSpPr>
            <p:cNvPr id="218" name="Google Shape;218;p27"/>
            <p:cNvSpPr/>
            <p:nvPr/>
          </p:nvSpPr>
          <p:spPr>
            <a:xfrm flipH="1">
              <a:off x="299431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979CB8"/>
                  </a:solidFill>
                  <a:latin typeface="Varela Round"/>
                  <a:ea typeface="Varela Round"/>
                  <a:cs typeface="Varela Round"/>
                  <a:sym typeface="Varela Round"/>
                </a:rPr>
                <a:t>2</a:t>
              </a:r>
              <a:endParaRPr sz="600">
                <a:solidFill>
                  <a:srgbClr val="979CB8"/>
                </a:solidFill>
                <a:latin typeface="Varela Round"/>
                <a:ea typeface="Varela Round"/>
                <a:cs typeface="Varela Round"/>
                <a:sym typeface="Varela Round"/>
              </a:endParaRPr>
            </a:p>
          </p:txBody>
        </p:sp>
      </p:grpSp>
      <p:grpSp>
        <p:nvGrpSpPr>
          <p:cNvPr id="219" name="Google Shape;219;p27"/>
          <p:cNvGrpSpPr/>
          <p:nvPr/>
        </p:nvGrpSpPr>
        <p:grpSpPr>
          <a:xfrm>
            <a:off x="4852739" y="3576300"/>
            <a:ext cx="473400" cy="473400"/>
            <a:chOff x="4852739" y="3576300"/>
            <a:chExt cx="473400" cy="473400"/>
          </a:xfrm>
        </p:grpSpPr>
        <p:sp>
          <p:nvSpPr>
            <p:cNvPr id="220" name="Google Shape;220;p27"/>
            <p:cNvSpPr/>
            <p:nvPr/>
          </p:nvSpPr>
          <p:spPr>
            <a:xfrm rot="-2700000">
              <a:off x="4922067" y="3645628"/>
              <a:ext cx="334744" cy="334744"/>
            </a:xfrm>
            <a:prstGeom prst="teardrop">
              <a:avLst>
                <a:gd fmla="val 100000" name="adj"/>
              </a:avLst>
            </a:prstGeom>
            <a:solidFill>
              <a:srgbClr val="008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Varela Round"/>
                <a:ea typeface="Varela Round"/>
                <a:cs typeface="Varela Round"/>
                <a:sym typeface="Varela Round"/>
              </a:endParaRPr>
            </a:p>
          </p:txBody>
        </p:sp>
        <p:sp>
          <p:nvSpPr>
            <p:cNvPr id="221" name="Google Shape;221;p27"/>
            <p:cNvSpPr/>
            <p:nvPr/>
          </p:nvSpPr>
          <p:spPr>
            <a:xfrm flipH="1">
              <a:off x="5022389"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979CB8"/>
                  </a:solidFill>
                  <a:latin typeface="Varela Round"/>
                  <a:ea typeface="Varela Round"/>
                  <a:cs typeface="Varela Round"/>
                  <a:sym typeface="Varela Round"/>
                </a:rPr>
                <a:t>4</a:t>
              </a:r>
              <a:endParaRPr sz="600">
                <a:solidFill>
                  <a:srgbClr val="979CB8"/>
                </a:solidFill>
                <a:latin typeface="Varela Round"/>
                <a:ea typeface="Varela Round"/>
                <a:cs typeface="Varela Round"/>
                <a:sym typeface="Varela Round"/>
              </a:endParaRPr>
            </a:p>
          </p:txBody>
        </p:sp>
      </p:grpSp>
      <p:grpSp>
        <p:nvGrpSpPr>
          <p:cNvPr id="222" name="Google Shape;222;p27"/>
          <p:cNvGrpSpPr/>
          <p:nvPr/>
        </p:nvGrpSpPr>
        <p:grpSpPr>
          <a:xfrm>
            <a:off x="6880814" y="3576300"/>
            <a:ext cx="473400" cy="473400"/>
            <a:chOff x="6880814" y="3576300"/>
            <a:chExt cx="473400" cy="473400"/>
          </a:xfrm>
        </p:grpSpPr>
        <p:sp>
          <p:nvSpPr>
            <p:cNvPr id="223" name="Google Shape;223;p27"/>
            <p:cNvSpPr/>
            <p:nvPr/>
          </p:nvSpPr>
          <p:spPr>
            <a:xfrm rot="-2700000">
              <a:off x="6950142" y="3645628"/>
              <a:ext cx="334744" cy="334744"/>
            </a:xfrm>
            <a:prstGeom prst="teardrop">
              <a:avLst>
                <a:gd fmla="val 100000" name="adj"/>
              </a:avLst>
            </a:prstGeom>
            <a:solidFill>
              <a:srgbClr val="EA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Varela Round"/>
                <a:ea typeface="Varela Round"/>
                <a:cs typeface="Varela Round"/>
                <a:sym typeface="Varela Round"/>
              </a:endParaRPr>
            </a:p>
          </p:txBody>
        </p:sp>
        <p:sp>
          <p:nvSpPr>
            <p:cNvPr id="224" name="Google Shape;224;p27"/>
            <p:cNvSpPr/>
            <p:nvPr/>
          </p:nvSpPr>
          <p:spPr>
            <a:xfrm flipH="1">
              <a:off x="705046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979CB8"/>
                  </a:solidFill>
                  <a:latin typeface="Varela Round"/>
                  <a:ea typeface="Varela Round"/>
                  <a:cs typeface="Varela Round"/>
                  <a:sym typeface="Varela Round"/>
                </a:rPr>
                <a:t>6</a:t>
              </a:r>
              <a:endParaRPr sz="600">
                <a:solidFill>
                  <a:srgbClr val="979CB8"/>
                </a:solidFill>
                <a:latin typeface="Varela Round"/>
                <a:ea typeface="Varela Round"/>
                <a:cs typeface="Varela Round"/>
                <a:sym typeface="Varela Round"/>
              </a:endParaRPr>
            </a:p>
          </p:txBody>
        </p:sp>
      </p:grpSp>
      <p:sp>
        <p:nvSpPr>
          <p:cNvPr id="225" name="Google Shape;225;p27"/>
          <p:cNvSpPr txBox="1"/>
          <p:nvPr/>
        </p:nvSpPr>
        <p:spPr>
          <a:xfrm>
            <a:off x="142427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rgbClr val="979CB8"/>
                </a:solidFill>
                <a:latin typeface="Varela Round"/>
                <a:ea typeface="Varela Round"/>
                <a:cs typeface="Varela Round"/>
                <a:sym typeface="Varela Round"/>
              </a:rPr>
              <a:t>Model and dataset understanding</a:t>
            </a:r>
            <a:endParaRPr sz="900">
              <a:solidFill>
                <a:srgbClr val="979CB8"/>
              </a:solidFill>
              <a:latin typeface="Varela Round"/>
              <a:ea typeface="Varela Round"/>
              <a:cs typeface="Varela Round"/>
              <a:sym typeface="Varela Round"/>
            </a:endParaRPr>
          </a:p>
        </p:txBody>
      </p:sp>
      <p:sp>
        <p:nvSpPr>
          <p:cNvPr id="226" name="Google Shape;226;p27"/>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rgbClr val="979CB8"/>
                </a:solidFill>
                <a:latin typeface="Varela Round"/>
                <a:ea typeface="Varela Round"/>
                <a:cs typeface="Varela Round"/>
                <a:sym typeface="Varela Round"/>
              </a:rPr>
              <a:t>Data preprocessing</a:t>
            </a:r>
            <a:endParaRPr sz="900">
              <a:solidFill>
                <a:srgbClr val="979CB8"/>
              </a:solidFill>
              <a:latin typeface="Varela Round"/>
              <a:ea typeface="Varela Round"/>
              <a:cs typeface="Varela Round"/>
              <a:sym typeface="Varela Round"/>
            </a:endParaRPr>
          </a:p>
        </p:txBody>
      </p:sp>
      <p:sp>
        <p:nvSpPr>
          <p:cNvPr id="227" name="Google Shape;227;p27"/>
          <p:cNvSpPr txBox="1"/>
          <p:nvPr/>
        </p:nvSpPr>
        <p:spPr>
          <a:xfrm>
            <a:off x="340792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rgbClr val="979CB8"/>
                </a:solidFill>
                <a:latin typeface="Varela Round"/>
                <a:ea typeface="Varela Round"/>
                <a:cs typeface="Varela Round"/>
                <a:sym typeface="Varela Round"/>
              </a:rPr>
              <a:t>Training the model (SBERT) </a:t>
            </a:r>
            <a:endParaRPr sz="900">
              <a:solidFill>
                <a:srgbClr val="979CB8"/>
              </a:solidFill>
              <a:latin typeface="Varela Round"/>
              <a:ea typeface="Varela Round"/>
              <a:cs typeface="Varela Round"/>
              <a:sym typeface="Varela Round"/>
            </a:endParaRPr>
          </a:p>
        </p:txBody>
      </p:sp>
      <p:sp>
        <p:nvSpPr>
          <p:cNvPr id="228" name="Google Shape;228;p27"/>
          <p:cNvSpPr txBox="1"/>
          <p:nvPr/>
        </p:nvSpPr>
        <p:spPr>
          <a:xfrm>
            <a:off x="4446250" y="4019575"/>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rgbClr val="979CB8"/>
                </a:solidFill>
                <a:latin typeface="Varela Round"/>
                <a:ea typeface="Varela Round"/>
                <a:cs typeface="Varela Round"/>
                <a:sym typeface="Varela Round"/>
              </a:rPr>
              <a:t>Computing correlation between the embeddings</a:t>
            </a:r>
            <a:endParaRPr sz="900">
              <a:solidFill>
                <a:srgbClr val="979CB8"/>
              </a:solidFill>
              <a:latin typeface="Varela Round"/>
              <a:ea typeface="Varela Round"/>
              <a:cs typeface="Varela Round"/>
              <a:sym typeface="Varela Round"/>
            </a:endParaRPr>
          </a:p>
        </p:txBody>
      </p:sp>
      <p:sp>
        <p:nvSpPr>
          <p:cNvPr id="229" name="Google Shape;229;p27"/>
          <p:cNvSpPr txBox="1"/>
          <p:nvPr/>
        </p:nvSpPr>
        <p:spPr>
          <a:xfrm>
            <a:off x="647432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rgbClr val="979CB8"/>
                </a:solidFill>
                <a:latin typeface="Varela Round"/>
                <a:ea typeface="Varela Round"/>
                <a:cs typeface="Varela Round"/>
                <a:sym typeface="Varela Round"/>
              </a:rPr>
              <a:t>Results and Inferences from various models</a:t>
            </a:r>
            <a:endParaRPr sz="900">
              <a:solidFill>
                <a:srgbClr val="979CB8"/>
              </a:solidFill>
              <a:latin typeface="Varela Round"/>
              <a:ea typeface="Varela Round"/>
              <a:cs typeface="Varela Round"/>
              <a:sym typeface="Varela Round"/>
            </a:endParaRPr>
          </a:p>
        </p:txBody>
      </p:sp>
      <p:sp>
        <p:nvSpPr>
          <p:cNvPr id="230" name="Google Shape;230;p27"/>
          <p:cNvSpPr txBox="1"/>
          <p:nvPr/>
        </p:nvSpPr>
        <p:spPr>
          <a:xfrm>
            <a:off x="543600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rgbClr val="979CB8"/>
                </a:solidFill>
                <a:latin typeface="Varela Round"/>
                <a:ea typeface="Varela Round"/>
                <a:cs typeface="Varela Round"/>
                <a:sym typeface="Varela Round"/>
              </a:rPr>
              <a:t>Classifying the results</a:t>
            </a:r>
            <a:endParaRPr sz="900">
              <a:solidFill>
                <a:srgbClr val="979CB8"/>
              </a:solidFill>
              <a:latin typeface="Varela Round"/>
              <a:ea typeface="Varela Round"/>
              <a:cs typeface="Varela Round"/>
              <a:sym typeface="Varela Rou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&amp; Softwares</a:t>
            </a:r>
            <a:endParaRPr/>
          </a:p>
        </p:txBody>
      </p:sp>
      <p:sp>
        <p:nvSpPr>
          <p:cNvPr id="236" name="Google Shape;236;p28"/>
          <p:cNvSpPr txBox="1"/>
          <p:nvPr>
            <p:ph idx="1" type="body"/>
          </p:nvPr>
        </p:nvSpPr>
        <p:spPr>
          <a:xfrm>
            <a:off x="1072350" y="1990550"/>
            <a:ext cx="2502300" cy="23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Requirements</a:t>
            </a:r>
            <a:endParaRPr b="1" sz="1000"/>
          </a:p>
          <a:p>
            <a:pPr indent="-304800" lvl="0" marL="457200" rtl="0" algn="l">
              <a:lnSpc>
                <a:spcPct val="115000"/>
              </a:lnSpc>
              <a:spcBef>
                <a:spcPts val="600"/>
              </a:spcBef>
              <a:spcAft>
                <a:spcPts val="0"/>
              </a:spcAft>
              <a:buSzPts val="1200"/>
              <a:buChar char="▧"/>
            </a:pPr>
            <a:r>
              <a:rPr lang="en" sz="1000"/>
              <a:t>Intel i7-5820K CPU @ 3.30GHz, Nvidia Tesla V100 GPU, CUDA 9.2 and cuDNN.</a:t>
            </a:r>
            <a:endParaRPr sz="1000"/>
          </a:p>
          <a:p>
            <a:pPr indent="-304800" lvl="0" marL="457200" rtl="0" algn="l">
              <a:lnSpc>
                <a:spcPct val="115000"/>
              </a:lnSpc>
              <a:spcBef>
                <a:spcPts val="0"/>
              </a:spcBef>
              <a:spcAft>
                <a:spcPts val="0"/>
              </a:spcAft>
              <a:buSzPts val="1200"/>
              <a:buChar char="▧"/>
            </a:pPr>
            <a:r>
              <a:rPr lang="en" sz="1000"/>
              <a:t>Python 3.6</a:t>
            </a:r>
            <a:endParaRPr sz="1000"/>
          </a:p>
          <a:p>
            <a:pPr indent="-304800" lvl="0" marL="457200" rtl="0" algn="l">
              <a:lnSpc>
                <a:spcPct val="115000"/>
              </a:lnSpc>
              <a:spcBef>
                <a:spcPts val="0"/>
              </a:spcBef>
              <a:spcAft>
                <a:spcPts val="0"/>
              </a:spcAft>
              <a:buSzPts val="1200"/>
              <a:buChar char="▧"/>
            </a:pPr>
            <a:r>
              <a:rPr lang="en" sz="1000"/>
              <a:t>PyTorch 1.6.0</a:t>
            </a:r>
            <a:endParaRPr sz="1000"/>
          </a:p>
          <a:p>
            <a:pPr indent="-304800" lvl="0" marL="457200" rtl="0" algn="l">
              <a:lnSpc>
                <a:spcPct val="115000"/>
              </a:lnSpc>
              <a:spcBef>
                <a:spcPts val="0"/>
              </a:spcBef>
              <a:spcAft>
                <a:spcPts val="0"/>
              </a:spcAft>
              <a:buSzPts val="1200"/>
              <a:buChar char="▧"/>
            </a:pPr>
            <a:r>
              <a:rPr lang="en" sz="1000"/>
              <a:t>Sentence-transformers</a:t>
            </a:r>
            <a:endParaRPr sz="1000"/>
          </a:p>
          <a:p>
            <a:pPr indent="-304800" lvl="0" marL="457200" rtl="0" algn="l">
              <a:lnSpc>
                <a:spcPct val="115000"/>
              </a:lnSpc>
              <a:spcBef>
                <a:spcPts val="0"/>
              </a:spcBef>
              <a:spcAft>
                <a:spcPts val="0"/>
              </a:spcAft>
              <a:buSzPts val="1200"/>
              <a:buChar char="▧"/>
            </a:pPr>
            <a:r>
              <a:rPr lang="en" sz="1000"/>
              <a:t>Google colab</a:t>
            </a:r>
            <a:endParaRPr sz="1000"/>
          </a:p>
        </p:txBody>
      </p:sp>
      <p:sp>
        <p:nvSpPr>
          <p:cNvPr id="237" name="Google Shape;237;p28"/>
          <p:cNvSpPr txBox="1"/>
          <p:nvPr>
            <p:ph idx="1" type="body"/>
          </p:nvPr>
        </p:nvSpPr>
        <p:spPr>
          <a:xfrm>
            <a:off x="5013025" y="1384150"/>
            <a:ext cx="2954700" cy="187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Results</a:t>
            </a:r>
            <a:endParaRPr b="1" sz="1000"/>
          </a:p>
          <a:p>
            <a:pPr indent="-304800" lvl="0" marL="457200" rtl="0" algn="l">
              <a:lnSpc>
                <a:spcPct val="100000"/>
              </a:lnSpc>
              <a:spcBef>
                <a:spcPts val="600"/>
              </a:spcBef>
              <a:spcAft>
                <a:spcPts val="0"/>
              </a:spcAft>
              <a:buSzPts val="1200"/>
              <a:buChar char="▧"/>
            </a:pPr>
            <a:r>
              <a:rPr lang="en" sz="1000"/>
              <a:t>On CPU, InferSent is about 65% faster than SBERT.</a:t>
            </a:r>
            <a:endParaRPr sz="1000"/>
          </a:p>
          <a:p>
            <a:pPr indent="-304800" lvl="0" marL="457200" rtl="0" algn="l">
              <a:lnSpc>
                <a:spcPct val="100000"/>
              </a:lnSpc>
              <a:spcBef>
                <a:spcPts val="0"/>
              </a:spcBef>
              <a:spcAft>
                <a:spcPts val="0"/>
              </a:spcAft>
              <a:buSzPts val="1200"/>
              <a:buChar char="▧"/>
            </a:pPr>
            <a:r>
              <a:rPr lang="en" sz="1000"/>
              <a:t>Smart batching achieves a speed-up of 89% on CPU and 48% on GPU.</a:t>
            </a:r>
            <a:endParaRPr sz="1000"/>
          </a:p>
          <a:p>
            <a:pPr indent="-304800" lvl="0" marL="457200" rtl="0" algn="l">
              <a:lnSpc>
                <a:spcPct val="100000"/>
              </a:lnSpc>
              <a:spcBef>
                <a:spcPts val="0"/>
              </a:spcBef>
              <a:spcAft>
                <a:spcPts val="0"/>
              </a:spcAft>
              <a:buSzPts val="1200"/>
              <a:buChar char="▧"/>
            </a:pPr>
            <a:r>
              <a:rPr lang="en" sz="1000"/>
              <a:t>SBERT with smart batching is about 9% faster than InferSent and about 55% faster than Universal Sentence Encoder.</a:t>
            </a:r>
            <a:endParaRPr sz="1000"/>
          </a:p>
        </p:txBody>
      </p:sp>
      <p:sp>
        <p:nvSpPr>
          <p:cNvPr id="238" name="Google Shape;238;p28"/>
          <p:cNvSpPr/>
          <p:nvPr/>
        </p:nvSpPr>
        <p:spPr>
          <a:xfrm>
            <a:off x="1132450" y="1664048"/>
            <a:ext cx="353730" cy="400514"/>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0" name="Google Shape;240;p28"/>
          <p:cNvPicPr preferRelativeResize="0"/>
          <p:nvPr/>
        </p:nvPicPr>
        <p:blipFill>
          <a:blip r:embed="rId3">
            <a:alphaModFix/>
          </a:blip>
          <a:stretch>
            <a:fillRect/>
          </a:stretch>
        </p:blipFill>
        <p:spPr>
          <a:xfrm>
            <a:off x="654025" y="606900"/>
            <a:ext cx="865849" cy="865849"/>
          </a:xfrm>
          <a:prstGeom prst="rect">
            <a:avLst/>
          </a:prstGeom>
          <a:noFill/>
          <a:ln>
            <a:noFill/>
          </a:ln>
        </p:spPr>
      </p:pic>
      <p:pic>
        <p:nvPicPr>
          <p:cNvPr id="241" name="Google Shape;241;p28"/>
          <p:cNvPicPr preferRelativeResize="0"/>
          <p:nvPr/>
        </p:nvPicPr>
        <p:blipFill>
          <a:blip r:embed="rId4">
            <a:alphaModFix/>
          </a:blip>
          <a:stretch>
            <a:fillRect/>
          </a:stretch>
        </p:blipFill>
        <p:spPr>
          <a:xfrm>
            <a:off x="5013024" y="3263949"/>
            <a:ext cx="3216550" cy="118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45" name="Shape 245"/>
        <p:cNvGrpSpPr/>
        <p:nvPr/>
      </p:nvGrpSpPr>
      <p:grpSpPr>
        <a:xfrm>
          <a:off x="0" y="0"/>
          <a:ext cx="0" cy="0"/>
          <a:chOff x="0" y="0"/>
          <a:chExt cx="0" cy="0"/>
        </a:xfrm>
      </p:grpSpPr>
      <p:sp>
        <p:nvSpPr>
          <p:cNvPr id="246" name="Google Shape;246;p29"/>
          <p:cNvSpPr txBox="1"/>
          <p:nvPr>
            <p:ph idx="4294967295" type="body"/>
          </p:nvPr>
        </p:nvSpPr>
        <p:spPr>
          <a:xfrm>
            <a:off x="1943475" y="999300"/>
            <a:ext cx="5633400" cy="3043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chemeClr val="lt1"/>
                </a:solidFill>
                <a:latin typeface="Shadows Into Light"/>
                <a:ea typeface="Shadows Into Light"/>
                <a:cs typeface="Shadows Into Light"/>
                <a:sym typeface="Shadows Into Light"/>
              </a:rPr>
              <a:t>References</a:t>
            </a:r>
            <a:endParaRPr b="1" sz="3000">
              <a:solidFill>
                <a:schemeClr val="lt1"/>
              </a:solidFill>
              <a:latin typeface="Shadows Into Light"/>
              <a:ea typeface="Shadows Into Light"/>
              <a:cs typeface="Shadows Into Light"/>
              <a:sym typeface="Shadows Into Light"/>
            </a:endParaRPr>
          </a:p>
          <a:p>
            <a:pPr indent="-317500" lvl="0" marL="457200" rtl="0" algn="l">
              <a:spcBef>
                <a:spcPts val="600"/>
              </a:spcBef>
              <a:spcAft>
                <a:spcPts val="0"/>
              </a:spcAft>
              <a:buSzPts val="1400"/>
              <a:buChar char="▧"/>
            </a:pPr>
            <a:r>
              <a:rPr lang="en" sz="1400" u="sng">
                <a:hlinkClick r:id="rId3"/>
              </a:rPr>
              <a:t>https://www.youtube.com/watch?v=4I3gS1cmqe4</a:t>
            </a:r>
            <a:endParaRPr sz="1400"/>
          </a:p>
          <a:p>
            <a:pPr indent="-317500" lvl="0" marL="457200" rtl="0" algn="l">
              <a:spcBef>
                <a:spcPts val="0"/>
              </a:spcBef>
              <a:spcAft>
                <a:spcPts val="0"/>
              </a:spcAft>
              <a:buSzPts val="1400"/>
              <a:buChar char="▧"/>
            </a:pPr>
            <a:r>
              <a:rPr lang="en" sz="1400" u="sng">
                <a:hlinkClick r:id="rId4"/>
              </a:rPr>
              <a:t>https://nadjet.github.io/blog/posts/sentence_similarity/</a:t>
            </a:r>
            <a:endParaRPr sz="1400"/>
          </a:p>
          <a:p>
            <a:pPr indent="-317500" lvl="0" marL="457200" rtl="0" algn="l">
              <a:spcBef>
                <a:spcPts val="0"/>
              </a:spcBef>
              <a:spcAft>
                <a:spcPts val="0"/>
              </a:spcAft>
              <a:buSzPts val="1400"/>
              <a:buChar char="▧"/>
            </a:pPr>
            <a:r>
              <a:rPr lang="en" sz="1400" u="sng">
                <a:hlinkClick r:id="rId5"/>
              </a:rPr>
              <a:t>https://www.sbert.net/examples/training/quora_duplicate_questions/README.html</a:t>
            </a:r>
            <a:endParaRPr sz="1400"/>
          </a:p>
          <a:p>
            <a:pPr indent="-317500" lvl="0" marL="457200" rtl="0" algn="l">
              <a:spcBef>
                <a:spcPts val="0"/>
              </a:spcBef>
              <a:spcAft>
                <a:spcPts val="0"/>
              </a:spcAft>
              <a:buSzPts val="1400"/>
              <a:buChar char="▧"/>
            </a:pPr>
            <a:r>
              <a:rPr lang="en" sz="1400" u="sng">
                <a:solidFill>
                  <a:schemeClr val="hlink"/>
                </a:solidFill>
                <a:hlinkClick r:id="rId6"/>
              </a:rPr>
              <a:t>https://github.com/UKPLab/sentence-transformers</a:t>
            </a:r>
            <a:endParaRPr sz="1400"/>
          </a:p>
          <a:p>
            <a:pPr indent="-317500" lvl="0" marL="457200" rtl="0" algn="l">
              <a:spcBef>
                <a:spcPts val="0"/>
              </a:spcBef>
              <a:spcAft>
                <a:spcPts val="0"/>
              </a:spcAft>
              <a:buSzPts val="1400"/>
              <a:buChar char="▧"/>
            </a:pPr>
            <a:r>
              <a:rPr lang="en" sz="1400" u="sng">
                <a:hlinkClick r:id="rId7"/>
              </a:rPr>
              <a:t>http://tubiblio.ulb.tu-darmstadt.de/117723/</a:t>
            </a:r>
            <a:endParaRPr sz="1400"/>
          </a:p>
          <a:p>
            <a:pPr indent="-317500" lvl="0" marL="457200" rtl="0" algn="l">
              <a:spcBef>
                <a:spcPts val="0"/>
              </a:spcBef>
              <a:spcAft>
                <a:spcPts val="0"/>
              </a:spcAft>
              <a:buSzPts val="1400"/>
              <a:buChar char="▧"/>
            </a:pPr>
            <a:r>
              <a:rPr lang="en" sz="1400" u="sng">
                <a:hlinkClick r:id="rId8"/>
              </a:rPr>
              <a:t>https://jalammar.github.io/illustrated-bert/</a:t>
            </a:r>
            <a:endParaRPr sz="1400"/>
          </a:p>
          <a:p>
            <a:pPr indent="-317500" lvl="0" marL="457200" rtl="0" algn="l">
              <a:spcBef>
                <a:spcPts val="0"/>
              </a:spcBef>
              <a:spcAft>
                <a:spcPts val="0"/>
              </a:spcAft>
              <a:buSzPts val="1400"/>
              <a:buChar char="▧"/>
            </a:pPr>
            <a:r>
              <a:rPr lang="en" sz="1400" u="sng">
                <a:solidFill>
                  <a:schemeClr val="hlink"/>
                </a:solidFill>
                <a:hlinkClick r:id="rId9"/>
              </a:rPr>
              <a:t>https://www.kaggle.com/c/quora-question-pairs/overview</a:t>
            </a:r>
            <a:endParaRPr sz="1400"/>
          </a:p>
          <a:p>
            <a:pPr indent="-317500" lvl="0" marL="457200" rtl="0" algn="l">
              <a:spcBef>
                <a:spcPts val="0"/>
              </a:spcBef>
              <a:spcAft>
                <a:spcPts val="0"/>
              </a:spcAft>
              <a:buSzPts val="1400"/>
              <a:buChar char="▧"/>
            </a:pPr>
            <a:r>
              <a:rPr lang="en" sz="1400" u="sng">
                <a:solidFill>
                  <a:schemeClr val="hlink"/>
                </a:solidFill>
                <a:hlinkClick r:id="rId10"/>
              </a:rPr>
              <a:t>https://nlp.stanford.edu/projects/snli/</a:t>
            </a:r>
            <a:endParaRPr sz="1400"/>
          </a:p>
          <a:p>
            <a:pPr indent="-317500" lvl="0" marL="457200" rtl="0" algn="l">
              <a:spcBef>
                <a:spcPts val="0"/>
              </a:spcBef>
              <a:spcAft>
                <a:spcPts val="0"/>
              </a:spcAft>
              <a:buSzPts val="1400"/>
              <a:buChar char="▧"/>
            </a:pPr>
            <a:r>
              <a:rPr lang="en" sz="1400" u="sng">
                <a:solidFill>
                  <a:schemeClr val="hlink"/>
                </a:solidFill>
                <a:hlinkClick r:id="rId11"/>
              </a:rPr>
              <a:t>https://cims.nyu.edu/~sbowman/multinli/</a:t>
            </a:r>
            <a:endParaRPr sz="1400"/>
          </a:p>
          <a:p>
            <a:pPr indent="0" lvl="0" marL="457200" rtl="0" algn="l">
              <a:spcBef>
                <a:spcPts val="600"/>
              </a:spcBef>
              <a:spcAft>
                <a:spcPts val="0"/>
              </a:spcAft>
              <a:buNone/>
            </a:pPr>
            <a:r>
              <a:t/>
            </a:r>
            <a:endParaRPr sz="1400"/>
          </a:p>
          <a:p>
            <a:pPr indent="0" lvl="0" marL="0" rtl="0" algn="ctr">
              <a:spcBef>
                <a:spcPts val="600"/>
              </a:spcBef>
              <a:spcAft>
                <a:spcPts val="0"/>
              </a:spcAft>
              <a:buNone/>
            </a:pPr>
            <a:r>
              <a:t/>
            </a:r>
            <a:endParaRPr sz="1400">
              <a:solidFill>
                <a:srgbClr val="FFFFFF"/>
              </a:solidFill>
            </a:endParaRPr>
          </a:p>
        </p:txBody>
      </p:sp>
      <p:sp>
        <p:nvSpPr>
          <p:cNvPr id="247" name="Google Shape;247;p29"/>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48" name="Google Shape;248;p29"/>
          <p:cNvGrpSpPr/>
          <p:nvPr/>
        </p:nvGrpSpPr>
        <p:grpSpPr>
          <a:xfrm>
            <a:off x="1038994" y="735015"/>
            <a:ext cx="7442352" cy="3762276"/>
            <a:chOff x="1177450" y="232816"/>
            <a:chExt cx="6173152" cy="3625591"/>
          </a:xfrm>
        </p:grpSpPr>
        <p:sp>
          <p:nvSpPr>
            <p:cNvPr id="249" name="Google Shape;249;p29"/>
            <p:cNvSpPr/>
            <p:nvPr/>
          </p:nvSpPr>
          <p:spPr>
            <a:xfrm>
              <a:off x="1682275" y="232816"/>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979CB8">
                <a:alpha val="15380"/>
              </a:srgbClr>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9"/>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979CB8">
                <a:alpha val="15380"/>
              </a:srgbClr>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9"/>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rgbClr val="979CB8">
                <a:alpha val="15380"/>
              </a:srgbClr>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9"/>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253" name="Google Shape;253;p29"/>
          <p:cNvPicPr preferRelativeResize="0"/>
          <p:nvPr/>
        </p:nvPicPr>
        <p:blipFill>
          <a:blip r:embed="rId12">
            <a:alphaModFix/>
          </a:blip>
          <a:stretch>
            <a:fillRect/>
          </a:stretch>
        </p:blipFill>
        <p:spPr>
          <a:xfrm>
            <a:off x="654025" y="606900"/>
            <a:ext cx="865849" cy="865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852675" y="606906"/>
            <a:ext cx="5882700" cy="386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rPr>
              <a:t>18CSC402 - DEEP LEARNING</a:t>
            </a:r>
            <a:endParaRPr sz="3000">
              <a:solidFill>
                <a:schemeClr val="lt1"/>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b="1" lang="en" sz="3000">
                <a:solidFill>
                  <a:schemeClr val="accent1"/>
                </a:solidFill>
              </a:rPr>
              <a:t>Sentence-BERT: Sentence Embeddings using Siamese BERT-Networks</a:t>
            </a:r>
            <a:endParaRPr b="1" sz="3000">
              <a:solidFill>
                <a:schemeClr val="accent1"/>
              </a:solidFill>
            </a:endParaRPr>
          </a:p>
          <a:p>
            <a:pPr indent="0" lvl="0" marL="0" rtl="0" algn="ctr">
              <a:spcBef>
                <a:spcPts val="0"/>
              </a:spcBef>
              <a:spcAft>
                <a:spcPts val="0"/>
              </a:spcAft>
              <a:buNone/>
            </a:pPr>
            <a:r>
              <a:t/>
            </a:r>
            <a:endParaRPr sz="3000"/>
          </a:p>
          <a:p>
            <a:pPr indent="0" lvl="0" marL="0" rtl="0" algn="ctr">
              <a:lnSpc>
                <a:spcPct val="100000"/>
              </a:lnSpc>
              <a:spcBef>
                <a:spcPts val="0"/>
              </a:spcBef>
              <a:spcAft>
                <a:spcPts val="0"/>
              </a:spcAft>
              <a:buNone/>
            </a:pPr>
            <a:r>
              <a:rPr lang="en" sz="3000"/>
              <a:t>CASE STUDY REVIEW - 1</a:t>
            </a:r>
            <a:endParaRPr sz="3000"/>
          </a:p>
          <a:p>
            <a:pPr indent="0" lvl="0" marL="0" rtl="0" algn="ctr">
              <a:lnSpc>
                <a:spcPct val="100000"/>
              </a:lnSpc>
              <a:spcBef>
                <a:spcPts val="0"/>
              </a:spcBef>
              <a:spcAft>
                <a:spcPts val="0"/>
              </a:spcAft>
              <a:buNone/>
            </a:pPr>
            <a:r>
              <a:t/>
            </a:r>
            <a:endParaRPr sz="3000"/>
          </a:p>
          <a:p>
            <a:pPr indent="0" lvl="0" marL="0" rtl="0" algn="ctr">
              <a:lnSpc>
                <a:spcPct val="100000"/>
              </a:lnSpc>
              <a:spcBef>
                <a:spcPts val="0"/>
              </a:spcBef>
              <a:spcAft>
                <a:spcPts val="0"/>
              </a:spcAft>
              <a:buNone/>
            </a:pPr>
            <a:r>
              <a:rPr lang="en" sz="3000"/>
              <a:t>Parameshwari S - CB.SC.I5DAS18026</a:t>
            </a:r>
            <a:endParaRPr sz="3000"/>
          </a:p>
        </p:txBody>
      </p:sp>
      <p:pic>
        <p:nvPicPr>
          <p:cNvPr id="70" name="Google Shape;70;p12"/>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57" name="Shape 257"/>
        <p:cNvGrpSpPr/>
        <p:nvPr/>
      </p:nvGrpSpPr>
      <p:grpSpPr>
        <a:xfrm>
          <a:off x="0" y="0"/>
          <a:ext cx="0" cy="0"/>
          <a:chOff x="0" y="0"/>
          <a:chExt cx="0" cy="0"/>
        </a:xfrm>
      </p:grpSpPr>
      <p:sp>
        <p:nvSpPr>
          <p:cNvPr id="258" name="Google Shape;258;p30"/>
          <p:cNvSpPr txBox="1"/>
          <p:nvPr>
            <p:ph idx="4294967295" type="ctrTitle"/>
          </p:nvPr>
        </p:nvSpPr>
        <p:spPr>
          <a:xfrm>
            <a:off x="1669950" y="2422225"/>
            <a:ext cx="5804100" cy="55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Thanks!</a:t>
            </a:r>
            <a:endParaRPr sz="4800">
              <a:solidFill>
                <a:schemeClr val="accent1"/>
              </a:solidFill>
            </a:endParaRPr>
          </a:p>
        </p:txBody>
      </p:sp>
      <p:sp>
        <p:nvSpPr>
          <p:cNvPr id="259" name="Google Shape;259;p30"/>
          <p:cNvSpPr/>
          <p:nvPr/>
        </p:nvSpPr>
        <p:spPr>
          <a:xfrm>
            <a:off x="2076850" y="1842169"/>
            <a:ext cx="4748538" cy="1422375"/>
          </a:xfrm>
          <a:custGeom>
            <a:rect b="b" l="l" r="r" t="t"/>
            <a:pathLst>
              <a:path extrusionOk="0" h="66288" w="16318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cap="flat" cmpd="sng" w="9525">
            <a:solidFill>
              <a:srgbClr val="FFFFFF"/>
            </a:solidFill>
            <a:prstDash val="solid"/>
            <a:round/>
            <a:headEnd len="med" w="med" type="none"/>
            <a:tailEnd len="med" w="med" type="none"/>
          </a:ln>
        </p:spPr>
      </p:sp>
      <p:cxnSp>
        <p:nvCxnSpPr>
          <p:cNvPr id="260" name="Google Shape;260;p30"/>
          <p:cNvCxnSpPr/>
          <p:nvPr/>
        </p:nvCxnSpPr>
        <p:spPr>
          <a:xfrm flipH="1">
            <a:off x="6023075" y="1690181"/>
            <a:ext cx="810600" cy="528900"/>
          </a:xfrm>
          <a:prstGeom prst="straightConnector1">
            <a:avLst/>
          </a:prstGeom>
          <a:noFill/>
          <a:ln cap="flat" cmpd="sng" w="9525">
            <a:solidFill>
              <a:srgbClr val="FFFFFF"/>
            </a:solidFill>
            <a:prstDash val="dash"/>
            <a:round/>
            <a:headEnd len="med" w="med" type="none"/>
            <a:tailEnd len="med" w="med" type="triangle"/>
          </a:ln>
        </p:spPr>
      </p:cxnSp>
      <p:cxnSp>
        <p:nvCxnSpPr>
          <p:cNvPr id="261" name="Google Shape;261;p30"/>
          <p:cNvCxnSpPr/>
          <p:nvPr/>
        </p:nvCxnSpPr>
        <p:spPr>
          <a:xfrm>
            <a:off x="3380350" y="1726669"/>
            <a:ext cx="219000" cy="419400"/>
          </a:xfrm>
          <a:prstGeom prst="straightConnector1">
            <a:avLst/>
          </a:prstGeom>
          <a:noFill/>
          <a:ln cap="flat" cmpd="sng" w="9525">
            <a:solidFill>
              <a:srgbClr val="FFFFFF"/>
            </a:solidFill>
            <a:prstDash val="dash"/>
            <a:round/>
            <a:headEnd len="med" w="med" type="none"/>
            <a:tailEnd len="med" w="med" type="triangle"/>
          </a:ln>
        </p:spPr>
      </p:cxnSp>
      <p:cxnSp>
        <p:nvCxnSpPr>
          <p:cNvPr id="262" name="Google Shape;262;p30"/>
          <p:cNvCxnSpPr/>
          <p:nvPr/>
        </p:nvCxnSpPr>
        <p:spPr>
          <a:xfrm flipH="1" rot="10800000">
            <a:off x="2350850" y="2894063"/>
            <a:ext cx="826800" cy="486300"/>
          </a:xfrm>
          <a:prstGeom prst="straightConnector1">
            <a:avLst/>
          </a:prstGeom>
          <a:noFill/>
          <a:ln cap="flat" cmpd="sng" w="9525">
            <a:solidFill>
              <a:srgbClr val="FFFFFF"/>
            </a:solidFill>
            <a:prstDash val="dash"/>
            <a:round/>
            <a:headEnd len="med" w="med" type="none"/>
            <a:tailEnd len="med" w="med" type="triangle"/>
          </a:ln>
        </p:spPr>
      </p:cxnSp>
      <p:cxnSp>
        <p:nvCxnSpPr>
          <p:cNvPr id="263" name="Google Shape;263;p30"/>
          <p:cNvCxnSpPr/>
          <p:nvPr/>
        </p:nvCxnSpPr>
        <p:spPr>
          <a:xfrm rot="10800000">
            <a:off x="5406800" y="2887725"/>
            <a:ext cx="178500" cy="535200"/>
          </a:xfrm>
          <a:prstGeom prst="straightConnector1">
            <a:avLst/>
          </a:prstGeom>
          <a:noFill/>
          <a:ln cap="flat" cmpd="sng" w="9525">
            <a:solidFill>
              <a:srgbClr val="FFFFFF"/>
            </a:solidFill>
            <a:prstDash val="dash"/>
            <a:round/>
            <a:headEnd len="med" w="med" type="none"/>
            <a:tailEnd len="med" w="med" type="triangle"/>
          </a:ln>
        </p:spPr>
      </p:cxnSp>
      <p:cxnSp>
        <p:nvCxnSpPr>
          <p:cNvPr id="264" name="Google Shape;264;p30"/>
          <p:cNvCxnSpPr/>
          <p:nvPr/>
        </p:nvCxnSpPr>
        <p:spPr>
          <a:xfrm rot="10800000">
            <a:off x="5707050" y="2845219"/>
            <a:ext cx="186300" cy="127800"/>
          </a:xfrm>
          <a:prstGeom prst="straightConnector1">
            <a:avLst/>
          </a:prstGeom>
          <a:noFill/>
          <a:ln cap="flat" cmpd="sng" w="9525">
            <a:solidFill>
              <a:srgbClr val="FFFFFF"/>
            </a:solidFill>
            <a:prstDash val="dash"/>
            <a:round/>
            <a:headEnd len="med" w="med" type="none"/>
            <a:tailEnd len="med" w="med" type="triangle"/>
          </a:ln>
        </p:spPr>
      </p:cxnSp>
      <p:sp>
        <p:nvSpPr>
          <p:cNvPr id="265" name="Google Shape;265;p30"/>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6" name="Google Shape;266;p30"/>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6" name="Google Shape;76;p13"/>
          <p:cNvSpPr txBox="1"/>
          <p:nvPr>
            <p:ph idx="1" type="body"/>
          </p:nvPr>
        </p:nvSpPr>
        <p:spPr>
          <a:xfrm>
            <a:off x="1094275" y="1435738"/>
            <a:ext cx="3953100" cy="2704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Details of the paper</a:t>
            </a:r>
            <a:endParaRPr sz="2000"/>
          </a:p>
          <a:p>
            <a:pPr indent="-355600" lvl="0" marL="457200" rtl="0" algn="l">
              <a:spcBef>
                <a:spcPts val="0"/>
              </a:spcBef>
              <a:spcAft>
                <a:spcPts val="0"/>
              </a:spcAft>
              <a:buSzPts val="2000"/>
              <a:buChar char="▧"/>
            </a:pPr>
            <a:r>
              <a:rPr lang="en" sz="2000"/>
              <a:t>Significance</a:t>
            </a:r>
            <a:endParaRPr sz="2000"/>
          </a:p>
          <a:p>
            <a:pPr indent="-355600" lvl="0" marL="457200" rtl="0" algn="l">
              <a:spcBef>
                <a:spcPts val="0"/>
              </a:spcBef>
              <a:spcAft>
                <a:spcPts val="0"/>
              </a:spcAft>
              <a:buSzPts val="2000"/>
              <a:buChar char="▧"/>
            </a:pPr>
            <a:r>
              <a:rPr lang="en" sz="2000"/>
              <a:t>Problem Statement</a:t>
            </a:r>
            <a:endParaRPr sz="2000"/>
          </a:p>
          <a:p>
            <a:pPr indent="-355600" lvl="0" marL="457200" rtl="0" algn="l">
              <a:spcBef>
                <a:spcPts val="0"/>
              </a:spcBef>
              <a:spcAft>
                <a:spcPts val="0"/>
              </a:spcAft>
              <a:buSzPts val="2000"/>
              <a:buChar char="▧"/>
            </a:pPr>
            <a:r>
              <a:rPr lang="en" sz="2000"/>
              <a:t>BERT vs SBERT</a:t>
            </a:r>
            <a:endParaRPr sz="2000"/>
          </a:p>
          <a:p>
            <a:pPr indent="-355600" lvl="0" marL="457200" rtl="0" algn="l">
              <a:spcBef>
                <a:spcPts val="0"/>
              </a:spcBef>
              <a:spcAft>
                <a:spcPts val="0"/>
              </a:spcAft>
              <a:buSzPts val="2000"/>
              <a:buChar char="▧"/>
            </a:pPr>
            <a:r>
              <a:rPr lang="en" sz="2000"/>
              <a:t>About the dataset</a:t>
            </a:r>
            <a:endParaRPr sz="2000"/>
          </a:p>
          <a:p>
            <a:pPr indent="-355600" lvl="0" marL="457200" rtl="0" algn="l">
              <a:spcBef>
                <a:spcPts val="0"/>
              </a:spcBef>
              <a:spcAft>
                <a:spcPts val="0"/>
              </a:spcAft>
              <a:buSzPts val="2000"/>
              <a:buChar char="▧"/>
            </a:pPr>
            <a:r>
              <a:rPr lang="en" sz="2000"/>
              <a:t>Architecture diagram</a:t>
            </a:r>
            <a:endParaRPr sz="2000"/>
          </a:p>
          <a:p>
            <a:pPr indent="-355600" lvl="0" marL="457200" rtl="0" algn="l">
              <a:spcBef>
                <a:spcPts val="0"/>
              </a:spcBef>
              <a:spcAft>
                <a:spcPts val="0"/>
              </a:spcAft>
              <a:buSzPts val="2000"/>
              <a:buChar char="▧"/>
            </a:pPr>
            <a:r>
              <a:rPr lang="en" sz="2000"/>
              <a:t>Major steps</a:t>
            </a:r>
            <a:endParaRPr sz="2000"/>
          </a:p>
          <a:p>
            <a:pPr indent="-355600" lvl="0" marL="457200" rtl="0" algn="l">
              <a:spcBef>
                <a:spcPts val="0"/>
              </a:spcBef>
              <a:spcAft>
                <a:spcPts val="0"/>
              </a:spcAft>
              <a:buSzPts val="2000"/>
              <a:buChar char="▧"/>
            </a:pPr>
            <a:r>
              <a:rPr lang="en" sz="2000"/>
              <a:t>Tools &amp; Software</a:t>
            </a:r>
            <a:endParaRPr sz="2000"/>
          </a:p>
          <a:p>
            <a:pPr indent="-355600" lvl="0" marL="457200" rtl="0" algn="l">
              <a:spcBef>
                <a:spcPts val="0"/>
              </a:spcBef>
              <a:spcAft>
                <a:spcPts val="0"/>
              </a:spcAft>
              <a:buSzPts val="2000"/>
              <a:buChar char="▧"/>
            </a:pPr>
            <a:r>
              <a:rPr lang="en" sz="2000"/>
              <a:t>References</a:t>
            </a:r>
            <a:endParaRPr sz="2000"/>
          </a:p>
        </p:txBody>
      </p:sp>
      <p:sp>
        <p:nvSpPr>
          <p:cNvPr id="77" name="Google Shape;77;p13"/>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8" name="Google Shape;78;p13"/>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Details of the Paper</a:t>
            </a:r>
            <a:endParaRPr/>
          </a:p>
        </p:txBody>
      </p:sp>
      <p:sp>
        <p:nvSpPr>
          <p:cNvPr id="84" name="Google Shape;84;p14"/>
          <p:cNvSpPr txBox="1"/>
          <p:nvPr/>
        </p:nvSpPr>
        <p:spPr>
          <a:xfrm>
            <a:off x="1101075" y="1522825"/>
            <a:ext cx="3185700" cy="2828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3"/>
                </a:solidFill>
                <a:latin typeface="Varela Round"/>
                <a:ea typeface="Varela Round"/>
                <a:cs typeface="Varela Round"/>
                <a:sym typeface="Varela Round"/>
              </a:rPr>
              <a:t>PAPER TITLE : </a:t>
            </a:r>
            <a:r>
              <a:rPr lang="en" sz="1200">
                <a:solidFill>
                  <a:schemeClr val="dk1"/>
                </a:solidFill>
                <a:latin typeface="Varela Round"/>
                <a:ea typeface="Varela Round"/>
                <a:cs typeface="Varela Round"/>
                <a:sym typeface="Varela Round"/>
              </a:rPr>
              <a:t>Sentence-BERT: Sentence Embeddings using Siamese BERT-Networks</a:t>
            </a:r>
            <a:endParaRPr sz="1200">
              <a:solidFill>
                <a:schemeClr val="dk1"/>
              </a:solidFill>
              <a:latin typeface="Varela Round"/>
              <a:ea typeface="Varela Round"/>
              <a:cs typeface="Varela Round"/>
              <a:sym typeface="Varela Round"/>
            </a:endParaRPr>
          </a:p>
          <a:p>
            <a:pPr indent="0" lvl="0" marL="0" rtl="0" algn="l">
              <a:spcBef>
                <a:spcPts val="600"/>
              </a:spcBef>
              <a:spcAft>
                <a:spcPts val="0"/>
              </a:spcAft>
              <a:buNone/>
            </a:pPr>
            <a:r>
              <a:rPr b="1" lang="en" sz="1200">
                <a:solidFill>
                  <a:schemeClr val="accent3"/>
                </a:solidFill>
                <a:latin typeface="Varela Round"/>
                <a:ea typeface="Varela Round"/>
                <a:cs typeface="Varela Round"/>
                <a:sym typeface="Varela Round"/>
              </a:rPr>
              <a:t>AUTHOR DETAILS</a:t>
            </a:r>
            <a:r>
              <a:rPr b="1" lang="en" sz="1200">
                <a:solidFill>
                  <a:schemeClr val="accent3"/>
                </a:solidFill>
                <a:latin typeface="Varela Round"/>
                <a:ea typeface="Varela Round"/>
                <a:cs typeface="Varela Round"/>
                <a:sym typeface="Varela Round"/>
              </a:rPr>
              <a:t> : </a:t>
            </a:r>
            <a:r>
              <a:rPr lang="en" sz="1200">
                <a:solidFill>
                  <a:schemeClr val="dk1"/>
                </a:solidFill>
                <a:latin typeface="Varela Round"/>
                <a:ea typeface="Varela Round"/>
                <a:cs typeface="Varela Round"/>
                <a:sym typeface="Varela Round"/>
              </a:rPr>
              <a:t>Nils Reimers, Iryna</a:t>
            </a:r>
            <a:r>
              <a:rPr lang="en"/>
              <a:t> </a:t>
            </a:r>
            <a:r>
              <a:rPr lang="en" sz="1200">
                <a:solidFill>
                  <a:schemeClr val="dk1"/>
                </a:solidFill>
                <a:latin typeface="Varela Round"/>
                <a:ea typeface="Varela Round"/>
                <a:cs typeface="Varela Round"/>
                <a:sym typeface="Varela Round"/>
              </a:rPr>
              <a:t>Gurevych - Darmstadt, Germany</a:t>
            </a:r>
            <a:endParaRPr sz="1200">
              <a:solidFill>
                <a:schemeClr val="dk1"/>
              </a:solidFill>
              <a:latin typeface="Varela Round"/>
              <a:ea typeface="Varela Round"/>
              <a:cs typeface="Varela Round"/>
              <a:sym typeface="Varela Round"/>
            </a:endParaRPr>
          </a:p>
          <a:p>
            <a:pPr indent="0" lvl="0" marL="0" rtl="0" algn="l">
              <a:spcBef>
                <a:spcPts val="600"/>
              </a:spcBef>
              <a:spcAft>
                <a:spcPts val="0"/>
              </a:spcAft>
              <a:buNone/>
            </a:pPr>
            <a:r>
              <a:rPr b="1" lang="en" sz="1200">
                <a:solidFill>
                  <a:schemeClr val="accent3"/>
                </a:solidFill>
                <a:latin typeface="Varela Round"/>
                <a:ea typeface="Varela Round"/>
                <a:cs typeface="Varela Round"/>
                <a:sym typeface="Varela Round"/>
              </a:rPr>
              <a:t>YEAR PUBLISHED :</a:t>
            </a:r>
            <a:r>
              <a:rPr lang="en" sz="1200">
                <a:solidFill>
                  <a:schemeClr val="dk1"/>
                </a:solidFill>
                <a:latin typeface="Varela Round"/>
                <a:ea typeface="Varela Round"/>
                <a:cs typeface="Varela Round"/>
                <a:sym typeface="Varela Round"/>
              </a:rPr>
              <a:t> 2019</a:t>
            </a:r>
            <a:endParaRPr sz="1200">
              <a:solidFill>
                <a:schemeClr val="dk1"/>
              </a:solidFill>
              <a:latin typeface="Varela Round"/>
              <a:ea typeface="Varela Round"/>
              <a:cs typeface="Varela Round"/>
              <a:sym typeface="Varela Round"/>
            </a:endParaRPr>
          </a:p>
          <a:p>
            <a:pPr indent="0" lvl="0" marL="0" rtl="0" algn="l">
              <a:spcBef>
                <a:spcPts val="600"/>
              </a:spcBef>
              <a:spcAft>
                <a:spcPts val="0"/>
              </a:spcAft>
              <a:buNone/>
            </a:pPr>
            <a:r>
              <a:rPr b="1" lang="en" sz="1200">
                <a:solidFill>
                  <a:schemeClr val="accent3"/>
                </a:solidFill>
                <a:latin typeface="Varela Round"/>
                <a:ea typeface="Varela Round"/>
                <a:cs typeface="Varela Round"/>
                <a:sym typeface="Varela Round"/>
              </a:rPr>
              <a:t>LANGUAGE :</a:t>
            </a:r>
            <a:r>
              <a:rPr lang="en" sz="1200">
                <a:solidFill>
                  <a:schemeClr val="dk1"/>
                </a:solidFill>
                <a:latin typeface="Varela Round"/>
                <a:ea typeface="Varela Round"/>
                <a:cs typeface="Varela Round"/>
                <a:sym typeface="Varela Round"/>
              </a:rPr>
              <a:t> English</a:t>
            </a:r>
            <a:endParaRPr sz="1200">
              <a:solidFill>
                <a:schemeClr val="dk1"/>
              </a:solidFill>
              <a:latin typeface="Varela Round"/>
              <a:ea typeface="Varela Round"/>
              <a:cs typeface="Varela Round"/>
              <a:sym typeface="Varela Round"/>
            </a:endParaRPr>
          </a:p>
          <a:p>
            <a:pPr indent="0" lvl="0" marL="0" rtl="0" algn="l">
              <a:spcBef>
                <a:spcPts val="600"/>
              </a:spcBef>
              <a:spcAft>
                <a:spcPts val="0"/>
              </a:spcAft>
              <a:buNone/>
            </a:pPr>
            <a:r>
              <a:rPr b="1" lang="en" sz="1200">
                <a:solidFill>
                  <a:schemeClr val="accent3"/>
                </a:solidFill>
                <a:latin typeface="Varela Round"/>
                <a:ea typeface="Varela Round"/>
                <a:cs typeface="Varela Round"/>
                <a:sym typeface="Varela Round"/>
              </a:rPr>
              <a:t>EVENT TITLE : </a:t>
            </a:r>
            <a:r>
              <a:rPr lang="en" sz="1200">
                <a:solidFill>
                  <a:schemeClr val="dk1"/>
                </a:solidFill>
                <a:latin typeface="Varela Round"/>
                <a:ea typeface="Varela Round"/>
                <a:cs typeface="Varela Round"/>
                <a:sym typeface="Varela Round"/>
              </a:rPr>
              <a:t>The 2019 Conference on Empirical Methods in Natural Language Processing (EMNLP 2019)</a:t>
            </a:r>
            <a:endParaRPr sz="1200">
              <a:solidFill>
                <a:schemeClr val="dk1"/>
              </a:solidFill>
              <a:latin typeface="Varela Round"/>
              <a:ea typeface="Varela Round"/>
              <a:cs typeface="Varela Round"/>
              <a:sym typeface="Varela Round"/>
            </a:endParaRPr>
          </a:p>
          <a:p>
            <a:pPr indent="0" lvl="0" marL="0" rtl="0" algn="l">
              <a:spcBef>
                <a:spcPts val="600"/>
              </a:spcBef>
              <a:spcAft>
                <a:spcPts val="0"/>
              </a:spcAft>
              <a:buNone/>
            </a:pPr>
            <a:r>
              <a:rPr b="1" lang="en" sz="1200">
                <a:solidFill>
                  <a:schemeClr val="accent3"/>
                </a:solidFill>
                <a:latin typeface="Varela Round"/>
                <a:ea typeface="Varela Round"/>
                <a:cs typeface="Varela Round"/>
                <a:sym typeface="Varela Round"/>
              </a:rPr>
              <a:t>EVENT LOCATION : </a:t>
            </a:r>
            <a:r>
              <a:rPr lang="en" sz="1200">
                <a:solidFill>
                  <a:schemeClr val="dk1"/>
                </a:solidFill>
                <a:latin typeface="Varela Round"/>
                <a:ea typeface="Varela Round"/>
                <a:cs typeface="Varela Round"/>
                <a:sym typeface="Varela Round"/>
              </a:rPr>
              <a:t>Hong Kong, China</a:t>
            </a:r>
            <a:endParaRPr sz="1200">
              <a:solidFill>
                <a:schemeClr val="dk1"/>
              </a:solidFill>
              <a:latin typeface="Varela Round"/>
              <a:ea typeface="Varela Round"/>
              <a:cs typeface="Varela Round"/>
              <a:sym typeface="Varela Round"/>
            </a:endParaRPr>
          </a:p>
        </p:txBody>
      </p:sp>
      <p:sp>
        <p:nvSpPr>
          <p:cNvPr id="85" name="Google Shape;85;p14"/>
          <p:cNvSpPr txBox="1"/>
          <p:nvPr/>
        </p:nvSpPr>
        <p:spPr>
          <a:xfrm>
            <a:off x="4838450" y="1522831"/>
            <a:ext cx="3324900" cy="2466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3"/>
                </a:solidFill>
                <a:latin typeface="Varela Round"/>
                <a:ea typeface="Varela Round"/>
                <a:cs typeface="Varela Round"/>
                <a:sym typeface="Varela Round"/>
              </a:rPr>
              <a:t>ABSTRACT</a:t>
            </a:r>
            <a:endParaRPr sz="1200">
              <a:solidFill>
                <a:schemeClr val="accent3"/>
              </a:solidFill>
              <a:latin typeface="Varela Round"/>
              <a:ea typeface="Varela Round"/>
              <a:cs typeface="Varela Round"/>
              <a:sym typeface="Varela Round"/>
            </a:endParaRPr>
          </a:p>
          <a:p>
            <a:pPr indent="0" lvl="0" marL="0" rtl="0" algn="l">
              <a:spcBef>
                <a:spcPts val="600"/>
              </a:spcBef>
              <a:spcAft>
                <a:spcPts val="0"/>
              </a:spcAft>
              <a:buNone/>
            </a:pPr>
            <a:r>
              <a:rPr lang="en" sz="1200">
                <a:solidFill>
                  <a:srgbClr val="505670"/>
                </a:solidFill>
                <a:latin typeface="Varela Round"/>
                <a:ea typeface="Varela Round"/>
                <a:cs typeface="Varela Round"/>
                <a:sym typeface="Varela Round"/>
              </a:rPr>
              <a:t>In this paper, they introduced new model Sentence-BERT (SBERT) which is a modification to the pretrained model BERT. This model is to achieve semantic similarity in a computationally efficient way. </a:t>
            </a:r>
            <a:endParaRPr sz="1200">
              <a:solidFill>
                <a:srgbClr val="505670"/>
              </a:solidFill>
              <a:latin typeface="Varela Round"/>
              <a:ea typeface="Varela Round"/>
              <a:cs typeface="Varela Round"/>
              <a:sym typeface="Varela Round"/>
            </a:endParaRPr>
          </a:p>
          <a:p>
            <a:pPr indent="0" lvl="0" marL="0" rtl="0" algn="l">
              <a:spcBef>
                <a:spcPts val="600"/>
              </a:spcBef>
              <a:spcAft>
                <a:spcPts val="0"/>
              </a:spcAft>
              <a:buNone/>
            </a:pPr>
            <a:r>
              <a:rPr b="1" lang="en" sz="1200">
                <a:solidFill>
                  <a:schemeClr val="accent3"/>
                </a:solidFill>
                <a:latin typeface="Varela Round"/>
                <a:ea typeface="Varela Round"/>
                <a:cs typeface="Varela Round"/>
                <a:sym typeface="Varela Round"/>
              </a:rPr>
              <a:t>OFFICIAL URL </a:t>
            </a:r>
            <a:r>
              <a:rPr lang="en" sz="1200" u="sng">
                <a:solidFill>
                  <a:srgbClr val="505670"/>
                </a:solidFill>
                <a:latin typeface="Varela Round"/>
                <a:ea typeface="Varela Round"/>
                <a:cs typeface="Varela Round"/>
                <a:sym typeface="Varela Round"/>
              </a:rPr>
              <a:t>https://aclanthology.org/D19-1410.pdf</a:t>
            </a:r>
            <a:endParaRPr sz="1200" u="sng">
              <a:solidFill>
                <a:srgbClr val="505670"/>
              </a:solidFill>
              <a:latin typeface="Varela Round"/>
              <a:ea typeface="Varela Round"/>
              <a:cs typeface="Varela Round"/>
              <a:sym typeface="Varela Round"/>
            </a:endParaRPr>
          </a:p>
        </p:txBody>
      </p:sp>
      <p:sp>
        <p:nvSpPr>
          <p:cNvPr id="86" name="Google Shape;86;p14"/>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7" name="Google Shape;87;p14"/>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Significance</a:t>
            </a:r>
            <a:endParaRPr/>
          </a:p>
        </p:txBody>
      </p:sp>
      <p:sp>
        <p:nvSpPr>
          <p:cNvPr id="93" name="Google Shape;93;p15"/>
          <p:cNvSpPr txBox="1"/>
          <p:nvPr>
            <p:ph idx="1" type="body"/>
          </p:nvPr>
        </p:nvSpPr>
        <p:spPr>
          <a:xfrm>
            <a:off x="1043850" y="1432375"/>
            <a:ext cx="7056300" cy="306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Around 80%-90% of data produced is text which is an unstructured data. It has to be processed, mined in order to perform text analytics (retrieving high quality information from text).</a:t>
            </a:r>
            <a:endParaRPr sz="1400"/>
          </a:p>
          <a:p>
            <a:pPr indent="0" lvl="0" marL="0" rtl="0" algn="l">
              <a:spcBef>
                <a:spcPts val="600"/>
              </a:spcBef>
              <a:spcAft>
                <a:spcPts val="0"/>
              </a:spcAft>
              <a:buNone/>
            </a:pPr>
            <a:r>
              <a:rPr lang="en" sz="1400"/>
              <a:t>One such process is semantic similarity i.e, finding similarity between sentences or words. This has a wide range of applications such as : </a:t>
            </a:r>
            <a:endParaRPr sz="1400"/>
          </a:p>
          <a:p>
            <a:pPr indent="-317500" lvl="0" marL="457200" rtl="0" algn="l">
              <a:spcBef>
                <a:spcPts val="600"/>
              </a:spcBef>
              <a:spcAft>
                <a:spcPts val="0"/>
              </a:spcAft>
              <a:buSzPts val="1400"/>
              <a:buChar char="▧"/>
            </a:pPr>
            <a:r>
              <a:rPr lang="en" sz="1400"/>
              <a:t>Sentence-pair regression</a:t>
            </a:r>
            <a:endParaRPr sz="1400"/>
          </a:p>
          <a:p>
            <a:pPr indent="-317500" lvl="0" marL="457200" rtl="0" algn="l">
              <a:spcBef>
                <a:spcPts val="0"/>
              </a:spcBef>
              <a:spcAft>
                <a:spcPts val="0"/>
              </a:spcAft>
              <a:buSzPts val="1400"/>
              <a:buChar char="▧"/>
            </a:pPr>
            <a:r>
              <a:rPr lang="en" sz="1400"/>
              <a:t>Text summarization</a:t>
            </a:r>
            <a:endParaRPr sz="1400"/>
          </a:p>
          <a:p>
            <a:pPr indent="-317500" lvl="0" marL="457200" rtl="0" algn="l">
              <a:spcBef>
                <a:spcPts val="0"/>
              </a:spcBef>
              <a:spcAft>
                <a:spcPts val="0"/>
              </a:spcAft>
              <a:buSzPts val="1400"/>
              <a:buChar char="▧"/>
            </a:pPr>
            <a:r>
              <a:rPr lang="en" sz="1400"/>
              <a:t>Document clustering</a:t>
            </a:r>
            <a:endParaRPr sz="1400"/>
          </a:p>
          <a:p>
            <a:pPr indent="-317500" lvl="0" marL="457200" rtl="0" algn="l">
              <a:spcBef>
                <a:spcPts val="0"/>
              </a:spcBef>
              <a:spcAft>
                <a:spcPts val="0"/>
              </a:spcAft>
              <a:buSzPts val="1400"/>
              <a:buChar char="▧"/>
            </a:pPr>
            <a:r>
              <a:rPr lang="en" sz="1400"/>
              <a:t>Question generations etc.</a:t>
            </a:r>
            <a:endParaRPr sz="1400"/>
          </a:p>
          <a:p>
            <a:pPr indent="0" lvl="0" marL="0" rtl="0" algn="l">
              <a:spcBef>
                <a:spcPts val="600"/>
              </a:spcBef>
              <a:spcAft>
                <a:spcPts val="0"/>
              </a:spcAft>
              <a:buNone/>
            </a:pPr>
            <a:r>
              <a:rPr lang="en" sz="1400"/>
              <a:t>In google search, we get similar search suggestions in the below list box while we type which is a common daily application of semantic similarity. Similarly, in Quora website which is mainly used for question-answering.</a:t>
            </a:r>
            <a:endParaRPr sz="1400"/>
          </a:p>
        </p:txBody>
      </p:sp>
      <p:sp>
        <p:nvSpPr>
          <p:cNvPr id="94" name="Google Shape;94;p15"/>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5" name="Google Shape;95;p15"/>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ctrTitle"/>
          </p:nvPr>
        </p:nvSpPr>
        <p:spPr>
          <a:xfrm>
            <a:off x="1650450" y="955150"/>
            <a:ext cx="5843100" cy="118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chemeClr val="accent5"/>
              </a:solidFill>
            </a:endParaRPr>
          </a:p>
          <a:p>
            <a:pPr indent="0" lvl="0" marL="0" rtl="0" algn="ctr">
              <a:spcBef>
                <a:spcPts val="0"/>
              </a:spcBef>
              <a:spcAft>
                <a:spcPts val="0"/>
              </a:spcAft>
              <a:buNone/>
            </a:pPr>
            <a:r>
              <a:rPr lang="en"/>
              <a:t>Problem Statement</a:t>
            </a:r>
            <a:endParaRPr/>
          </a:p>
        </p:txBody>
      </p:sp>
      <p:sp>
        <p:nvSpPr>
          <p:cNvPr id="101" name="Google Shape;101;p16"/>
          <p:cNvSpPr txBox="1"/>
          <p:nvPr>
            <p:ph idx="1" type="subTitle"/>
          </p:nvPr>
        </p:nvSpPr>
        <p:spPr>
          <a:xfrm>
            <a:off x="2011350" y="2089050"/>
            <a:ext cx="5121300" cy="186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BERT and RoBERTa requires that both sentences are fed</a:t>
            </a:r>
            <a:endParaRPr sz="1400"/>
          </a:p>
          <a:p>
            <a:pPr indent="0" lvl="0" marL="0" rtl="0" algn="ctr">
              <a:spcBef>
                <a:spcPts val="0"/>
              </a:spcBef>
              <a:spcAft>
                <a:spcPts val="0"/>
              </a:spcAft>
              <a:buNone/>
            </a:pPr>
            <a:r>
              <a:rPr lang="en" sz="1400"/>
              <a:t>into the network, which causes a massive computational overhead: Finding the most similar pair in a collection of 10,000 sentences requires about 50 million inference computations (~65 hours) </a:t>
            </a:r>
            <a:r>
              <a:rPr lang="en" sz="1400"/>
              <a:t>with</a:t>
            </a:r>
            <a:r>
              <a:rPr lang="en" sz="1400"/>
              <a:t> BERT. The construction of BERT makes it unsuitable for semantic similarity search as well as for unsupervised tasks like clustering.</a:t>
            </a:r>
            <a:endParaRPr sz="1400"/>
          </a:p>
        </p:txBody>
      </p:sp>
      <p:sp>
        <p:nvSpPr>
          <p:cNvPr id="102" name="Google Shape;102;p16"/>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3" name="Google Shape;103;p16"/>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BERT VS SBERT</a:t>
            </a:r>
            <a:endParaRPr/>
          </a:p>
        </p:txBody>
      </p:sp>
      <p:sp>
        <p:nvSpPr>
          <p:cNvPr id="109" name="Google Shape;109;p17"/>
          <p:cNvSpPr/>
          <p:nvPr/>
        </p:nvSpPr>
        <p:spPr>
          <a:xfrm>
            <a:off x="1108024" y="1356025"/>
            <a:ext cx="3099300" cy="3111600"/>
          </a:xfrm>
          <a:prstGeom prst="ellipse">
            <a:avLst/>
          </a:prstGeom>
          <a:noFill/>
          <a:ln cap="flat" cmpd="sng" w="952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accent3"/>
              </a:solidFill>
              <a:latin typeface="Varela Round"/>
              <a:ea typeface="Varela Round"/>
              <a:cs typeface="Varela Round"/>
              <a:sym typeface="Varela Round"/>
            </a:endParaRPr>
          </a:p>
          <a:p>
            <a:pPr indent="0" lvl="0" marL="0" rtl="0" algn="ctr">
              <a:spcBef>
                <a:spcPts val="0"/>
              </a:spcBef>
              <a:spcAft>
                <a:spcPts val="0"/>
              </a:spcAft>
              <a:buNone/>
            </a:pPr>
            <a:r>
              <a:t/>
            </a:r>
            <a:endParaRPr sz="1200">
              <a:solidFill>
                <a:schemeClr val="accent3"/>
              </a:solidFill>
              <a:latin typeface="Varela Round"/>
              <a:ea typeface="Varela Round"/>
              <a:cs typeface="Varela Round"/>
              <a:sym typeface="Varela Round"/>
            </a:endParaRPr>
          </a:p>
        </p:txBody>
      </p:sp>
      <p:sp>
        <p:nvSpPr>
          <p:cNvPr id="110" name="Google Shape;110;p17"/>
          <p:cNvSpPr/>
          <p:nvPr/>
        </p:nvSpPr>
        <p:spPr>
          <a:xfrm>
            <a:off x="5111825" y="1356025"/>
            <a:ext cx="3099300" cy="3111600"/>
          </a:xfrm>
          <a:prstGeom prst="ellipse">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accent1"/>
              </a:solidFill>
              <a:latin typeface="Varela Round"/>
              <a:ea typeface="Varela Round"/>
              <a:cs typeface="Varela Round"/>
              <a:sym typeface="Varela Round"/>
            </a:endParaRPr>
          </a:p>
          <a:p>
            <a:pPr indent="0" lvl="0" marL="0" rtl="0" algn="ctr">
              <a:spcBef>
                <a:spcPts val="0"/>
              </a:spcBef>
              <a:spcAft>
                <a:spcPts val="0"/>
              </a:spcAft>
              <a:buNone/>
            </a:pPr>
            <a:r>
              <a:t/>
            </a:r>
            <a:endParaRPr sz="1200">
              <a:solidFill>
                <a:schemeClr val="accent1"/>
              </a:solidFill>
              <a:latin typeface="Varela Round"/>
              <a:ea typeface="Varela Round"/>
              <a:cs typeface="Varela Round"/>
              <a:sym typeface="Varela Round"/>
            </a:endParaRPr>
          </a:p>
        </p:txBody>
      </p:sp>
      <p:sp>
        <p:nvSpPr>
          <p:cNvPr id="111" name="Google Shape;111;p17"/>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2" name="Google Shape;112;p17"/>
          <p:cNvSpPr txBox="1"/>
          <p:nvPr>
            <p:ph idx="4294967295" type="body"/>
          </p:nvPr>
        </p:nvSpPr>
        <p:spPr>
          <a:xfrm>
            <a:off x="1027950" y="1422675"/>
            <a:ext cx="2916600" cy="31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3"/>
              </a:solidFill>
            </a:endParaRPr>
          </a:p>
          <a:p>
            <a:pPr indent="-304800" lvl="0" marL="457200" rtl="0" algn="ctr">
              <a:lnSpc>
                <a:spcPct val="115000"/>
              </a:lnSpc>
              <a:spcBef>
                <a:spcPts val="0"/>
              </a:spcBef>
              <a:spcAft>
                <a:spcPts val="0"/>
              </a:spcAft>
              <a:buSzPts val="1200"/>
              <a:buChar char="▧"/>
            </a:pPr>
            <a:r>
              <a:rPr lang="en" sz="1100"/>
              <a:t>Bidirectional Encoder Representations from Transformer</a:t>
            </a:r>
            <a:endParaRPr sz="1100"/>
          </a:p>
          <a:p>
            <a:pPr indent="-304800" lvl="0" marL="457200" rtl="0" algn="ctr">
              <a:lnSpc>
                <a:spcPct val="115000"/>
              </a:lnSpc>
              <a:spcBef>
                <a:spcPts val="0"/>
              </a:spcBef>
              <a:spcAft>
                <a:spcPts val="0"/>
              </a:spcAft>
              <a:buSzPts val="1200"/>
              <a:buChar char="▧"/>
            </a:pPr>
            <a:r>
              <a:rPr lang="en" sz="1100"/>
              <a:t>BERT learns information from both the left and the right side of a token’s context.</a:t>
            </a:r>
            <a:endParaRPr sz="1100"/>
          </a:p>
          <a:p>
            <a:pPr indent="-304800" lvl="0" marL="457200" rtl="0" algn="ctr">
              <a:lnSpc>
                <a:spcPct val="115000"/>
              </a:lnSpc>
              <a:spcBef>
                <a:spcPts val="0"/>
              </a:spcBef>
              <a:spcAft>
                <a:spcPts val="0"/>
              </a:spcAft>
              <a:buSzPts val="1200"/>
              <a:buChar char="▧"/>
            </a:pPr>
            <a:r>
              <a:rPr lang="en" sz="1100"/>
              <a:t>Not suitable for regression tasks due to many possible combinations.</a:t>
            </a:r>
            <a:endParaRPr sz="1100"/>
          </a:p>
          <a:p>
            <a:pPr indent="-304800" lvl="0" marL="457200" rtl="0" algn="ctr">
              <a:lnSpc>
                <a:spcPct val="115000"/>
              </a:lnSpc>
              <a:spcBef>
                <a:spcPts val="0"/>
              </a:spcBef>
              <a:spcAft>
                <a:spcPts val="0"/>
              </a:spcAft>
              <a:buSzPts val="1200"/>
              <a:buChar char="▧"/>
            </a:pPr>
            <a:r>
              <a:rPr lang="en" sz="1100"/>
              <a:t>No independent sentence embeddings are computed which makes it difficult to derive sentence embeddings.</a:t>
            </a:r>
            <a:endParaRPr sz="1100"/>
          </a:p>
        </p:txBody>
      </p:sp>
      <p:sp>
        <p:nvSpPr>
          <p:cNvPr id="113" name="Google Shape;113;p17"/>
          <p:cNvSpPr txBox="1"/>
          <p:nvPr>
            <p:ph idx="4294967295" type="body"/>
          </p:nvPr>
        </p:nvSpPr>
        <p:spPr>
          <a:xfrm>
            <a:off x="4941200" y="1459650"/>
            <a:ext cx="3218100" cy="31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3"/>
              </a:solidFill>
            </a:endParaRPr>
          </a:p>
          <a:p>
            <a:pPr indent="0" lvl="0" marL="0" rtl="0" algn="l">
              <a:spcBef>
                <a:spcPts val="0"/>
              </a:spcBef>
              <a:spcAft>
                <a:spcPts val="0"/>
              </a:spcAft>
              <a:buNone/>
            </a:pPr>
            <a:r>
              <a:t/>
            </a:r>
            <a:endParaRPr sz="1200">
              <a:solidFill>
                <a:schemeClr val="accent1"/>
              </a:solidFill>
            </a:endParaRPr>
          </a:p>
          <a:p>
            <a:pPr indent="-304800" lvl="0" marL="457200" rtl="0" algn="ctr">
              <a:lnSpc>
                <a:spcPct val="115000"/>
              </a:lnSpc>
              <a:spcBef>
                <a:spcPts val="0"/>
              </a:spcBef>
              <a:spcAft>
                <a:spcPts val="0"/>
              </a:spcAft>
              <a:buClr>
                <a:schemeClr val="accent3"/>
              </a:buClr>
              <a:buSzPts val="1200"/>
              <a:buChar char="▧"/>
            </a:pPr>
            <a:r>
              <a:rPr lang="en" sz="1100"/>
              <a:t>Sentence - </a:t>
            </a:r>
            <a:r>
              <a:rPr lang="en" sz="1100"/>
              <a:t>BERT</a:t>
            </a:r>
            <a:endParaRPr sz="1100"/>
          </a:p>
          <a:p>
            <a:pPr indent="-304800" lvl="0" marL="457200" rtl="0" algn="ctr">
              <a:lnSpc>
                <a:spcPct val="115000"/>
              </a:lnSpc>
              <a:spcBef>
                <a:spcPts val="0"/>
              </a:spcBef>
              <a:spcAft>
                <a:spcPts val="0"/>
              </a:spcAft>
              <a:buClr>
                <a:schemeClr val="accent3"/>
              </a:buClr>
              <a:buSzPts val="1200"/>
              <a:buChar char="▧"/>
            </a:pPr>
            <a:r>
              <a:rPr lang="en" sz="1100"/>
              <a:t>The siamese network architecture enables that fixed-sized vectors for input sentences can be derived. </a:t>
            </a:r>
            <a:endParaRPr sz="1100"/>
          </a:p>
          <a:p>
            <a:pPr indent="-304800" lvl="0" marL="457200" rtl="0" algn="ctr">
              <a:lnSpc>
                <a:spcPct val="115000"/>
              </a:lnSpc>
              <a:spcBef>
                <a:spcPts val="0"/>
              </a:spcBef>
              <a:spcAft>
                <a:spcPts val="0"/>
              </a:spcAft>
              <a:buClr>
                <a:schemeClr val="accent3"/>
              </a:buClr>
              <a:buSzPts val="1200"/>
              <a:buChar char="▧"/>
            </a:pPr>
            <a:r>
              <a:rPr lang="en" sz="1100"/>
              <a:t>Using a similarity measure like cosine similarity or Manhattan/ Euclidean distance, semantically similar sentences can be found. </a:t>
            </a:r>
            <a:endParaRPr sz="1100"/>
          </a:p>
          <a:p>
            <a:pPr indent="-304800" lvl="0" marL="457200" rtl="0" algn="ctr">
              <a:lnSpc>
                <a:spcPct val="115000"/>
              </a:lnSpc>
              <a:spcBef>
                <a:spcPts val="0"/>
              </a:spcBef>
              <a:spcAft>
                <a:spcPts val="0"/>
              </a:spcAft>
              <a:buClr>
                <a:schemeClr val="accent3"/>
              </a:buClr>
              <a:buSzPts val="1200"/>
              <a:buChar char="▧"/>
            </a:pPr>
            <a:r>
              <a:rPr lang="en" sz="1100"/>
              <a:t>These similarity measures can be performed extremely efficient on modern hardware</a:t>
            </a:r>
            <a:endParaRPr sz="1100"/>
          </a:p>
        </p:txBody>
      </p:sp>
      <p:pic>
        <p:nvPicPr>
          <p:cNvPr id="114" name="Google Shape;114;p17"/>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8" name="Shape 118"/>
        <p:cNvGrpSpPr/>
        <p:nvPr/>
      </p:nvGrpSpPr>
      <p:grpSpPr>
        <a:xfrm>
          <a:off x="0" y="0"/>
          <a:ext cx="0" cy="0"/>
          <a:chOff x="0" y="0"/>
          <a:chExt cx="0" cy="0"/>
        </a:xfrm>
      </p:grpSpPr>
      <p:sp>
        <p:nvSpPr>
          <p:cNvPr id="119" name="Google Shape;119;p18"/>
          <p:cNvSpPr txBox="1"/>
          <p:nvPr>
            <p:ph idx="4294967295" type="ctrTitle"/>
          </p:nvPr>
        </p:nvSpPr>
        <p:spPr>
          <a:xfrm>
            <a:off x="1114650" y="876600"/>
            <a:ext cx="69147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FFD966"/>
                </a:solidFill>
              </a:rPr>
              <a:t>10,000</a:t>
            </a:r>
            <a:endParaRPr sz="7200">
              <a:solidFill>
                <a:srgbClr val="FFD966"/>
              </a:solidFill>
            </a:endParaRPr>
          </a:p>
        </p:txBody>
      </p:sp>
      <p:sp>
        <p:nvSpPr>
          <p:cNvPr id="120" name="Google Shape;120;p18"/>
          <p:cNvSpPr txBox="1"/>
          <p:nvPr>
            <p:ph idx="4294967295" type="subTitle"/>
          </p:nvPr>
        </p:nvSpPr>
        <p:spPr>
          <a:xfrm>
            <a:off x="1114650" y="1373210"/>
            <a:ext cx="69147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FFFFF"/>
                </a:solidFill>
              </a:rPr>
              <a:t>Sentences</a:t>
            </a:r>
            <a:endParaRPr sz="1800">
              <a:solidFill>
                <a:srgbClr val="FFFFFF"/>
              </a:solidFill>
            </a:endParaRPr>
          </a:p>
        </p:txBody>
      </p:sp>
      <p:sp>
        <p:nvSpPr>
          <p:cNvPr id="121" name="Google Shape;121;p18"/>
          <p:cNvSpPr txBox="1"/>
          <p:nvPr>
            <p:ph idx="4294967295" type="ctrTitle"/>
          </p:nvPr>
        </p:nvSpPr>
        <p:spPr>
          <a:xfrm>
            <a:off x="1055450" y="3393428"/>
            <a:ext cx="69147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FFD966"/>
                </a:solidFill>
              </a:rPr>
              <a:t>65 hrs - 5 secs</a:t>
            </a:r>
            <a:endParaRPr sz="4400">
              <a:solidFill>
                <a:srgbClr val="FFD966"/>
              </a:solidFill>
            </a:endParaRPr>
          </a:p>
        </p:txBody>
      </p:sp>
      <p:sp>
        <p:nvSpPr>
          <p:cNvPr id="122" name="Google Shape;122;p18"/>
          <p:cNvSpPr txBox="1"/>
          <p:nvPr>
            <p:ph idx="4294967295" type="subTitle"/>
          </p:nvPr>
        </p:nvSpPr>
        <p:spPr>
          <a:xfrm>
            <a:off x="1114650" y="4002113"/>
            <a:ext cx="69147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FFFFF"/>
                </a:solidFill>
              </a:rPr>
              <a:t>!!</a:t>
            </a:r>
            <a:r>
              <a:rPr lang="en" sz="1800">
                <a:solidFill>
                  <a:srgbClr val="FFFFFF"/>
                </a:solidFill>
              </a:rPr>
              <a:t>!</a:t>
            </a:r>
            <a:endParaRPr sz="1800">
              <a:solidFill>
                <a:srgbClr val="FFFFFF"/>
              </a:solidFill>
            </a:endParaRPr>
          </a:p>
        </p:txBody>
      </p:sp>
      <p:sp>
        <p:nvSpPr>
          <p:cNvPr id="123" name="Google Shape;123;p18"/>
          <p:cNvSpPr txBox="1"/>
          <p:nvPr>
            <p:ph idx="4294967295" type="ctrTitle"/>
          </p:nvPr>
        </p:nvSpPr>
        <p:spPr>
          <a:xfrm>
            <a:off x="1114650" y="2191051"/>
            <a:ext cx="69147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FFD966"/>
                </a:solidFill>
              </a:rPr>
              <a:t>4,99,95,000</a:t>
            </a:r>
            <a:endParaRPr sz="4800">
              <a:solidFill>
                <a:srgbClr val="FFD966"/>
              </a:solidFill>
            </a:endParaRPr>
          </a:p>
        </p:txBody>
      </p:sp>
      <p:sp>
        <p:nvSpPr>
          <p:cNvPr id="124" name="Google Shape;124;p18"/>
          <p:cNvSpPr txBox="1"/>
          <p:nvPr>
            <p:ph idx="4294967295" type="subTitle"/>
          </p:nvPr>
        </p:nvSpPr>
        <p:spPr>
          <a:xfrm>
            <a:off x="1114650" y="2687661"/>
            <a:ext cx="69147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FFFFF"/>
                </a:solidFill>
              </a:rPr>
              <a:t>Inference computations</a:t>
            </a:r>
            <a:endParaRPr sz="1800">
              <a:solidFill>
                <a:srgbClr val="FFFFFF"/>
              </a:solidFill>
            </a:endParaRPr>
          </a:p>
        </p:txBody>
      </p:sp>
      <p:cxnSp>
        <p:nvCxnSpPr>
          <p:cNvPr id="125" name="Google Shape;125;p18"/>
          <p:cNvCxnSpPr/>
          <p:nvPr/>
        </p:nvCxnSpPr>
        <p:spPr>
          <a:xfrm flipH="1">
            <a:off x="6366425" y="3470125"/>
            <a:ext cx="640500" cy="212700"/>
          </a:xfrm>
          <a:prstGeom prst="straightConnector1">
            <a:avLst/>
          </a:prstGeom>
          <a:noFill/>
          <a:ln cap="flat" cmpd="sng" w="19050">
            <a:solidFill>
              <a:srgbClr val="FFD966"/>
            </a:solidFill>
            <a:prstDash val="dash"/>
            <a:round/>
            <a:headEnd len="med" w="med" type="none"/>
            <a:tailEnd len="med" w="med" type="triangle"/>
          </a:ln>
        </p:spPr>
      </p:cxnSp>
      <p:cxnSp>
        <p:nvCxnSpPr>
          <p:cNvPr id="126" name="Google Shape;126;p18"/>
          <p:cNvCxnSpPr/>
          <p:nvPr/>
        </p:nvCxnSpPr>
        <p:spPr>
          <a:xfrm rot="10800000">
            <a:off x="6422825" y="4179119"/>
            <a:ext cx="681000" cy="109200"/>
          </a:xfrm>
          <a:prstGeom prst="straightConnector1">
            <a:avLst/>
          </a:prstGeom>
          <a:noFill/>
          <a:ln cap="flat" cmpd="sng" w="19050">
            <a:solidFill>
              <a:srgbClr val="FFD966"/>
            </a:solidFill>
            <a:prstDash val="dash"/>
            <a:round/>
            <a:headEnd len="med" w="med" type="none"/>
            <a:tailEnd len="med" w="med" type="triangle"/>
          </a:ln>
        </p:spPr>
      </p:cxnSp>
      <p:cxnSp>
        <p:nvCxnSpPr>
          <p:cNvPr id="127" name="Google Shape;127;p18"/>
          <p:cNvCxnSpPr/>
          <p:nvPr/>
        </p:nvCxnSpPr>
        <p:spPr>
          <a:xfrm>
            <a:off x="2235025" y="3293325"/>
            <a:ext cx="397200" cy="291000"/>
          </a:xfrm>
          <a:prstGeom prst="straightConnector1">
            <a:avLst/>
          </a:prstGeom>
          <a:noFill/>
          <a:ln cap="flat" cmpd="sng" w="19050">
            <a:solidFill>
              <a:srgbClr val="FFD966"/>
            </a:solidFill>
            <a:prstDash val="dash"/>
            <a:round/>
            <a:headEnd len="med" w="med" type="none"/>
            <a:tailEnd len="med" w="med" type="triangle"/>
          </a:ln>
        </p:spPr>
      </p:cxnSp>
      <p:cxnSp>
        <p:nvCxnSpPr>
          <p:cNvPr id="128" name="Google Shape;128;p18"/>
          <p:cNvCxnSpPr/>
          <p:nvPr/>
        </p:nvCxnSpPr>
        <p:spPr>
          <a:xfrm flipH="1" rot="10800000">
            <a:off x="2129200" y="4179119"/>
            <a:ext cx="591900" cy="6000"/>
          </a:xfrm>
          <a:prstGeom prst="straightConnector1">
            <a:avLst/>
          </a:prstGeom>
          <a:noFill/>
          <a:ln cap="flat" cmpd="sng" w="19050">
            <a:solidFill>
              <a:srgbClr val="FFD966"/>
            </a:solidFill>
            <a:prstDash val="dash"/>
            <a:round/>
            <a:headEnd len="med" w="med" type="none"/>
            <a:tailEnd len="med" w="med" type="triangle"/>
          </a:ln>
        </p:spPr>
      </p:cxnSp>
      <p:sp>
        <p:nvSpPr>
          <p:cNvPr id="129" name="Google Shape;129;p18"/>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0" name="Google Shape;130;p18"/>
          <p:cNvPicPr preferRelativeResize="0"/>
          <p:nvPr/>
        </p:nvPicPr>
        <p:blipFill>
          <a:blip r:embed="rId3">
            <a:alphaModFix/>
          </a:blip>
          <a:stretch>
            <a:fillRect/>
          </a:stretch>
        </p:blipFill>
        <p:spPr>
          <a:xfrm>
            <a:off x="654025" y="606900"/>
            <a:ext cx="865849" cy="865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1" type="body"/>
          </p:nvPr>
        </p:nvSpPr>
        <p:spPr>
          <a:xfrm>
            <a:off x="748075" y="1270000"/>
            <a:ext cx="7748700" cy="3281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t>DATASET - 1 (USED IN PAPER)</a:t>
            </a:r>
            <a:endParaRPr b="1" sz="1500"/>
          </a:p>
          <a:p>
            <a:pPr indent="0" lvl="0" marL="0" rtl="0" algn="l">
              <a:spcBef>
                <a:spcPts val="600"/>
              </a:spcBef>
              <a:spcAft>
                <a:spcPts val="0"/>
              </a:spcAft>
              <a:buNone/>
            </a:pPr>
            <a:r>
              <a:rPr b="1" lang="en" sz="1200">
                <a:solidFill>
                  <a:schemeClr val="accent3"/>
                </a:solidFill>
              </a:rPr>
              <a:t>SOURCE :</a:t>
            </a:r>
            <a:r>
              <a:rPr lang="en" sz="1200"/>
              <a:t>  </a:t>
            </a:r>
            <a:r>
              <a:rPr lang="en" sz="1200" u="sng">
                <a:solidFill>
                  <a:schemeClr val="hlink"/>
                </a:solidFill>
                <a:hlinkClick r:id="rId3"/>
              </a:rPr>
              <a:t>https://nlp.stanford.edu/projects/snli/</a:t>
            </a:r>
            <a:endParaRPr sz="1200"/>
          </a:p>
          <a:p>
            <a:pPr indent="0" lvl="0" marL="0" rtl="0" algn="l">
              <a:spcBef>
                <a:spcPts val="600"/>
              </a:spcBef>
              <a:spcAft>
                <a:spcPts val="0"/>
              </a:spcAft>
              <a:buNone/>
            </a:pPr>
            <a:r>
              <a:rPr b="1" lang="en" sz="1200">
                <a:solidFill>
                  <a:schemeClr val="accent3"/>
                </a:solidFill>
              </a:rPr>
              <a:t>ABOUT THE DATASET : </a:t>
            </a:r>
            <a:r>
              <a:rPr lang="en" sz="1200"/>
              <a:t>Natural Language Inference (NLI), also known as Recognizing Textual Entailment (RTE), is the task of determining the inference relation between two (short, ordered) texts: entailment, contradiction, or neutral. The Stanford Natural Language Inference (SNLI) corpus (version 1.0) is a collection of 570k human-written English sentence pairs manually labeled for balanced classification.</a:t>
            </a:r>
            <a:endParaRPr sz="1200"/>
          </a:p>
          <a:p>
            <a:pPr indent="0" lvl="0" marL="0" rtl="0" algn="l">
              <a:spcBef>
                <a:spcPts val="600"/>
              </a:spcBef>
              <a:spcAft>
                <a:spcPts val="0"/>
              </a:spcAft>
              <a:buNone/>
            </a:pPr>
            <a:r>
              <a:rPr b="1" lang="en" sz="1200">
                <a:solidFill>
                  <a:schemeClr val="accent3"/>
                </a:solidFill>
              </a:rPr>
              <a:t>SAMPLE DATASET :</a:t>
            </a:r>
            <a:r>
              <a:rPr lang="en" sz="1200">
                <a:solidFill>
                  <a:schemeClr val="accent3"/>
                </a:solidFill>
              </a:rPr>
              <a:t> </a:t>
            </a:r>
            <a:endParaRPr sz="1200">
              <a:solidFill>
                <a:schemeClr val="accent3"/>
              </a:solidFill>
            </a:endParaRPr>
          </a:p>
        </p:txBody>
      </p:sp>
      <p:sp>
        <p:nvSpPr>
          <p:cNvPr id="136" name="Google Shape;136;p19"/>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the Dataset</a:t>
            </a:r>
            <a:endParaRPr/>
          </a:p>
        </p:txBody>
      </p:sp>
      <p:sp>
        <p:nvSpPr>
          <p:cNvPr id="137" name="Google Shape;137;p19"/>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8" name="Google Shape;138;p19"/>
          <p:cNvPicPr preferRelativeResize="0"/>
          <p:nvPr/>
        </p:nvPicPr>
        <p:blipFill>
          <a:blip r:embed="rId4">
            <a:alphaModFix/>
          </a:blip>
          <a:stretch>
            <a:fillRect/>
          </a:stretch>
        </p:blipFill>
        <p:spPr>
          <a:xfrm>
            <a:off x="2466475" y="2905700"/>
            <a:ext cx="5045249" cy="1645700"/>
          </a:xfrm>
          <a:prstGeom prst="rect">
            <a:avLst/>
          </a:prstGeom>
          <a:noFill/>
          <a:ln>
            <a:noFill/>
          </a:ln>
        </p:spPr>
      </p:pic>
      <p:pic>
        <p:nvPicPr>
          <p:cNvPr id="139" name="Google Shape;139;p19"/>
          <p:cNvPicPr preferRelativeResize="0"/>
          <p:nvPr/>
        </p:nvPicPr>
        <p:blipFill>
          <a:blip r:embed="rId5">
            <a:alphaModFix/>
          </a:blip>
          <a:stretch>
            <a:fillRect/>
          </a:stretch>
        </p:blipFill>
        <p:spPr>
          <a:xfrm>
            <a:off x="654025" y="606900"/>
            <a:ext cx="865849" cy="865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inculo template">
  <a:themeElements>
    <a:clrScheme name="Custom 347">
      <a:dk1>
        <a:srgbClr val="505670"/>
      </a:dk1>
      <a:lt1>
        <a:srgbClr val="FFFFFF"/>
      </a:lt1>
      <a:dk2>
        <a:srgbClr val="979CB8"/>
      </a:dk2>
      <a:lt2>
        <a:srgbClr val="EFF0F4"/>
      </a:lt2>
      <a:accent1>
        <a:srgbClr val="F9AC08"/>
      </a:accent1>
      <a:accent2>
        <a:srgbClr val="C48706"/>
      </a:accent2>
      <a:accent3>
        <a:srgbClr val="01ABCF"/>
      </a:accent3>
      <a:accent4>
        <a:srgbClr val="00839F"/>
      </a:accent4>
      <a:accent5>
        <a:srgbClr val="AACF20"/>
      </a:accent5>
      <a:accent6>
        <a:srgbClr val="EA3A68"/>
      </a:accent6>
      <a:hlink>
        <a:srgbClr val="50567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