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80" r:id="rId6"/>
    <p:sldId id="281" r:id="rId7"/>
    <p:sldId id="282" r:id="rId8"/>
    <p:sldId id="283" r:id="rId9"/>
    <p:sldId id="284" r:id="rId10"/>
    <p:sldId id="285" r:id="rId11"/>
    <p:sldId id="286" r:id="rId12"/>
    <p:sldId id="28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3" d="100"/>
          <a:sy n="63" d="100"/>
        </p:scale>
        <p:origin x="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Anshupriya2694/Fake-Job-Posting-Prediction" TargetMode="External"/><Relationship Id="rId3" Type="http://schemas.openxmlformats.org/officeDocument/2006/relationships/notesSlide" Target="../notesSlides/notesSlide1.xml"/><Relationship Id="rId7" Type="http://schemas.openxmlformats.org/officeDocument/2006/relationships/hyperlink" Target="https://www.kaggle.com/datasets/shivamb/real-or-fake-fake-jobposting-prediction"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hyperlink" Target="https://github.com/FelixLuciano/Fake-JobPosting-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600" dirty="0"/>
              <a:t>Real/Fake Job Posting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Parameshwari S</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References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4" y="1732449"/>
            <a:ext cx="4864786" cy="4322911"/>
          </a:xfrm>
        </p:spPr>
        <p:txBody>
          <a:bodyPr anchor="t">
            <a:normAutofit/>
          </a:bodyPr>
          <a:lstStyle/>
          <a:p>
            <a:pPr marL="342900" lvl="0" indent="-342900" algn="just">
              <a:lnSpc>
                <a:spcPct val="106000"/>
              </a:lnSpc>
              <a:buFont typeface="Symbol" panose="05050102010706020507" pitchFamily="18" charset="2"/>
              <a:buChar char=""/>
            </a:pPr>
            <a:r>
              <a:rPr lang="en-IN" sz="1800" strike="noStrike" dirty="0">
                <a:effectLs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Real / Fake Job Posting Prediction | Kaggle</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IN" sz="1800" spc="-5" dirty="0" err="1">
                <a:effectLst/>
                <a:ea typeface="Calibri" panose="020F0502020204030204" pitchFamily="34" charset="0"/>
                <a:cs typeface="Times New Roman" panose="02020603050405020304" pitchFamily="18" charset="0"/>
              </a:rPr>
              <a:t>Shawni</a:t>
            </a:r>
            <a:r>
              <a:rPr lang="en-IN" sz="1800" spc="-5" dirty="0">
                <a:effectLst/>
                <a:ea typeface="Calibri" panose="020F0502020204030204" pitchFamily="34" charset="0"/>
                <a:cs typeface="Times New Roman" panose="02020603050405020304" pitchFamily="18" charset="0"/>
              </a:rPr>
              <a:t> Dutta and Samir Kumar Bandyopadhyay. 2020. Fake job recruitment detection using machine learning approach. International Journal of Engineering Trends and Technology, 68(4):48–53.</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IN" sz="1800" strike="noStrike" dirty="0">
                <a:effectLs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Anshupriya2694/Fake-Job-Posting-Prediction: This is a classifier that uses NLP to determine if a job posting is real or fake (github.com)</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IN" sz="1800" strike="noStrike" dirty="0" err="1">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FelixLuciano</a:t>
            </a:r>
            <a:r>
              <a:rPr lang="en-IN" sz="1800" strike="noStrike" dirty="0">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/Fake-</a:t>
            </a:r>
            <a:r>
              <a:rPr lang="en-IN" sz="1800" strike="noStrike" dirty="0" err="1">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JobPosting</a:t>
            </a:r>
            <a:r>
              <a:rPr lang="en-IN" sz="1800" strike="noStrike" dirty="0">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-Prediction: Real and fake job postings prediction (github.com)</a:t>
            </a:r>
            <a:endParaRPr lang="en-IN" sz="1800" dirty="0">
              <a:effectLst/>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8D79-A698-4531-806E-8BC5014053CE}"/>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1578A9FC-D4A9-4B19-BA92-D3E70EBAA4DA}"/>
              </a:ext>
            </a:extLst>
          </p:cNvPr>
          <p:cNvSpPr>
            <a:spLocks noGrp="1"/>
          </p:cNvSpPr>
          <p:nvPr>
            <p:ph idx="1"/>
          </p:nvPr>
        </p:nvSpPr>
        <p:spPr/>
        <p:txBody>
          <a:bodyPr/>
          <a:lstStyle/>
          <a:p>
            <a:r>
              <a:rPr lang="en-IN" dirty="0"/>
              <a:t>Introduction</a:t>
            </a:r>
          </a:p>
          <a:p>
            <a:r>
              <a:rPr lang="en-IN" dirty="0"/>
              <a:t>Objective</a:t>
            </a:r>
          </a:p>
          <a:p>
            <a:r>
              <a:rPr lang="en-IN" dirty="0"/>
              <a:t>Background</a:t>
            </a:r>
          </a:p>
          <a:p>
            <a:r>
              <a:rPr lang="en-IN" dirty="0"/>
              <a:t>Hardware and Software Requirements</a:t>
            </a:r>
          </a:p>
          <a:p>
            <a:r>
              <a:rPr lang="en-IN" dirty="0"/>
              <a:t>Future Scope</a:t>
            </a:r>
          </a:p>
          <a:p>
            <a:r>
              <a:rPr lang="en-IN" dirty="0"/>
              <a:t>Conclusion</a:t>
            </a:r>
          </a:p>
          <a:p>
            <a:r>
              <a:rPr lang="en-IN" dirty="0"/>
              <a:t>References</a:t>
            </a:r>
          </a:p>
        </p:txBody>
      </p:sp>
    </p:spTree>
    <p:extLst>
      <p:ext uri="{BB962C8B-B14F-4D97-AF65-F5344CB8AC3E}">
        <p14:creationId xmlns:p14="http://schemas.microsoft.com/office/powerpoint/2010/main" val="116963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9FF3-28D4-4BF1-8D1F-0BB4B357262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C95FE6B-32F5-44A4-BDD6-221EA11A7982}"/>
              </a:ext>
            </a:extLst>
          </p:cNvPr>
          <p:cNvSpPr>
            <a:spLocks noGrp="1"/>
          </p:cNvSpPr>
          <p:nvPr>
            <p:ph idx="1"/>
          </p:nvPr>
        </p:nvSpPr>
        <p:spPr/>
        <p:txBody>
          <a:bodyPr>
            <a:normAutofit lnSpcReduction="10000"/>
          </a:bodyPr>
          <a:lstStyle/>
          <a:p>
            <a:pPr marL="36900" indent="0" algn="just">
              <a:buNone/>
            </a:pPr>
            <a:r>
              <a:rPr lang="en-IN" sz="2400" spc="-5" dirty="0">
                <a:effectLst/>
                <a:ea typeface="Calibri" panose="020F0502020204030204" pitchFamily="34" charset="0"/>
                <a:cs typeface="Times New Roman" panose="02020603050405020304" pitchFamily="18" charset="0"/>
              </a:rPr>
              <a:t>Now-a-days, there are a lot of job scams because of unemployment. There are a lot of websites which connect recruiter to a suitable candidate. Sometimes, fake recruiters post a job posting on the job portal with a motive to get money. Many people are falling prey to these scammers using the desperation that is caused by an unprecedented incident. Most scammers do this to get personal information from the person they are scamming. Personal information can contain addresses, bank account details, social security numbers, etc. This problem occurs with many job portals. Later, people shift to a new job portal in search of real job but the fake recruiters join this portal as well. So, it is important to detect real and fake jobs.                         </a:t>
            </a:r>
            <a:endParaRPr lang="en-IN" sz="2400" dirty="0">
              <a:effectLst/>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61678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77B8-75E3-482A-97EA-567945AA96D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08A465A-53F4-46C0-B18E-700337B18C83}"/>
              </a:ext>
            </a:extLst>
          </p:cNvPr>
          <p:cNvSpPr>
            <a:spLocks noGrp="1"/>
          </p:cNvSpPr>
          <p:nvPr>
            <p:ph idx="1"/>
          </p:nvPr>
        </p:nvSpPr>
        <p:spPr>
          <a:xfrm>
            <a:off x="913795" y="2297831"/>
            <a:ext cx="10353762" cy="3714749"/>
          </a:xfrm>
        </p:spPr>
        <p:txBody>
          <a:bodyPr>
            <a:normAutofit/>
          </a:bodyPr>
          <a:lstStyle/>
          <a:p>
            <a:pPr marL="36900" indent="0" algn="just">
              <a:buNone/>
            </a:pPr>
            <a:r>
              <a:rPr lang="en-IN" sz="2800" spc="-5" dirty="0">
                <a:effectLst/>
                <a:ea typeface="Calibri" panose="020F0502020204030204" pitchFamily="34" charset="0"/>
                <a:cs typeface="Times New Roman" panose="02020603050405020304" pitchFamily="18" charset="0"/>
              </a:rPr>
              <a:t>The main aim of this project is to classify job postings as real or fake to overcome the scam issues. This can be done using Natural Language Processing and Machine Learning model. The model gets trained on labelled dataset and finally it will take any relevant job posting and produce a final result determining whether the job is real or fake.</a:t>
            </a:r>
            <a:endParaRPr lang="en-IN" sz="2800" dirty="0">
              <a:effectLst/>
              <a:ea typeface="Calibri" panose="020F0502020204030204" pitchFamily="34" charset="0"/>
              <a:cs typeface="Times New Roman" panose="02020603050405020304" pitchFamily="18" charset="0"/>
            </a:endParaRPr>
          </a:p>
          <a:p>
            <a:pPr marL="36900" indent="0" algn="just">
              <a:buNone/>
            </a:pPr>
            <a:endParaRPr lang="en-IN" sz="2800" dirty="0"/>
          </a:p>
        </p:txBody>
      </p:sp>
    </p:spTree>
    <p:extLst>
      <p:ext uri="{BB962C8B-B14F-4D97-AF65-F5344CB8AC3E}">
        <p14:creationId xmlns:p14="http://schemas.microsoft.com/office/powerpoint/2010/main" val="370035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76B6-C1A1-4F63-ADAD-60284C55C640}"/>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64E95748-F6A1-4085-B232-05817C77850D}"/>
              </a:ext>
            </a:extLst>
          </p:cNvPr>
          <p:cNvSpPr>
            <a:spLocks noGrp="1"/>
          </p:cNvSpPr>
          <p:nvPr>
            <p:ph idx="1"/>
          </p:nvPr>
        </p:nvSpPr>
        <p:spPr>
          <a:xfrm>
            <a:off x="913795" y="2059806"/>
            <a:ext cx="10353762" cy="3946357"/>
          </a:xfrm>
        </p:spPr>
        <p:txBody>
          <a:bodyPr>
            <a:normAutofit fontScale="77500" lnSpcReduction="20000"/>
          </a:bodyPr>
          <a:lstStyle/>
          <a:p>
            <a:pPr marL="36900" indent="0" algn="just">
              <a:buNone/>
            </a:pPr>
            <a:r>
              <a:rPr lang="en-IN" sz="2600" dirty="0">
                <a:effectLst/>
                <a:ea typeface="Times New Roman" panose="02020603050405020304" pitchFamily="18" charset="0"/>
              </a:rPr>
              <a:t>This dataset contains 18K job descriptions out of which about 800 are fake. The data consists of both textual information and meta-information about the jobs. The dataset can be used to create classification models which can learn the job descriptions which are fraudulent. Fake job postings are a very small fraction of this dataset. That is as excepted. We do not expect a lot of fake jobs postings. This project follows five stages. The five stages adopted for this project are –</a:t>
            </a:r>
          </a:p>
          <a:p>
            <a:pPr marL="834300" lvl="1" algn="just">
              <a:lnSpc>
                <a:spcPct val="120000"/>
              </a:lnSpc>
            </a:pPr>
            <a:r>
              <a:rPr lang="en-IN" sz="2400" dirty="0">
                <a:effectLst/>
                <a:ea typeface="Times New Roman" panose="02020603050405020304" pitchFamily="18" charset="0"/>
              </a:rPr>
              <a:t>Problem Definition </a:t>
            </a:r>
          </a:p>
          <a:p>
            <a:pPr marL="834300" lvl="1" algn="just">
              <a:lnSpc>
                <a:spcPct val="120000"/>
              </a:lnSpc>
            </a:pPr>
            <a:r>
              <a:rPr lang="en-IN" sz="2400" dirty="0">
                <a:effectLst/>
                <a:ea typeface="Times New Roman" panose="02020603050405020304" pitchFamily="18" charset="0"/>
              </a:rPr>
              <a:t>Data Collection</a:t>
            </a:r>
          </a:p>
          <a:p>
            <a:pPr marL="834300" lvl="1" algn="just">
              <a:lnSpc>
                <a:spcPct val="120000"/>
              </a:lnSpc>
            </a:pPr>
            <a:r>
              <a:rPr lang="en-IN" sz="2400" dirty="0">
                <a:effectLst/>
                <a:ea typeface="Times New Roman" panose="02020603050405020304" pitchFamily="18" charset="0"/>
              </a:rPr>
              <a:t>Data cleaning, exploring and pre-processing</a:t>
            </a:r>
          </a:p>
          <a:p>
            <a:pPr marL="834300" lvl="1" algn="just">
              <a:lnSpc>
                <a:spcPct val="120000"/>
              </a:lnSpc>
            </a:pPr>
            <a:r>
              <a:rPr lang="en-IN" sz="2400" dirty="0">
                <a:effectLst/>
                <a:ea typeface="Times New Roman" panose="02020603050405020304" pitchFamily="18" charset="0"/>
              </a:rPr>
              <a:t>Modelling/Training</a:t>
            </a:r>
          </a:p>
          <a:p>
            <a:pPr marL="834300" lvl="1" algn="just">
              <a:lnSpc>
                <a:spcPct val="120000"/>
              </a:lnSpc>
            </a:pPr>
            <a:r>
              <a:rPr lang="en-IN" sz="2400" dirty="0">
                <a:effectLst/>
                <a:ea typeface="Times New Roman" panose="02020603050405020304" pitchFamily="18" charset="0"/>
              </a:rPr>
              <a:t>Evaluating/Prediction</a:t>
            </a:r>
          </a:p>
          <a:p>
            <a:pPr marL="36900" indent="0">
              <a:buNone/>
            </a:pPr>
            <a:endParaRPr lang="en-IN" dirty="0"/>
          </a:p>
        </p:txBody>
      </p:sp>
    </p:spTree>
    <p:extLst>
      <p:ext uri="{BB962C8B-B14F-4D97-AF65-F5344CB8AC3E}">
        <p14:creationId xmlns:p14="http://schemas.microsoft.com/office/powerpoint/2010/main" val="415277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83F6E-EF05-4A14-AF26-380984F7F197}"/>
              </a:ext>
            </a:extLst>
          </p:cNvPr>
          <p:cNvSpPr>
            <a:spLocks noGrp="1"/>
          </p:cNvSpPr>
          <p:nvPr>
            <p:ph sz="half" idx="1"/>
          </p:nvPr>
        </p:nvSpPr>
        <p:spPr>
          <a:xfrm>
            <a:off x="462013" y="596766"/>
            <a:ext cx="5308623" cy="5447899"/>
          </a:xfrm>
        </p:spPr>
        <p:txBody>
          <a:bodyPr>
            <a:noAutofit/>
          </a:bodyPr>
          <a:lstStyle/>
          <a:p>
            <a:pPr marL="36900" indent="0" algn="just">
              <a:lnSpc>
                <a:spcPct val="120000"/>
              </a:lnSpc>
              <a:buNone/>
            </a:pPr>
            <a:r>
              <a:rPr lang="en-IN" sz="2000" b="1" dirty="0">
                <a:effectLst/>
                <a:ea typeface="Times New Roman" panose="02020603050405020304" pitchFamily="18" charset="0"/>
              </a:rPr>
              <a:t>Attributes in the dataset –</a:t>
            </a:r>
          </a:p>
          <a:p>
            <a:pPr marL="457200" algn="just">
              <a:lnSpc>
                <a:spcPct val="120000"/>
              </a:lnSpc>
              <a:spcAft>
                <a:spcPts val="800"/>
              </a:spcAft>
            </a:pPr>
            <a:r>
              <a:rPr lang="en-IN" sz="1700" b="1" spc="-5" dirty="0" err="1">
                <a:effectLst/>
                <a:ea typeface="Times New Roman" panose="02020603050405020304" pitchFamily="18" charset="0"/>
                <a:cs typeface="Times New Roman" panose="02020603050405020304" pitchFamily="18" charset="0"/>
              </a:rPr>
              <a:t>job_id</a:t>
            </a:r>
            <a:r>
              <a:rPr lang="en-IN" sz="1700" b="1" spc="-5" dirty="0">
                <a:effectLst/>
                <a:ea typeface="Times New Roman" panose="02020603050405020304" pitchFamily="18" charset="0"/>
                <a:cs typeface="Times New Roman" panose="02020603050405020304" pitchFamily="18" charset="0"/>
              </a:rPr>
              <a:t> </a:t>
            </a:r>
            <a:r>
              <a:rPr lang="en-IN" sz="1700" spc="-5" dirty="0">
                <a:effectLst/>
                <a:ea typeface="Times New Roman" panose="02020603050405020304" pitchFamily="18" charset="0"/>
                <a:cs typeface="Times New Roman" panose="02020603050405020304" pitchFamily="18" charset="0"/>
              </a:rPr>
              <a:t>→ Unique Job ID</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title</a:t>
            </a:r>
            <a:r>
              <a:rPr lang="en-IN" sz="1700" spc="-5" dirty="0">
                <a:effectLst/>
                <a:ea typeface="Times New Roman" panose="02020603050405020304" pitchFamily="18" charset="0"/>
                <a:cs typeface="Times New Roman" panose="02020603050405020304" pitchFamily="18" charset="0"/>
              </a:rPr>
              <a:t> → Title of the job</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location</a:t>
            </a:r>
            <a:r>
              <a:rPr lang="en-IN" sz="1700" spc="-5" dirty="0">
                <a:effectLst/>
                <a:ea typeface="Times New Roman" panose="02020603050405020304" pitchFamily="18" charset="0"/>
                <a:cs typeface="Times New Roman" panose="02020603050405020304" pitchFamily="18" charset="0"/>
              </a:rPr>
              <a:t> → Geographical location of the job</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department</a:t>
            </a:r>
            <a:r>
              <a:rPr lang="en-IN" sz="1700" spc="-5" dirty="0">
                <a:effectLst/>
                <a:ea typeface="Times New Roman" panose="02020603050405020304" pitchFamily="18" charset="0"/>
                <a:cs typeface="Times New Roman" panose="02020603050405020304" pitchFamily="18" charset="0"/>
              </a:rPr>
              <a:t> → Corporate Department</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err="1">
                <a:effectLst/>
                <a:ea typeface="Times New Roman" panose="02020603050405020304" pitchFamily="18" charset="0"/>
                <a:cs typeface="Times New Roman" panose="02020603050405020304" pitchFamily="18" charset="0"/>
              </a:rPr>
              <a:t>salary_range</a:t>
            </a:r>
            <a:r>
              <a:rPr lang="en-IN" sz="1700" spc="-5" dirty="0">
                <a:effectLst/>
                <a:ea typeface="Times New Roman" panose="02020603050405020304" pitchFamily="18" charset="0"/>
                <a:cs typeface="Times New Roman" panose="02020603050405020304" pitchFamily="18" charset="0"/>
              </a:rPr>
              <a:t> → Range of Expected Salary</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err="1">
                <a:effectLst/>
                <a:ea typeface="Times New Roman" panose="02020603050405020304" pitchFamily="18" charset="0"/>
                <a:cs typeface="Times New Roman" panose="02020603050405020304" pitchFamily="18" charset="0"/>
              </a:rPr>
              <a:t>company_profile</a:t>
            </a:r>
            <a:r>
              <a:rPr lang="en-IN" sz="1700" spc="-5" dirty="0">
                <a:effectLst/>
                <a:ea typeface="Times New Roman" panose="02020603050405020304" pitchFamily="18" charset="0"/>
                <a:cs typeface="Times New Roman" panose="02020603050405020304" pitchFamily="18" charset="0"/>
              </a:rPr>
              <a:t> → Brief Description of the Company</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description</a:t>
            </a:r>
            <a:r>
              <a:rPr lang="en-IN" sz="1700" spc="-5" dirty="0">
                <a:effectLst/>
                <a:ea typeface="Times New Roman" panose="02020603050405020304" pitchFamily="18" charset="0"/>
                <a:cs typeface="Times New Roman" panose="02020603050405020304" pitchFamily="18" charset="0"/>
              </a:rPr>
              <a:t> → Detailed description of the job</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requirements</a:t>
            </a:r>
            <a:r>
              <a:rPr lang="en-IN" sz="1700" spc="-5" dirty="0">
                <a:effectLst/>
                <a:ea typeface="Times New Roman" panose="02020603050405020304" pitchFamily="18" charset="0"/>
                <a:cs typeface="Times New Roman" panose="02020603050405020304" pitchFamily="18" charset="0"/>
              </a:rPr>
              <a:t> → Enlisted requirements for the job opening</a:t>
            </a:r>
            <a:endParaRPr lang="en-IN" sz="17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1700" b="1" spc="-5" dirty="0">
                <a:effectLst/>
                <a:ea typeface="Times New Roman" panose="02020603050405020304" pitchFamily="18" charset="0"/>
                <a:cs typeface="Times New Roman" panose="02020603050405020304" pitchFamily="18" charset="0"/>
              </a:rPr>
              <a:t>benefits</a:t>
            </a:r>
            <a:r>
              <a:rPr lang="en-IN" sz="1700" spc="-5" dirty="0">
                <a:effectLst/>
                <a:ea typeface="Times New Roman" panose="02020603050405020304" pitchFamily="18" charset="0"/>
                <a:cs typeface="Times New Roman" panose="02020603050405020304" pitchFamily="18" charset="0"/>
              </a:rPr>
              <a:t> → Enlisted offered benefits by the employer</a:t>
            </a:r>
            <a:endParaRPr lang="en-IN" sz="1700" dirty="0">
              <a:effectLst/>
              <a:ea typeface="Times New Roman" panose="02020603050405020304" pitchFamily="18" charset="0"/>
              <a:cs typeface="Times New Roman" panose="02020603050405020304" pitchFamily="18" charset="0"/>
            </a:endParaRPr>
          </a:p>
          <a:p>
            <a:pPr marL="36900" indent="0">
              <a:lnSpc>
                <a:spcPct val="120000"/>
              </a:lnSpc>
              <a:buNone/>
            </a:pPr>
            <a:endParaRPr lang="en-IN" sz="1700" dirty="0"/>
          </a:p>
        </p:txBody>
      </p:sp>
      <p:sp>
        <p:nvSpPr>
          <p:cNvPr id="5" name="Content Placeholder 4">
            <a:extLst>
              <a:ext uri="{FF2B5EF4-FFF2-40B4-BE49-F238E27FC236}">
                <a16:creationId xmlns:a16="http://schemas.microsoft.com/office/drawing/2014/main" id="{2B1EC228-E79E-483F-AD9D-F851DD773543}"/>
              </a:ext>
            </a:extLst>
          </p:cNvPr>
          <p:cNvSpPr>
            <a:spLocks noGrp="1"/>
          </p:cNvSpPr>
          <p:nvPr>
            <p:ph sz="half" idx="2"/>
          </p:nvPr>
        </p:nvSpPr>
        <p:spPr>
          <a:xfrm>
            <a:off x="6329482" y="596766"/>
            <a:ext cx="5389857" cy="5755908"/>
          </a:xfrm>
        </p:spPr>
        <p:txBody>
          <a:bodyPr>
            <a:normAutofit fontScale="55000" lnSpcReduction="20000"/>
          </a:bodyPr>
          <a:lstStyle/>
          <a:p>
            <a:pPr marL="457200" algn="just">
              <a:lnSpc>
                <a:spcPct val="120000"/>
              </a:lnSpc>
              <a:spcAft>
                <a:spcPts val="800"/>
              </a:spcAft>
            </a:pPr>
            <a:r>
              <a:rPr lang="en-IN" sz="3100" b="1" spc="-5" dirty="0">
                <a:effectLst/>
                <a:ea typeface="Times New Roman" panose="02020603050405020304" pitchFamily="18" charset="0"/>
                <a:cs typeface="Times New Roman" panose="02020603050405020304" pitchFamily="18" charset="0"/>
              </a:rPr>
              <a:t>telecommunicating</a:t>
            </a:r>
            <a:r>
              <a:rPr lang="en-IN" sz="3100" spc="-5" dirty="0">
                <a:effectLst/>
                <a:ea typeface="Times New Roman" panose="02020603050405020304" pitchFamily="18" charset="0"/>
                <a:cs typeface="Times New Roman" panose="02020603050405020304" pitchFamily="18" charset="0"/>
              </a:rPr>
              <a:t> → True for telecommuting positions</a:t>
            </a:r>
            <a:endParaRPr lang="en-IN" sz="3100" b="1" spc="-5" dirty="0">
              <a:effectLst/>
              <a:ea typeface="Times New Roman" panose="02020603050405020304" pitchFamily="18" charset="0"/>
              <a:cs typeface="Times New Roman" panose="02020603050405020304" pitchFamily="18" charset="0"/>
            </a:endParaRPr>
          </a:p>
          <a:p>
            <a:pPr marL="457200" algn="just">
              <a:lnSpc>
                <a:spcPct val="120000"/>
              </a:lnSpc>
              <a:spcAft>
                <a:spcPts val="800"/>
              </a:spcAft>
            </a:pPr>
            <a:r>
              <a:rPr lang="en-IN" sz="3100" b="1" spc="-5" dirty="0" err="1">
                <a:effectLst/>
                <a:ea typeface="Times New Roman" panose="02020603050405020304" pitchFamily="18" charset="0"/>
                <a:cs typeface="Times New Roman" panose="02020603050405020304" pitchFamily="18" charset="0"/>
              </a:rPr>
              <a:t>has_company_logo</a:t>
            </a:r>
            <a:r>
              <a:rPr lang="en-IN" sz="3100" spc="-5" dirty="0">
                <a:effectLst/>
                <a:ea typeface="Times New Roman" panose="02020603050405020304" pitchFamily="18" charset="0"/>
                <a:cs typeface="Times New Roman" panose="02020603050405020304" pitchFamily="18" charset="0"/>
              </a:rPr>
              <a:t> → True if company logo is present</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err="1">
                <a:effectLst/>
                <a:ea typeface="Times New Roman" panose="02020603050405020304" pitchFamily="18" charset="0"/>
                <a:cs typeface="Times New Roman" panose="02020603050405020304" pitchFamily="18" charset="0"/>
              </a:rPr>
              <a:t>has_questions</a:t>
            </a:r>
            <a:r>
              <a:rPr lang="en-IN" sz="3100" spc="-5" dirty="0">
                <a:effectLst/>
                <a:ea typeface="Times New Roman" panose="02020603050405020304" pitchFamily="18" charset="0"/>
                <a:cs typeface="Times New Roman" panose="02020603050405020304" pitchFamily="18" charset="0"/>
              </a:rPr>
              <a:t> → True if screening questions are present</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err="1">
                <a:effectLst/>
                <a:ea typeface="Times New Roman" panose="02020603050405020304" pitchFamily="18" charset="0"/>
                <a:cs typeface="Times New Roman" panose="02020603050405020304" pitchFamily="18" charset="0"/>
              </a:rPr>
              <a:t>employment_type</a:t>
            </a:r>
            <a:r>
              <a:rPr lang="en-IN" sz="3100" spc="-5" dirty="0">
                <a:effectLst/>
                <a:ea typeface="Times New Roman" panose="02020603050405020304" pitchFamily="18" charset="0"/>
                <a:cs typeface="Times New Roman" panose="02020603050405020304" pitchFamily="18" charset="0"/>
              </a:rPr>
              <a:t> → Full-type, Part-time, Contract, etc.</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err="1">
                <a:effectLst/>
                <a:ea typeface="Times New Roman" panose="02020603050405020304" pitchFamily="18" charset="0"/>
                <a:cs typeface="Times New Roman" panose="02020603050405020304" pitchFamily="18" charset="0"/>
              </a:rPr>
              <a:t>required_experience</a:t>
            </a:r>
            <a:r>
              <a:rPr lang="en-IN" sz="3100" spc="-5" dirty="0">
                <a:effectLst/>
                <a:ea typeface="Times New Roman" panose="02020603050405020304" pitchFamily="18" charset="0"/>
                <a:cs typeface="Times New Roman" panose="02020603050405020304" pitchFamily="18" charset="0"/>
              </a:rPr>
              <a:t> → Executive, Entry level, Intern, etc.</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err="1">
                <a:effectLst/>
                <a:ea typeface="Times New Roman" panose="02020603050405020304" pitchFamily="18" charset="0"/>
                <a:cs typeface="Times New Roman" panose="02020603050405020304" pitchFamily="18" charset="0"/>
              </a:rPr>
              <a:t>required_education</a:t>
            </a:r>
            <a:r>
              <a:rPr lang="en-IN" sz="3100" spc="-5" dirty="0">
                <a:effectLst/>
                <a:ea typeface="Times New Roman" panose="02020603050405020304" pitchFamily="18" charset="0"/>
                <a:cs typeface="Times New Roman" panose="02020603050405020304" pitchFamily="18" charset="0"/>
              </a:rPr>
              <a:t> → Doctorate, Master’s Degree, Bachelor, etc.</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a:effectLst/>
                <a:ea typeface="Times New Roman" panose="02020603050405020304" pitchFamily="18" charset="0"/>
                <a:cs typeface="Times New Roman" panose="02020603050405020304" pitchFamily="18" charset="0"/>
              </a:rPr>
              <a:t>industry</a:t>
            </a:r>
            <a:r>
              <a:rPr lang="en-IN" sz="3100" spc="-5" dirty="0">
                <a:effectLst/>
                <a:ea typeface="Times New Roman" panose="02020603050405020304" pitchFamily="18" charset="0"/>
                <a:cs typeface="Times New Roman" panose="02020603050405020304" pitchFamily="18" charset="0"/>
              </a:rPr>
              <a:t> → Automotive, IT, Health care, Real estate, etc.</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a:effectLst/>
                <a:ea typeface="Times New Roman" panose="02020603050405020304" pitchFamily="18" charset="0"/>
                <a:cs typeface="Times New Roman" panose="02020603050405020304" pitchFamily="18" charset="0"/>
              </a:rPr>
              <a:t>function</a:t>
            </a:r>
            <a:r>
              <a:rPr lang="en-IN" sz="3100" spc="-5" dirty="0">
                <a:effectLst/>
                <a:ea typeface="Times New Roman" panose="02020603050405020304" pitchFamily="18" charset="0"/>
                <a:cs typeface="Times New Roman" panose="02020603050405020304" pitchFamily="18" charset="0"/>
              </a:rPr>
              <a:t> → Consulting, Engineering, Research, Sales etc.</a:t>
            </a:r>
            <a:endParaRPr lang="en-IN" sz="3100" dirty="0">
              <a:effectLst/>
              <a:ea typeface="Calibri" panose="020F0502020204030204" pitchFamily="34" charset="0"/>
              <a:cs typeface="Times New Roman" panose="02020603050405020304" pitchFamily="18" charset="0"/>
            </a:endParaRPr>
          </a:p>
          <a:p>
            <a:pPr marL="457200" algn="just">
              <a:lnSpc>
                <a:spcPct val="120000"/>
              </a:lnSpc>
              <a:spcAft>
                <a:spcPts val="800"/>
              </a:spcAft>
            </a:pPr>
            <a:r>
              <a:rPr lang="en-IN" sz="3100" b="1" spc="-5" dirty="0">
                <a:effectLst/>
                <a:ea typeface="Times New Roman" panose="02020603050405020304" pitchFamily="18" charset="0"/>
                <a:cs typeface="Times New Roman" panose="02020603050405020304" pitchFamily="18" charset="0"/>
              </a:rPr>
              <a:t>fraudulent</a:t>
            </a:r>
            <a:r>
              <a:rPr lang="en-IN" sz="3100" spc="-5" dirty="0">
                <a:effectLst/>
                <a:ea typeface="Times New Roman" panose="02020603050405020304" pitchFamily="18" charset="0"/>
                <a:cs typeface="Times New Roman" panose="02020603050405020304" pitchFamily="18" charset="0"/>
              </a:rPr>
              <a:t> → target — Classification attribute (1 for fraudulent, else 0)</a:t>
            </a:r>
            <a:endParaRPr lang="en-IN" sz="3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941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CDD9F-3D14-413F-BB4F-490007CEBC1C}"/>
              </a:ext>
            </a:extLst>
          </p:cNvPr>
          <p:cNvSpPr>
            <a:spLocks noGrp="1"/>
          </p:cNvSpPr>
          <p:nvPr>
            <p:ph type="title"/>
          </p:nvPr>
        </p:nvSpPr>
        <p:spPr>
          <a:xfrm>
            <a:off x="924030" y="503722"/>
            <a:ext cx="10343940" cy="1291026"/>
          </a:xfrm>
        </p:spPr>
        <p:txBody>
          <a:bodyPr/>
          <a:lstStyle/>
          <a:p>
            <a:r>
              <a:rPr lang="en-IN" dirty="0"/>
              <a:t>Hardware and Software Requirements</a:t>
            </a:r>
          </a:p>
        </p:txBody>
      </p:sp>
      <p:graphicFrame>
        <p:nvGraphicFramePr>
          <p:cNvPr id="7" name="Content Placeholder 6">
            <a:extLst>
              <a:ext uri="{FF2B5EF4-FFF2-40B4-BE49-F238E27FC236}">
                <a16:creationId xmlns:a16="http://schemas.microsoft.com/office/drawing/2014/main" id="{43E512F9-DF65-48D2-A713-04DDD24C7303}"/>
              </a:ext>
            </a:extLst>
          </p:cNvPr>
          <p:cNvGraphicFramePr>
            <a:graphicFrameLocks noGrp="1"/>
          </p:cNvGraphicFramePr>
          <p:nvPr>
            <p:ph idx="1"/>
            <p:extLst>
              <p:ext uri="{D42A27DB-BD31-4B8C-83A1-F6EECF244321}">
                <p14:modId xmlns:p14="http://schemas.microsoft.com/office/powerpoint/2010/main" val="3344640253"/>
              </p:ext>
            </p:extLst>
          </p:nvPr>
        </p:nvGraphicFramePr>
        <p:xfrm>
          <a:off x="2531444" y="2030930"/>
          <a:ext cx="6679932" cy="4022471"/>
        </p:xfrm>
        <a:graphic>
          <a:graphicData uri="http://schemas.openxmlformats.org/drawingml/2006/table">
            <a:tbl>
              <a:tblPr firstRow="1" firstCol="1" bandRow="1">
                <a:tableStyleId>{5C22544A-7EE6-4342-B048-85BDC9FD1C3A}</a:tableStyleId>
              </a:tblPr>
              <a:tblGrid>
                <a:gridCol w="3339966">
                  <a:extLst>
                    <a:ext uri="{9D8B030D-6E8A-4147-A177-3AD203B41FA5}">
                      <a16:colId xmlns:a16="http://schemas.microsoft.com/office/drawing/2014/main" val="2066749156"/>
                    </a:ext>
                  </a:extLst>
                </a:gridCol>
                <a:gridCol w="3339966">
                  <a:extLst>
                    <a:ext uri="{9D8B030D-6E8A-4147-A177-3AD203B41FA5}">
                      <a16:colId xmlns:a16="http://schemas.microsoft.com/office/drawing/2014/main" val="4217126005"/>
                    </a:ext>
                  </a:extLst>
                </a:gridCol>
              </a:tblGrid>
              <a:tr h="630324">
                <a:tc>
                  <a:txBody>
                    <a:bodyPr/>
                    <a:lstStyle/>
                    <a:p>
                      <a:pPr algn="ctr">
                        <a:lnSpc>
                          <a:spcPct val="106000"/>
                        </a:lnSpc>
                        <a:spcAft>
                          <a:spcPts val="800"/>
                        </a:spcAft>
                      </a:pPr>
                      <a:r>
                        <a:rPr lang="en-IN" sz="1800" spc="-5" dirty="0">
                          <a:effectLst/>
                        </a:rPr>
                        <a:t>Processor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a:effectLst/>
                        </a:rPr>
                        <a:t>Processor – i5 or above</a:t>
                      </a:r>
                      <a:endParaRPr lang="en-IN" sz="1800">
                        <a:effectLst/>
                      </a:endParaRPr>
                    </a:p>
                    <a:p>
                      <a:pPr algn="ctr">
                        <a:lnSpc>
                          <a:spcPct val="106000"/>
                        </a:lnSpc>
                        <a:spcAft>
                          <a:spcPts val="800"/>
                        </a:spcAft>
                      </a:pPr>
                      <a:r>
                        <a:rPr lang="en-IN" sz="1800" spc="-5">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4284851"/>
                  </a:ext>
                </a:extLst>
              </a:tr>
              <a:tr h="630481">
                <a:tc>
                  <a:txBody>
                    <a:bodyPr/>
                    <a:lstStyle/>
                    <a:p>
                      <a:pPr algn="ctr">
                        <a:lnSpc>
                          <a:spcPct val="106000"/>
                        </a:lnSpc>
                        <a:spcAft>
                          <a:spcPts val="800"/>
                        </a:spcAft>
                      </a:pPr>
                      <a:r>
                        <a:rPr lang="en-IN" sz="1800" spc="-5" dirty="0">
                          <a:effectLst/>
                        </a:rPr>
                        <a:t>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a:effectLst/>
                        </a:rPr>
                        <a:t>8GB</a:t>
                      </a:r>
                      <a:endParaRPr lang="en-IN" sz="1800">
                        <a:effectLst/>
                      </a:endParaRPr>
                    </a:p>
                    <a:p>
                      <a:pPr algn="ctr">
                        <a:lnSpc>
                          <a:spcPct val="106000"/>
                        </a:lnSpc>
                        <a:spcAft>
                          <a:spcPts val="800"/>
                        </a:spcAft>
                      </a:pPr>
                      <a:r>
                        <a:rPr lang="en-IN" sz="1800" spc="-5">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5137552"/>
                  </a:ext>
                </a:extLst>
              </a:tr>
              <a:tr h="630481">
                <a:tc>
                  <a:txBody>
                    <a:bodyPr/>
                    <a:lstStyle/>
                    <a:p>
                      <a:pPr algn="ctr">
                        <a:lnSpc>
                          <a:spcPct val="106000"/>
                        </a:lnSpc>
                        <a:spcAft>
                          <a:spcPts val="800"/>
                        </a:spcAft>
                      </a:pPr>
                      <a:r>
                        <a:rPr lang="en-IN" sz="1800" spc="-5">
                          <a:effectLst/>
                        </a:rPr>
                        <a:t>Operating System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a:effectLst/>
                        </a:rPr>
                        <a:t>Windows, MAC or Linux</a:t>
                      </a:r>
                      <a:endParaRPr lang="en-IN" sz="1800">
                        <a:effectLst/>
                      </a:endParaRPr>
                    </a:p>
                    <a:p>
                      <a:pPr algn="ctr">
                        <a:lnSpc>
                          <a:spcPct val="106000"/>
                        </a:lnSpc>
                        <a:spcAft>
                          <a:spcPts val="800"/>
                        </a:spcAft>
                      </a:pPr>
                      <a:r>
                        <a:rPr lang="en-IN" sz="1800" spc="-5">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432594"/>
                  </a:ext>
                </a:extLst>
              </a:tr>
              <a:tr h="630481">
                <a:tc>
                  <a:txBody>
                    <a:bodyPr/>
                    <a:lstStyle/>
                    <a:p>
                      <a:pPr algn="ctr">
                        <a:lnSpc>
                          <a:spcPct val="106000"/>
                        </a:lnSpc>
                        <a:spcAft>
                          <a:spcPts val="800"/>
                        </a:spcAft>
                      </a:pPr>
                      <a:r>
                        <a:rPr lang="en-IN" sz="1800" spc="-5">
                          <a:effectLst/>
                        </a:rPr>
                        <a:t>Technology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a:effectLst/>
                        </a:rPr>
                        <a:t>Machine Learning Python</a:t>
                      </a:r>
                      <a:endParaRPr lang="en-IN" sz="1800">
                        <a:effectLst/>
                      </a:endParaRPr>
                    </a:p>
                    <a:p>
                      <a:pPr algn="ctr">
                        <a:lnSpc>
                          <a:spcPct val="106000"/>
                        </a:lnSpc>
                        <a:spcAft>
                          <a:spcPts val="800"/>
                        </a:spcAft>
                      </a:pPr>
                      <a:r>
                        <a:rPr lang="en-IN" sz="1800" spc="-5">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165435"/>
                  </a:ext>
                </a:extLst>
              </a:tr>
              <a:tr h="630481">
                <a:tc>
                  <a:txBody>
                    <a:bodyPr/>
                    <a:lstStyle/>
                    <a:p>
                      <a:pPr algn="ctr">
                        <a:lnSpc>
                          <a:spcPct val="106000"/>
                        </a:lnSpc>
                        <a:spcAft>
                          <a:spcPts val="800"/>
                        </a:spcAft>
                      </a:pPr>
                      <a:r>
                        <a:rPr lang="en-IN" sz="1800" spc="-5">
                          <a:effectLst/>
                        </a:rPr>
                        <a:t>Coding Language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a:effectLst/>
                        </a:rPr>
                        <a:t>Python</a:t>
                      </a:r>
                      <a:endParaRPr lang="en-IN" sz="1800">
                        <a:effectLst/>
                      </a:endParaRPr>
                    </a:p>
                    <a:p>
                      <a:pPr algn="ctr">
                        <a:lnSpc>
                          <a:spcPct val="106000"/>
                        </a:lnSpc>
                        <a:spcAft>
                          <a:spcPts val="800"/>
                        </a:spcAft>
                      </a:pPr>
                      <a:r>
                        <a:rPr lang="en-IN" sz="1800" spc="-5">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689498"/>
                  </a:ext>
                </a:extLst>
              </a:tr>
              <a:tr h="630481">
                <a:tc>
                  <a:txBody>
                    <a:bodyPr/>
                    <a:lstStyle/>
                    <a:p>
                      <a:pPr algn="ctr">
                        <a:lnSpc>
                          <a:spcPct val="106000"/>
                        </a:lnSpc>
                        <a:spcAft>
                          <a:spcPts val="800"/>
                        </a:spcAft>
                      </a:pPr>
                      <a:r>
                        <a:rPr lang="en-IN" sz="1800" spc="-5">
                          <a:effectLst/>
                        </a:rPr>
                        <a:t>IDE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800" spc="-5" dirty="0">
                          <a:effectLst/>
                        </a:rPr>
                        <a:t>Google </a:t>
                      </a:r>
                      <a:r>
                        <a:rPr lang="en-IN" sz="1800" spc="-5" dirty="0" err="1">
                          <a:effectLst/>
                        </a:rPr>
                        <a:t>Colaboratory</a:t>
                      </a:r>
                      <a:endParaRPr lang="en-IN" sz="1800" dirty="0">
                        <a:effectLst/>
                      </a:endParaRPr>
                    </a:p>
                    <a:p>
                      <a:pPr algn="ctr">
                        <a:lnSpc>
                          <a:spcPct val="106000"/>
                        </a:lnSpc>
                        <a:spcAft>
                          <a:spcPts val="800"/>
                        </a:spcAft>
                      </a:pPr>
                      <a:r>
                        <a:rPr lang="en-IN" sz="1800" spc="-5"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514442"/>
                  </a:ext>
                </a:extLst>
              </a:tr>
            </a:tbl>
          </a:graphicData>
        </a:graphic>
      </p:graphicFrame>
    </p:spTree>
    <p:extLst>
      <p:ext uri="{BB962C8B-B14F-4D97-AF65-F5344CB8AC3E}">
        <p14:creationId xmlns:p14="http://schemas.microsoft.com/office/powerpoint/2010/main" val="296735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B61D-774D-4241-B48E-FBA60496EB74}"/>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5EDE901-C1F4-49AB-B599-CF569C4D3920}"/>
              </a:ext>
            </a:extLst>
          </p:cNvPr>
          <p:cNvSpPr>
            <a:spLocks noGrp="1"/>
          </p:cNvSpPr>
          <p:nvPr>
            <p:ph idx="1"/>
          </p:nvPr>
        </p:nvSpPr>
        <p:spPr/>
        <p:txBody>
          <a:bodyPr>
            <a:normAutofit/>
          </a:bodyPr>
          <a:lstStyle/>
          <a:p>
            <a:pPr marL="36900" indent="0" algn="just">
              <a:buNone/>
            </a:pPr>
            <a:r>
              <a:rPr lang="en-IN" sz="2400" spc="-5" dirty="0">
                <a:effectLst/>
                <a:ea typeface="Calibri" panose="020F0502020204030204" pitchFamily="34" charset="0"/>
                <a:cs typeface="Times New Roman" panose="02020603050405020304" pitchFamily="18" charset="0"/>
              </a:rPr>
              <a:t>The dataset contains lot of text descriptions; hence we use the most powerful tool for text analysis that is, Natural Language Processing (NLP) for pre-processing which is a major step after which it can be passed onto any Machine Learning model for training and evaluation. Data has been evaluated with 5 models out of which 3 are Machine Learning models and 2 are Deep Learning model. Now, given a job posting we can predict if it is real or fake.</a:t>
            </a:r>
            <a:endParaRPr lang="en-IN" sz="2400" dirty="0">
              <a:effectLst/>
              <a:ea typeface="Calibri" panose="020F0502020204030204" pitchFamily="34" charset="0"/>
              <a:cs typeface="Times New Roman" panose="02020603050405020304" pitchFamily="18" charset="0"/>
            </a:endParaRPr>
          </a:p>
          <a:p>
            <a:pPr marL="36900" indent="0" algn="just">
              <a:buNone/>
            </a:pPr>
            <a:endParaRPr lang="en-IN" sz="2400" dirty="0"/>
          </a:p>
        </p:txBody>
      </p:sp>
    </p:spTree>
    <p:extLst>
      <p:ext uri="{BB962C8B-B14F-4D97-AF65-F5344CB8AC3E}">
        <p14:creationId xmlns:p14="http://schemas.microsoft.com/office/powerpoint/2010/main" val="21933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26E6-E91F-48AA-911D-14407356FC6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2345B0A-831E-4F40-9853-58D716A76F62}"/>
              </a:ext>
            </a:extLst>
          </p:cNvPr>
          <p:cNvSpPr>
            <a:spLocks noGrp="1"/>
          </p:cNvSpPr>
          <p:nvPr>
            <p:ph idx="1"/>
          </p:nvPr>
        </p:nvSpPr>
        <p:spPr/>
        <p:txBody>
          <a:bodyPr>
            <a:normAutofit/>
          </a:bodyPr>
          <a:lstStyle/>
          <a:p>
            <a:pPr marL="36900" indent="0" algn="just">
              <a:buNone/>
            </a:pPr>
            <a:r>
              <a:rPr lang="en-IN" sz="2800" spc="-5" dirty="0">
                <a:effectLst/>
                <a:ea typeface="Calibri" panose="020F0502020204030204" pitchFamily="34" charset="0"/>
              </a:rPr>
              <a:t>In this Real/Fake Job posting Prediction project, I have presented a detailed approach to tackle this problem. Also, the project aims on predicting new postings based on the trained model. Thus, we take the help of Python with Machine/Deep learning as well as NLP for completing this project.</a:t>
            </a:r>
            <a:endParaRPr lang="en-IN" sz="2800" dirty="0"/>
          </a:p>
        </p:txBody>
      </p:sp>
    </p:spTree>
    <p:extLst>
      <p:ext uri="{BB962C8B-B14F-4D97-AF65-F5344CB8AC3E}">
        <p14:creationId xmlns:p14="http://schemas.microsoft.com/office/powerpoint/2010/main" val="1026101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{CF7A4FC5-198C-4BC3-AA5D-A661CFA43859}tf55705232_win32</Template>
  <TotalTime>24</TotalTime>
  <Words>772</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Goudy Old Style</vt:lpstr>
      <vt:lpstr>Symbol</vt:lpstr>
      <vt:lpstr>Wingdings 2</vt:lpstr>
      <vt:lpstr>SlateVTI</vt:lpstr>
      <vt:lpstr>Real/Fake Job Posting Prediction</vt:lpstr>
      <vt:lpstr>Index</vt:lpstr>
      <vt:lpstr>Introduction</vt:lpstr>
      <vt:lpstr>Objective</vt:lpstr>
      <vt:lpstr>Background</vt:lpstr>
      <vt:lpstr>PowerPoint Presentation</vt:lpstr>
      <vt:lpstr>Hardware and Software Requirements</vt:lpstr>
      <vt:lpstr>Future Scope</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Real/Fake Job Posting Prediction</dc:title>
  <dc:creator>Parameshwari Sundar</dc:creator>
  <cp:lastModifiedBy>Parameshwari Sundar</cp:lastModifiedBy>
  <cp:revision>1</cp:revision>
  <dcterms:created xsi:type="dcterms:W3CDTF">2022-04-10T08:42:07Z</dcterms:created>
  <dcterms:modified xsi:type="dcterms:W3CDTF">2022-04-10T09:06:18Z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