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ppm"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87" r:id="rId3"/>
    <p:sldId id="257" r:id="rId4"/>
    <p:sldId id="258" r:id="rId5"/>
    <p:sldId id="259" r:id="rId6"/>
    <p:sldId id="260" r:id="rId7"/>
    <p:sldId id="261" r:id="rId8"/>
    <p:sldId id="262" r:id="rId9"/>
    <p:sldId id="265" r:id="rId10"/>
    <p:sldId id="263" r:id="rId11"/>
    <p:sldId id="266" r:id="rId12"/>
    <p:sldId id="267" r:id="rId13"/>
    <p:sldId id="264" r:id="rId14"/>
    <p:sldId id="272" r:id="rId15"/>
    <p:sldId id="268" r:id="rId16"/>
    <p:sldId id="269" r:id="rId17"/>
    <p:sldId id="270" r:id="rId18"/>
    <p:sldId id="273" r:id="rId19"/>
    <p:sldId id="288"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AED1335A-8588-4992-875B-D01B9FBB556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3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D1335A-8588-4992-875B-D01B9FBB5560}" type="slidenum">
              <a:rPr lang="en-US" smtClean="0"/>
              <a:t>‹#›</a:t>
            </a:fld>
            <a:endParaRPr lang="en-US" dirty="0"/>
          </a:p>
        </p:txBody>
      </p:sp>
    </p:spTree>
    <p:extLst>
      <p:ext uri="{BB962C8B-B14F-4D97-AF65-F5344CB8AC3E}">
        <p14:creationId xmlns:p14="http://schemas.microsoft.com/office/powerpoint/2010/main" val="25377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856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70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spTree>
    <p:extLst>
      <p:ext uri="{BB962C8B-B14F-4D97-AF65-F5344CB8AC3E}">
        <p14:creationId xmlns:p14="http://schemas.microsoft.com/office/powerpoint/2010/main" val="1573725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154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942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560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63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spTree>
    <p:extLst>
      <p:ext uri="{BB962C8B-B14F-4D97-AF65-F5344CB8AC3E}">
        <p14:creationId xmlns:p14="http://schemas.microsoft.com/office/powerpoint/2010/main" val="15703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D1335A-8588-4992-875B-D01B9FBB5560}"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81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D1335A-8588-4992-875B-D01B9FBB5560}" type="slidenum">
              <a:rPr lang="en-US" smtClean="0"/>
              <a:t>‹#›</a:t>
            </a:fld>
            <a:endParaRPr lang="en-US" dirty="0"/>
          </a:p>
        </p:txBody>
      </p:sp>
    </p:spTree>
    <p:extLst>
      <p:ext uri="{BB962C8B-B14F-4D97-AF65-F5344CB8AC3E}">
        <p14:creationId xmlns:p14="http://schemas.microsoft.com/office/powerpoint/2010/main" val="201721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D1335A-8588-4992-875B-D01B9FBB5560}"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93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D1335A-8588-4992-875B-D01B9FBB5560}"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43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D1335A-8588-4992-875B-D01B9FBB5560}" type="slidenum">
              <a:rPr lang="en-US" smtClean="0"/>
              <a:t>‹#›</a:t>
            </a:fld>
            <a:endParaRPr lang="en-US" dirty="0"/>
          </a:p>
        </p:txBody>
      </p:sp>
    </p:spTree>
    <p:extLst>
      <p:ext uri="{BB962C8B-B14F-4D97-AF65-F5344CB8AC3E}">
        <p14:creationId xmlns:p14="http://schemas.microsoft.com/office/powerpoint/2010/main" val="272192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D1335A-8588-4992-875B-D01B9FBB556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6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33AFA-5B08-4224-A044-81A762EE5990}"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D1335A-8588-4992-875B-D01B9FBB5560}" type="slidenum">
              <a:rPr lang="en-US" smtClean="0"/>
              <a:t>‹#›</a:t>
            </a:fld>
            <a:endParaRPr lang="en-US" dirty="0"/>
          </a:p>
        </p:txBody>
      </p:sp>
    </p:spTree>
    <p:extLst>
      <p:ext uri="{BB962C8B-B14F-4D97-AF65-F5344CB8AC3E}">
        <p14:creationId xmlns:p14="http://schemas.microsoft.com/office/powerpoint/2010/main" val="199983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833AFA-5B08-4224-A044-81A762EE5990}" type="datetimeFigureOut">
              <a:rPr lang="en-US" smtClean="0"/>
              <a:t>5/11/2023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D1335A-8588-4992-875B-D01B9FBB5560}" type="slidenum">
              <a:rPr lang="en-US" smtClean="0"/>
              <a:t>‹#›</a:t>
            </a:fld>
            <a:endParaRPr lang="en-US" dirty="0"/>
          </a:p>
        </p:txBody>
      </p:sp>
    </p:spTree>
    <p:extLst>
      <p:ext uri="{BB962C8B-B14F-4D97-AF65-F5344CB8AC3E}">
        <p14:creationId xmlns:p14="http://schemas.microsoft.com/office/powerpoint/2010/main" val="30474444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pm"/></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p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CYBERSECURITY</a:t>
            </a:r>
            <a:endParaRPr lang="en-US" dirty="0"/>
          </a:p>
        </p:txBody>
      </p:sp>
      <p:sp>
        <p:nvSpPr>
          <p:cNvPr id="3" name="Subtitle 2"/>
          <p:cNvSpPr>
            <a:spLocks noGrp="1"/>
          </p:cNvSpPr>
          <p:nvPr>
            <p:ph type="subTitle" idx="1"/>
          </p:nvPr>
        </p:nvSpPr>
        <p:spPr>
          <a:ln/>
        </p:spPr>
        <p:style>
          <a:lnRef idx="0">
            <a:schemeClr val="accent6"/>
          </a:lnRef>
          <a:fillRef idx="3">
            <a:schemeClr val="accent6"/>
          </a:fillRef>
          <a:effectRef idx="3">
            <a:schemeClr val="accent6"/>
          </a:effectRef>
          <a:fontRef idx="minor">
            <a:schemeClr val="lt1"/>
          </a:fontRef>
        </p:style>
        <p:txBody>
          <a:bodyPr>
            <a:normAutofit/>
          </a:bodyPr>
          <a:lstStyle/>
          <a:p>
            <a:r>
              <a:rPr lang="en-US" sz="2800" dirty="0" smtClean="0">
                <a:solidFill>
                  <a:schemeClr val="bg1"/>
                </a:solidFill>
              </a:rPr>
              <a:t>Cuckoo A Open Source</a:t>
            </a:r>
            <a:endParaRPr lang="en-US" sz="2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460" y="34153"/>
            <a:ext cx="4174412" cy="2152431"/>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595" y="349605"/>
            <a:ext cx="2143125" cy="2143125"/>
          </a:xfrm>
          <a:prstGeom prst="ellipse">
            <a:avLst/>
          </a:prstGeom>
          <a:ln>
            <a:noFill/>
          </a:ln>
          <a:effectLst>
            <a:softEdge rad="11250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1666" y="4569409"/>
            <a:ext cx="3592705" cy="2288591"/>
          </a:xfrm>
          <a:prstGeom prst="rect">
            <a:avLst/>
          </a:prstGeom>
          <a:ln>
            <a:noFill/>
          </a:ln>
          <a:effectLst>
            <a:softEdge rad="112500"/>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7074" y="4314422"/>
            <a:ext cx="2235670" cy="2073653"/>
          </a:xfrm>
          <a:prstGeom prst="ellipse">
            <a:avLst/>
          </a:prstGeom>
          <a:ln>
            <a:noFill/>
          </a:ln>
          <a:effectLst>
            <a:softEdge rad="112500"/>
          </a:effectLst>
        </p:spPr>
      </p:pic>
    </p:spTree>
    <p:extLst>
      <p:ext uri="{BB962C8B-B14F-4D97-AF65-F5344CB8AC3E}">
        <p14:creationId xmlns:p14="http://schemas.microsoft.com/office/powerpoint/2010/main" val="984285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Autofit/>
          </a:bodyPr>
          <a:lstStyle/>
          <a:p>
            <a:r>
              <a:rPr lang="en-US" dirty="0" smtClean="0">
                <a:latin typeface="Algerian" panose="04020705040A02060702" pitchFamily="82" charset="0"/>
              </a:rPr>
              <a:t>Advantages Vs Disadvantages</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smtClean="0">
                <a:latin typeface="Gill Sans MT" panose="020B0502020104020203" pitchFamily="34" charset="0"/>
              </a:rPr>
              <a:t>Advantages : </a:t>
            </a:r>
          </a:p>
          <a:p>
            <a:pPr lvl="1">
              <a:buFont typeface="Wingdings" panose="05000000000000000000" pitchFamily="2" charset="2"/>
              <a:buChar char="ü"/>
            </a:pPr>
            <a:r>
              <a:rPr lang="en-US" dirty="0">
                <a:latin typeface="Gill Sans MT" panose="020B0502020104020203" pitchFamily="34" charset="0"/>
              </a:rPr>
              <a:t>Cuckoo is open source and free to </a:t>
            </a:r>
            <a:r>
              <a:rPr lang="en-US" dirty="0" smtClean="0">
                <a:latin typeface="Gill Sans MT" panose="020B0502020104020203" pitchFamily="34" charset="0"/>
              </a:rPr>
              <a:t>download and works identical to paid versions like McAfee</a:t>
            </a:r>
          </a:p>
          <a:p>
            <a:pPr lvl="1">
              <a:buFont typeface="Wingdings" panose="05000000000000000000" pitchFamily="2" charset="2"/>
              <a:buChar char="ü"/>
            </a:pPr>
            <a:r>
              <a:rPr lang="en-US" dirty="0" smtClean="0">
                <a:latin typeface="Gill Sans MT" panose="020B0502020104020203" pitchFamily="34" charset="0"/>
              </a:rPr>
              <a:t>Generates IOC that gives detailed information about the threat.</a:t>
            </a:r>
            <a:endParaRPr lang="en-US" dirty="0">
              <a:latin typeface="Gill Sans MT" panose="020B0502020104020203" pitchFamily="34" charset="0"/>
            </a:endParaRPr>
          </a:p>
          <a:p>
            <a:pPr>
              <a:buFont typeface="Arial" panose="020B0604020202020204" pitchFamily="34" charset="0"/>
              <a:buChar char="•"/>
            </a:pPr>
            <a:r>
              <a:rPr lang="en-US" dirty="0" smtClean="0">
                <a:latin typeface="Gill Sans MT" panose="020B0502020104020203" pitchFamily="34" charset="0"/>
              </a:rPr>
              <a:t>Disadvantages:</a:t>
            </a:r>
          </a:p>
          <a:p>
            <a:pPr lvl="1">
              <a:buFont typeface="Wingdings" panose="05000000000000000000" pitchFamily="2" charset="2"/>
              <a:buChar char="ü"/>
            </a:pPr>
            <a:r>
              <a:rPr lang="en-US" dirty="0" smtClean="0">
                <a:latin typeface="Gill Sans MT" panose="020B0502020104020203" pitchFamily="34" charset="0"/>
              </a:rPr>
              <a:t>Its is quite complicated and time consuming to download as it need many dependencies.</a:t>
            </a:r>
          </a:p>
          <a:p>
            <a:pPr lvl="1">
              <a:buFont typeface="Wingdings" panose="05000000000000000000" pitchFamily="2" charset="2"/>
              <a:buChar char="ü"/>
            </a:pPr>
            <a:r>
              <a:rPr lang="en-US" dirty="0" smtClean="0">
                <a:latin typeface="Gill Sans MT" panose="020B0502020104020203" pitchFamily="34" charset="0"/>
              </a:rPr>
              <a:t>It works on IOC (previous vision) not on IOA.</a:t>
            </a:r>
          </a:p>
        </p:txBody>
      </p:sp>
    </p:spTree>
    <p:extLst>
      <p:ext uri="{BB962C8B-B14F-4D97-AF65-F5344CB8AC3E}">
        <p14:creationId xmlns:p14="http://schemas.microsoft.com/office/powerpoint/2010/main" val="2478002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latin typeface="Algerian" panose="04020705040A02060702" pitchFamily="82" charset="0"/>
              </a:rPr>
              <a:t>Systems Cuckoo can Work Upon?</a:t>
            </a:r>
            <a:endParaRPr lang="en-US" dirty="0">
              <a:latin typeface="Algerian" panose="04020705040A02060702" pitchFamily="82" charset="0"/>
            </a:endParaRPr>
          </a:p>
        </p:txBody>
      </p:sp>
      <p:sp>
        <p:nvSpPr>
          <p:cNvPr id="4" name="Rectangle 1"/>
          <p:cNvSpPr>
            <a:spLocks noGrp="1" noChangeArrowheads="1"/>
          </p:cNvSpPr>
          <p:nvPr>
            <p:ph idx="1"/>
          </p:nvPr>
        </p:nvSpPr>
        <p:spPr bwMode="auto">
          <a:xfrm>
            <a:off x="1295402" y="2525182"/>
            <a:ext cx="3856148" cy="298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04040"/>
                </a:solidFill>
                <a:effectLst/>
                <a:latin typeface="Gill Sans MT" panose="020B0502020104020203" pitchFamily="34" charset="0"/>
              </a:rPr>
              <a:t>It can be used to analyze: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Gill Sans MT" panose="020B05020201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smtClean="0">
                <a:ln>
                  <a:noFill/>
                </a:ln>
                <a:solidFill>
                  <a:schemeClr val="tx1"/>
                </a:solidFill>
                <a:effectLst/>
                <a:latin typeface="Gill Sans MT" panose="020B0502020104020203" pitchFamily="34" charset="0"/>
              </a:rPr>
              <a:t>Generic Windows executable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smtClean="0">
                <a:ln>
                  <a:noFill/>
                </a:ln>
                <a:solidFill>
                  <a:schemeClr val="tx1"/>
                </a:solidFill>
                <a:effectLst/>
                <a:latin typeface="Gill Sans MT" panose="020B0502020104020203" pitchFamily="34" charset="0"/>
              </a:rPr>
              <a:t>DLL files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smtClean="0">
                <a:ln>
                  <a:noFill/>
                </a:ln>
                <a:solidFill>
                  <a:schemeClr val="tx1"/>
                </a:solidFill>
                <a:effectLst/>
                <a:latin typeface="Gill Sans MT" panose="020B0502020104020203" pitchFamily="34" charset="0"/>
              </a:rPr>
              <a:t>PDF documents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smtClean="0">
                <a:ln>
                  <a:noFill/>
                </a:ln>
                <a:solidFill>
                  <a:schemeClr val="tx1"/>
                </a:solidFill>
                <a:effectLst/>
                <a:latin typeface="Gill Sans MT" panose="020B0502020104020203" pitchFamily="34" charset="0"/>
              </a:rPr>
              <a:t>Microsoft Office documents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000" b="0" i="0" u="none" strike="noStrike" cap="none" normalizeH="0" baseline="0" dirty="0" smtClean="0">
                <a:ln>
                  <a:noFill/>
                </a:ln>
                <a:solidFill>
                  <a:schemeClr val="tx1"/>
                </a:solidFill>
                <a:effectLst/>
                <a:latin typeface="Gill Sans MT" panose="020B0502020104020203" pitchFamily="34" charset="0"/>
              </a:rPr>
              <a:t>URLs and HTML files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dirty="0" smtClean="0">
                <a:solidFill>
                  <a:schemeClr val="tx1"/>
                </a:solidFill>
                <a:latin typeface="Gill Sans MT" panose="020B0502020104020203" pitchFamily="34" charset="0"/>
              </a:rPr>
              <a:t>PHP scripts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dirty="0" smtClean="0">
                <a:solidFill>
                  <a:schemeClr val="tx1"/>
                </a:solidFill>
                <a:latin typeface="Gill Sans MT" panose="020B0502020104020203" pitchFamily="34" charset="0"/>
              </a:rPr>
              <a:t>CPL files</a:t>
            </a:r>
            <a:endParaRPr lang="en-US" sz="2000" dirty="0">
              <a:solidFill>
                <a:schemeClr val="tx1"/>
              </a:solidFill>
              <a:latin typeface="Gill Sans MT" panose="020B0502020104020203" pitchFamily="34" charset="0"/>
            </a:endParaRPr>
          </a:p>
        </p:txBody>
      </p:sp>
      <p:sp>
        <p:nvSpPr>
          <p:cNvPr id="5" name="TextBox 4"/>
          <p:cNvSpPr txBox="1"/>
          <p:nvPr/>
        </p:nvSpPr>
        <p:spPr>
          <a:xfrm>
            <a:off x="6366456" y="3048849"/>
            <a:ext cx="4168462" cy="1938992"/>
          </a:xfrm>
          <a:prstGeom prst="rect">
            <a:avLst/>
          </a:prstGeom>
          <a:noFill/>
        </p:spPr>
        <p:txBody>
          <a:bodyPr wrap="square" rtlCol="0">
            <a:spAutoFit/>
          </a:bodyPr>
          <a:lstStyle/>
          <a:p>
            <a:pPr marL="285750" lvl="0" indent="-285750" eaLnBrk="0" fontAlgn="base" hangingPunct="0">
              <a:spcBef>
                <a:spcPct val="0"/>
              </a:spcBef>
              <a:spcAft>
                <a:spcPct val="0"/>
              </a:spcAft>
              <a:buFont typeface="Wingdings" panose="05000000000000000000" pitchFamily="2" charset="2"/>
              <a:buChar char="q"/>
            </a:pPr>
            <a:r>
              <a:rPr lang="en-US" sz="2000" dirty="0">
                <a:latin typeface="Gill Sans MT" panose="020B0502020104020203" pitchFamily="34" charset="0"/>
              </a:rPr>
              <a:t>Visual Basic (VB) </a:t>
            </a:r>
            <a:r>
              <a:rPr lang="en-US" sz="2000" dirty="0" smtClean="0">
                <a:latin typeface="Gill Sans MT" panose="020B0502020104020203" pitchFamily="34" charset="0"/>
              </a:rPr>
              <a:t>scripts</a:t>
            </a:r>
          </a:p>
          <a:p>
            <a:pPr marL="285750" lvl="0" indent="-285750" eaLnBrk="0" fontAlgn="base" hangingPunct="0">
              <a:spcBef>
                <a:spcPct val="0"/>
              </a:spcBef>
              <a:spcAft>
                <a:spcPct val="0"/>
              </a:spcAft>
              <a:buFont typeface="Wingdings" panose="05000000000000000000" pitchFamily="2" charset="2"/>
              <a:buChar char="q"/>
            </a:pPr>
            <a:r>
              <a:rPr lang="en-US" sz="2000" dirty="0" smtClean="0">
                <a:latin typeface="Gill Sans MT" panose="020B0502020104020203" pitchFamily="34" charset="0"/>
              </a:rPr>
              <a:t>ZIP files</a:t>
            </a:r>
          </a:p>
          <a:p>
            <a:pPr marL="285750" lvl="0" indent="-285750" eaLnBrk="0" fontAlgn="base" hangingPunct="0">
              <a:spcBef>
                <a:spcPct val="0"/>
              </a:spcBef>
              <a:spcAft>
                <a:spcPct val="0"/>
              </a:spcAft>
              <a:buFont typeface="Wingdings" panose="05000000000000000000" pitchFamily="2" charset="2"/>
              <a:buChar char="q"/>
            </a:pPr>
            <a:r>
              <a:rPr lang="en-US" sz="2000" dirty="0" smtClean="0">
                <a:latin typeface="Gill Sans MT" panose="020B0502020104020203" pitchFamily="34" charset="0"/>
              </a:rPr>
              <a:t>Java JAR</a:t>
            </a:r>
          </a:p>
          <a:p>
            <a:pPr marL="285750" lvl="0" indent="-285750" eaLnBrk="0" fontAlgn="base" hangingPunct="0">
              <a:spcBef>
                <a:spcPct val="0"/>
              </a:spcBef>
              <a:spcAft>
                <a:spcPct val="0"/>
              </a:spcAft>
              <a:buFont typeface="Wingdings" panose="05000000000000000000" pitchFamily="2" charset="2"/>
              <a:buChar char="q"/>
            </a:pPr>
            <a:r>
              <a:rPr lang="en-US" sz="2000" dirty="0" smtClean="0">
                <a:latin typeface="Gill Sans MT" panose="020B0502020104020203" pitchFamily="34" charset="0"/>
              </a:rPr>
              <a:t>Python </a:t>
            </a:r>
            <a:r>
              <a:rPr lang="en-US" sz="2000" dirty="0">
                <a:latin typeface="Gill Sans MT" panose="020B0502020104020203" pitchFamily="34" charset="0"/>
              </a:rPr>
              <a:t>files</a:t>
            </a:r>
          </a:p>
          <a:p>
            <a:pPr lvl="0" eaLnBrk="0" fontAlgn="base" hangingPunct="0">
              <a:spcBef>
                <a:spcPct val="0"/>
              </a:spcBef>
              <a:spcAft>
                <a:spcPct val="0"/>
              </a:spcAft>
            </a:pPr>
            <a:endParaRPr lang="en-US" sz="2000" dirty="0">
              <a:latin typeface="Gill Sans MT" panose="020B0502020104020203" pitchFamily="34" charset="0"/>
            </a:endParaRPr>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493" y="4378817"/>
            <a:ext cx="6104586" cy="2382591"/>
          </a:xfrm>
          <a:prstGeom prst="rect">
            <a:avLst/>
          </a:prstGeom>
          <a:ln>
            <a:noFill/>
          </a:ln>
          <a:effectLst>
            <a:softEdge rad="112500"/>
          </a:effectLst>
        </p:spPr>
      </p:pic>
    </p:spTree>
    <p:extLst>
      <p:ext uri="{BB962C8B-B14F-4D97-AF65-F5344CB8AC3E}">
        <p14:creationId xmlns:p14="http://schemas.microsoft.com/office/powerpoint/2010/main" val="2848956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5400" dirty="0" smtClean="0">
                <a:latin typeface="Algerian" panose="04020705040A02060702" pitchFamily="82" charset="0"/>
              </a:rPr>
              <a:t>Cuckoo Components?</a:t>
            </a:r>
            <a:endParaRPr lang="en-US" sz="5400" dirty="0">
              <a:latin typeface="Algerian" panose="04020705040A02060702" pitchFamily="82" charset="0"/>
            </a:endParaRPr>
          </a:p>
        </p:txBody>
      </p:sp>
      <p:sp>
        <p:nvSpPr>
          <p:cNvPr id="3" name="Content Placeholder 2"/>
          <p:cNvSpPr>
            <a:spLocks noGrp="1"/>
          </p:cNvSpPr>
          <p:nvPr>
            <p:ph idx="1"/>
          </p:nvPr>
        </p:nvSpPr>
        <p:spPr>
          <a:xfrm>
            <a:off x="4584879" y="2556932"/>
            <a:ext cx="6311718" cy="3318936"/>
          </a:xfrm>
        </p:spPr>
        <p:txBody>
          <a:bodyPr>
            <a:normAutofit lnSpcReduction="10000"/>
          </a:bodyPr>
          <a:lstStyle/>
          <a:p>
            <a:pPr>
              <a:buFont typeface="Wingdings" panose="05000000000000000000" pitchFamily="2" charset="2"/>
              <a:buChar char="Ø"/>
            </a:pPr>
            <a:r>
              <a:rPr lang="en-US" sz="2000" dirty="0" smtClean="0">
                <a:latin typeface="Gill Sans MT" panose="020B0502020104020203" pitchFamily="34" charset="0"/>
              </a:rPr>
              <a:t>The </a:t>
            </a:r>
            <a:r>
              <a:rPr lang="en-US" sz="2000" dirty="0">
                <a:latin typeface="Gill Sans MT" panose="020B0502020104020203" pitchFamily="34" charset="0"/>
              </a:rPr>
              <a:t>main components of Cuckoo’s infrastructure are an Host machine (the management software) and a number of Guest machines (virtual or physical machines for analysis</a:t>
            </a:r>
            <a:r>
              <a:rPr lang="en-US" sz="2000" dirty="0" smtClean="0">
                <a:latin typeface="Gill Sans MT" panose="020B0502020104020203" pitchFamily="34" charset="0"/>
              </a:rPr>
              <a:t>).</a:t>
            </a:r>
          </a:p>
          <a:p>
            <a:pPr>
              <a:buFont typeface="Wingdings" panose="05000000000000000000" pitchFamily="2" charset="2"/>
              <a:buChar char="Ø"/>
            </a:pPr>
            <a:r>
              <a:rPr lang="en-US" sz="2000" dirty="0" smtClean="0">
                <a:latin typeface="Gill Sans MT" panose="020B0502020104020203" pitchFamily="34" charset="0"/>
              </a:rPr>
              <a:t>The </a:t>
            </a:r>
            <a:r>
              <a:rPr lang="en-US" sz="2000" dirty="0">
                <a:latin typeface="Gill Sans MT" panose="020B0502020104020203" pitchFamily="34" charset="0"/>
              </a:rPr>
              <a:t>Host runs the core component of the sandbox that manages the whole analysis process, while the Guests are the isolated environments where the malware samples get actually safely executed and analyzed</a:t>
            </a:r>
            <a:r>
              <a:rPr lang="en-US" sz="2000" dirty="0" smtClean="0">
                <a:latin typeface="Gill Sans MT" panose="020B0502020104020203" pitchFamily="34" charset="0"/>
              </a:rPr>
              <a:t>.</a:t>
            </a:r>
          </a:p>
          <a:p>
            <a:pPr>
              <a:buFont typeface="Wingdings" panose="05000000000000000000" pitchFamily="2" charset="2"/>
              <a:buChar char="Ø"/>
            </a:pPr>
            <a:r>
              <a:rPr lang="en-US" sz="2000" dirty="0" smtClean="0">
                <a:latin typeface="Gill Sans MT" panose="020B0502020104020203" pitchFamily="34" charset="0"/>
              </a:rPr>
              <a:t>Cuckoo makes a detailed report and sent back to the host server.</a:t>
            </a:r>
            <a:endParaRPr lang="en-US" sz="2000" dirty="0">
              <a:latin typeface="Gill Sans MT" panose="020B0502020104020203" pitchFamily="34" charset="0"/>
            </a:endParaRPr>
          </a:p>
          <a:p>
            <a:endParaRPr lang="en-US" sz="2000" dirty="0">
              <a:latin typeface="Gill Sans MT" panose="020B05020201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19" y="2691684"/>
            <a:ext cx="3926260" cy="2501069"/>
          </a:xfrm>
          <a:prstGeom prst="rect">
            <a:avLst/>
          </a:prstGeom>
          <a:ln>
            <a:noFill/>
          </a:ln>
          <a:effectLst>
            <a:softEdge rad="112500"/>
          </a:effectLst>
        </p:spPr>
      </p:pic>
    </p:spTree>
    <p:extLst>
      <p:ext uri="{BB962C8B-B14F-4D97-AF65-F5344CB8AC3E}">
        <p14:creationId xmlns:p14="http://schemas.microsoft.com/office/powerpoint/2010/main" val="53621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4800" dirty="0" smtClean="0">
                <a:latin typeface="Algerian" panose="04020705040A02060702" pitchFamily="82" charset="0"/>
              </a:rPr>
              <a:t>What can Cuckoo Do?</a:t>
            </a:r>
            <a:endParaRPr lang="en-US" sz="4800" dirty="0">
              <a:latin typeface="Algerian" panose="04020705040A02060702" pitchFamily="82" charset="0"/>
            </a:endParaRPr>
          </a:p>
        </p:txBody>
      </p:sp>
      <p:sp>
        <p:nvSpPr>
          <p:cNvPr id="3" name="Content Placeholder 2"/>
          <p:cNvSpPr>
            <a:spLocks noGrp="1"/>
          </p:cNvSpPr>
          <p:nvPr>
            <p:ph idx="1"/>
          </p:nvPr>
        </p:nvSpPr>
        <p:spPr>
          <a:xfrm>
            <a:off x="802783" y="2402385"/>
            <a:ext cx="10586434" cy="4165840"/>
          </a:xfrm>
        </p:spPr>
        <p:txBody>
          <a:bodyPr>
            <a:noAutofit/>
          </a:bodyPr>
          <a:lstStyle/>
          <a:p>
            <a:r>
              <a:rPr lang="en-US" sz="2000" dirty="0" smtClean="0">
                <a:latin typeface="Gill Sans MT" panose="020B0502020104020203" pitchFamily="34" charset="0"/>
              </a:rPr>
              <a:t>Trace </a:t>
            </a:r>
            <a:r>
              <a:rPr lang="en-US" sz="2000" dirty="0">
                <a:latin typeface="Gill Sans MT" panose="020B0502020104020203" pitchFamily="34" charset="0"/>
              </a:rPr>
              <a:t>API calls and general behavior of the file and distill this into high level information and signatures comprehensible by anyone.</a:t>
            </a:r>
          </a:p>
          <a:p>
            <a:r>
              <a:rPr lang="en-US" sz="2000" dirty="0">
                <a:latin typeface="Gill Sans MT" panose="020B0502020104020203" pitchFamily="34" charset="0"/>
              </a:rPr>
              <a:t>Dump and analyze network traffic, even when encrypted with SSL/TLS. With native network routing support </a:t>
            </a:r>
            <a:r>
              <a:rPr lang="en-US" sz="2000" dirty="0" smtClean="0">
                <a:latin typeface="Gill Sans MT" panose="020B0502020104020203" pitchFamily="34" charset="0"/>
              </a:rPr>
              <a:t>through </a:t>
            </a:r>
            <a:r>
              <a:rPr lang="en-US" sz="2000" dirty="0">
                <a:latin typeface="Gill Sans MT" panose="020B0502020104020203" pitchFamily="34" charset="0"/>
              </a:rPr>
              <a:t>InetSIM, a network interface, or a </a:t>
            </a:r>
            <a:r>
              <a:rPr lang="en-US" sz="2000" dirty="0" smtClean="0">
                <a:latin typeface="Gill Sans MT" panose="020B0502020104020203" pitchFamily="34" charset="0"/>
              </a:rPr>
              <a:t>VPN </a:t>
            </a:r>
            <a:r>
              <a:rPr lang="en-US" sz="2000" dirty="0">
                <a:latin typeface="Gill Sans MT" panose="020B0502020104020203" pitchFamily="34" charset="0"/>
              </a:rPr>
              <a:t>in PCAP format</a:t>
            </a:r>
          </a:p>
          <a:p>
            <a:r>
              <a:rPr lang="en-US" sz="2000" dirty="0">
                <a:latin typeface="Gill Sans MT" panose="020B0502020104020203" pitchFamily="34" charset="0"/>
              </a:rPr>
              <a:t>Perform advanced memory analysis of the infected virtualized system through Volatility as well as on a process memory granularity using YARA</a:t>
            </a:r>
            <a:r>
              <a:rPr lang="en-US" sz="2000" dirty="0" smtClean="0">
                <a:latin typeface="Gill Sans MT" panose="020B0502020104020203" pitchFamily="34" charset="0"/>
              </a:rPr>
              <a:t>.</a:t>
            </a:r>
          </a:p>
          <a:p>
            <a:r>
              <a:rPr lang="en-US" sz="2000" dirty="0">
                <a:latin typeface="Gill Sans MT" panose="020B0502020104020203" pitchFamily="34" charset="0"/>
              </a:rPr>
              <a:t>Files being created, deleted and downloaded by the malware during its execution</a:t>
            </a:r>
            <a:r>
              <a:rPr lang="en-US" sz="2000" dirty="0" smtClean="0">
                <a:latin typeface="Gill Sans MT" panose="020B0502020104020203" pitchFamily="34" charset="0"/>
              </a:rPr>
              <a:t>.</a:t>
            </a:r>
            <a:endParaRPr lang="en-US" sz="2000" dirty="0">
              <a:latin typeface="Gill Sans MT" panose="020B0502020104020203" pitchFamily="34" charset="0"/>
            </a:endParaRPr>
          </a:p>
          <a:p>
            <a:r>
              <a:rPr lang="en-US" sz="2000" dirty="0">
                <a:latin typeface="Gill Sans MT" panose="020B0502020104020203" pitchFamily="34" charset="0"/>
              </a:rPr>
              <a:t>Screenshots taken during the execution of the malware.</a:t>
            </a:r>
          </a:p>
          <a:p>
            <a:r>
              <a:rPr lang="en-US" sz="2000" dirty="0">
                <a:latin typeface="Gill Sans MT" panose="020B0502020104020203" pitchFamily="34" charset="0"/>
              </a:rPr>
              <a:t>Full memory dumps of the machines.</a:t>
            </a:r>
          </a:p>
          <a:p>
            <a:endParaRPr lang="en-US" sz="2000" dirty="0">
              <a:latin typeface="Gill Sans MT" panose="020B0502020104020203" pitchFamily="34" charset="0"/>
            </a:endParaRPr>
          </a:p>
        </p:txBody>
      </p:sp>
    </p:spTree>
    <p:extLst>
      <p:ext uri="{BB962C8B-B14F-4D97-AF65-F5344CB8AC3E}">
        <p14:creationId xmlns:p14="http://schemas.microsoft.com/office/powerpoint/2010/main" val="3808789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611" y="746975"/>
            <a:ext cx="10637950" cy="1015663"/>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6000" dirty="0" smtClean="0">
                <a:latin typeface="Algerian" panose="04020705040A02060702" pitchFamily="82" charset="0"/>
              </a:rPr>
              <a:t>Cuckoo Model</a:t>
            </a:r>
            <a:endParaRPr lang="en-US" sz="6000" dirty="0">
              <a:latin typeface="Algerian" panose="04020705040A02060702" pitchFamily="82" charset="0"/>
            </a:endParaRPr>
          </a:p>
        </p:txBody>
      </p:sp>
      <p:sp>
        <p:nvSpPr>
          <p:cNvPr id="3" name="TextBox 2"/>
          <p:cNvSpPr txBox="1"/>
          <p:nvPr/>
        </p:nvSpPr>
        <p:spPr>
          <a:xfrm>
            <a:off x="991673" y="2240924"/>
            <a:ext cx="3206840"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Prepare Host</a:t>
            </a:r>
          </a:p>
          <a:p>
            <a:pPr marL="742950" lvl="1" indent="-285750">
              <a:buFont typeface="Courier New" panose="02070309020205020404" pitchFamily="49" charset="0"/>
              <a:buChar char="o"/>
            </a:pPr>
            <a:r>
              <a:rPr lang="en-US" dirty="0" smtClean="0"/>
              <a:t>Ubuntu Download</a:t>
            </a:r>
          </a:p>
          <a:p>
            <a:pPr marL="742950" lvl="1" indent="-285750">
              <a:buFont typeface="Courier New" panose="02070309020205020404" pitchFamily="49" charset="0"/>
              <a:buChar char="o"/>
            </a:pPr>
            <a:r>
              <a:rPr lang="en-US" dirty="0" smtClean="0"/>
              <a:t>Virtual box Download</a:t>
            </a:r>
          </a:p>
          <a:p>
            <a:pPr marL="742950" lvl="1" indent="-285750">
              <a:buFont typeface="Courier New" panose="02070309020205020404" pitchFamily="49" charset="0"/>
              <a:buChar char="o"/>
            </a:pPr>
            <a:r>
              <a:rPr lang="en-US" dirty="0" smtClean="0"/>
              <a:t>Python Libraries</a:t>
            </a:r>
          </a:p>
          <a:p>
            <a:pPr marL="742950" lvl="1" indent="-285750">
              <a:buFont typeface="Courier New" panose="02070309020205020404" pitchFamily="49" charset="0"/>
              <a:buChar char="o"/>
            </a:pPr>
            <a:r>
              <a:rPr lang="en-US" dirty="0" smtClean="0"/>
              <a:t>TCP Dump</a:t>
            </a:r>
          </a:p>
          <a:p>
            <a:pPr marL="742950" lvl="1" indent="-285750">
              <a:buFont typeface="Courier New" panose="02070309020205020404" pitchFamily="49" charset="0"/>
              <a:buChar char="o"/>
            </a:pPr>
            <a:r>
              <a:rPr lang="en-US" dirty="0" smtClean="0"/>
              <a:t>Volatility</a:t>
            </a:r>
          </a:p>
          <a:p>
            <a:pPr marL="742950" lvl="1" indent="-285750">
              <a:buFont typeface="Courier New" panose="02070309020205020404" pitchFamily="49" charset="0"/>
              <a:buChar char="o"/>
            </a:pPr>
            <a:r>
              <a:rPr lang="en-US" dirty="0" smtClean="0"/>
              <a:t>M2Crypto</a:t>
            </a:r>
          </a:p>
          <a:p>
            <a:pPr marL="742950" lvl="1" indent="-285750">
              <a:buFont typeface="Courier New" panose="02070309020205020404" pitchFamily="49" charset="0"/>
              <a:buChar char="o"/>
            </a:pPr>
            <a:r>
              <a:rPr lang="en-US" dirty="0" smtClean="0"/>
              <a:t>GUACD</a:t>
            </a:r>
          </a:p>
          <a:p>
            <a:pPr marL="742950" lvl="1" indent="-285750">
              <a:buFont typeface="Courier New" panose="02070309020205020404" pitchFamily="49" charset="0"/>
              <a:buChar char="o"/>
            </a:pPr>
            <a:r>
              <a:rPr lang="en-US" dirty="0" smtClean="0"/>
              <a:t>Cuckoo Install</a:t>
            </a:r>
            <a:endParaRPr lang="en-US" dirty="0"/>
          </a:p>
        </p:txBody>
      </p:sp>
      <p:sp>
        <p:nvSpPr>
          <p:cNvPr id="4" name="Right Arrow 3"/>
          <p:cNvSpPr/>
          <p:nvPr/>
        </p:nvSpPr>
        <p:spPr>
          <a:xfrm>
            <a:off x="4198513" y="3142445"/>
            <a:ext cx="875763" cy="373487"/>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TextBox 4"/>
          <p:cNvSpPr txBox="1"/>
          <p:nvPr/>
        </p:nvSpPr>
        <p:spPr>
          <a:xfrm>
            <a:off x="5190187" y="2240924"/>
            <a:ext cx="3090929"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Prepare Guest (Windows 10)</a:t>
            </a:r>
          </a:p>
          <a:p>
            <a:pPr marL="742950" lvl="1" indent="-285750">
              <a:buFont typeface="Courier New" panose="02070309020205020404" pitchFamily="49" charset="0"/>
              <a:buChar char="o"/>
            </a:pPr>
            <a:r>
              <a:rPr lang="en-US" dirty="0" smtClean="0"/>
              <a:t>Virtual Machine</a:t>
            </a:r>
          </a:p>
          <a:p>
            <a:pPr marL="742950" lvl="1" indent="-285750">
              <a:buFont typeface="Courier New" panose="02070309020205020404" pitchFamily="49" charset="0"/>
              <a:buChar char="o"/>
            </a:pPr>
            <a:r>
              <a:rPr lang="en-US" dirty="0" smtClean="0"/>
              <a:t>Python Install</a:t>
            </a:r>
          </a:p>
          <a:p>
            <a:pPr marL="742950" lvl="1" indent="-285750">
              <a:buFont typeface="Courier New" panose="02070309020205020404" pitchFamily="49" charset="0"/>
              <a:buChar char="o"/>
            </a:pPr>
            <a:r>
              <a:rPr lang="en-US" dirty="0" smtClean="0"/>
              <a:t>Python Pillow</a:t>
            </a:r>
          </a:p>
          <a:p>
            <a:pPr marL="742950" lvl="1" indent="-285750">
              <a:buFont typeface="Courier New" panose="02070309020205020404" pitchFamily="49" charset="0"/>
              <a:buChar char="o"/>
            </a:pPr>
            <a:r>
              <a:rPr lang="en-US" dirty="0" smtClean="0"/>
              <a:t>Virtual Networking</a:t>
            </a:r>
          </a:p>
          <a:p>
            <a:pPr marL="742950" lvl="1" indent="-285750">
              <a:buFont typeface="Courier New" panose="02070309020205020404" pitchFamily="49" charset="0"/>
              <a:buChar char="o"/>
            </a:pPr>
            <a:r>
              <a:rPr lang="en-US" dirty="0" smtClean="0"/>
              <a:t>Cuckoo Agent</a:t>
            </a:r>
          </a:p>
          <a:p>
            <a:pPr marL="742950" lvl="1" indent="-285750">
              <a:buFont typeface="Courier New" panose="02070309020205020404" pitchFamily="49" charset="0"/>
              <a:buChar char="o"/>
            </a:pPr>
            <a:r>
              <a:rPr lang="en-US" dirty="0" smtClean="0"/>
              <a:t>Clone Virtual Machine</a:t>
            </a:r>
          </a:p>
          <a:p>
            <a:pPr marL="742950" lvl="1" indent="-285750">
              <a:buFont typeface="Courier New" panose="02070309020205020404" pitchFamily="49" charset="0"/>
              <a:buChar char="o"/>
            </a:pPr>
            <a:endParaRPr lang="en-US" dirty="0"/>
          </a:p>
        </p:txBody>
      </p:sp>
      <p:sp>
        <p:nvSpPr>
          <p:cNvPr id="7" name="Down Arrow 6"/>
          <p:cNvSpPr/>
          <p:nvPr/>
        </p:nvSpPr>
        <p:spPr>
          <a:xfrm>
            <a:off x="2356833" y="4826247"/>
            <a:ext cx="238260" cy="568234"/>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TextBox 7"/>
          <p:cNvSpPr txBox="1"/>
          <p:nvPr/>
        </p:nvSpPr>
        <p:spPr>
          <a:xfrm>
            <a:off x="850006" y="5543102"/>
            <a:ext cx="4430333" cy="369332"/>
          </a:xfrm>
          <a:prstGeom prst="rect">
            <a:avLst/>
          </a:prstGeom>
          <a:noFill/>
        </p:spPr>
        <p:txBody>
          <a:bodyPr wrap="square" rtlCol="0">
            <a:spAutoFit/>
          </a:bodyPr>
          <a:lstStyle/>
          <a:p>
            <a:r>
              <a:rPr lang="en-US" dirty="0" smtClean="0"/>
              <a:t>Working Directory And Network Routing</a:t>
            </a:r>
            <a:endParaRPr lang="en-US" dirty="0"/>
          </a:p>
        </p:txBody>
      </p:sp>
      <p:sp>
        <p:nvSpPr>
          <p:cNvPr id="9" name="Right Arrow 8"/>
          <p:cNvSpPr/>
          <p:nvPr/>
        </p:nvSpPr>
        <p:spPr>
          <a:xfrm>
            <a:off x="8422784" y="3142445"/>
            <a:ext cx="850006" cy="36855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TextBox 9"/>
          <p:cNvSpPr txBox="1"/>
          <p:nvPr/>
        </p:nvSpPr>
        <p:spPr>
          <a:xfrm>
            <a:off x="9414455" y="2240924"/>
            <a:ext cx="2009105"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Launching </a:t>
            </a:r>
          </a:p>
          <a:p>
            <a:pPr marL="742950" lvl="1" indent="-285750">
              <a:buFont typeface="Courier New" panose="02070309020205020404" pitchFamily="49" charset="0"/>
              <a:buChar char="o"/>
            </a:pPr>
            <a:r>
              <a:rPr lang="en-US" dirty="0" smtClean="0"/>
              <a:t>Malware file</a:t>
            </a:r>
          </a:p>
          <a:p>
            <a:pPr marL="742950" lvl="1" indent="-285750">
              <a:buFont typeface="Courier New" panose="02070309020205020404" pitchFamily="49" charset="0"/>
              <a:buChar char="o"/>
            </a:pPr>
            <a:r>
              <a:rPr lang="en-US" dirty="0" smtClean="0"/>
              <a:t>Reports</a:t>
            </a:r>
          </a:p>
          <a:p>
            <a:pPr marL="742950" lvl="1" indent="-285750">
              <a:buFont typeface="Courier New" panose="02070309020205020404" pitchFamily="49" charset="0"/>
              <a:buChar char="o"/>
            </a:pPr>
            <a:r>
              <a:rPr lang="en-US" dirty="0" smtClean="0"/>
              <a:t>Analyze </a:t>
            </a: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0050" y="4380492"/>
            <a:ext cx="4275786" cy="2325219"/>
          </a:xfrm>
          <a:prstGeom prst="rect">
            <a:avLst/>
          </a:prstGeom>
          <a:ln>
            <a:noFill/>
          </a:ln>
          <a:effectLst>
            <a:softEdge rad="112500"/>
          </a:effectLst>
        </p:spPr>
      </p:pic>
    </p:spTree>
    <p:extLst>
      <p:ext uri="{BB962C8B-B14F-4D97-AF65-F5344CB8AC3E}">
        <p14:creationId xmlns:p14="http://schemas.microsoft.com/office/powerpoint/2010/main" val="4015692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latin typeface="Algerian" panose="04020705040A02060702" pitchFamily="82" charset="0"/>
              </a:rPr>
              <a:t>Cuckoo Working Directory?</a:t>
            </a:r>
            <a:endParaRPr lang="en-US" dirty="0">
              <a:latin typeface="Algerian" panose="04020705040A02060702" pitchFamily="82" charset="0"/>
            </a:endParaRPr>
          </a:p>
        </p:txBody>
      </p:sp>
      <p:sp>
        <p:nvSpPr>
          <p:cNvPr id="3" name="Content Placeholder 2"/>
          <p:cNvSpPr>
            <a:spLocks noGrp="1"/>
          </p:cNvSpPr>
          <p:nvPr>
            <p:ph idx="1"/>
          </p:nvPr>
        </p:nvSpPr>
        <p:spPr>
          <a:xfrm>
            <a:off x="1295401" y="2556932"/>
            <a:ext cx="4796306" cy="2903710"/>
          </a:xfrm>
        </p:spPr>
        <p:txBody>
          <a:bodyPr>
            <a:normAutofit/>
          </a:bodyPr>
          <a:lstStyle/>
          <a:p>
            <a:pPr>
              <a:buFont typeface="Wingdings" panose="05000000000000000000" pitchFamily="2" charset="2"/>
              <a:buChar char="q"/>
            </a:pPr>
            <a:r>
              <a:rPr lang="en-US" sz="2000" dirty="0" smtClean="0">
                <a:latin typeface="Gill Sans MT" panose="020B0502020104020203" pitchFamily="34" charset="0"/>
              </a:rPr>
              <a:t>Configuration</a:t>
            </a:r>
          </a:p>
          <a:p>
            <a:pPr>
              <a:buFont typeface="Wingdings" panose="05000000000000000000" pitchFamily="2" charset="2"/>
              <a:buChar char="q"/>
            </a:pPr>
            <a:r>
              <a:rPr lang="en-US" sz="2000" dirty="0" smtClean="0">
                <a:latin typeface="Gill Sans MT" panose="020B0502020104020203" pitchFamily="34" charset="0"/>
              </a:rPr>
              <a:t>Cuckoo Signatures</a:t>
            </a:r>
          </a:p>
          <a:p>
            <a:pPr>
              <a:buFont typeface="Wingdings" panose="05000000000000000000" pitchFamily="2" charset="2"/>
              <a:buChar char="q"/>
            </a:pPr>
            <a:r>
              <a:rPr lang="en-US" sz="2000" dirty="0" smtClean="0">
                <a:latin typeface="Gill Sans MT" panose="020B0502020104020203" pitchFamily="34" charset="0"/>
              </a:rPr>
              <a:t>Cuckoo Analyzer</a:t>
            </a:r>
          </a:p>
          <a:p>
            <a:pPr>
              <a:buFont typeface="Wingdings" panose="05000000000000000000" pitchFamily="2" charset="2"/>
              <a:buChar char="q"/>
            </a:pPr>
            <a:r>
              <a:rPr lang="en-US" sz="2000" dirty="0" smtClean="0">
                <a:latin typeface="Gill Sans MT" panose="020B0502020104020203" pitchFamily="34" charset="0"/>
              </a:rPr>
              <a:t>Cuckoo Agent</a:t>
            </a:r>
          </a:p>
          <a:p>
            <a:pPr>
              <a:buFont typeface="Wingdings" panose="05000000000000000000" pitchFamily="2" charset="2"/>
              <a:buChar char="q"/>
            </a:pPr>
            <a:r>
              <a:rPr lang="en-US" sz="2000" dirty="0" smtClean="0">
                <a:latin typeface="Gill Sans MT" panose="020B0502020104020203" pitchFamily="34" charset="0"/>
              </a:rPr>
              <a:t>Yara rules</a:t>
            </a:r>
          </a:p>
          <a:p>
            <a:pPr>
              <a:buFont typeface="Wingdings" panose="05000000000000000000" pitchFamily="2" charset="2"/>
              <a:buChar char="q"/>
            </a:pPr>
            <a:r>
              <a:rPr lang="en-US" sz="2000" dirty="0" smtClean="0">
                <a:latin typeface="Gill Sans MT" panose="020B0502020104020203" pitchFamily="34" charset="0"/>
              </a:rPr>
              <a:t>Cuckoo </a:t>
            </a:r>
            <a:r>
              <a:rPr lang="en-US" sz="2000" dirty="0">
                <a:latin typeface="Gill Sans MT" panose="020B0502020104020203" pitchFamily="34" charset="0"/>
              </a:rPr>
              <a:t>Storage </a:t>
            </a:r>
            <a:r>
              <a:rPr lang="en-US" sz="2000" dirty="0" smtClean="0">
                <a:latin typeface="Gill Sans MT" panose="020B0502020104020203" pitchFamily="34" charset="0"/>
              </a:rPr>
              <a:t>(shows </a:t>
            </a:r>
            <a:r>
              <a:rPr lang="en-US" sz="2000" dirty="0">
                <a:latin typeface="Gill Sans MT" panose="020B0502020104020203" pitchFamily="34" charset="0"/>
              </a:rPr>
              <a:t>analysis </a:t>
            </a:r>
            <a:r>
              <a:rPr lang="en-US" sz="2000" dirty="0" smtClean="0">
                <a:latin typeface="Gill Sans MT" panose="020B0502020104020203" pitchFamily="34" charset="0"/>
              </a:rPr>
              <a:t>results)</a:t>
            </a:r>
            <a:endParaRPr lang="en-US" sz="2000" dirty="0">
              <a:latin typeface="Gill Sans MT" panose="020B0502020104020203" pitchFamily="34" charset="0"/>
            </a:endParaRPr>
          </a:p>
        </p:txBody>
      </p:sp>
      <p:sp>
        <p:nvSpPr>
          <p:cNvPr id="4" name="TextBox 3"/>
          <p:cNvSpPr txBox="1"/>
          <p:nvPr/>
        </p:nvSpPr>
        <p:spPr>
          <a:xfrm>
            <a:off x="6233375" y="2556932"/>
            <a:ext cx="4893972" cy="1015663"/>
          </a:xfrm>
          <a:prstGeom prst="rect">
            <a:avLst/>
          </a:prstGeom>
          <a:noFill/>
        </p:spPr>
        <p:txBody>
          <a:bodyPr wrap="square" rtlCol="0">
            <a:spAutoFit/>
          </a:bodyPr>
          <a:lstStyle/>
          <a:p>
            <a:r>
              <a:rPr lang="en-US" sz="2000" dirty="0">
                <a:latin typeface="Gill Sans MT" panose="020B0502020104020203" pitchFamily="34" charset="0"/>
              </a:rPr>
              <a:t>conf. This file allows you to enable, disable and configure all processing modules. These modules are located under the cuckoo.</a:t>
            </a:r>
          </a:p>
        </p:txBody>
      </p:sp>
      <p:sp>
        <p:nvSpPr>
          <p:cNvPr id="5" name="Right Arrow 4"/>
          <p:cNvSpPr/>
          <p:nvPr/>
        </p:nvSpPr>
        <p:spPr>
          <a:xfrm>
            <a:off x="3438659" y="2556932"/>
            <a:ext cx="2498501" cy="386367"/>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6" name="TextBox 5"/>
          <p:cNvSpPr txBox="1"/>
          <p:nvPr/>
        </p:nvSpPr>
        <p:spPr>
          <a:xfrm>
            <a:off x="6323527" y="4397320"/>
            <a:ext cx="533721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Gill Sans MT" panose="020B0502020104020203" pitchFamily="34" charset="0"/>
              </a:rPr>
              <a:t>cuckoo.conf: for </a:t>
            </a:r>
            <a:r>
              <a:rPr lang="en-US" dirty="0" smtClean="0">
                <a:latin typeface="Gill Sans MT" panose="020B0502020104020203" pitchFamily="34" charset="0"/>
              </a:rPr>
              <a:t>general </a:t>
            </a:r>
            <a:r>
              <a:rPr lang="en-US" dirty="0">
                <a:latin typeface="Gill Sans MT" panose="020B0502020104020203" pitchFamily="34" charset="0"/>
              </a:rPr>
              <a:t>behavior and </a:t>
            </a:r>
            <a:r>
              <a:rPr lang="en-US" dirty="0" smtClean="0">
                <a:latin typeface="Gill Sans MT" panose="020B0502020104020203" pitchFamily="34" charset="0"/>
              </a:rPr>
              <a:t>analysis</a:t>
            </a:r>
            <a:endParaRPr lang="en-US" dirty="0">
              <a:latin typeface="Gill Sans MT" panose="020B0502020104020203" pitchFamily="34" charset="0"/>
            </a:endParaRPr>
          </a:p>
          <a:p>
            <a:pPr marL="285750" indent="-285750">
              <a:buFont typeface="Wingdings" panose="05000000000000000000" pitchFamily="2" charset="2"/>
              <a:buChar char="Ø"/>
            </a:pPr>
            <a:r>
              <a:rPr lang="en-US" dirty="0" smtClean="0">
                <a:latin typeface="Gill Sans MT" panose="020B0502020104020203" pitchFamily="34" charset="0"/>
              </a:rPr>
              <a:t>&lt;machinery</a:t>
            </a:r>
            <a:r>
              <a:rPr lang="en-US" dirty="0">
                <a:latin typeface="Gill Sans MT" panose="020B0502020104020203" pitchFamily="34" charset="0"/>
              </a:rPr>
              <a:t>&gt;.conf: </a:t>
            </a:r>
            <a:r>
              <a:rPr lang="en-US" dirty="0" smtClean="0">
                <a:latin typeface="Gill Sans MT" panose="020B0502020104020203" pitchFamily="34" charset="0"/>
              </a:rPr>
              <a:t>showing options of  </a:t>
            </a:r>
            <a:r>
              <a:rPr lang="en-US" dirty="0">
                <a:latin typeface="Gill Sans MT" panose="020B0502020104020203" pitchFamily="34" charset="0"/>
              </a:rPr>
              <a:t>virtualization software </a:t>
            </a:r>
            <a:endParaRPr lang="en-US" dirty="0" smtClean="0">
              <a:latin typeface="Gill Sans MT" panose="020B0502020104020203" pitchFamily="34" charset="0"/>
            </a:endParaRPr>
          </a:p>
          <a:p>
            <a:pPr marL="285750" indent="-285750">
              <a:buFont typeface="Wingdings" panose="05000000000000000000" pitchFamily="2" charset="2"/>
              <a:buChar char="Ø"/>
            </a:pPr>
            <a:r>
              <a:rPr lang="en-US" dirty="0" smtClean="0">
                <a:latin typeface="Gill Sans MT" panose="020B0502020104020203" pitchFamily="34" charset="0"/>
              </a:rPr>
              <a:t>memory.conf</a:t>
            </a:r>
            <a:r>
              <a:rPr lang="en-US" dirty="0">
                <a:latin typeface="Gill Sans MT" panose="020B0502020104020203" pitchFamily="34" charset="0"/>
              </a:rPr>
              <a:t>: Volatility </a:t>
            </a:r>
            <a:r>
              <a:rPr lang="en-US" dirty="0" smtClean="0">
                <a:latin typeface="Gill Sans MT" panose="020B0502020104020203" pitchFamily="34" charset="0"/>
              </a:rPr>
              <a:t>configuration.</a:t>
            </a:r>
          </a:p>
          <a:p>
            <a:pPr marL="285750" indent="-285750">
              <a:buFont typeface="Wingdings" panose="05000000000000000000" pitchFamily="2" charset="2"/>
              <a:buChar char="Ø"/>
            </a:pPr>
            <a:r>
              <a:rPr lang="en-US" dirty="0" smtClean="0">
                <a:latin typeface="Gill Sans MT" panose="020B0502020104020203" pitchFamily="34" charset="0"/>
              </a:rPr>
              <a:t>reporting.conf</a:t>
            </a:r>
            <a:r>
              <a:rPr lang="en-US" dirty="0">
                <a:latin typeface="Gill Sans MT" panose="020B0502020104020203" pitchFamily="34" charset="0"/>
              </a:rPr>
              <a:t>: for enabling or disabling report formats</a:t>
            </a:r>
            <a:r>
              <a:rPr lang="en-US" dirty="0" smtClean="0">
                <a:latin typeface="Gill Sans MT" panose="020B0502020104020203" pitchFamily="34" charset="0"/>
              </a:rPr>
              <a:t>.</a:t>
            </a:r>
            <a:endParaRPr lang="en-US" dirty="0">
              <a:latin typeface="Gill Sans MT" panose="020B0502020104020203" pitchFamily="34" charset="0"/>
            </a:endParaRPr>
          </a:p>
        </p:txBody>
      </p:sp>
      <p:sp>
        <p:nvSpPr>
          <p:cNvPr id="7" name="Down Arrow 6"/>
          <p:cNvSpPr/>
          <p:nvPr/>
        </p:nvSpPr>
        <p:spPr>
          <a:xfrm>
            <a:off x="8577330" y="3646241"/>
            <a:ext cx="296214" cy="677433"/>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090" y="5240308"/>
            <a:ext cx="2421899" cy="1617692"/>
          </a:xfrm>
          <a:prstGeom prst="rect">
            <a:avLst/>
          </a:prstGeom>
          <a:ln>
            <a:noFill/>
          </a:ln>
          <a:effectLst>
            <a:softEdge rad="112500"/>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4642" y="5240308"/>
            <a:ext cx="2614412" cy="1569396"/>
          </a:xfrm>
          <a:prstGeom prst="rect">
            <a:avLst/>
          </a:prstGeom>
          <a:ln>
            <a:noFill/>
          </a:ln>
          <a:effectLst>
            <a:softEdge rad="112500"/>
          </a:effectLst>
        </p:spPr>
      </p:pic>
    </p:spTree>
    <p:extLst>
      <p:ext uri="{BB962C8B-B14F-4D97-AF65-F5344CB8AC3E}">
        <p14:creationId xmlns:p14="http://schemas.microsoft.com/office/powerpoint/2010/main" val="3017585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5" cy="1303867"/>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dirty="0" smtClean="0">
                <a:latin typeface="Algerian" panose="04020705040A02060702" pitchFamily="82" charset="0"/>
              </a:rPr>
              <a:t>Machinery Modules (under </a:t>
            </a:r>
            <a:r>
              <a:rPr lang="en-US" dirty="0" err="1" smtClean="0">
                <a:latin typeface="Algerian" panose="04020705040A02060702" pitchFamily="82" charset="0"/>
              </a:rPr>
              <a:t>config</a:t>
            </a:r>
            <a:r>
              <a:rPr lang="en-US" dirty="0" smtClean="0">
                <a:latin typeface="Algerian" panose="04020705040A02060702" pitchFamily="82" charset="0"/>
              </a:rPr>
              <a:t>)</a:t>
            </a:r>
            <a:endParaRPr lang="en-US" dirty="0">
              <a:latin typeface="Algerian" panose="04020705040A02060702" pitchFamily="82" charset="0"/>
            </a:endParaRPr>
          </a:p>
        </p:txBody>
      </p:sp>
      <p:sp>
        <p:nvSpPr>
          <p:cNvPr id="3" name="Content Placeholder 2"/>
          <p:cNvSpPr>
            <a:spLocks noGrp="1"/>
          </p:cNvSpPr>
          <p:nvPr>
            <p:ph idx="1"/>
          </p:nvPr>
        </p:nvSpPr>
        <p:spPr>
          <a:xfrm>
            <a:off x="3850783" y="2556932"/>
            <a:ext cx="7045813" cy="3318936"/>
          </a:xfrm>
        </p:spPr>
        <p:txBody>
          <a:bodyPr>
            <a:normAutofit fontScale="92500" lnSpcReduction="10000"/>
          </a:bodyPr>
          <a:lstStyle/>
          <a:p>
            <a:pPr>
              <a:buFont typeface="Wingdings" panose="05000000000000000000" pitchFamily="2" charset="2"/>
              <a:buChar char="Ø"/>
            </a:pPr>
            <a:r>
              <a:rPr lang="en-US" sz="2000" dirty="0" smtClean="0">
                <a:latin typeface="Gill Sans MT" panose="020B0502020104020203" pitchFamily="34" charset="0"/>
              </a:rPr>
              <a:t> This </a:t>
            </a:r>
            <a:r>
              <a:rPr lang="en-US" sz="2000" dirty="0">
                <a:latin typeface="Gill Sans MT" panose="020B0502020104020203" pitchFamily="34" charset="0"/>
              </a:rPr>
              <a:t>option defines which Machinery module you want Cuckoo to use to interact with your analysis machines. The value must be the name of the module without extension </a:t>
            </a:r>
            <a:r>
              <a:rPr lang="en-US" sz="2000" dirty="0" smtClean="0">
                <a:latin typeface="Gill Sans MT" panose="020B0502020104020203" pitchFamily="34" charset="0"/>
              </a:rPr>
              <a:t>(e.g. Virtual box or VMware).</a:t>
            </a:r>
          </a:p>
          <a:p>
            <a:pPr>
              <a:buFont typeface="Wingdings" panose="05000000000000000000" pitchFamily="2" charset="2"/>
              <a:buChar char="Ø"/>
            </a:pPr>
            <a:r>
              <a:rPr lang="en-US" sz="2000" dirty="0" smtClean="0">
                <a:latin typeface="Gill Sans MT" panose="020B0502020104020203" pitchFamily="34" charset="0"/>
              </a:rPr>
              <a:t>Oracle </a:t>
            </a:r>
            <a:r>
              <a:rPr lang="en-US" sz="2000" dirty="0">
                <a:latin typeface="Gill Sans MT" panose="020B0502020104020203" pitchFamily="34" charset="0"/>
              </a:rPr>
              <a:t>VM </a:t>
            </a:r>
            <a:r>
              <a:rPr lang="en-US" sz="2000" dirty="0" smtClean="0">
                <a:latin typeface="Gill Sans MT" panose="020B0502020104020203" pitchFamily="34" charset="0"/>
              </a:rPr>
              <a:t>Virtual Box </a:t>
            </a:r>
            <a:r>
              <a:rPr lang="en-US" sz="2000" dirty="0">
                <a:latin typeface="Gill Sans MT" panose="020B0502020104020203" pitchFamily="34" charset="0"/>
              </a:rPr>
              <a:t>is cross-platform virtualization software. It allows users to extend their existing computer to run multiple operating systems including Microsoft Windows, Mac OS X, Linux, and Oracle Solaris, at the same time</a:t>
            </a:r>
            <a:r>
              <a:rPr lang="en-US" sz="2000" dirty="0" smtClean="0">
                <a:latin typeface="Gill Sans MT" panose="020B0502020104020203" pitchFamily="34" charset="0"/>
              </a:rPr>
              <a:t>.</a:t>
            </a:r>
          </a:p>
          <a:p>
            <a:pPr>
              <a:buFont typeface="Wingdings" panose="05000000000000000000" pitchFamily="2" charset="2"/>
              <a:buChar char="Ø"/>
            </a:pPr>
            <a:r>
              <a:rPr lang="en-US" sz="2000" dirty="0" smtClean="0">
                <a:latin typeface="Gill Sans MT" panose="020B0502020104020203" pitchFamily="34" charset="0"/>
              </a:rPr>
              <a:t>Whereas my Host Server is Ubuntu 22 .0 version  (</a:t>
            </a:r>
            <a:r>
              <a:rPr lang="en-US" sz="2000" dirty="0">
                <a:latin typeface="Gill Sans MT" panose="020B0502020104020203" pitchFamily="34" charset="0"/>
              </a:rPr>
              <a:t>Ubuntu is a Linux distro based on Debian. It is suitable for cloud computing, servers, desktops, and internet of things (IoT) </a:t>
            </a:r>
            <a:r>
              <a:rPr lang="en-US" sz="2000" dirty="0" smtClean="0">
                <a:latin typeface="Gill Sans MT" panose="020B0502020104020203" pitchFamily="34" charset="0"/>
              </a:rPr>
              <a:t>devices).</a:t>
            </a:r>
            <a:endParaRPr lang="en-US" sz="2000" dirty="0">
              <a:latin typeface="Gill Sans MT" panose="020B05020201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10" y="2691686"/>
            <a:ext cx="3734873" cy="2547756"/>
          </a:xfrm>
          <a:prstGeom prst="rect">
            <a:avLst/>
          </a:prstGeom>
          <a:ln>
            <a:noFill/>
          </a:ln>
          <a:effectLst>
            <a:softEdge rad="112500"/>
          </a:effectLst>
        </p:spPr>
      </p:pic>
    </p:spTree>
    <p:extLst>
      <p:ext uri="{BB962C8B-B14F-4D97-AF65-F5344CB8AC3E}">
        <p14:creationId xmlns:p14="http://schemas.microsoft.com/office/powerpoint/2010/main" val="882209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4800" dirty="0" smtClean="0">
                <a:latin typeface="Algerian" panose="04020705040A02060702" pitchFamily="82" charset="0"/>
              </a:rPr>
              <a:t>Volatility Configuration ?</a:t>
            </a:r>
            <a:endParaRPr lang="en-US" sz="4800" dirty="0">
              <a:latin typeface="Algerian" panose="04020705040A02060702" pitchFamily="82" charset="0"/>
            </a:endParaRPr>
          </a:p>
        </p:txBody>
      </p:sp>
      <p:sp>
        <p:nvSpPr>
          <p:cNvPr id="3" name="Content Placeholder 2"/>
          <p:cNvSpPr>
            <a:spLocks noGrp="1"/>
          </p:cNvSpPr>
          <p:nvPr>
            <p:ph idx="1"/>
          </p:nvPr>
        </p:nvSpPr>
        <p:spPr>
          <a:xfrm>
            <a:off x="1295401" y="2556931"/>
            <a:ext cx="9601196" cy="3740837"/>
          </a:xfrm>
        </p:spPr>
        <p:txBody>
          <a:bodyPr>
            <a:noAutofit/>
          </a:bodyPr>
          <a:lstStyle/>
          <a:p>
            <a:pPr fontAlgn="base">
              <a:buFont typeface="Wingdings" panose="05000000000000000000" pitchFamily="2" charset="2"/>
              <a:buChar char="q"/>
            </a:pPr>
            <a:r>
              <a:rPr lang="en-US" sz="2000" dirty="0">
                <a:solidFill>
                  <a:schemeClr val="tx1"/>
                </a:solidFill>
                <a:latin typeface="Gill Sans MT" panose="020B0502020104020203" pitchFamily="34" charset="0"/>
              </a:rPr>
              <a:t>The Volatility Framework is a </a:t>
            </a:r>
            <a:r>
              <a:rPr lang="en-US" sz="2000" dirty="0" smtClean="0">
                <a:solidFill>
                  <a:schemeClr val="tx1"/>
                </a:solidFill>
                <a:latin typeface="Gill Sans MT" panose="020B0502020104020203" pitchFamily="34" charset="0"/>
              </a:rPr>
              <a:t>open source </a:t>
            </a:r>
            <a:r>
              <a:rPr lang="en-US" sz="2000" dirty="0">
                <a:solidFill>
                  <a:schemeClr val="tx1"/>
                </a:solidFill>
                <a:latin typeface="Gill Sans MT" panose="020B0502020104020203" pitchFamily="34" charset="0"/>
              </a:rPr>
              <a:t>of tools, implemented in </a:t>
            </a:r>
            <a:r>
              <a:rPr lang="en-US" sz="2000" dirty="0" smtClean="0">
                <a:solidFill>
                  <a:schemeClr val="tx1"/>
                </a:solidFill>
                <a:latin typeface="Gill Sans MT" panose="020B0502020104020203" pitchFamily="34" charset="0"/>
              </a:rPr>
              <a:t>Python, analysts use this </a:t>
            </a:r>
            <a:r>
              <a:rPr lang="en-US" sz="2000" dirty="0">
                <a:solidFill>
                  <a:schemeClr val="tx1"/>
                </a:solidFill>
                <a:latin typeface="Gill Sans MT" panose="020B0502020104020203" pitchFamily="34" charset="0"/>
              </a:rPr>
              <a:t>for extracting artifacts from memory dumps</a:t>
            </a:r>
            <a:r>
              <a:rPr lang="en-US" sz="2000" dirty="0" smtClean="0">
                <a:solidFill>
                  <a:schemeClr val="tx1"/>
                </a:solidFill>
                <a:latin typeface="Gill Sans MT" panose="020B0502020104020203" pitchFamily="34" charset="0"/>
              </a:rPr>
              <a:t> of (RAM).</a:t>
            </a:r>
          </a:p>
          <a:p>
            <a:pPr fontAlgn="base">
              <a:buFont typeface="Wingdings" panose="05000000000000000000" pitchFamily="2" charset="2"/>
              <a:buChar char="q"/>
            </a:pPr>
            <a:r>
              <a:rPr lang="en-US" sz="2000" dirty="0" smtClean="0">
                <a:solidFill>
                  <a:schemeClr val="tx1"/>
                </a:solidFill>
                <a:latin typeface="Gill Sans MT" panose="020B0502020104020203" pitchFamily="34" charset="0"/>
              </a:rPr>
              <a:t>Volatility </a:t>
            </a:r>
            <a:r>
              <a:rPr lang="en-US" sz="2000" dirty="0">
                <a:solidFill>
                  <a:schemeClr val="tx1"/>
                </a:solidFill>
                <a:latin typeface="Gill Sans MT" panose="020B0502020104020203" pitchFamily="34" charset="0"/>
              </a:rPr>
              <a:t>Workbench is a graphical user interface (GUI) for the Volatility </a:t>
            </a:r>
            <a:r>
              <a:rPr lang="en-US" sz="2000" dirty="0" smtClean="0">
                <a:solidFill>
                  <a:schemeClr val="tx1"/>
                </a:solidFill>
                <a:latin typeface="Gill Sans MT" panose="020B0502020104020203" pitchFamily="34" charset="0"/>
              </a:rPr>
              <a:t>tool. Volatility </a:t>
            </a:r>
            <a:r>
              <a:rPr lang="en-US" sz="2000" dirty="0">
                <a:solidFill>
                  <a:schemeClr val="tx1"/>
                </a:solidFill>
                <a:latin typeface="Gill Sans MT" panose="020B0502020104020203" pitchFamily="34" charset="0"/>
              </a:rPr>
              <a:t>is a command </a:t>
            </a:r>
            <a:r>
              <a:rPr lang="en-US" sz="2000" dirty="0" smtClean="0">
                <a:solidFill>
                  <a:schemeClr val="tx1"/>
                </a:solidFill>
                <a:latin typeface="Gill Sans MT" panose="020B0502020104020203" pitchFamily="34" charset="0"/>
              </a:rPr>
              <a:t>line memory analysis of memory dumps that indicates data breach.</a:t>
            </a:r>
          </a:p>
          <a:p>
            <a:pPr fontAlgn="base">
              <a:buFont typeface="Wingdings" panose="05000000000000000000" pitchFamily="2" charset="2"/>
              <a:buChar char="q"/>
            </a:pPr>
            <a:r>
              <a:rPr lang="en-US" sz="2000" dirty="0" smtClean="0">
                <a:solidFill>
                  <a:schemeClr val="tx1"/>
                </a:solidFill>
                <a:latin typeface="Gill Sans MT" panose="020B0502020104020203" pitchFamily="34" charset="0"/>
              </a:rPr>
              <a:t>A </a:t>
            </a:r>
            <a:r>
              <a:rPr lang="en-US" sz="2000" dirty="0">
                <a:solidFill>
                  <a:schemeClr val="tx1"/>
                </a:solidFill>
                <a:latin typeface="Gill Sans MT" panose="020B0502020104020203" pitchFamily="34" charset="0"/>
              </a:rPr>
              <a:t>memory dump is the process of taking all </a:t>
            </a:r>
            <a:r>
              <a:rPr lang="en-US" sz="2000" dirty="0" smtClean="0">
                <a:solidFill>
                  <a:schemeClr val="tx1"/>
                </a:solidFill>
                <a:latin typeface="Gill Sans MT" panose="020B0502020104020203" pitchFamily="34" charset="0"/>
              </a:rPr>
              <a:t>information of</a:t>
            </a:r>
            <a:r>
              <a:rPr lang="en-US" sz="2000" dirty="0">
                <a:solidFill>
                  <a:schemeClr val="tx1"/>
                </a:solidFill>
                <a:latin typeface="Gill Sans MT" panose="020B0502020104020203" pitchFamily="34" charset="0"/>
              </a:rPr>
              <a:t> </a:t>
            </a:r>
            <a:r>
              <a:rPr lang="en-US" sz="2000" dirty="0" smtClean="0">
                <a:solidFill>
                  <a:schemeClr val="tx1"/>
                </a:solidFill>
                <a:latin typeface="Gill Sans MT" panose="020B0502020104020203" pitchFamily="34" charset="0"/>
              </a:rPr>
              <a:t>RAM and copying it </a:t>
            </a:r>
            <a:r>
              <a:rPr lang="en-US" sz="2000" dirty="0">
                <a:solidFill>
                  <a:schemeClr val="tx1"/>
                </a:solidFill>
                <a:latin typeface="Gill Sans MT" panose="020B0502020104020203" pitchFamily="34" charset="0"/>
              </a:rPr>
              <a:t>to a storage drive as a </a:t>
            </a:r>
            <a:r>
              <a:rPr lang="en-US" sz="2000" dirty="0" smtClean="0">
                <a:solidFill>
                  <a:schemeClr val="tx1"/>
                </a:solidFill>
                <a:latin typeface="Gill Sans MT" panose="020B0502020104020203" pitchFamily="34" charset="0"/>
              </a:rPr>
              <a:t>memory dump file.</a:t>
            </a:r>
            <a:endParaRPr lang="en-US" sz="2000" dirty="0">
              <a:solidFill>
                <a:schemeClr val="tx1"/>
              </a:solidFill>
              <a:latin typeface="Gill Sans MT" panose="020B0502020104020203" pitchFamily="34" charset="0"/>
            </a:endParaRPr>
          </a:p>
          <a:p>
            <a:pPr fontAlgn="base">
              <a:buFont typeface="Wingdings" panose="05000000000000000000" pitchFamily="2" charset="2"/>
              <a:buChar char="q"/>
            </a:pPr>
            <a:r>
              <a:rPr lang="en-US" sz="2000" dirty="0" smtClean="0">
                <a:solidFill>
                  <a:schemeClr val="tx1"/>
                </a:solidFill>
                <a:latin typeface="Gill Sans MT" panose="020B0502020104020203" pitchFamily="34" charset="0"/>
              </a:rPr>
              <a:t>Developers </a:t>
            </a:r>
            <a:r>
              <a:rPr lang="en-US" sz="2000" dirty="0">
                <a:solidFill>
                  <a:schemeClr val="tx1"/>
                </a:solidFill>
                <a:latin typeface="Gill Sans MT" panose="020B0502020104020203" pitchFamily="34" charset="0"/>
              </a:rPr>
              <a:t>commonly use memory dumps (also called core dumps) to gather diagnostic information at the time of a crash </a:t>
            </a:r>
            <a:r>
              <a:rPr lang="en-US" sz="2000" dirty="0" smtClean="0">
                <a:solidFill>
                  <a:schemeClr val="tx1"/>
                </a:solidFill>
                <a:latin typeface="Gill Sans MT" panose="020B0502020104020203" pitchFamily="34" charset="0"/>
              </a:rPr>
              <a:t>that tells about </a:t>
            </a:r>
            <a:r>
              <a:rPr lang="en-US" sz="2000" dirty="0">
                <a:solidFill>
                  <a:schemeClr val="tx1"/>
                </a:solidFill>
                <a:latin typeface="Gill Sans MT" panose="020B0502020104020203" pitchFamily="34" charset="0"/>
              </a:rPr>
              <a:t>the event. Information gathered from the memory dump can help developers fix errors in operating systems and other programs of all kinds</a:t>
            </a:r>
            <a:r>
              <a:rPr lang="en-US" sz="2000" dirty="0" smtClean="0">
                <a:solidFill>
                  <a:schemeClr val="tx1"/>
                </a:solidFill>
                <a:latin typeface="Gill Sans MT" panose="020B0502020104020203" pitchFamily="34" charset="0"/>
              </a:rPr>
              <a:t>.</a:t>
            </a:r>
            <a:endParaRPr lang="en-US" sz="20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4010612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4800" dirty="0" smtClean="0">
                <a:latin typeface="Algerian" panose="04020705040A02060702" pitchFamily="82" charset="0"/>
              </a:rPr>
              <a:t>Points To Search Upon:</a:t>
            </a:r>
            <a:endParaRPr lang="en-US" sz="4800" dirty="0">
              <a:latin typeface="Algerian" panose="04020705040A02060702" pitchFamily="82" charset="0"/>
            </a:endParaRPr>
          </a:p>
        </p:txBody>
      </p:sp>
      <p:sp>
        <p:nvSpPr>
          <p:cNvPr id="3" name="Content Placeholder 2"/>
          <p:cNvSpPr>
            <a:spLocks noGrp="1"/>
          </p:cNvSpPr>
          <p:nvPr>
            <p:ph idx="1"/>
          </p:nvPr>
        </p:nvSpPr>
        <p:spPr>
          <a:xfrm>
            <a:off x="1295402" y="2743200"/>
            <a:ext cx="5723585" cy="3318936"/>
          </a:xfrm>
        </p:spPr>
        <p:txBody>
          <a:bodyPr>
            <a:normAutofit/>
          </a:bodyPr>
          <a:lstStyle/>
          <a:p>
            <a:pPr>
              <a:buFont typeface="Wingdings" panose="05000000000000000000" pitchFamily="2" charset="2"/>
              <a:buChar char="q"/>
            </a:pPr>
            <a:r>
              <a:rPr lang="en-US" sz="2000" dirty="0" smtClean="0">
                <a:latin typeface="Gill Sans MT" panose="020B0502020104020203" pitchFamily="34" charset="0"/>
              </a:rPr>
              <a:t>Parameters Cuckoo Work Upon</a:t>
            </a:r>
          </a:p>
          <a:p>
            <a:pPr>
              <a:buFont typeface="Wingdings" panose="05000000000000000000" pitchFamily="2" charset="2"/>
              <a:buChar char="q"/>
            </a:pPr>
            <a:r>
              <a:rPr lang="en-US" sz="2000" dirty="0" smtClean="0">
                <a:latin typeface="Gill Sans MT" panose="020B0502020104020203" pitchFamily="34" charset="0"/>
              </a:rPr>
              <a:t> GUARD and M2Crypto (Web Design/server host)</a:t>
            </a:r>
          </a:p>
          <a:p>
            <a:pPr>
              <a:buFont typeface="Wingdings" panose="05000000000000000000" pitchFamily="2" charset="2"/>
              <a:buChar char="q"/>
            </a:pPr>
            <a:r>
              <a:rPr lang="en-US" sz="2000" dirty="0">
                <a:latin typeface="Gill Sans MT" panose="020B0502020104020203" pitchFamily="34" charset="0"/>
              </a:rPr>
              <a:t>Cuckoo Signatures</a:t>
            </a:r>
          </a:p>
          <a:p>
            <a:pPr>
              <a:buFont typeface="Wingdings" panose="05000000000000000000" pitchFamily="2" charset="2"/>
              <a:buChar char="q"/>
            </a:pPr>
            <a:r>
              <a:rPr lang="en-US" sz="2000" dirty="0">
                <a:latin typeface="Gill Sans MT" panose="020B0502020104020203" pitchFamily="34" charset="0"/>
              </a:rPr>
              <a:t>Cuckoo Analyzer</a:t>
            </a:r>
          </a:p>
          <a:p>
            <a:pPr>
              <a:buFont typeface="Wingdings" panose="05000000000000000000" pitchFamily="2" charset="2"/>
              <a:buChar char="q"/>
            </a:pPr>
            <a:r>
              <a:rPr lang="en-US" sz="2000" dirty="0">
                <a:latin typeface="Gill Sans MT" panose="020B0502020104020203" pitchFamily="34" charset="0"/>
              </a:rPr>
              <a:t>Cuckoo </a:t>
            </a:r>
            <a:r>
              <a:rPr lang="en-US" sz="2000" dirty="0" smtClean="0">
                <a:latin typeface="Gill Sans MT" panose="020B0502020104020203" pitchFamily="34" charset="0"/>
              </a:rPr>
              <a:t>Agent</a:t>
            </a:r>
          </a:p>
          <a:p>
            <a:pPr>
              <a:buFont typeface="Wingdings" panose="05000000000000000000" pitchFamily="2" charset="2"/>
              <a:buChar char="q"/>
            </a:pPr>
            <a:r>
              <a:rPr lang="en-US" sz="2000" dirty="0" smtClean="0">
                <a:latin typeface="Gill Sans MT" panose="020B0502020104020203" pitchFamily="34" charset="0"/>
              </a:rPr>
              <a:t>YARA Framework</a:t>
            </a:r>
            <a:endParaRPr lang="en-US" sz="2000" dirty="0">
              <a:latin typeface="Gill Sans MT" panose="020B0502020104020203" pitchFamily="34" charset="0"/>
            </a:endParaRPr>
          </a:p>
          <a:p>
            <a:pPr marL="0" indent="0">
              <a:buNone/>
            </a:pPr>
            <a:endParaRPr lang="en-US" sz="2000" dirty="0" smtClean="0">
              <a:latin typeface="Gill Sans MT" panose="020B0502020104020203" pitchFamily="34" charset="0"/>
            </a:endParaRPr>
          </a:p>
          <a:p>
            <a:pPr>
              <a:buFont typeface="Wingdings" panose="05000000000000000000" pitchFamily="2" charset="2"/>
              <a:buChar char="q"/>
            </a:pPr>
            <a:endParaRPr lang="en-US" sz="2000" dirty="0" smtClean="0">
              <a:latin typeface="Gill Sans MT" panose="020B0502020104020203" pitchFamily="34" charset="0"/>
            </a:endParaRPr>
          </a:p>
          <a:p>
            <a:pPr>
              <a:buFont typeface="Wingdings" panose="05000000000000000000" pitchFamily="2" charset="2"/>
              <a:buChar char="q"/>
            </a:pPr>
            <a:endParaRPr lang="en-US" sz="2000" dirty="0">
              <a:latin typeface="Gill Sans MT" panose="020B0502020104020203" pitchFamily="34" charset="0"/>
            </a:endParaRPr>
          </a:p>
        </p:txBody>
      </p:sp>
      <p:sp>
        <p:nvSpPr>
          <p:cNvPr id="4" name="TextBox 3"/>
          <p:cNvSpPr txBox="1"/>
          <p:nvPr/>
        </p:nvSpPr>
        <p:spPr>
          <a:xfrm>
            <a:off x="7263685" y="2743200"/>
            <a:ext cx="3799267" cy="2246769"/>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dirty="0">
                <a:latin typeface="Gill Sans MT" panose="020B0502020104020203" pitchFamily="34" charset="0"/>
              </a:rPr>
              <a:t>Python </a:t>
            </a:r>
            <a:r>
              <a:rPr lang="en-US" sz="2000" dirty="0" smtClean="0">
                <a:latin typeface="Gill Sans MT" panose="020B0502020104020203" pitchFamily="34" charset="0"/>
              </a:rPr>
              <a:t>Pillow</a:t>
            </a:r>
          </a:p>
          <a:p>
            <a:pPr marL="342900" indent="-342900">
              <a:buClr>
                <a:schemeClr val="accent1"/>
              </a:buClr>
              <a:buFont typeface="Wingdings" panose="05000000000000000000" pitchFamily="2" charset="2"/>
              <a:buChar char="q"/>
            </a:pPr>
            <a:r>
              <a:rPr lang="en-US" sz="2000" dirty="0" smtClean="0">
                <a:latin typeface="Gill Sans MT" panose="020B0502020104020203" pitchFamily="34" charset="0"/>
              </a:rPr>
              <a:t>About </a:t>
            </a:r>
            <a:r>
              <a:rPr lang="en-US" sz="2000" dirty="0">
                <a:latin typeface="Gill Sans MT" panose="020B0502020104020203" pitchFamily="34" charset="0"/>
              </a:rPr>
              <a:t>Web interface </a:t>
            </a:r>
            <a:endParaRPr lang="en-US" sz="2000" dirty="0" smtClean="0">
              <a:solidFill>
                <a:srgbClr val="00B050"/>
              </a:solidFill>
              <a:latin typeface="Gill Sans MT" panose="020B0502020104020203" pitchFamily="34" charset="0"/>
            </a:endParaRPr>
          </a:p>
          <a:p>
            <a:pPr marL="342900" indent="-342900">
              <a:buClr>
                <a:schemeClr val="accent1"/>
              </a:buClr>
              <a:buFont typeface="Wingdings" panose="05000000000000000000" pitchFamily="2" charset="2"/>
              <a:buChar char="q"/>
            </a:pPr>
            <a:r>
              <a:rPr lang="en-US" sz="2000" dirty="0" smtClean="0">
                <a:latin typeface="Gill Sans MT" panose="020B0502020104020203" pitchFamily="34" charset="0"/>
              </a:rPr>
              <a:t>PE Studio</a:t>
            </a:r>
          </a:p>
          <a:p>
            <a:pPr marL="342900" indent="-342900">
              <a:buClr>
                <a:schemeClr val="accent1"/>
              </a:buClr>
              <a:buFont typeface="Wingdings" panose="05000000000000000000" pitchFamily="2" charset="2"/>
              <a:buChar char="q"/>
            </a:pPr>
            <a:r>
              <a:rPr lang="en-US" sz="2000" dirty="0">
                <a:latin typeface="Gill Sans MT" panose="020B0502020104020203" pitchFamily="34" charset="0"/>
              </a:rPr>
              <a:t>Network Routing (TCP </a:t>
            </a:r>
            <a:r>
              <a:rPr lang="en-US" sz="2000" dirty="0" smtClean="0">
                <a:latin typeface="Gill Sans MT" panose="020B0502020104020203" pitchFamily="34" charset="0"/>
              </a:rPr>
              <a:t>Dump</a:t>
            </a:r>
            <a:r>
              <a:rPr lang="en-US" sz="2000" dirty="0">
                <a:latin typeface="Gill Sans MT" panose="020B0502020104020203" pitchFamily="34" charset="0"/>
              </a:rPr>
              <a:t>/ TOR/ VPN)</a:t>
            </a:r>
          </a:p>
          <a:p>
            <a:pPr>
              <a:buClr>
                <a:schemeClr val="accent1"/>
              </a:buClr>
            </a:pPr>
            <a:endParaRPr lang="en-US" sz="2000" dirty="0">
              <a:latin typeface="Gill Sans MT" panose="020B0502020104020203" pitchFamily="34" charset="0"/>
            </a:endParaRPr>
          </a:p>
          <a:p>
            <a:endParaRPr lang="en-US" sz="2000" dirty="0"/>
          </a:p>
        </p:txBody>
      </p:sp>
    </p:spTree>
    <p:extLst>
      <p:ext uri="{BB962C8B-B14F-4D97-AF65-F5344CB8AC3E}">
        <p14:creationId xmlns:p14="http://schemas.microsoft.com/office/powerpoint/2010/main" val="3720219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8642" y="2887663"/>
            <a:ext cx="10419009" cy="1304925"/>
          </a:xfrm>
        </p:spPr>
        <p:style>
          <a:lnRef idx="0">
            <a:schemeClr val="accent5"/>
          </a:lnRef>
          <a:fillRef idx="3">
            <a:schemeClr val="accent5"/>
          </a:fillRef>
          <a:effectRef idx="3">
            <a:schemeClr val="accent5"/>
          </a:effectRef>
          <a:fontRef idx="minor">
            <a:schemeClr val="lt1"/>
          </a:fontRef>
        </p:style>
        <p:txBody>
          <a:bodyPr>
            <a:normAutofit/>
          </a:bodyPr>
          <a:lstStyle/>
          <a:p>
            <a:r>
              <a:rPr lang="en-US" sz="7200" dirty="0" smtClean="0">
                <a:latin typeface="Algerian" panose="04020705040A02060702" pitchFamily="82" charset="0"/>
              </a:rPr>
              <a:t>Week-2</a:t>
            </a:r>
            <a:endParaRPr lang="en-US" sz="7200" dirty="0">
              <a:latin typeface="Algerian" panose="04020705040A02060702" pitchFamily="82" charset="0"/>
            </a:endParaRPr>
          </a:p>
        </p:txBody>
      </p:sp>
    </p:spTree>
    <p:extLst>
      <p:ext uri="{BB962C8B-B14F-4D97-AF65-F5344CB8AC3E}">
        <p14:creationId xmlns:p14="http://schemas.microsoft.com/office/powerpoint/2010/main" val="94220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2849568"/>
            <a:ext cx="10522039" cy="1303867"/>
          </a:xfrm>
        </p:spPr>
        <p:style>
          <a:lnRef idx="0">
            <a:schemeClr val="accent5"/>
          </a:lnRef>
          <a:fillRef idx="3">
            <a:schemeClr val="accent5"/>
          </a:fillRef>
          <a:effectRef idx="3">
            <a:schemeClr val="accent5"/>
          </a:effectRef>
          <a:fontRef idx="minor">
            <a:schemeClr val="lt1"/>
          </a:fontRef>
        </p:style>
        <p:txBody>
          <a:bodyPr>
            <a:normAutofit/>
          </a:bodyPr>
          <a:lstStyle/>
          <a:p>
            <a:r>
              <a:rPr lang="en-US" sz="7200" dirty="0" smtClean="0">
                <a:latin typeface="Algerian" panose="04020705040A02060702" pitchFamily="82" charset="0"/>
              </a:rPr>
              <a:t>Week-1</a:t>
            </a:r>
            <a:endParaRPr lang="en-US" sz="7200" dirty="0">
              <a:latin typeface="Algerian" panose="04020705040A02060702" pitchFamily="82" charset="0"/>
            </a:endParaRPr>
          </a:p>
        </p:txBody>
      </p:sp>
    </p:spTree>
    <p:extLst>
      <p:ext uri="{BB962C8B-B14F-4D97-AF65-F5344CB8AC3E}">
        <p14:creationId xmlns:p14="http://schemas.microsoft.com/office/powerpoint/2010/main" val="52438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latin typeface="Algerian" panose="04020705040A02060702" pitchFamily="82" charset="0"/>
              </a:rPr>
              <a:t>Parameters Used by Cuckoo</a:t>
            </a:r>
            <a:endParaRPr lang="en-US" dirty="0">
              <a:latin typeface="Algerian" panose="04020705040A02060702" pitchFamily="82" charset="0"/>
            </a:endParaRPr>
          </a:p>
        </p:txBody>
      </p:sp>
      <p:sp>
        <p:nvSpPr>
          <p:cNvPr id="4" name="Rectangle 1"/>
          <p:cNvSpPr>
            <a:spLocks noGrp="1" noChangeArrowheads="1"/>
          </p:cNvSpPr>
          <p:nvPr>
            <p:ph idx="1"/>
          </p:nvPr>
        </p:nvSpPr>
        <p:spPr bwMode="auto">
          <a:xfrm>
            <a:off x="978794" y="2609164"/>
            <a:ext cx="10315978" cy="344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Gill Sans MT" panose="020B0502020104020203" pitchFamily="34" charset="0"/>
              </a:rPr>
              <a:t>Some of the parameters and techniques used by cuckoo sandbox for malware detection and analysis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Gill Sans MT" panose="020B05020201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800" b="0" i="0" u="none" strike="noStrike" cap="none" normalizeH="0" baseline="0" dirty="0" smtClean="0">
                <a:ln>
                  <a:noFill/>
                </a:ln>
                <a:solidFill>
                  <a:schemeClr val="tx1"/>
                </a:solidFill>
                <a:effectLst/>
                <a:latin typeface="Gill Sans MT" panose="020B0502020104020203" pitchFamily="34" charset="0"/>
              </a:rPr>
              <a:t>Behavioral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800" b="0" i="0" u="none" strike="noStrike" cap="none" normalizeH="0" baseline="0" dirty="0" smtClean="0">
                <a:ln>
                  <a:noFill/>
                </a:ln>
                <a:solidFill>
                  <a:schemeClr val="tx1"/>
                </a:solidFill>
                <a:effectLst/>
                <a:latin typeface="Gill Sans MT" panose="020B0502020104020203" pitchFamily="34" charset="0"/>
              </a:rPr>
              <a:t>Network Traffic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800" b="0" i="0" u="none" strike="noStrike" cap="none" normalizeH="0" baseline="0" dirty="0" smtClean="0">
                <a:ln>
                  <a:noFill/>
                </a:ln>
                <a:solidFill>
                  <a:schemeClr val="tx1"/>
                </a:solidFill>
                <a:effectLst/>
                <a:latin typeface="Gill Sans MT" panose="020B0502020104020203" pitchFamily="34" charset="0"/>
              </a:rPr>
              <a:t>Static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800" b="0" i="0" u="none" strike="noStrike" cap="none" normalizeH="0" baseline="0" dirty="0" smtClean="0">
                <a:ln>
                  <a:noFill/>
                </a:ln>
                <a:solidFill>
                  <a:schemeClr val="tx1"/>
                </a:solidFill>
                <a:effectLst/>
                <a:latin typeface="Gill Sans MT" panose="020B0502020104020203" pitchFamily="34" charset="0"/>
              </a:rPr>
              <a:t>Dynamic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800" b="0" i="0" u="none" strike="noStrike" cap="none" normalizeH="0" baseline="0" dirty="0" smtClean="0">
                <a:ln>
                  <a:noFill/>
                </a:ln>
                <a:solidFill>
                  <a:schemeClr val="tx1"/>
                </a:solidFill>
                <a:effectLst/>
                <a:latin typeface="Gill Sans MT" panose="020B0502020104020203" pitchFamily="34" charset="0"/>
              </a:rPr>
              <a:t>Signature-based Detection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1800" b="0" i="0" u="none" strike="noStrike" cap="none" normalizeH="0" baseline="0" dirty="0" smtClean="0">
                <a:ln>
                  <a:noFill/>
                </a:ln>
                <a:solidFill>
                  <a:schemeClr val="tx1"/>
                </a:solidFill>
                <a:effectLst/>
                <a:latin typeface="Gill Sans MT" panose="020B0502020104020203" pitchFamily="34" charset="0"/>
              </a:rPr>
              <a:t>Heuristics and Machine Learning</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Gill Sans MT" panose="020B05020201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Gill Sans MT" panose="020B0502020104020203" pitchFamily="34" charset="0"/>
              </a:rPr>
              <a:t>By combining these techniques, cuckoo sandbox provides an automated and comprehensive analysis of files, helping in the detection and identification of malware. </a:t>
            </a:r>
          </a:p>
        </p:txBody>
      </p:sp>
    </p:spTree>
    <p:extLst>
      <p:ext uri="{BB962C8B-B14F-4D97-AF65-F5344CB8AC3E}">
        <p14:creationId xmlns:p14="http://schemas.microsoft.com/office/powerpoint/2010/main" val="366201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Autofit/>
          </a:bodyPr>
          <a:lstStyle/>
          <a:p>
            <a:r>
              <a:rPr lang="en-US" dirty="0">
                <a:ln>
                  <a:noFill/>
                </a:ln>
                <a:solidFill>
                  <a:schemeClr val="bg1"/>
                </a:solidFill>
                <a:latin typeface="Algerian" panose="04020705040A02060702" pitchFamily="82" charset="0"/>
              </a:rPr>
              <a:t>Behavioral </a:t>
            </a:r>
            <a:r>
              <a:rPr lang="en-US" dirty="0" smtClean="0">
                <a:ln>
                  <a:noFill/>
                </a:ln>
                <a:solidFill>
                  <a:schemeClr val="bg1"/>
                </a:solidFill>
                <a:latin typeface="Algerian" panose="04020705040A02060702" pitchFamily="82" charset="0"/>
              </a:rPr>
              <a:t> &amp; </a:t>
            </a:r>
            <a:r>
              <a:rPr lang="en-US" dirty="0">
                <a:ln>
                  <a:noFill/>
                </a:ln>
                <a:solidFill>
                  <a:schemeClr val="bg1"/>
                </a:solidFill>
                <a:latin typeface="Algerian" panose="04020705040A02060702" pitchFamily="82" charset="0"/>
              </a:rPr>
              <a:t>Network </a:t>
            </a:r>
            <a:r>
              <a:rPr lang="en-US" dirty="0" smtClean="0">
                <a:ln>
                  <a:noFill/>
                </a:ln>
                <a:solidFill>
                  <a:schemeClr val="bg1"/>
                </a:solidFill>
                <a:latin typeface="Algerian" panose="04020705040A02060702" pitchFamily="82" charset="0"/>
              </a:rPr>
              <a:t>Traffic Analysis</a:t>
            </a:r>
            <a:endParaRPr lang="en-US" b="1" dirty="0">
              <a:solidFill>
                <a:schemeClr val="bg1"/>
              </a:solidFill>
              <a:latin typeface="Algerian" panose="04020705040A02060702" pitchFamily="82" charset="0"/>
            </a:endParaRPr>
          </a:p>
        </p:txBody>
      </p:sp>
      <p:sp>
        <p:nvSpPr>
          <p:cNvPr id="3" name="Content Placeholder 2"/>
          <p:cNvSpPr>
            <a:spLocks noGrp="1"/>
          </p:cNvSpPr>
          <p:nvPr>
            <p:ph idx="1"/>
          </p:nvPr>
        </p:nvSpPr>
        <p:spPr>
          <a:xfrm>
            <a:off x="1295402" y="2890587"/>
            <a:ext cx="3469781" cy="2673085"/>
          </a:xfrm>
        </p:spPr>
        <p:txBody>
          <a:bodyPr>
            <a:noAutofit/>
          </a:bodyPr>
          <a:lstStyle/>
          <a:p>
            <a:pPr marL="0" lvl="0" indent="0" algn="just" defTabSz="914400" eaLnBrk="0" fontAlgn="base" hangingPunct="0">
              <a:spcBef>
                <a:spcPct val="0"/>
              </a:spcBef>
              <a:spcAft>
                <a:spcPct val="0"/>
              </a:spcAft>
              <a:buClrTx/>
              <a:buSzTx/>
              <a:buFontTx/>
              <a:buAutoNum type="arabicPeriod"/>
            </a:pPr>
            <a:r>
              <a:rPr lang="en-US" sz="2000" dirty="0" smtClean="0">
                <a:solidFill>
                  <a:schemeClr val="tx1"/>
                </a:solidFill>
                <a:latin typeface="Gill Sans MT" panose="020B0502020104020203" pitchFamily="34" charset="0"/>
              </a:rPr>
              <a:t> Cuckoo </a:t>
            </a:r>
            <a:r>
              <a:rPr lang="en-US" sz="2000" dirty="0">
                <a:solidFill>
                  <a:schemeClr val="tx1"/>
                </a:solidFill>
                <a:latin typeface="Gill Sans MT" panose="020B0502020104020203" pitchFamily="34" charset="0"/>
              </a:rPr>
              <a:t>sandbox monitors the behavior of the file, such as file system activity, network traffic, process monitoring, and registry changes. It checks for </a:t>
            </a:r>
            <a:r>
              <a:rPr lang="en-US" sz="2000" dirty="0" smtClean="0">
                <a:solidFill>
                  <a:schemeClr val="tx1"/>
                </a:solidFill>
                <a:latin typeface="Gill Sans MT" panose="020B0502020104020203" pitchFamily="34" charset="0"/>
              </a:rPr>
              <a:t>suspicious </a:t>
            </a:r>
            <a:r>
              <a:rPr lang="en-US" sz="2000" dirty="0">
                <a:solidFill>
                  <a:schemeClr val="tx1"/>
                </a:solidFill>
                <a:latin typeface="Gill Sans MT" panose="020B0502020104020203" pitchFamily="34" charset="0"/>
              </a:rPr>
              <a:t>activities that could indicate the presence of malware.</a:t>
            </a:r>
            <a:endParaRPr lang="en-US" sz="2000" dirty="0">
              <a:latin typeface="Gill Sans MT" panose="020B0502020104020203" pitchFamily="34" charset="0"/>
            </a:endParaRPr>
          </a:p>
        </p:txBody>
      </p:sp>
      <p:sp>
        <p:nvSpPr>
          <p:cNvPr id="4" name="TextBox 3"/>
          <p:cNvSpPr txBox="1"/>
          <p:nvPr/>
        </p:nvSpPr>
        <p:spPr>
          <a:xfrm>
            <a:off x="6877318" y="2794715"/>
            <a:ext cx="4019280" cy="2862322"/>
          </a:xfrm>
          <a:prstGeom prst="rect">
            <a:avLst/>
          </a:prstGeom>
          <a:noFill/>
        </p:spPr>
        <p:txBody>
          <a:bodyPr wrap="square" rtlCol="0">
            <a:spAutoFit/>
          </a:bodyPr>
          <a:lstStyle/>
          <a:p>
            <a:pPr lvl="0" algn="just" eaLnBrk="0" fontAlgn="base" hangingPunct="0">
              <a:spcBef>
                <a:spcPct val="0"/>
              </a:spcBef>
              <a:spcAft>
                <a:spcPct val="0"/>
              </a:spcAft>
              <a:buFontTx/>
              <a:buAutoNum type="arabicPeriod" startAt="2"/>
            </a:pPr>
            <a:r>
              <a:rPr lang="en-US" sz="2000" dirty="0" smtClean="0">
                <a:latin typeface="Gill Sans MT" panose="020B0502020104020203" pitchFamily="34" charset="0"/>
              </a:rPr>
              <a:t> Cuckoo </a:t>
            </a:r>
            <a:r>
              <a:rPr lang="en-US" sz="2000" dirty="0">
                <a:latin typeface="Gill Sans MT" panose="020B0502020104020203" pitchFamily="34" charset="0"/>
              </a:rPr>
              <a:t>sandbox captures and analyzes network traffic generated by the file being analyzed. It can detect communication with known malicious </a:t>
            </a:r>
            <a:r>
              <a:rPr lang="en-US" sz="2000" dirty="0" smtClean="0">
                <a:latin typeface="Gill Sans MT" panose="020B0502020104020203" pitchFamily="34" charset="0"/>
              </a:rPr>
              <a:t>IP addresses </a:t>
            </a:r>
            <a:r>
              <a:rPr lang="en-US" sz="2000" dirty="0">
                <a:latin typeface="Gill Sans MT" panose="020B0502020104020203" pitchFamily="34" charset="0"/>
              </a:rPr>
              <a:t>or domains, abnormal network behavior, or connections to known command-and-control servers.</a:t>
            </a:r>
          </a:p>
          <a:p>
            <a:endParaRPr lang="en-US" sz="2000" dirty="0">
              <a:latin typeface="Gill Sans MT" panose="020B0502020104020203" pitchFamily="34" charset="0"/>
            </a:endParaRPr>
          </a:p>
        </p:txBody>
      </p:sp>
      <p:sp>
        <p:nvSpPr>
          <p:cNvPr id="6" name="Right Arrow 5"/>
          <p:cNvSpPr/>
          <p:nvPr/>
        </p:nvSpPr>
        <p:spPr>
          <a:xfrm>
            <a:off x="5497132" y="3775116"/>
            <a:ext cx="656823" cy="4507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117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Autofit/>
          </a:bodyPr>
          <a:lstStyle/>
          <a:p>
            <a:pPr lvl="0" defTabSz="914400" eaLnBrk="0" fontAlgn="base" hangingPunct="0">
              <a:spcAft>
                <a:spcPct val="0"/>
              </a:spcAft>
            </a:pPr>
            <a:r>
              <a:rPr lang="en-US" sz="4800" dirty="0" smtClean="0">
                <a:ln>
                  <a:noFill/>
                </a:ln>
                <a:solidFill>
                  <a:schemeClr val="bg1"/>
                </a:solidFill>
                <a:latin typeface="Algerian" panose="04020705040A02060702" pitchFamily="82" charset="0"/>
              </a:rPr>
              <a:t>Static &amp; Dynamic </a:t>
            </a:r>
            <a:r>
              <a:rPr lang="en-US" sz="4800" dirty="0">
                <a:ln>
                  <a:noFill/>
                </a:ln>
                <a:solidFill>
                  <a:schemeClr val="bg1"/>
                </a:solidFill>
                <a:latin typeface="Algerian" panose="04020705040A02060702" pitchFamily="82" charset="0"/>
              </a:rPr>
              <a:t>Analysis</a:t>
            </a:r>
            <a:endParaRPr lang="en-US" sz="48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1295402" y="2694897"/>
            <a:ext cx="3817512" cy="2958438"/>
          </a:xfrm>
        </p:spPr>
        <p:txBody>
          <a:bodyPr>
            <a:normAutofit/>
          </a:bodyPr>
          <a:lstStyle/>
          <a:p>
            <a:pPr marL="0" lvl="0" indent="0" algn="just" defTabSz="914400" eaLnBrk="0" fontAlgn="base" hangingPunct="0">
              <a:spcBef>
                <a:spcPct val="0"/>
              </a:spcBef>
              <a:spcAft>
                <a:spcPct val="0"/>
              </a:spcAft>
              <a:buClrTx/>
              <a:buSzTx/>
              <a:buNone/>
            </a:pPr>
            <a:r>
              <a:rPr lang="en-US" sz="2000" dirty="0" smtClean="0">
                <a:solidFill>
                  <a:schemeClr val="tx1"/>
                </a:solidFill>
                <a:latin typeface="Gill Sans MT" panose="020B0502020104020203" pitchFamily="34" charset="0"/>
              </a:rPr>
              <a:t>3. Cuckoo </a:t>
            </a:r>
            <a:r>
              <a:rPr lang="en-US" sz="2000" dirty="0">
                <a:solidFill>
                  <a:schemeClr val="tx1"/>
                </a:solidFill>
                <a:latin typeface="Gill Sans MT" panose="020B0502020104020203" pitchFamily="34" charset="0"/>
              </a:rPr>
              <a:t>sandbox performs static analysis on the file without executing it. It examines the file's structure, metadata, and characteristics to identify </a:t>
            </a:r>
            <a:r>
              <a:rPr lang="en-US" sz="2000" dirty="0" smtClean="0">
                <a:solidFill>
                  <a:schemeClr val="tx1"/>
                </a:solidFill>
                <a:latin typeface="Gill Sans MT" panose="020B0502020104020203" pitchFamily="34" charset="0"/>
              </a:rPr>
              <a:t>potential indicators </a:t>
            </a:r>
            <a:r>
              <a:rPr lang="en-US" sz="2000" dirty="0">
                <a:solidFill>
                  <a:schemeClr val="tx1"/>
                </a:solidFill>
                <a:latin typeface="Gill Sans MT" panose="020B0502020104020203" pitchFamily="34" charset="0"/>
              </a:rPr>
              <a:t>of malware, such as malicious signatures, packer or obfuscation techniques, or suspicious code patterns.</a:t>
            </a:r>
          </a:p>
          <a:p>
            <a:endParaRPr lang="en-US" sz="2000" dirty="0">
              <a:latin typeface="Gill Sans MT" panose="020B0502020104020203" pitchFamily="34" charset="0"/>
            </a:endParaRPr>
          </a:p>
        </p:txBody>
      </p:sp>
      <p:sp>
        <p:nvSpPr>
          <p:cNvPr id="4" name="TextBox 3"/>
          <p:cNvSpPr txBox="1"/>
          <p:nvPr/>
        </p:nvSpPr>
        <p:spPr>
          <a:xfrm>
            <a:off x="6980349" y="2742955"/>
            <a:ext cx="3786389" cy="2862322"/>
          </a:xfrm>
          <a:prstGeom prst="rect">
            <a:avLst/>
          </a:prstGeom>
          <a:noFill/>
        </p:spPr>
        <p:txBody>
          <a:bodyPr wrap="square" rtlCol="0">
            <a:spAutoFit/>
          </a:bodyPr>
          <a:lstStyle/>
          <a:p>
            <a:pPr lvl="0" algn="just" eaLnBrk="0" fontAlgn="base" hangingPunct="0">
              <a:spcBef>
                <a:spcPct val="0"/>
              </a:spcBef>
              <a:spcAft>
                <a:spcPct val="0"/>
              </a:spcAft>
            </a:pPr>
            <a:r>
              <a:rPr lang="en-US" sz="2000" dirty="0" smtClean="0">
                <a:latin typeface="Gill Sans MT" panose="020B0502020104020203" pitchFamily="34" charset="0"/>
              </a:rPr>
              <a:t>4. Cuckoo </a:t>
            </a:r>
            <a:r>
              <a:rPr lang="en-US" sz="2000" dirty="0">
                <a:latin typeface="Gill Sans MT" panose="020B0502020104020203" pitchFamily="34" charset="0"/>
              </a:rPr>
              <a:t>sandbox executes the file in a controlled environment and monitors its runtime behavior. It analyzes system calls, API interactions, and other </a:t>
            </a:r>
            <a:r>
              <a:rPr lang="en-US" sz="2000" dirty="0" smtClean="0">
                <a:latin typeface="Gill Sans MT" panose="020B0502020104020203" pitchFamily="34" charset="0"/>
              </a:rPr>
              <a:t>runtime events </a:t>
            </a:r>
            <a:r>
              <a:rPr lang="en-US" sz="2000" dirty="0">
                <a:latin typeface="Gill Sans MT" panose="020B0502020104020203" pitchFamily="34" charset="0"/>
              </a:rPr>
              <a:t>to identify any malicious or suspicious actions performed by the file.</a:t>
            </a:r>
          </a:p>
          <a:p>
            <a:endParaRPr lang="en-US" sz="2000" dirty="0">
              <a:latin typeface="Gill Sans MT" panose="020B0502020104020203" pitchFamily="34" charset="0"/>
            </a:endParaRPr>
          </a:p>
        </p:txBody>
      </p:sp>
      <p:sp>
        <p:nvSpPr>
          <p:cNvPr id="5" name="Right Arrow 4"/>
          <p:cNvSpPr/>
          <p:nvPr/>
        </p:nvSpPr>
        <p:spPr>
          <a:xfrm>
            <a:off x="5767588" y="3858829"/>
            <a:ext cx="656823" cy="4507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954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dirty="0">
                <a:ln>
                  <a:noFill/>
                </a:ln>
                <a:solidFill>
                  <a:schemeClr val="bg1"/>
                </a:solidFill>
                <a:latin typeface="Algerian" panose="04020705040A02060702" pitchFamily="82" charset="0"/>
              </a:rPr>
              <a:t>Signature-based </a:t>
            </a:r>
            <a:r>
              <a:rPr lang="en-US" dirty="0" smtClean="0">
                <a:ln>
                  <a:noFill/>
                </a:ln>
                <a:solidFill>
                  <a:schemeClr val="bg1"/>
                </a:solidFill>
                <a:latin typeface="Algerian" panose="04020705040A02060702" pitchFamily="82" charset="0"/>
              </a:rPr>
              <a:t>Detection &amp; </a:t>
            </a:r>
            <a:r>
              <a:rPr lang="en-US" dirty="0">
                <a:ln>
                  <a:noFill/>
                </a:ln>
                <a:solidFill>
                  <a:schemeClr val="bg1"/>
                </a:solidFill>
                <a:latin typeface="Algerian" panose="04020705040A02060702" pitchFamily="82" charset="0"/>
              </a:rPr>
              <a:t>Heuristics and Machine Learning</a:t>
            </a:r>
            <a:endParaRPr lang="en-US" dirty="0">
              <a:solidFill>
                <a:schemeClr val="bg1"/>
              </a:solidFill>
              <a:latin typeface="Algerian" panose="04020705040A02060702" pitchFamily="82" charset="0"/>
            </a:endParaRPr>
          </a:p>
        </p:txBody>
      </p:sp>
      <p:sp>
        <p:nvSpPr>
          <p:cNvPr id="3" name="Content Placeholder 2"/>
          <p:cNvSpPr>
            <a:spLocks noGrp="1"/>
          </p:cNvSpPr>
          <p:nvPr>
            <p:ph idx="1"/>
          </p:nvPr>
        </p:nvSpPr>
        <p:spPr>
          <a:xfrm>
            <a:off x="1295402" y="3020572"/>
            <a:ext cx="3379629" cy="2401434"/>
          </a:xfrm>
        </p:spPr>
        <p:txBody>
          <a:bodyPr>
            <a:normAutofit/>
          </a:bodyPr>
          <a:lstStyle/>
          <a:p>
            <a:pPr marL="0" lvl="0" indent="0" algn="just" defTabSz="914400" eaLnBrk="0" fontAlgn="base" hangingPunct="0">
              <a:spcBef>
                <a:spcPct val="0"/>
              </a:spcBef>
              <a:spcAft>
                <a:spcPct val="0"/>
              </a:spcAft>
              <a:buClrTx/>
              <a:buSzTx/>
              <a:buNone/>
            </a:pPr>
            <a:r>
              <a:rPr lang="en-US" sz="2000" dirty="0" smtClean="0">
                <a:solidFill>
                  <a:schemeClr val="tx1"/>
                </a:solidFill>
                <a:latin typeface="Gill Sans MT" panose="020B0502020104020203" pitchFamily="34" charset="0"/>
              </a:rPr>
              <a:t>5. Cuckoo sandbox can compare the file against a database of known malware signatures. If the file matches any known signatures, it indicates the presence of malware.</a:t>
            </a:r>
          </a:p>
          <a:p>
            <a:endParaRPr lang="en-US" sz="2000" dirty="0">
              <a:latin typeface="Gill Sans MT" panose="020B0502020104020203" pitchFamily="34" charset="0"/>
            </a:endParaRPr>
          </a:p>
        </p:txBody>
      </p:sp>
      <p:sp>
        <p:nvSpPr>
          <p:cNvPr id="4" name="TextBox 3"/>
          <p:cNvSpPr txBox="1"/>
          <p:nvPr/>
        </p:nvSpPr>
        <p:spPr>
          <a:xfrm>
            <a:off x="6723843" y="3020572"/>
            <a:ext cx="4172755" cy="2554545"/>
          </a:xfrm>
          <a:prstGeom prst="rect">
            <a:avLst/>
          </a:prstGeom>
          <a:noFill/>
        </p:spPr>
        <p:txBody>
          <a:bodyPr wrap="square" rtlCol="0">
            <a:spAutoFit/>
          </a:bodyPr>
          <a:lstStyle/>
          <a:p>
            <a:pPr lvl="0" algn="just" eaLnBrk="0" fontAlgn="base" hangingPunct="0">
              <a:spcBef>
                <a:spcPct val="0"/>
              </a:spcBef>
              <a:spcAft>
                <a:spcPct val="0"/>
              </a:spcAft>
            </a:pPr>
            <a:r>
              <a:rPr lang="en-US" sz="2000" dirty="0" smtClean="0">
                <a:latin typeface="Gill Sans MT" panose="020B0502020104020203" pitchFamily="34" charset="0"/>
              </a:rPr>
              <a:t>6. Cuckoo </a:t>
            </a:r>
            <a:r>
              <a:rPr lang="en-US" sz="2000" dirty="0">
                <a:latin typeface="Gill Sans MT" panose="020B0502020104020203" pitchFamily="34" charset="0"/>
              </a:rPr>
              <a:t>sandbox may employ heuristics and machine learning techniques to identify potentially malicious behavior based on patterns, anomalies, </a:t>
            </a:r>
            <a:r>
              <a:rPr lang="en-US" sz="2000" dirty="0" smtClean="0">
                <a:latin typeface="Gill Sans MT" panose="020B0502020104020203" pitchFamily="34" charset="0"/>
              </a:rPr>
              <a:t>or </a:t>
            </a:r>
            <a:r>
              <a:rPr lang="en-US" sz="2000" dirty="0">
                <a:latin typeface="Gill Sans MT" panose="020B0502020104020203" pitchFamily="34" charset="0"/>
              </a:rPr>
              <a:t>statistical models. This approach helps detect new or unknown malware that may not have specific signatures.</a:t>
            </a:r>
          </a:p>
        </p:txBody>
      </p:sp>
      <p:sp>
        <p:nvSpPr>
          <p:cNvPr id="5" name="Right Arrow 4"/>
          <p:cNvSpPr/>
          <p:nvPr/>
        </p:nvSpPr>
        <p:spPr>
          <a:xfrm>
            <a:off x="5319508" y="3770529"/>
            <a:ext cx="656823" cy="4507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558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4800" dirty="0">
                <a:solidFill>
                  <a:schemeClr val="bg1"/>
                </a:solidFill>
                <a:latin typeface="Algerian" panose="04020705040A02060702" pitchFamily="82" charset="0"/>
              </a:rPr>
              <a:t>GUARD and </a:t>
            </a:r>
            <a:r>
              <a:rPr lang="en-US" sz="4800" dirty="0" smtClean="0">
                <a:solidFill>
                  <a:schemeClr val="bg1"/>
                </a:solidFill>
                <a:latin typeface="Algerian" panose="04020705040A02060702" pitchFamily="82" charset="0"/>
              </a:rPr>
              <a:t>M2Crypto</a:t>
            </a:r>
            <a:endParaRPr lang="en-US" sz="48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1295402" y="2556932"/>
            <a:ext cx="3765996" cy="3318936"/>
          </a:xfrm>
        </p:spPr>
        <p:txBody>
          <a:bodyPr>
            <a:normAutofit lnSpcReduction="10000"/>
          </a:bodyPr>
          <a:lstStyle/>
          <a:p>
            <a:pPr algn="just">
              <a:buFont typeface="Wingdings" panose="05000000000000000000" pitchFamily="2" charset="2"/>
              <a:buChar char="§"/>
            </a:pPr>
            <a:r>
              <a:rPr lang="en-US" sz="1800" dirty="0">
                <a:latin typeface="Gill Sans MT" panose="020B0502020104020203" pitchFamily="34" charset="0"/>
              </a:rPr>
              <a:t>GUARD is a web application security library developed by the </a:t>
            </a:r>
            <a:r>
              <a:rPr lang="en-US" sz="1800" dirty="0" smtClean="0">
                <a:latin typeface="Gill Sans MT" panose="020B0502020104020203" pitchFamily="34" charset="0"/>
              </a:rPr>
              <a:t>(</a:t>
            </a:r>
            <a:r>
              <a:rPr lang="en-US" sz="1800" dirty="0">
                <a:latin typeface="Gill Sans MT" panose="020B0502020104020203" pitchFamily="34" charset="0"/>
              </a:rPr>
              <a:t>OWASP). It stands for "Generalized Architecture for Dynamic Infrastructure Defense" and aims to provide a comprehensive set of security controls and mechanisms to protect web applications from various types of attacks, including injection attacks, cross-site scripting (XSS), cross-site request forgery (CSRF), and more. </a:t>
            </a:r>
          </a:p>
        </p:txBody>
      </p:sp>
      <p:sp>
        <p:nvSpPr>
          <p:cNvPr id="5" name="TextBox 4"/>
          <p:cNvSpPr txBox="1"/>
          <p:nvPr/>
        </p:nvSpPr>
        <p:spPr>
          <a:xfrm>
            <a:off x="6593983" y="2556932"/>
            <a:ext cx="4302615" cy="3416320"/>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Gill Sans MT" panose="020B0502020104020203" pitchFamily="34" charset="0"/>
              </a:rPr>
              <a:t>M2Crypto is a Python library that provides cryptographic and SSL/TLS functionalities. It allows developers to incorporate encryption, digital signatures, SSL/TLS protocols, and certificate management into their Python applications. M2Crypto is built on top of OpenSSL, which is a widely used open-source cryptographic library. With M2Crypto, developers can secure communication channels, perform secure data encryption and </a:t>
            </a:r>
            <a:r>
              <a:rPr lang="en-US" dirty="0" smtClean="0">
                <a:latin typeface="Gill Sans MT" panose="020B0502020104020203" pitchFamily="34" charset="0"/>
              </a:rPr>
              <a:t>decryption.</a:t>
            </a:r>
            <a:endParaRPr lang="en-US" dirty="0">
              <a:latin typeface="Gill Sans MT" panose="020B0502020104020203" pitchFamily="34" charset="0"/>
            </a:endParaRPr>
          </a:p>
        </p:txBody>
      </p:sp>
      <p:sp>
        <p:nvSpPr>
          <p:cNvPr id="6" name="Right Arrow 5"/>
          <p:cNvSpPr/>
          <p:nvPr/>
        </p:nvSpPr>
        <p:spPr>
          <a:xfrm>
            <a:off x="5640947" y="3765640"/>
            <a:ext cx="656823" cy="4507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30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dirty="0">
                <a:solidFill>
                  <a:schemeClr val="bg1"/>
                </a:solidFill>
                <a:latin typeface="Algerian" panose="04020705040A02060702" pitchFamily="82" charset="0"/>
              </a:rPr>
              <a:t>Cuckoo </a:t>
            </a:r>
            <a:r>
              <a:rPr lang="en-US" dirty="0" smtClean="0">
                <a:solidFill>
                  <a:schemeClr val="bg1"/>
                </a:solidFill>
                <a:latin typeface="Algerian" panose="04020705040A02060702" pitchFamily="82" charset="0"/>
              </a:rPr>
              <a:t>Signatures &amp; </a:t>
            </a:r>
            <a:r>
              <a:rPr lang="en-US" dirty="0">
                <a:solidFill>
                  <a:schemeClr val="bg1"/>
                </a:solidFill>
                <a:latin typeface="Algerian" panose="04020705040A02060702" pitchFamily="82" charset="0"/>
              </a:rPr>
              <a:t>Analyzer</a:t>
            </a:r>
          </a:p>
        </p:txBody>
      </p:sp>
      <p:sp>
        <p:nvSpPr>
          <p:cNvPr id="3" name="Content Placeholder 2"/>
          <p:cNvSpPr>
            <a:spLocks noGrp="1"/>
          </p:cNvSpPr>
          <p:nvPr>
            <p:ph idx="1"/>
          </p:nvPr>
        </p:nvSpPr>
        <p:spPr>
          <a:xfrm>
            <a:off x="1295401" y="2556932"/>
            <a:ext cx="3817512" cy="3318936"/>
          </a:xfrm>
        </p:spPr>
        <p:txBody>
          <a:bodyPr>
            <a:normAutofit/>
          </a:bodyPr>
          <a:lstStyle/>
          <a:p>
            <a:pPr algn="just">
              <a:buFont typeface="Wingdings" panose="05000000000000000000" pitchFamily="2" charset="2"/>
              <a:buChar char="q"/>
            </a:pPr>
            <a:r>
              <a:rPr lang="en-US" sz="1800" dirty="0">
                <a:latin typeface="Gill Sans MT" panose="020B0502020104020203" pitchFamily="34" charset="0"/>
              </a:rPr>
              <a:t>Cuckoo Signatures are a set of rules or patterns used by Cuckoo Sandbox to detect specific </a:t>
            </a:r>
            <a:r>
              <a:rPr lang="en-US" sz="1800" dirty="0" smtClean="0">
                <a:latin typeface="Gill Sans MT" panose="020B0502020104020203" pitchFamily="34" charset="0"/>
              </a:rPr>
              <a:t>behaviors of malware </a:t>
            </a:r>
            <a:r>
              <a:rPr lang="en-US" sz="1800" dirty="0">
                <a:latin typeface="Gill Sans MT" panose="020B0502020104020203" pitchFamily="34" charset="0"/>
              </a:rPr>
              <a:t>or suspicious files. These signatures are similar to antivirus signatures or indicators of compromise (IOCs). They can be based on various attributes, such as file hashes, network connections, API calls, registry modifications, or other behavioral patterns. </a:t>
            </a:r>
          </a:p>
        </p:txBody>
      </p:sp>
      <p:sp>
        <p:nvSpPr>
          <p:cNvPr id="4" name="TextBox 3"/>
          <p:cNvSpPr txBox="1"/>
          <p:nvPr/>
        </p:nvSpPr>
        <p:spPr>
          <a:xfrm>
            <a:off x="6709893" y="2556932"/>
            <a:ext cx="4186705"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Gill Sans MT" panose="020B0502020104020203" pitchFamily="34" charset="0"/>
              </a:rPr>
              <a:t>The Cuckoo Analyzer is a core component of Cuckoo Sandbox responsible for analyzing and extracting information from the submitted files</a:t>
            </a:r>
            <a:r>
              <a:rPr lang="en-US" dirty="0" smtClean="0">
                <a:latin typeface="Gill Sans MT" panose="020B0502020104020203" pitchFamily="34" charset="0"/>
              </a:rPr>
              <a:t>. It </a:t>
            </a:r>
            <a:r>
              <a:rPr lang="en-US" dirty="0">
                <a:latin typeface="Gill Sans MT" panose="020B0502020104020203" pitchFamily="34" charset="0"/>
              </a:rPr>
              <a:t>employs various techniques, such as behavioral analysis, network traffic monitoring, dynamic and static analysis, to gain insights into the file's behavior and potential malicious activities</a:t>
            </a:r>
            <a:r>
              <a:rPr lang="en-US" dirty="0" smtClean="0">
                <a:latin typeface="Gill Sans MT" panose="020B0502020104020203" pitchFamily="34" charset="0"/>
              </a:rPr>
              <a:t>. It facilitates the identification and classification of malware.</a:t>
            </a:r>
            <a:endParaRPr lang="en-US" dirty="0">
              <a:latin typeface="Gill Sans MT" panose="020B0502020104020203" pitchFamily="34" charset="0"/>
            </a:endParaRPr>
          </a:p>
        </p:txBody>
      </p:sp>
      <p:sp>
        <p:nvSpPr>
          <p:cNvPr id="5" name="Right Arrow 4"/>
          <p:cNvSpPr/>
          <p:nvPr/>
        </p:nvSpPr>
        <p:spPr>
          <a:xfrm>
            <a:off x="5640947" y="3765640"/>
            <a:ext cx="656823" cy="4507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3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dirty="0">
                <a:solidFill>
                  <a:schemeClr val="bg1"/>
                </a:solidFill>
                <a:latin typeface="Algerian" panose="04020705040A02060702" pitchFamily="82" charset="0"/>
              </a:rPr>
              <a:t>YARA </a:t>
            </a:r>
            <a:r>
              <a:rPr lang="en-US" dirty="0" smtClean="0">
                <a:solidFill>
                  <a:schemeClr val="bg1"/>
                </a:solidFill>
                <a:latin typeface="Algerian" panose="04020705040A02060702" pitchFamily="82" charset="0"/>
              </a:rPr>
              <a:t>Framework</a:t>
            </a:r>
            <a:endParaRPr lang="en-US" dirty="0">
              <a:solidFill>
                <a:schemeClr val="bg1"/>
              </a:solidFill>
              <a:latin typeface="Algerian" panose="04020705040A02060702" pitchFamily="82" charset="0"/>
            </a:endParaRPr>
          </a:p>
        </p:txBody>
      </p:sp>
      <p:sp>
        <p:nvSpPr>
          <p:cNvPr id="3" name="Content Placeholder 2"/>
          <p:cNvSpPr>
            <a:spLocks noGrp="1"/>
          </p:cNvSpPr>
          <p:nvPr>
            <p:ph idx="1"/>
          </p:nvPr>
        </p:nvSpPr>
        <p:spPr>
          <a:xfrm>
            <a:off x="1295400" y="2556932"/>
            <a:ext cx="5259945" cy="3318936"/>
          </a:xfrm>
        </p:spPr>
        <p:txBody>
          <a:bodyPr>
            <a:normAutofit/>
          </a:bodyPr>
          <a:lstStyle/>
          <a:p>
            <a:pPr algn="just">
              <a:buFont typeface="Wingdings" panose="05000000000000000000" pitchFamily="2" charset="2"/>
              <a:buChar char="ü"/>
            </a:pPr>
            <a:r>
              <a:rPr lang="en-US" sz="1800" dirty="0">
                <a:latin typeface="Gill Sans MT" panose="020B0502020104020203" pitchFamily="34" charset="0"/>
              </a:rPr>
              <a:t>The YARA framework is an open-source tool </a:t>
            </a:r>
            <a:r>
              <a:rPr lang="en-US" sz="1800" dirty="0" smtClean="0">
                <a:latin typeface="Gill Sans MT" panose="020B0502020104020203" pitchFamily="34" charset="0"/>
              </a:rPr>
              <a:t>used </a:t>
            </a:r>
            <a:r>
              <a:rPr lang="en-US" sz="1800" dirty="0">
                <a:latin typeface="Gill Sans MT" panose="020B0502020104020203" pitchFamily="34" charset="0"/>
              </a:rPr>
              <a:t>for malware identification and </a:t>
            </a:r>
            <a:r>
              <a:rPr lang="en-US" sz="1800" dirty="0" smtClean="0">
                <a:latin typeface="Gill Sans MT" panose="020B0502020104020203" pitchFamily="34" charset="0"/>
              </a:rPr>
              <a:t>classification. It stands </a:t>
            </a:r>
            <a:r>
              <a:rPr lang="en-US" sz="1800" dirty="0">
                <a:latin typeface="Gill Sans MT" panose="020B0502020104020203" pitchFamily="34" charset="0"/>
              </a:rPr>
              <a:t>for "Yet Another Recursive Acronym." It allows security researchers, malware analysts, and incident response teams to create custom rules to identify and categorize files based on specific patterns, strings, or behavioral characteristics.</a:t>
            </a:r>
          </a:p>
          <a:p>
            <a:pPr>
              <a:buFont typeface="Wingdings" panose="05000000000000000000" pitchFamily="2" charset="2"/>
              <a:buChar char="ü"/>
            </a:pPr>
            <a:r>
              <a:rPr lang="en-US" sz="1800" dirty="0" smtClean="0">
                <a:latin typeface="Gill Sans MT" panose="020B0502020104020203" pitchFamily="34" charset="0"/>
              </a:rPr>
              <a:t>These </a:t>
            </a:r>
            <a:r>
              <a:rPr lang="en-US" sz="1800" dirty="0">
                <a:latin typeface="Gill Sans MT" panose="020B0502020104020203" pitchFamily="34" charset="0"/>
              </a:rPr>
              <a:t>rules can include strings, regular expressions, Boolean logic operators, and metadata. </a:t>
            </a:r>
          </a:p>
          <a:p>
            <a:pPr>
              <a:buFont typeface="Wingdings" panose="05000000000000000000" pitchFamily="2" charset="2"/>
              <a:buChar char="ü"/>
            </a:pPr>
            <a:endParaRPr lang="en-US" sz="1800" dirty="0">
              <a:latin typeface="Gill Sans MT" panose="020B0502020104020203" pitchFamily="34" charset="0"/>
            </a:endParaRPr>
          </a:p>
        </p:txBody>
      </p:sp>
      <p:sp>
        <p:nvSpPr>
          <p:cNvPr id="4" name="TextBox 3"/>
          <p:cNvSpPr txBox="1"/>
          <p:nvPr/>
        </p:nvSpPr>
        <p:spPr>
          <a:xfrm>
            <a:off x="7469746" y="3329665"/>
            <a:ext cx="3709116" cy="1477328"/>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Gill Sans MT" panose="020B0502020104020203" pitchFamily="34" charset="0"/>
              </a:rPr>
              <a:t>The YARA framework consists of two main components:</a:t>
            </a:r>
          </a:p>
          <a:p>
            <a:pPr marL="1200150" lvl="2" indent="-285750">
              <a:buFont typeface="Courier New" panose="02070309020205020404" pitchFamily="49" charset="0"/>
              <a:buChar char="o"/>
            </a:pPr>
            <a:r>
              <a:rPr lang="en-US" dirty="0">
                <a:latin typeface="Gill Sans MT" panose="020B0502020104020203" pitchFamily="34" charset="0"/>
              </a:rPr>
              <a:t>YARA Rule </a:t>
            </a:r>
            <a:r>
              <a:rPr lang="en-US" dirty="0" smtClean="0">
                <a:latin typeface="Gill Sans MT" panose="020B0502020104020203" pitchFamily="34" charset="0"/>
              </a:rPr>
              <a:t>Compiler</a:t>
            </a:r>
          </a:p>
          <a:p>
            <a:pPr marL="1200150" lvl="2" indent="-285750">
              <a:buFont typeface="Courier New" panose="02070309020205020404" pitchFamily="49" charset="0"/>
              <a:buChar char="o"/>
            </a:pPr>
            <a:r>
              <a:rPr lang="en-US" dirty="0" smtClean="0">
                <a:latin typeface="Gill Sans MT" panose="020B0502020104020203" pitchFamily="34" charset="0"/>
              </a:rPr>
              <a:t>YARA </a:t>
            </a:r>
            <a:r>
              <a:rPr lang="en-US" dirty="0">
                <a:latin typeface="Gill Sans MT" panose="020B0502020104020203" pitchFamily="34" charset="0"/>
              </a:rPr>
              <a:t>Engine</a:t>
            </a:r>
            <a:br>
              <a:rPr lang="en-US" dirty="0">
                <a:latin typeface="Gill Sans MT" panose="020B0502020104020203" pitchFamily="34" charset="0"/>
              </a:rPr>
            </a:br>
            <a:endParaRPr lang="en-US" dirty="0">
              <a:latin typeface="Gill Sans MT" panose="020B0502020104020203" pitchFamily="34" charset="0"/>
            </a:endParaRPr>
          </a:p>
        </p:txBody>
      </p:sp>
    </p:spTree>
    <p:extLst>
      <p:ext uri="{BB962C8B-B14F-4D97-AF65-F5344CB8AC3E}">
        <p14:creationId xmlns:p14="http://schemas.microsoft.com/office/powerpoint/2010/main" val="898347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429" y="982132"/>
            <a:ext cx="10348171" cy="1303867"/>
          </a:xfrm>
        </p:spPr>
        <p:style>
          <a:lnRef idx="0">
            <a:schemeClr val="accent5"/>
          </a:lnRef>
          <a:fillRef idx="3">
            <a:schemeClr val="accent5"/>
          </a:fillRef>
          <a:effectRef idx="3">
            <a:schemeClr val="accent5"/>
          </a:effectRef>
          <a:fontRef idx="minor">
            <a:schemeClr val="lt1"/>
          </a:fontRef>
        </p:style>
        <p:txBody>
          <a:bodyPr>
            <a:normAutofit/>
          </a:bodyPr>
          <a:lstStyle/>
          <a:p>
            <a:r>
              <a:rPr lang="en-US" sz="4800" dirty="0">
                <a:solidFill>
                  <a:schemeClr val="bg1"/>
                </a:solidFill>
                <a:latin typeface="Algerian" panose="04020705040A02060702" pitchFamily="82" charset="0"/>
              </a:rPr>
              <a:t>Python </a:t>
            </a:r>
            <a:r>
              <a:rPr lang="en-US" sz="4800" dirty="0" smtClean="0">
                <a:solidFill>
                  <a:schemeClr val="bg1"/>
                </a:solidFill>
                <a:latin typeface="Algerian" panose="04020705040A02060702" pitchFamily="82" charset="0"/>
              </a:rPr>
              <a:t>Pillow &amp; </a:t>
            </a:r>
            <a:r>
              <a:rPr lang="en-US" sz="4800" dirty="0">
                <a:solidFill>
                  <a:schemeClr val="bg1"/>
                </a:solidFill>
                <a:latin typeface="Algerian" panose="04020705040A02060702" pitchFamily="82" charset="0"/>
              </a:rPr>
              <a:t>PE </a:t>
            </a:r>
            <a:r>
              <a:rPr lang="en-US" sz="4800" dirty="0" smtClean="0">
                <a:solidFill>
                  <a:schemeClr val="bg1"/>
                </a:solidFill>
                <a:latin typeface="Algerian" panose="04020705040A02060702" pitchFamily="82" charset="0"/>
              </a:rPr>
              <a:t>Studio</a:t>
            </a:r>
            <a:endParaRPr lang="en-US" sz="48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973429" y="2556932"/>
            <a:ext cx="4603123" cy="3318936"/>
          </a:xfrm>
        </p:spPr>
        <p:txBody>
          <a:bodyPr>
            <a:noAutofit/>
          </a:bodyPr>
          <a:lstStyle/>
          <a:p>
            <a:pPr algn="just">
              <a:buFont typeface="Wingdings" panose="05000000000000000000" pitchFamily="2" charset="2"/>
              <a:buChar char="q"/>
            </a:pPr>
            <a:r>
              <a:rPr lang="en-US" sz="2000" dirty="0">
                <a:latin typeface="Gill Sans MT" panose="020B0502020104020203" pitchFamily="34" charset="0"/>
              </a:rPr>
              <a:t>Pillow is a popular open-source Python library used for image processing and manipulation. It serves as a powerful tool for working with images in various formats, including opening, saving, modifying, and enhancing images. Pillow provides a wide range of functionalities such as resizing, cropping, rotating, filtering, adding text or shapes, and applying various image effects. </a:t>
            </a:r>
          </a:p>
        </p:txBody>
      </p:sp>
      <p:sp>
        <p:nvSpPr>
          <p:cNvPr id="4" name="TextBox 3"/>
          <p:cNvSpPr txBox="1"/>
          <p:nvPr/>
        </p:nvSpPr>
        <p:spPr>
          <a:xfrm>
            <a:off x="6761408" y="2556932"/>
            <a:ext cx="4560192" cy="3477875"/>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latin typeface="Gill Sans MT" panose="020B0502020104020203" pitchFamily="34" charset="0"/>
              </a:rPr>
              <a:t>PE Studio is a commercial software tool used for analyzing and examining Windows executable files, specifically Portable Executable (PE) files. PE files are the binary file </a:t>
            </a:r>
            <a:r>
              <a:rPr lang="en-US" sz="2000" dirty="0" smtClean="0">
                <a:latin typeface="Gill Sans MT" panose="020B0502020104020203" pitchFamily="34" charset="0"/>
              </a:rPr>
              <a:t>format. It helps </a:t>
            </a:r>
            <a:r>
              <a:rPr lang="en-US" sz="2000" dirty="0">
                <a:latin typeface="Gill Sans MT" panose="020B0502020104020203" pitchFamily="34" charset="0"/>
              </a:rPr>
              <a:t>in the analysis of PE files to identify potential security risks, </a:t>
            </a:r>
            <a:r>
              <a:rPr lang="en-US" sz="2000" dirty="0" smtClean="0">
                <a:latin typeface="Gill Sans MT" panose="020B0502020104020203" pitchFamily="34" charset="0"/>
              </a:rPr>
              <a:t>malware. </a:t>
            </a:r>
            <a:r>
              <a:rPr lang="en-US" sz="2000" dirty="0">
                <a:latin typeface="Gill Sans MT" panose="020B0502020104020203" pitchFamily="34" charset="0"/>
              </a:rPr>
              <a:t>It provides detailed information about the file's structure, dependencies, imported and exported </a:t>
            </a:r>
            <a:r>
              <a:rPr lang="en-US" sz="2000" dirty="0" smtClean="0">
                <a:latin typeface="Gill Sans MT" panose="020B0502020104020203" pitchFamily="34" charset="0"/>
              </a:rPr>
              <a:t>functions </a:t>
            </a:r>
            <a:r>
              <a:rPr lang="en-US" sz="2000" dirty="0">
                <a:latin typeface="Gill Sans MT" panose="020B0502020104020203" pitchFamily="34" charset="0"/>
              </a:rPr>
              <a:t>and other attributes.</a:t>
            </a:r>
          </a:p>
        </p:txBody>
      </p:sp>
      <p:sp>
        <p:nvSpPr>
          <p:cNvPr id="5" name="Right Arrow 4"/>
          <p:cNvSpPr/>
          <p:nvPr/>
        </p:nvSpPr>
        <p:spPr>
          <a:xfrm>
            <a:off x="5950040" y="3765640"/>
            <a:ext cx="656823" cy="4507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741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600" dirty="0">
                <a:solidFill>
                  <a:schemeClr val="bg1"/>
                </a:solidFill>
                <a:latin typeface="Algerian" panose="04020705040A02060702" pitchFamily="82" charset="0"/>
              </a:rPr>
              <a:t>Network </a:t>
            </a:r>
            <a:r>
              <a:rPr lang="en-US" sz="3600" dirty="0" smtClean="0">
                <a:solidFill>
                  <a:schemeClr val="bg1"/>
                </a:solidFill>
                <a:latin typeface="Algerian" panose="04020705040A02060702" pitchFamily="82" charset="0"/>
              </a:rPr>
              <a:t>Routing - TCP </a:t>
            </a:r>
            <a:r>
              <a:rPr lang="en-US" sz="3600" dirty="0">
                <a:solidFill>
                  <a:schemeClr val="bg1"/>
                </a:solidFill>
                <a:latin typeface="Algerian" panose="04020705040A02060702" pitchFamily="82" charset="0"/>
              </a:rPr>
              <a:t>Dump/ TOR/ </a:t>
            </a:r>
            <a:r>
              <a:rPr lang="en-US" sz="3600" dirty="0" smtClean="0">
                <a:solidFill>
                  <a:schemeClr val="bg1"/>
                </a:solidFill>
                <a:latin typeface="Algerian" panose="04020705040A02060702" pitchFamily="82" charset="0"/>
              </a:rPr>
              <a:t>VPN</a:t>
            </a:r>
            <a:endParaRPr lang="en-US" sz="3600" dirty="0">
              <a:solidFill>
                <a:schemeClr val="bg1"/>
              </a:solidFill>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latin typeface="Gill Sans MT" panose="020B0502020104020203" pitchFamily="34" charset="0"/>
              </a:rPr>
              <a:t>Network routing is the process of determining the path that network traffic should follow from its source to its destination across an interconnected network. It involves making decisions at routers and switches to forward packets </a:t>
            </a:r>
            <a:r>
              <a:rPr lang="en-US" dirty="0" smtClean="0">
                <a:latin typeface="Gill Sans MT" panose="020B0502020104020203" pitchFamily="34" charset="0"/>
              </a:rPr>
              <a:t>based </a:t>
            </a:r>
            <a:r>
              <a:rPr lang="en-US" dirty="0">
                <a:latin typeface="Gill Sans MT" panose="020B0502020104020203" pitchFamily="34" charset="0"/>
              </a:rPr>
              <a:t>on routing tables and protocols</a:t>
            </a:r>
            <a:r>
              <a:rPr lang="en-US" dirty="0" smtClean="0">
                <a:latin typeface="Gill Sans MT" panose="020B0502020104020203" pitchFamily="34" charset="0"/>
              </a:rPr>
              <a:t>.</a:t>
            </a:r>
          </a:p>
          <a:p>
            <a:pPr algn="just">
              <a:buFont typeface="Wingdings" panose="05000000000000000000" pitchFamily="2" charset="2"/>
              <a:buChar char="q"/>
            </a:pPr>
            <a:r>
              <a:rPr lang="en-US" dirty="0">
                <a:latin typeface="Gill Sans MT" panose="020B0502020104020203" pitchFamily="34" charset="0"/>
              </a:rPr>
              <a:t>TCP dump is a command-line packet sniffing tool used to capture and analyze network traffic in real-time. </a:t>
            </a:r>
            <a:r>
              <a:rPr lang="en-US" dirty="0" smtClean="0">
                <a:latin typeface="Gill Sans MT" panose="020B0502020104020203" pitchFamily="34" charset="0"/>
              </a:rPr>
              <a:t>TCP </a:t>
            </a:r>
            <a:r>
              <a:rPr lang="en-US" dirty="0">
                <a:latin typeface="Gill Sans MT" panose="020B0502020104020203" pitchFamily="34" charset="0"/>
              </a:rPr>
              <a:t>dump captures packets at the operating system level, providing detailed information about the source and destination IP addresses, protocols, ports, packet payloads, and other relevant data. It is commonly used for network troubleshooting, network security analysis, and protocol debugging.</a:t>
            </a:r>
          </a:p>
        </p:txBody>
      </p:sp>
    </p:spTree>
    <p:extLst>
      <p:ext uri="{BB962C8B-B14F-4D97-AF65-F5344CB8AC3E}">
        <p14:creationId xmlns:p14="http://schemas.microsoft.com/office/powerpoint/2010/main" val="2166133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Autofit/>
          </a:bodyPr>
          <a:lstStyle/>
          <a:p>
            <a:r>
              <a:rPr lang="en-US" sz="3600" dirty="0">
                <a:solidFill>
                  <a:schemeClr val="bg1"/>
                </a:solidFill>
                <a:latin typeface="Algerian" panose="04020705040A02060702" pitchFamily="82" charset="0"/>
              </a:rPr>
              <a:t>Network Routing - TCP Dump/ TOR/ VPN</a:t>
            </a:r>
            <a:endParaRPr lang="en-US" sz="3600" dirty="0"/>
          </a:p>
        </p:txBody>
      </p:sp>
      <p:sp>
        <p:nvSpPr>
          <p:cNvPr id="3" name="Content Placeholder 2"/>
          <p:cNvSpPr>
            <a:spLocks noGrp="1"/>
          </p:cNvSpPr>
          <p:nvPr>
            <p:ph idx="1"/>
          </p:nvPr>
        </p:nvSpPr>
        <p:spPr>
          <a:xfrm>
            <a:off x="1179492" y="2698599"/>
            <a:ext cx="4049331" cy="3318936"/>
          </a:xfrm>
        </p:spPr>
        <p:txBody>
          <a:bodyPr>
            <a:normAutofit/>
          </a:bodyPr>
          <a:lstStyle/>
          <a:p>
            <a:pPr algn="just">
              <a:buFont typeface="Wingdings" panose="05000000000000000000" pitchFamily="2" charset="2"/>
              <a:buChar char="q"/>
            </a:pPr>
            <a:r>
              <a:rPr lang="en-US" sz="2000" dirty="0">
                <a:latin typeface="Gill Sans MT" panose="020B0502020104020203" pitchFamily="34" charset="0"/>
              </a:rPr>
              <a:t>TOR (The Onion Router): TOR is a free and open-source software project that enables anonymous communication over the internet. </a:t>
            </a:r>
            <a:r>
              <a:rPr lang="en-US" sz="2000" dirty="0" smtClean="0">
                <a:latin typeface="Gill Sans MT" panose="020B0502020104020203" pitchFamily="34" charset="0"/>
              </a:rPr>
              <a:t>It create </a:t>
            </a:r>
            <a:r>
              <a:rPr lang="en-US" sz="2000" dirty="0">
                <a:latin typeface="Gill Sans MT" panose="020B0502020104020203" pitchFamily="34" charset="0"/>
              </a:rPr>
              <a:t>a layered and encrypted network path, thereby </a:t>
            </a:r>
            <a:r>
              <a:rPr lang="en-US" sz="2000" dirty="0" smtClean="0">
                <a:latin typeface="Gill Sans MT" panose="020B0502020104020203" pitchFamily="34" charset="0"/>
              </a:rPr>
              <a:t>anonymising </a:t>
            </a:r>
            <a:r>
              <a:rPr lang="en-US" sz="2000" dirty="0">
                <a:latin typeface="Gill Sans MT" panose="020B0502020104020203" pitchFamily="34" charset="0"/>
              </a:rPr>
              <a:t>the origin and destination of internet traffic. TOR helps protect user privacy by concealing their IP </a:t>
            </a:r>
            <a:r>
              <a:rPr lang="en-US" sz="2000" dirty="0" smtClean="0">
                <a:latin typeface="Gill Sans MT" panose="020B0502020104020203" pitchFamily="34" charset="0"/>
              </a:rPr>
              <a:t>addresses.</a:t>
            </a:r>
          </a:p>
        </p:txBody>
      </p:sp>
      <p:sp>
        <p:nvSpPr>
          <p:cNvPr id="4" name="TextBox 3"/>
          <p:cNvSpPr txBox="1"/>
          <p:nvPr/>
        </p:nvSpPr>
        <p:spPr>
          <a:xfrm>
            <a:off x="6478073" y="2698599"/>
            <a:ext cx="4418525" cy="3170099"/>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latin typeface="Gill Sans MT" panose="020B0502020104020203" pitchFamily="34" charset="0"/>
              </a:rPr>
              <a:t>VPN (Virtual Private Network): </a:t>
            </a:r>
            <a:r>
              <a:rPr lang="en-US" sz="2000" dirty="0" smtClean="0">
                <a:latin typeface="Gill Sans MT" panose="020B0502020104020203" pitchFamily="34" charset="0"/>
              </a:rPr>
              <a:t>It is </a:t>
            </a:r>
            <a:r>
              <a:rPr lang="en-US" sz="2000" dirty="0">
                <a:latin typeface="Gill Sans MT" panose="020B0502020104020203" pitchFamily="34" charset="0"/>
              </a:rPr>
              <a:t>a technology that creates a secure and encrypted connection between a user's device and a remote network or server. It allows users to establish a private and encrypted tunnel over a public network, such as the internet. </a:t>
            </a:r>
            <a:r>
              <a:rPr lang="en-US" sz="2000" dirty="0" smtClean="0">
                <a:latin typeface="Gill Sans MT" panose="020B0502020104020203" pitchFamily="34" charset="0"/>
              </a:rPr>
              <a:t>VPNs </a:t>
            </a:r>
            <a:r>
              <a:rPr lang="en-US" sz="2000" dirty="0">
                <a:latin typeface="Gill Sans MT" panose="020B0502020104020203" pitchFamily="34" charset="0"/>
              </a:rPr>
              <a:t>are commonly used to enhance privacy, secure data </a:t>
            </a:r>
            <a:r>
              <a:rPr lang="en-US" sz="2000" dirty="0" smtClean="0">
                <a:latin typeface="Gill Sans MT" panose="020B0502020104020203" pitchFamily="34" charset="0"/>
              </a:rPr>
              <a:t>transmission.</a:t>
            </a:r>
            <a:endParaRPr lang="en-US" sz="2000" dirty="0">
              <a:latin typeface="Gill Sans MT" panose="020B0502020104020203" pitchFamily="34" charset="0"/>
            </a:endParaRPr>
          </a:p>
          <a:p>
            <a:endParaRPr lang="en-US" sz="2000" dirty="0"/>
          </a:p>
        </p:txBody>
      </p:sp>
      <p:sp>
        <p:nvSpPr>
          <p:cNvPr id="5" name="Right Arrow 4"/>
          <p:cNvSpPr/>
          <p:nvPr/>
        </p:nvSpPr>
        <p:spPr>
          <a:xfrm>
            <a:off x="5653825" y="3688366"/>
            <a:ext cx="656823" cy="4507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10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4800" dirty="0" smtClean="0">
                <a:latin typeface="Algerian" panose="04020705040A02060702" pitchFamily="82" charset="0"/>
              </a:rPr>
              <a:t>What is Cuckoo?</a:t>
            </a:r>
            <a:endParaRPr lang="en-US" sz="48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a:solidFill>
                  <a:schemeClr val="tx1"/>
                </a:solidFill>
                <a:latin typeface="Gill Sans MT" panose="020B0502020104020203" pitchFamily="34" charset="0"/>
              </a:rPr>
              <a:t>A Cuckoo Sandbox is </a:t>
            </a:r>
            <a:r>
              <a:rPr lang="en-US" dirty="0" smtClean="0">
                <a:solidFill>
                  <a:schemeClr val="tx1"/>
                </a:solidFill>
                <a:latin typeface="Gill Sans MT" panose="020B0502020104020203" pitchFamily="34" charset="0"/>
              </a:rPr>
              <a:t>an open source tool </a:t>
            </a:r>
            <a:r>
              <a:rPr lang="en-US" dirty="0">
                <a:solidFill>
                  <a:schemeClr val="tx1"/>
                </a:solidFill>
                <a:latin typeface="Gill Sans MT" panose="020B0502020104020203" pitchFamily="34" charset="0"/>
              </a:rPr>
              <a:t>that </a:t>
            </a:r>
            <a:r>
              <a:rPr lang="en-US" dirty="0" smtClean="0">
                <a:solidFill>
                  <a:schemeClr val="tx1"/>
                </a:solidFill>
                <a:latin typeface="Gill Sans MT" panose="020B0502020104020203" pitchFamily="34" charset="0"/>
              </a:rPr>
              <a:t>creates an illusion server just like the host server and launches </a:t>
            </a:r>
            <a:r>
              <a:rPr lang="en-US" dirty="0">
                <a:solidFill>
                  <a:schemeClr val="tx1"/>
                </a:solidFill>
                <a:latin typeface="Gill Sans MT" panose="020B0502020104020203" pitchFamily="34" charset="0"/>
              </a:rPr>
              <a:t>malware </a:t>
            </a:r>
            <a:r>
              <a:rPr lang="en-US" dirty="0" smtClean="0">
                <a:solidFill>
                  <a:schemeClr val="tx1"/>
                </a:solidFill>
                <a:latin typeface="Gill Sans MT" panose="020B0502020104020203" pitchFamily="34" charset="0"/>
              </a:rPr>
              <a:t>into that mirror server; the </a:t>
            </a:r>
            <a:r>
              <a:rPr lang="en-US" dirty="0">
                <a:solidFill>
                  <a:schemeClr val="tx1"/>
                </a:solidFill>
                <a:latin typeface="Gill Sans MT" panose="020B0502020104020203" pitchFamily="34" charset="0"/>
              </a:rPr>
              <a:t>idea </a:t>
            </a:r>
            <a:r>
              <a:rPr lang="en-US" dirty="0" smtClean="0">
                <a:solidFill>
                  <a:schemeClr val="tx1"/>
                </a:solidFill>
                <a:latin typeface="Gill Sans MT" panose="020B0502020104020203" pitchFamily="34" charset="0"/>
              </a:rPr>
              <a:t>behind this is that sandbox </a:t>
            </a:r>
            <a:r>
              <a:rPr lang="en-US" dirty="0">
                <a:solidFill>
                  <a:schemeClr val="tx1"/>
                </a:solidFill>
                <a:latin typeface="Gill Sans MT" panose="020B0502020104020203" pitchFamily="34" charset="0"/>
              </a:rPr>
              <a:t>fools the malware into thinking it has infected a genuine host.</a:t>
            </a:r>
          </a:p>
          <a:p>
            <a:r>
              <a:rPr lang="en-US" dirty="0">
                <a:solidFill>
                  <a:schemeClr val="tx1"/>
                </a:solidFill>
                <a:latin typeface="Gill Sans MT" panose="020B0502020104020203" pitchFamily="34" charset="0"/>
              </a:rPr>
              <a:t>The sandbox </a:t>
            </a:r>
            <a:r>
              <a:rPr lang="en-US" dirty="0" smtClean="0">
                <a:solidFill>
                  <a:schemeClr val="tx1"/>
                </a:solidFill>
                <a:latin typeface="Gill Sans MT" panose="020B0502020104020203" pitchFamily="34" charset="0"/>
              </a:rPr>
              <a:t>then records </a:t>
            </a:r>
            <a:r>
              <a:rPr lang="en-US" dirty="0">
                <a:solidFill>
                  <a:schemeClr val="tx1"/>
                </a:solidFill>
                <a:latin typeface="Gill Sans MT" panose="020B0502020104020203" pitchFamily="34" charset="0"/>
              </a:rPr>
              <a:t>the activity of the malware and then </a:t>
            </a:r>
            <a:r>
              <a:rPr lang="en-US" dirty="0" smtClean="0">
                <a:solidFill>
                  <a:schemeClr val="tx1"/>
                </a:solidFill>
                <a:latin typeface="Gill Sans MT" panose="020B0502020104020203" pitchFamily="34" charset="0"/>
              </a:rPr>
              <a:t>generates </a:t>
            </a:r>
            <a:r>
              <a:rPr lang="en-US" dirty="0">
                <a:solidFill>
                  <a:schemeClr val="tx1"/>
                </a:solidFill>
                <a:latin typeface="Gill Sans MT" panose="020B0502020104020203" pitchFamily="34" charset="0"/>
              </a:rPr>
              <a:t>a report on what the malware has attempted to </a:t>
            </a:r>
            <a:r>
              <a:rPr lang="en-US" dirty="0" smtClean="0">
                <a:solidFill>
                  <a:schemeClr val="tx1"/>
                </a:solidFill>
                <a:latin typeface="Gill Sans MT" panose="020B0502020104020203" pitchFamily="34" charset="0"/>
              </a:rPr>
              <a:t>do and gathers IOC’s which gives a quick and detailed information about how malware behaves.</a:t>
            </a:r>
          </a:p>
          <a:p>
            <a:r>
              <a:rPr lang="en-US" dirty="0" smtClean="0">
                <a:solidFill>
                  <a:schemeClr val="tx1"/>
                </a:solidFill>
                <a:latin typeface="Gill Sans MT" panose="020B0502020104020203" pitchFamily="34" charset="0"/>
              </a:rPr>
              <a:t>Cuckoo </a:t>
            </a:r>
            <a:r>
              <a:rPr lang="en-US" dirty="0">
                <a:solidFill>
                  <a:schemeClr val="tx1"/>
                </a:solidFill>
                <a:latin typeface="Gill Sans MT" panose="020B0502020104020203" pitchFamily="34" charset="0"/>
              </a:rPr>
              <a:t>Sandbox started as a Google Summer of </a:t>
            </a:r>
            <a:r>
              <a:rPr lang="en-US" dirty="0" smtClean="0">
                <a:solidFill>
                  <a:schemeClr val="tx1"/>
                </a:solidFill>
                <a:latin typeface="Gill Sans MT" panose="020B0502020104020203" pitchFamily="34" charset="0"/>
              </a:rPr>
              <a:t>Code</a:t>
            </a:r>
            <a:r>
              <a:rPr lang="en-US" dirty="0">
                <a:solidFill>
                  <a:schemeClr val="tx1"/>
                </a:solidFill>
                <a:latin typeface="Gill Sans MT" panose="020B0502020104020203" pitchFamily="34" charset="0"/>
              </a:rPr>
              <a:t> project in 2010 within The </a:t>
            </a:r>
            <a:r>
              <a:rPr lang="en-US" dirty="0" smtClean="0">
                <a:solidFill>
                  <a:schemeClr val="tx1"/>
                </a:solidFill>
                <a:latin typeface="Gill Sans MT" panose="020B0502020104020203" pitchFamily="34" charset="0"/>
              </a:rPr>
              <a:t>Honey net Project</a:t>
            </a:r>
            <a:r>
              <a:rPr lang="en-US" dirty="0">
                <a:solidFill>
                  <a:schemeClr val="tx1"/>
                </a:solidFill>
                <a:latin typeface="Gill Sans MT" panose="020B0502020104020203" pitchFamily="34" charset="0"/>
              </a:rPr>
              <a:t>.</a:t>
            </a:r>
          </a:p>
        </p:txBody>
      </p:sp>
    </p:spTree>
    <p:extLst>
      <p:ext uri="{BB962C8B-B14F-4D97-AF65-F5344CB8AC3E}">
        <p14:creationId xmlns:p14="http://schemas.microsoft.com/office/powerpoint/2010/main" val="3531627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dirty="0" smtClean="0">
                <a:solidFill>
                  <a:schemeClr val="bg1"/>
                </a:solidFill>
                <a:latin typeface="Algerian" panose="04020705040A02060702" pitchFamily="82" charset="0"/>
              </a:rPr>
              <a:t>Alternatives to Cuckoo Sandbox</a:t>
            </a:r>
            <a:endParaRPr lang="en-US" dirty="0">
              <a:solidFill>
                <a:schemeClr val="bg1"/>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a:latin typeface="Gill Sans MT" panose="020B0502020104020203" pitchFamily="34" charset="0"/>
              </a:rPr>
              <a:t>Joe Sandbox: </a:t>
            </a:r>
            <a:r>
              <a:rPr lang="en-US" sz="2000" dirty="0" smtClean="0">
                <a:latin typeface="Gill Sans MT" panose="020B0502020104020203" pitchFamily="34" charset="0"/>
              </a:rPr>
              <a:t>It is </a:t>
            </a:r>
            <a:r>
              <a:rPr lang="en-US" sz="2000" dirty="0">
                <a:latin typeface="Gill Sans MT" panose="020B0502020104020203" pitchFamily="34" charset="0"/>
              </a:rPr>
              <a:t>a comprehensive malware analysis platform that offers both static and dynamic analysis capabilities. It provides a range of features, including behavior analysis, code emulation, network traffic analysis, and detection of advanced threats. </a:t>
            </a:r>
            <a:endParaRPr lang="en-US" sz="2000" dirty="0" smtClean="0">
              <a:latin typeface="Gill Sans MT" panose="020B0502020104020203" pitchFamily="34" charset="0"/>
            </a:endParaRPr>
          </a:p>
          <a:p>
            <a:pPr>
              <a:buFont typeface="Wingdings" panose="05000000000000000000" pitchFamily="2" charset="2"/>
              <a:buChar char="q"/>
            </a:pPr>
            <a:r>
              <a:rPr lang="en-US" sz="2000" dirty="0">
                <a:latin typeface="Gill Sans MT" panose="020B0502020104020203" pitchFamily="34" charset="0"/>
              </a:rPr>
              <a:t>Hybrid Analysis: </a:t>
            </a:r>
            <a:r>
              <a:rPr lang="en-US" sz="2000" dirty="0" smtClean="0">
                <a:latin typeface="Gill Sans MT" panose="020B0502020104020203" pitchFamily="34" charset="0"/>
              </a:rPr>
              <a:t>It is </a:t>
            </a:r>
            <a:r>
              <a:rPr lang="en-US" sz="2000" dirty="0">
                <a:latin typeface="Gill Sans MT" panose="020B0502020104020203" pitchFamily="34" charset="0"/>
              </a:rPr>
              <a:t>an online malware analysis service that allows users to submit files and URLs for analysis. It combines both static and dynamic analysis techniques to provide insights into the behavior of the submitted samples</a:t>
            </a:r>
            <a:r>
              <a:rPr lang="en-US" sz="2000" dirty="0" smtClean="0">
                <a:latin typeface="Gill Sans MT" panose="020B0502020104020203" pitchFamily="34" charset="0"/>
              </a:rPr>
              <a:t>.</a:t>
            </a:r>
          </a:p>
          <a:p>
            <a:pPr>
              <a:buFont typeface="Wingdings" panose="05000000000000000000" pitchFamily="2" charset="2"/>
              <a:buChar char="q"/>
            </a:pPr>
            <a:r>
              <a:rPr lang="en-US" sz="2000" dirty="0" smtClean="0">
                <a:latin typeface="Gill Sans MT" panose="020B0502020104020203" pitchFamily="34" charset="0"/>
              </a:rPr>
              <a:t>Any. Run: It is </a:t>
            </a:r>
            <a:r>
              <a:rPr lang="en-US" sz="2000" dirty="0">
                <a:latin typeface="Gill Sans MT" panose="020B0502020104020203" pitchFamily="34" charset="0"/>
              </a:rPr>
              <a:t>a cloud-based malware analysis platform that focuses on dynamic analysis. It enables users to interact with malware samples in a controlled environment, observing their behavior in real-time. </a:t>
            </a:r>
            <a:endParaRPr lang="en-US" sz="2000" dirty="0" smtClean="0">
              <a:latin typeface="Gill Sans MT" panose="020B0502020104020203" pitchFamily="34" charset="0"/>
            </a:endParaRPr>
          </a:p>
          <a:p>
            <a:pPr>
              <a:buFont typeface="Wingdings" panose="05000000000000000000" pitchFamily="2" charset="2"/>
              <a:buChar char="q"/>
            </a:pPr>
            <a:endParaRPr lang="en-US" sz="2000" dirty="0">
              <a:latin typeface="Gill Sans MT" panose="020B0502020104020203" pitchFamily="34" charset="0"/>
            </a:endParaRPr>
          </a:p>
        </p:txBody>
      </p:sp>
    </p:spTree>
    <p:extLst>
      <p:ext uri="{BB962C8B-B14F-4D97-AF65-F5344CB8AC3E}">
        <p14:creationId xmlns:p14="http://schemas.microsoft.com/office/powerpoint/2010/main" val="1934774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dirty="0">
                <a:solidFill>
                  <a:schemeClr val="bg1"/>
                </a:solidFill>
                <a:latin typeface="Algerian" panose="04020705040A02060702" pitchFamily="82" charset="0"/>
              </a:rPr>
              <a:t>Alternatives to Cuckoo Sandbox</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a:latin typeface="Gill Sans MT" panose="020B0502020104020203" pitchFamily="34" charset="0"/>
              </a:rPr>
              <a:t>VMRay: </a:t>
            </a:r>
            <a:r>
              <a:rPr lang="en-US" sz="2000" dirty="0" smtClean="0">
                <a:latin typeface="Gill Sans MT" panose="020B0502020104020203" pitchFamily="34" charset="0"/>
              </a:rPr>
              <a:t>It is </a:t>
            </a:r>
            <a:r>
              <a:rPr lang="en-US" sz="2000" dirty="0">
                <a:latin typeface="Gill Sans MT" panose="020B0502020104020203" pitchFamily="34" charset="0"/>
              </a:rPr>
              <a:t>a powerful malware analysis platform that leverages virtual machine introspection (VMI) technology to analyze the behavior of malware. It offers a combination of static, dynamic, and memory analysis techniques to provide deep insights into malware capabilities.</a:t>
            </a:r>
          </a:p>
          <a:p>
            <a:pPr>
              <a:buFont typeface="Wingdings" panose="05000000000000000000" pitchFamily="2" charset="2"/>
              <a:buChar char="q"/>
            </a:pPr>
            <a:r>
              <a:rPr lang="en-US" sz="2000" dirty="0">
                <a:latin typeface="Gill Sans MT" panose="020B0502020104020203" pitchFamily="34" charset="0"/>
              </a:rPr>
              <a:t>Deep Instinct: </a:t>
            </a:r>
            <a:r>
              <a:rPr lang="en-US" sz="2000" dirty="0" smtClean="0">
                <a:latin typeface="Gill Sans MT" panose="020B0502020104020203" pitchFamily="34" charset="0"/>
              </a:rPr>
              <a:t>It is </a:t>
            </a:r>
            <a:r>
              <a:rPr lang="en-US" sz="2000" dirty="0">
                <a:latin typeface="Gill Sans MT" panose="020B0502020104020203" pitchFamily="34" charset="0"/>
              </a:rPr>
              <a:t>an advanced endpoint protection solution that incorporates deep learning and artificial intelligence for malware detection and prevention. It offers real-time analysis of files and processes, leveraging a deep neural network to identify and block malicious behavior at the endpoint level.</a:t>
            </a:r>
          </a:p>
          <a:p>
            <a:endParaRPr lang="en-US" sz="2000" dirty="0">
              <a:latin typeface="Gill Sans MT" panose="020B0502020104020203" pitchFamily="34" charset="0"/>
            </a:endParaRPr>
          </a:p>
        </p:txBody>
      </p:sp>
    </p:spTree>
    <p:extLst>
      <p:ext uri="{BB962C8B-B14F-4D97-AF65-F5344CB8AC3E}">
        <p14:creationId xmlns:p14="http://schemas.microsoft.com/office/powerpoint/2010/main" val="2406948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latin typeface="Algerian" panose="04020705040A02060702" pitchFamily="82" charset="0"/>
              </a:rPr>
              <a:t>Installation Update</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951160" y="2570342"/>
            <a:ext cx="6289680" cy="3317875"/>
          </a:xfrm>
          <a:prstGeom prst="rect">
            <a:avLst/>
          </a:prstGeom>
        </p:spPr>
      </p:pic>
    </p:spTree>
    <p:extLst>
      <p:ext uri="{BB962C8B-B14F-4D97-AF65-F5344CB8AC3E}">
        <p14:creationId xmlns:p14="http://schemas.microsoft.com/office/powerpoint/2010/main" val="359401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502" y="969252"/>
            <a:ext cx="9601196" cy="1303867"/>
          </a:xfrm>
        </p:spPr>
        <p:style>
          <a:lnRef idx="0">
            <a:schemeClr val="accent5"/>
          </a:lnRef>
          <a:fillRef idx="3">
            <a:schemeClr val="accent5"/>
          </a:fillRef>
          <a:effectRef idx="3">
            <a:schemeClr val="accent5"/>
          </a:effectRef>
          <a:fontRef idx="minor">
            <a:schemeClr val="lt1"/>
          </a:fontRef>
        </p:style>
        <p:txBody>
          <a:bodyPr>
            <a:normAutofit/>
          </a:bodyPr>
          <a:lstStyle/>
          <a:p>
            <a:r>
              <a:rPr lang="en-US" sz="5400" dirty="0" smtClean="0">
                <a:latin typeface="Algerian" panose="04020705040A02060702" pitchFamily="82" charset="0"/>
              </a:rPr>
              <a:t>What is IOC ?</a:t>
            </a:r>
            <a:endParaRPr lang="en-US" sz="5400" dirty="0">
              <a:latin typeface="Algerian" panose="04020705040A02060702" pitchFamily="82" charset="0"/>
            </a:endParaRPr>
          </a:p>
        </p:txBody>
      </p:sp>
      <p:sp>
        <p:nvSpPr>
          <p:cNvPr id="3" name="Content Placeholder 2"/>
          <p:cNvSpPr>
            <a:spLocks noGrp="1"/>
          </p:cNvSpPr>
          <p:nvPr>
            <p:ph idx="1"/>
          </p:nvPr>
        </p:nvSpPr>
        <p:spPr>
          <a:xfrm>
            <a:off x="4520485" y="2550018"/>
            <a:ext cx="6436214" cy="3541690"/>
          </a:xfrm>
        </p:spPr>
        <p:txBody>
          <a:bodyPr>
            <a:normAutofit/>
          </a:bodyPr>
          <a:lstStyle/>
          <a:p>
            <a:r>
              <a:rPr lang="en-US" sz="2200" dirty="0">
                <a:latin typeface="Gill Sans MT" panose="020B0502020104020203" pitchFamily="34" charset="0"/>
              </a:rPr>
              <a:t>Indicators of compromise (IOCs) refer to data that indicates a system may have been </a:t>
            </a:r>
            <a:r>
              <a:rPr lang="en-US" sz="2200" dirty="0" smtClean="0">
                <a:latin typeface="Gill Sans MT" panose="020B0502020104020203" pitchFamily="34" charset="0"/>
              </a:rPr>
              <a:t>infected </a:t>
            </a:r>
            <a:r>
              <a:rPr lang="en-US" sz="2200" dirty="0">
                <a:latin typeface="Gill Sans MT" panose="020B0502020104020203" pitchFamily="34" charset="0"/>
              </a:rPr>
              <a:t>by a cyber threat. They provide </a:t>
            </a:r>
            <a:r>
              <a:rPr lang="en-US" sz="2200" dirty="0" smtClean="0">
                <a:latin typeface="Gill Sans MT" panose="020B0502020104020203" pitchFamily="34" charset="0"/>
              </a:rPr>
              <a:t>cyber security teams or SOCs(</a:t>
            </a:r>
            <a:r>
              <a:rPr lang="en-US" sz="2200" dirty="0">
                <a:latin typeface="Gill Sans MT" panose="020B0502020104020203" pitchFamily="34" charset="0"/>
              </a:rPr>
              <a:t>Security Operations </a:t>
            </a:r>
            <a:r>
              <a:rPr lang="en-US" sz="2200" dirty="0" smtClean="0">
                <a:latin typeface="Gill Sans MT" panose="020B0502020104020203" pitchFamily="34" charset="0"/>
              </a:rPr>
              <a:t>Center) </a:t>
            </a:r>
            <a:r>
              <a:rPr lang="en-US" sz="2200" dirty="0">
                <a:latin typeface="Gill Sans MT" panose="020B0502020104020203" pitchFamily="34" charset="0"/>
              </a:rPr>
              <a:t>with crucial knowledge after a data breach or another breach in security.</a:t>
            </a:r>
            <a:endParaRPr lang="en-IN" sz="2200" dirty="0">
              <a:latin typeface="Gill Sans MT" panose="020B0502020104020203" pitchFamily="34" charset="0"/>
            </a:endParaRPr>
          </a:p>
          <a:p>
            <a:r>
              <a:rPr lang="en-US" sz="2200" dirty="0">
                <a:latin typeface="Gill Sans MT" panose="020B0502020104020203" pitchFamily="34" charset="0"/>
              </a:rPr>
              <a:t>An IOC is the cyber-equivalent of evidence left at a crime scene. They're essentially digital versions of tire tracks, fingerprints, and broken windows</a:t>
            </a:r>
            <a:endParaRPr lang="en-US" sz="2200" dirty="0" smtClean="0">
              <a:latin typeface="Gill Sans MT" panose="020B05020201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354443">
            <a:off x="516190" y="4087498"/>
            <a:ext cx="3889373" cy="2041230"/>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94014">
            <a:off x="522234" y="1659750"/>
            <a:ext cx="3195840" cy="2409363"/>
          </a:xfrm>
          <a:prstGeom prst="rect">
            <a:avLst/>
          </a:prstGeom>
          <a:ln>
            <a:noFill/>
          </a:ln>
          <a:effectLst>
            <a:softEdge rad="112500"/>
          </a:effectLst>
        </p:spPr>
      </p:pic>
    </p:spTree>
    <p:extLst>
      <p:ext uri="{BB962C8B-B14F-4D97-AF65-F5344CB8AC3E}">
        <p14:creationId xmlns:p14="http://schemas.microsoft.com/office/powerpoint/2010/main" val="1201588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5400" dirty="0" smtClean="0">
                <a:latin typeface="Algerian" panose="04020705040A02060702" pitchFamily="82" charset="0"/>
              </a:rPr>
              <a:t>Types of IOCs</a:t>
            </a:r>
            <a:endParaRPr lang="en-US" sz="5400" dirty="0">
              <a:latin typeface="Algerian" panose="04020705040A02060702" pitchFamily="82" charset="0"/>
            </a:endParaRPr>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dirty="0">
                <a:latin typeface="Gill Sans MT" panose="020B0502020104020203" pitchFamily="34" charset="0"/>
              </a:rPr>
              <a:t> Unusual Network Traffic</a:t>
            </a:r>
          </a:p>
          <a:p>
            <a:pPr lvl="1">
              <a:buFont typeface="Wingdings" panose="05000000000000000000" pitchFamily="2" charset="2"/>
              <a:buChar char="Ø"/>
            </a:pPr>
            <a:r>
              <a:rPr lang="en-US" dirty="0">
                <a:latin typeface="Gill Sans MT" panose="020B0502020104020203" pitchFamily="34" charset="0"/>
              </a:rPr>
              <a:t>Privileged User Logins from Foreign Countries</a:t>
            </a:r>
          </a:p>
          <a:p>
            <a:pPr lvl="1">
              <a:buFont typeface="Wingdings" panose="05000000000000000000" pitchFamily="2" charset="2"/>
              <a:buChar char="Ø"/>
            </a:pPr>
            <a:r>
              <a:rPr lang="en-US" dirty="0">
                <a:latin typeface="Gill Sans MT" panose="020B0502020104020203" pitchFamily="34" charset="0"/>
              </a:rPr>
              <a:t>Strange DNS </a:t>
            </a:r>
            <a:r>
              <a:rPr lang="en-US" dirty="0" smtClean="0">
                <a:latin typeface="Gill Sans MT" panose="020B0502020104020203" pitchFamily="34" charset="0"/>
              </a:rPr>
              <a:t>Requests</a:t>
            </a:r>
            <a:endParaRPr lang="en-US" dirty="0">
              <a:latin typeface="Gill Sans MT" panose="020B0502020104020203" pitchFamily="34" charset="0"/>
            </a:endParaRPr>
          </a:p>
          <a:p>
            <a:pPr lvl="1">
              <a:buFont typeface="Wingdings" panose="05000000000000000000" pitchFamily="2" charset="2"/>
              <a:buChar char="Ø"/>
            </a:pPr>
            <a:r>
              <a:rPr lang="en-US" dirty="0">
                <a:latin typeface="Gill Sans MT" panose="020B0502020104020203" pitchFamily="34" charset="0"/>
              </a:rPr>
              <a:t>System </a:t>
            </a:r>
            <a:r>
              <a:rPr lang="en-US" dirty="0" smtClean="0">
                <a:latin typeface="Gill Sans MT" panose="020B0502020104020203" pitchFamily="34" charset="0"/>
              </a:rPr>
              <a:t>File </a:t>
            </a:r>
            <a:r>
              <a:rPr lang="en-US" dirty="0">
                <a:latin typeface="Gill Sans MT" panose="020B0502020104020203" pitchFamily="34" charset="0"/>
              </a:rPr>
              <a:t>C</a:t>
            </a:r>
            <a:r>
              <a:rPr lang="en-US" dirty="0" smtClean="0">
                <a:latin typeface="Gill Sans MT" panose="020B0502020104020203" pitchFamily="34" charset="0"/>
              </a:rPr>
              <a:t>hanges</a:t>
            </a:r>
          </a:p>
          <a:p>
            <a:pPr lvl="1">
              <a:buFont typeface="Wingdings" panose="05000000000000000000" pitchFamily="2" charset="2"/>
              <a:buChar char="Ø"/>
            </a:pPr>
            <a:r>
              <a:rPr lang="en-US" dirty="0" smtClean="0">
                <a:latin typeface="Gill Sans MT" panose="020B0502020104020203" pitchFamily="34" charset="0"/>
              </a:rPr>
              <a:t>Use </a:t>
            </a:r>
            <a:r>
              <a:rPr lang="en-US" dirty="0">
                <a:latin typeface="Gill Sans MT" panose="020B0502020104020203" pitchFamily="34" charset="0"/>
              </a:rPr>
              <a:t>o</a:t>
            </a:r>
            <a:r>
              <a:rPr lang="en-US" dirty="0" smtClean="0">
                <a:latin typeface="Gill Sans MT" panose="020B0502020104020203" pitchFamily="34" charset="0"/>
              </a:rPr>
              <a:t>f a Suspicious Application Programming Interface (API)</a:t>
            </a:r>
            <a:endParaRPr lang="en-US" dirty="0">
              <a:latin typeface="Gill Sans MT" panose="020B05020201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9497" y="2060620"/>
            <a:ext cx="3843827" cy="1923960"/>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406" y="4855336"/>
            <a:ext cx="5513228" cy="1777194"/>
          </a:xfrm>
          <a:prstGeom prst="rect">
            <a:avLst/>
          </a:prstGeom>
          <a:ln>
            <a:noFill/>
          </a:ln>
          <a:effectLst>
            <a:softEdge rad="112500"/>
          </a:effectLst>
        </p:spPr>
      </p:pic>
    </p:spTree>
    <p:extLst>
      <p:ext uri="{BB962C8B-B14F-4D97-AF65-F5344CB8AC3E}">
        <p14:creationId xmlns:p14="http://schemas.microsoft.com/office/powerpoint/2010/main" val="658665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5400" dirty="0" smtClean="0">
                <a:latin typeface="Algerian" panose="04020705040A02060702" pitchFamily="82" charset="0"/>
              </a:rPr>
              <a:t>IOC vs IOA</a:t>
            </a:r>
            <a:endParaRPr lang="en-US" sz="5400" dirty="0">
              <a:latin typeface="Algerian" panose="04020705040A02060702" pitchFamily="82" charset="0"/>
            </a:endParaRPr>
          </a:p>
        </p:txBody>
      </p:sp>
      <p:sp>
        <p:nvSpPr>
          <p:cNvPr id="3" name="Content Placeholder 2"/>
          <p:cNvSpPr>
            <a:spLocks noGrp="1"/>
          </p:cNvSpPr>
          <p:nvPr>
            <p:ph idx="1"/>
          </p:nvPr>
        </p:nvSpPr>
        <p:spPr>
          <a:xfrm>
            <a:off x="4043966" y="2556932"/>
            <a:ext cx="6852631" cy="3318936"/>
          </a:xfrm>
        </p:spPr>
        <p:txBody>
          <a:bodyPr>
            <a:noAutofit/>
          </a:bodyPr>
          <a:lstStyle/>
          <a:p>
            <a:r>
              <a:rPr lang="en-US" sz="2200" dirty="0">
                <a:solidFill>
                  <a:schemeClr val="tx1"/>
                </a:solidFill>
                <a:latin typeface="Gill Sans MT" panose="020B0502020104020203" pitchFamily="34" charset="0"/>
              </a:rPr>
              <a:t>Indicators of attack (IOA) focus on detecting the </a:t>
            </a:r>
            <a:r>
              <a:rPr lang="en-US" sz="2200" dirty="0" smtClean="0">
                <a:solidFill>
                  <a:schemeClr val="tx1"/>
                </a:solidFill>
                <a:latin typeface="Gill Sans MT" panose="020B0502020104020203" pitchFamily="34" charset="0"/>
              </a:rPr>
              <a:t>intention of an </a:t>
            </a:r>
            <a:r>
              <a:rPr lang="en-US" sz="2200" dirty="0">
                <a:solidFill>
                  <a:schemeClr val="tx1"/>
                </a:solidFill>
                <a:latin typeface="Gill Sans MT" panose="020B0502020104020203" pitchFamily="34" charset="0"/>
              </a:rPr>
              <a:t>attacker </a:t>
            </a:r>
            <a:r>
              <a:rPr lang="en-US" sz="2200" dirty="0" smtClean="0">
                <a:solidFill>
                  <a:schemeClr val="tx1"/>
                </a:solidFill>
                <a:latin typeface="Gill Sans MT" panose="020B0502020104020203" pitchFamily="34" charset="0"/>
              </a:rPr>
              <a:t>that he is </a:t>
            </a:r>
            <a:r>
              <a:rPr lang="en-US" sz="2200" dirty="0">
                <a:solidFill>
                  <a:schemeClr val="tx1"/>
                </a:solidFill>
                <a:latin typeface="Gill Sans MT" panose="020B0502020104020203" pitchFamily="34" charset="0"/>
              </a:rPr>
              <a:t>trying to accomplish, regardless of </a:t>
            </a:r>
            <a:r>
              <a:rPr lang="en-US" sz="2200" dirty="0" smtClean="0">
                <a:solidFill>
                  <a:schemeClr val="tx1"/>
                </a:solidFill>
                <a:latin typeface="Gill Sans MT" panose="020B0502020104020203" pitchFamily="34" charset="0"/>
              </a:rPr>
              <a:t>the</a:t>
            </a:r>
            <a:r>
              <a:rPr lang="en-US" sz="2200" dirty="0">
                <a:solidFill>
                  <a:schemeClr val="tx1"/>
                </a:solidFill>
                <a:latin typeface="Gill Sans MT" panose="020B0502020104020203" pitchFamily="34" charset="0"/>
              </a:rPr>
              <a:t> </a:t>
            </a:r>
            <a:r>
              <a:rPr lang="en-US" sz="2200" dirty="0" smtClean="0">
                <a:solidFill>
                  <a:schemeClr val="tx1"/>
                </a:solidFill>
                <a:latin typeface="Gill Sans MT" panose="020B0502020104020203" pitchFamily="34" charset="0"/>
              </a:rPr>
              <a:t>malware or </a:t>
            </a:r>
            <a:r>
              <a:rPr lang="en-US" sz="2200" dirty="0">
                <a:solidFill>
                  <a:schemeClr val="tx1"/>
                </a:solidFill>
                <a:latin typeface="Gill Sans MT" panose="020B0502020104020203" pitchFamily="34" charset="0"/>
              </a:rPr>
              <a:t>exploit used in an attack</a:t>
            </a:r>
            <a:r>
              <a:rPr lang="en-US" sz="2200" dirty="0" smtClean="0">
                <a:solidFill>
                  <a:schemeClr val="tx1"/>
                </a:solidFill>
                <a:latin typeface="Gill Sans MT" panose="020B0502020104020203" pitchFamily="34" charset="0"/>
              </a:rPr>
              <a:t>.</a:t>
            </a:r>
          </a:p>
          <a:p>
            <a:r>
              <a:rPr lang="en-US" sz="2200" dirty="0" smtClean="0">
                <a:solidFill>
                  <a:schemeClr val="tx1"/>
                </a:solidFill>
                <a:latin typeface="Gill Sans MT" panose="020B0502020104020203" pitchFamily="34" charset="0"/>
              </a:rPr>
              <a:t>Indicator of Compromise (IOC)</a:t>
            </a:r>
            <a:r>
              <a:rPr lang="en-US" sz="2200" dirty="0">
                <a:solidFill>
                  <a:schemeClr val="tx1"/>
                </a:solidFill>
                <a:latin typeface="Gill Sans MT" panose="020B0502020104020203" pitchFamily="34" charset="0"/>
              </a:rPr>
              <a:t> </a:t>
            </a:r>
            <a:r>
              <a:rPr lang="en-US" sz="2200" dirty="0" smtClean="0">
                <a:solidFill>
                  <a:schemeClr val="tx1"/>
                </a:solidFill>
                <a:latin typeface="Gill Sans MT" panose="020B0502020104020203" pitchFamily="34" charset="0"/>
              </a:rPr>
              <a:t>gathers the evidence that some security breach has been done so that smarter tools can be made to detect that malicious file in future.</a:t>
            </a:r>
          </a:p>
          <a:p>
            <a:r>
              <a:rPr lang="en-US" sz="2200" dirty="0" smtClean="0">
                <a:solidFill>
                  <a:schemeClr val="tx1"/>
                </a:solidFill>
                <a:latin typeface="Gill Sans MT" panose="020B0502020104020203" pitchFamily="34" charset="0"/>
              </a:rPr>
              <a:t>Cuckoo Sandbox is based on IOC but next generation tools need IOA to reduce security breach.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25858">
            <a:off x="577991" y="4039574"/>
            <a:ext cx="3097814" cy="23354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35480">
            <a:off x="353724" y="1867436"/>
            <a:ext cx="3690242" cy="2064107"/>
          </a:xfrm>
          <a:prstGeom prst="rect">
            <a:avLst/>
          </a:prstGeom>
        </p:spPr>
      </p:pic>
    </p:spTree>
    <p:extLst>
      <p:ext uri="{BB962C8B-B14F-4D97-AF65-F5344CB8AC3E}">
        <p14:creationId xmlns:p14="http://schemas.microsoft.com/office/powerpoint/2010/main" val="540036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5400" dirty="0" smtClean="0">
                <a:latin typeface="Algerian" panose="04020705040A02060702" pitchFamily="82" charset="0"/>
              </a:rPr>
              <a:t>IOA Working Model ?</a:t>
            </a:r>
            <a:endParaRPr lang="en-US" sz="5400" dirty="0">
              <a:latin typeface="Algerian" panose="04020705040A02060702" pitchFamily="82" charset="0"/>
            </a:endParaRPr>
          </a:p>
        </p:txBody>
      </p:sp>
      <p:sp>
        <p:nvSpPr>
          <p:cNvPr id="3" name="Content Placeholder 2"/>
          <p:cNvSpPr>
            <a:spLocks noGrp="1"/>
          </p:cNvSpPr>
          <p:nvPr>
            <p:ph idx="1"/>
          </p:nvPr>
        </p:nvSpPr>
        <p:spPr>
          <a:xfrm>
            <a:off x="1295402" y="2556931"/>
            <a:ext cx="9601196" cy="3318936"/>
          </a:xfrm>
        </p:spPr>
        <p:txBody>
          <a:bodyPr>
            <a:normAutofit fontScale="92500" lnSpcReduction="20000"/>
          </a:bodyPr>
          <a:lstStyle/>
          <a:p>
            <a:r>
              <a:rPr lang="en-US" dirty="0" smtClean="0"/>
              <a:t>So suppose a robber tried for bank robbery and succeeded so IOA will gather information like he parked the car then enters the bank then tried to open the vault. That is makes a report on all the actions he performed so that in future the security team becomes alert if somewhat happens like this.</a:t>
            </a:r>
          </a:p>
          <a:p>
            <a:r>
              <a:rPr lang="en-US" dirty="0" smtClean="0"/>
              <a:t>Whereas IOC will give info of what a CCTV will give like clothes of robber, what he has used to open the vault, etc. But by this we can’t stop it in future maybe someone with different car or clothes can rob bank again.  </a:t>
            </a:r>
          </a:p>
          <a:p>
            <a:r>
              <a:rPr lang="en-US" dirty="0" smtClean="0"/>
              <a:t>Making it to cyber most prominent threat is phishing so actions like clicking on a random mail and download of a file and then that malware will approach to control and command panel to execute and steal confidential information. </a:t>
            </a:r>
            <a:endParaRPr lang="en-US" dirty="0"/>
          </a:p>
        </p:txBody>
      </p:sp>
    </p:spTree>
    <p:extLst>
      <p:ext uri="{BB962C8B-B14F-4D97-AF65-F5344CB8AC3E}">
        <p14:creationId xmlns:p14="http://schemas.microsoft.com/office/powerpoint/2010/main" val="3364262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5400" dirty="0" smtClean="0">
                <a:latin typeface="Algerian" panose="04020705040A02060702" pitchFamily="82" charset="0"/>
              </a:rPr>
              <a:t>Model of IOA</a:t>
            </a:r>
            <a:endParaRPr lang="en-US" sz="54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2671797"/>
            <a:ext cx="9601196" cy="3355516"/>
          </a:xfrm>
          <a:prstGeom prst="rect">
            <a:avLst/>
          </a:prstGeom>
          <a:ln>
            <a:noFill/>
          </a:ln>
          <a:effectLst>
            <a:softEdge rad="112500"/>
          </a:effectLst>
        </p:spPr>
      </p:pic>
    </p:spTree>
    <p:extLst>
      <p:ext uri="{BB962C8B-B14F-4D97-AF65-F5344CB8AC3E}">
        <p14:creationId xmlns:p14="http://schemas.microsoft.com/office/powerpoint/2010/main" val="665355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5400" dirty="0" smtClean="0">
                <a:latin typeface="Algerian" panose="04020705040A02060702" pitchFamily="82" charset="0"/>
              </a:rPr>
              <a:t>What is Sandbox?</a:t>
            </a:r>
            <a:endParaRPr lang="en-US" sz="54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a:latin typeface="Gill Sans MT" panose="020B0502020104020203" pitchFamily="34" charset="0"/>
              </a:rPr>
              <a:t>I</a:t>
            </a:r>
            <a:r>
              <a:rPr lang="en-US" dirty="0" smtClean="0">
                <a:latin typeface="Gill Sans MT" panose="020B0502020104020203" pitchFamily="34" charset="0"/>
              </a:rPr>
              <a:t>n </a:t>
            </a:r>
            <a:r>
              <a:rPr lang="en-US" dirty="0">
                <a:latin typeface="Gill Sans MT" panose="020B0502020104020203" pitchFamily="34" charset="0"/>
              </a:rPr>
              <a:t>computer security, a sandbox is a security mechanism for separating running programs. It is often used to execute untested code, or untrusted programs from unverified third-parties, suppliers, untrusted users and untrusted websites</a:t>
            </a:r>
            <a:r>
              <a:rPr lang="en-US" dirty="0" smtClean="0">
                <a:latin typeface="Gill Sans MT" panose="020B0502020104020203" pitchFamily="34" charset="0"/>
              </a:rPr>
              <a:t>.</a:t>
            </a:r>
            <a:endParaRPr lang="en-US" dirty="0">
              <a:latin typeface="Gill Sans MT" panose="020B0502020104020203" pitchFamily="34" charset="0"/>
            </a:endParaRPr>
          </a:p>
          <a:p>
            <a:r>
              <a:rPr lang="en-US" dirty="0">
                <a:latin typeface="Gill Sans MT" panose="020B0502020104020203" pitchFamily="34" charset="0"/>
              </a:rPr>
              <a:t>This concept applies to malware analysis’ sandboxing too: our goal is to run an unknown and untrusted application or file inside an isolated environment and get information on what it does.</a:t>
            </a:r>
          </a:p>
          <a:p>
            <a:r>
              <a:rPr lang="en-US" dirty="0">
                <a:latin typeface="Gill Sans MT" panose="020B0502020104020203" pitchFamily="34" charset="0"/>
              </a:rPr>
              <a:t>Malware sandboxing is a practical application of the dynamical analysis approach: instead of statically analyzing the binary </a:t>
            </a:r>
            <a:r>
              <a:rPr lang="en-US" dirty="0" smtClean="0">
                <a:latin typeface="Gill Sans MT" panose="020B0502020104020203" pitchFamily="34" charset="0"/>
              </a:rPr>
              <a:t>file to get evidences, </a:t>
            </a:r>
            <a:r>
              <a:rPr lang="en-US" dirty="0">
                <a:latin typeface="Gill Sans MT" panose="020B0502020104020203" pitchFamily="34" charset="0"/>
              </a:rPr>
              <a:t>it gets executed and monitored in </a:t>
            </a:r>
            <a:r>
              <a:rPr lang="en-US" dirty="0" smtClean="0">
                <a:latin typeface="Gill Sans MT" panose="020B0502020104020203" pitchFamily="34" charset="0"/>
              </a:rPr>
              <a:t>real-time GUI.</a:t>
            </a:r>
            <a:endParaRPr lang="en-US" dirty="0">
              <a:latin typeface="Gill Sans MT" panose="020B0502020104020203" pitchFamily="34" charset="0"/>
            </a:endParaRPr>
          </a:p>
          <a:p>
            <a:endParaRPr lang="en-US" dirty="0">
              <a:latin typeface="Gill Sans MT" panose="020B0502020104020203" pitchFamily="34" charset="0"/>
            </a:endParaRPr>
          </a:p>
        </p:txBody>
      </p:sp>
    </p:spTree>
    <p:extLst>
      <p:ext uri="{BB962C8B-B14F-4D97-AF65-F5344CB8AC3E}">
        <p14:creationId xmlns:p14="http://schemas.microsoft.com/office/powerpoint/2010/main" val="27471156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495</TotalTime>
  <Words>2179</Words>
  <Application>Microsoft Office PowerPoint</Application>
  <PresentationFormat>Widescreen</PresentationFormat>
  <Paragraphs>166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Algerian</vt:lpstr>
      <vt:lpstr>Arial</vt:lpstr>
      <vt:lpstr>Courier New</vt:lpstr>
      <vt:lpstr>Garamond</vt:lpstr>
      <vt:lpstr>Gill Sans MT</vt:lpstr>
      <vt:lpstr>Wingdings</vt:lpstr>
      <vt:lpstr>Organic</vt:lpstr>
      <vt:lpstr>CYBERSECURITY</vt:lpstr>
      <vt:lpstr>Week-1</vt:lpstr>
      <vt:lpstr>What is Cuckoo?</vt:lpstr>
      <vt:lpstr>What is IOC ?</vt:lpstr>
      <vt:lpstr>Types of IOCs</vt:lpstr>
      <vt:lpstr>IOC vs IOA</vt:lpstr>
      <vt:lpstr>IOA Working Model ?</vt:lpstr>
      <vt:lpstr>Model of IOA</vt:lpstr>
      <vt:lpstr>What is Sandbox?</vt:lpstr>
      <vt:lpstr>Advantages Vs Disadvantages</vt:lpstr>
      <vt:lpstr>Systems Cuckoo can Work Upon?</vt:lpstr>
      <vt:lpstr>Cuckoo Components?</vt:lpstr>
      <vt:lpstr>What can Cuckoo Do?</vt:lpstr>
      <vt:lpstr>PowerPoint Presentation</vt:lpstr>
      <vt:lpstr>Cuckoo Working Directory?</vt:lpstr>
      <vt:lpstr>Machinery Modules (under config)</vt:lpstr>
      <vt:lpstr>Volatility Configuration ?</vt:lpstr>
      <vt:lpstr>Points To Search Upon:</vt:lpstr>
      <vt:lpstr>Week-2</vt:lpstr>
      <vt:lpstr>Parameters Used by Cuckoo</vt:lpstr>
      <vt:lpstr>Behavioral  &amp; Network Traffic Analysis</vt:lpstr>
      <vt:lpstr>Static &amp; Dynamic Analysis</vt:lpstr>
      <vt:lpstr>Signature-based Detection &amp; Heuristics and Machine Learning</vt:lpstr>
      <vt:lpstr>GUARD and M2Crypto</vt:lpstr>
      <vt:lpstr>Cuckoo Signatures &amp; Analyzer</vt:lpstr>
      <vt:lpstr>YARA Framework</vt:lpstr>
      <vt:lpstr>Python Pillow &amp; PE Studio</vt:lpstr>
      <vt:lpstr>Network Routing - TCP Dump/ TOR/ VPN</vt:lpstr>
      <vt:lpstr>Network Routing - TCP Dump/ TOR/ VPN</vt:lpstr>
      <vt:lpstr>Alternatives to Cuckoo Sandbox</vt:lpstr>
      <vt:lpstr>Alternatives to Cuckoo Sandbox</vt:lpstr>
      <vt:lpstr>Installation Update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dc:creator>hp</dc:creator>
  <cp:lastModifiedBy>hp</cp:lastModifiedBy>
  <cp:revision>36</cp:revision>
  <dcterms:created xsi:type="dcterms:W3CDTF">2023-05-05T12:19:37Z</dcterms:created>
  <dcterms:modified xsi:type="dcterms:W3CDTF">2023-05-11T09:34:10Z</dcterms:modified>
</cp:coreProperties>
</file>