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7"/>
  </p:notesMasterIdLst>
  <p:sldIdLst>
    <p:sldId id="256" r:id="rId2"/>
    <p:sldId id="272"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F:\PA%20sir\project\top%2010%20ilms%20with%20worldwide%20collection.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F:\PA%20sir\project\top%2010%20ilms%20with%20highest%20box%20office%20us%20canada.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F:\PA%20sir\project\top%2010%20with%20highest%20imdb%20counts.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F:\PA%20sir\project\top%2010%20with%20highest%20imdbscore.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F:\PA%20sir\project\top%2010%20with%20highest%20metacritic%20score.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F:\PA%20sir\project\highest_roi.csv"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Box</a:t>
            </a:r>
            <a:r>
              <a:rPr lang="en-US" baseline="0" dirty="0"/>
              <a:t> office revenue collection worldwide</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928727180750707"/>
          <c:y val="0.11411548556430447"/>
          <c:w val="0.89071274029880398"/>
          <c:h val="0.60677858698245413"/>
        </c:manualLayout>
      </c:layout>
      <c:barChart>
        <c:barDir val="col"/>
        <c:grouping val="clustered"/>
        <c:varyColors val="0"/>
        <c:ser>
          <c:idx val="0"/>
          <c:order val="0"/>
          <c:tx>
            <c:strRef>
              <c:f>'top 10 ilms with worldwide coll'!$B$1</c:f>
              <c:strCache>
                <c:ptCount val="1"/>
                <c:pt idx="0">
                  <c:v>box_office_worldwide</c:v>
                </c:pt>
              </c:strCache>
            </c:strRef>
          </c:tx>
          <c:spPr>
            <a:solidFill>
              <a:schemeClr val="accent1"/>
            </a:solidFill>
            <a:ln>
              <a:noFill/>
            </a:ln>
            <a:effectLst/>
          </c:spPr>
          <c:invertIfNegative val="0"/>
          <c:cat>
            <c:strRef>
              <c:f>'top 10 ilms with worldwide coll'!$A$2:$A$11</c:f>
              <c:strCache>
                <c:ptCount val="10"/>
                <c:pt idx="0">
                  <c:v>Inside Out 2</c:v>
                </c:pt>
                <c:pt idx="1">
                  <c:v>Incredibles 2</c:v>
                </c:pt>
                <c:pt idx="2">
                  <c:v>Toy Story 4</c:v>
                </c:pt>
                <c:pt idx="3">
                  <c:v>Toy Story 3</c:v>
                </c:pt>
                <c:pt idx="4">
                  <c:v>Finding Dory</c:v>
                </c:pt>
                <c:pt idx="5">
                  <c:v>Finding Nemo</c:v>
                </c:pt>
                <c:pt idx="6">
                  <c:v>Inside Out</c:v>
                </c:pt>
                <c:pt idx="7">
                  <c:v>Coco</c:v>
                </c:pt>
                <c:pt idx="8">
                  <c:v>Monsters University</c:v>
                </c:pt>
                <c:pt idx="9">
                  <c:v>Up</c:v>
                </c:pt>
              </c:strCache>
            </c:strRef>
          </c:cat>
          <c:val>
            <c:numRef>
              <c:f>'top 10 ilms with worldwide coll'!$B$2:$B$11</c:f>
              <c:numCache>
                <c:formatCode>General</c:formatCode>
                <c:ptCount val="10"/>
                <c:pt idx="0">
                  <c:v>1698030965</c:v>
                </c:pt>
                <c:pt idx="1">
                  <c:v>1242805359</c:v>
                </c:pt>
                <c:pt idx="2">
                  <c:v>1073394593</c:v>
                </c:pt>
                <c:pt idx="3">
                  <c:v>1066969703</c:v>
                </c:pt>
                <c:pt idx="4">
                  <c:v>1028570889</c:v>
                </c:pt>
                <c:pt idx="5">
                  <c:v>871014978</c:v>
                </c:pt>
                <c:pt idx="6">
                  <c:v>857611174</c:v>
                </c:pt>
                <c:pt idx="7">
                  <c:v>814641172</c:v>
                </c:pt>
                <c:pt idx="8">
                  <c:v>743559607</c:v>
                </c:pt>
                <c:pt idx="9">
                  <c:v>735099082</c:v>
                </c:pt>
              </c:numCache>
            </c:numRef>
          </c:val>
          <c:extLst>
            <c:ext xmlns:c16="http://schemas.microsoft.com/office/drawing/2014/chart" uri="{C3380CC4-5D6E-409C-BE32-E72D297353CC}">
              <c16:uniqueId val="{00000000-2D82-4A3B-87D4-90F96CCA9CF3}"/>
            </c:ext>
          </c:extLst>
        </c:ser>
        <c:dLbls>
          <c:showLegendKey val="0"/>
          <c:showVal val="0"/>
          <c:showCatName val="0"/>
          <c:showSerName val="0"/>
          <c:showPercent val="0"/>
          <c:showBubbleSize val="0"/>
        </c:dLbls>
        <c:gapWidth val="219"/>
        <c:overlap val="-27"/>
        <c:axId val="596743072"/>
        <c:axId val="596742112"/>
      </c:barChart>
      <c:catAx>
        <c:axId val="59674307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Films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6742112"/>
        <c:crosses val="autoZero"/>
        <c:auto val="1"/>
        <c:lblAlgn val="ctr"/>
        <c:lblOffset val="100"/>
        <c:noMultiLvlLbl val="0"/>
      </c:catAx>
      <c:valAx>
        <c:axId val="596742112"/>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Box-office</a:t>
                </a:r>
                <a:r>
                  <a:rPr lang="en-IN" baseline="0"/>
                  <a:t> revenue</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I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67430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Box-office collection(US-Canada)</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613142661736447"/>
          <c:y val="0.11335205744267825"/>
          <c:w val="0.83165937674030999"/>
          <c:h val="0.72827047655828225"/>
        </c:manualLayout>
      </c:layout>
      <c:barChart>
        <c:barDir val="col"/>
        <c:grouping val="clustered"/>
        <c:varyColors val="0"/>
        <c:ser>
          <c:idx val="0"/>
          <c:order val="0"/>
          <c:tx>
            <c:strRef>
              <c:f>'top 10 ilms with highest box of'!$B$1</c:f>
              <c:strCache>
                <c:ptCount val="1"/>
                <c:pt idx="0">
                  <c:v>box_office_us_canada</c:v>
                </c:pt>
              </c:strCache>
            </c:strRef>
          </c:tx>
          <c:spPr>
            <a:solidFill>
              <a:schemeClr val="accent1"/>
            </a:solidFill>
            <a:ln>
              <a:noFill/>
            </a:ln>
            <a:effectLst/>
          </c:spPr>
          <c:invertIfNegative val="0"/>
          <c:cat>
            <c:strRef>
              <c:f>'top 10 ilms with highest box of'!$A$2:$A$11</c:f>
              <c:strCache>
                <c:ptCount val="10"/>
                <c:pt idx="0">
                  <c:v>Inside Out 2</c:v>
                </c:pt>
                <c:pt idx="1">
                  <c:v>Incredibles 2</c:v>
                </c:pt>
                <c:pt idx="2">
                  <c:v>Finding Dory</c:v>
                </c:pt>
                <c:pt idx="3">
                  <c:v>Toy Story 4</c:v>
                </c:pt>
                <c:pt idx="4">
                  <c:v>Toy Story 3</c:v>
                </c:pt>
                <c:pt idx="5">
                  <c:v>Inside Out</c:v>
                </c:pt>
                <c:pt idx="6">
                  <c:v>Finding Nemo</c:v>
                </c:pt>
                <c:pt idx="7">
                  <c:v>Up</c:v>
                </c:pt>
                <c:pt idx="8">
                  <c:v>Monsters University</c:v>
                </c:pt>
                <c:pt idx="9">
                  <c:v>The Incredibles</c:v>
                </c:pt>
              </c:strCache>
            </c:strRef>
          </c:cat>
          <c:val>
            <c:numRef>
              <c:f>'top 10 ilms with highest box of'!$B$2:$B$11</c:f>
              <c:numCache>
                <c:formatCode>General</c:formatCode>
                <c:ptCount val="10"/>
                <c:pt idx="0">
                  <c:v>652980194</c:v>
                </c:pt>
                <c:pt idx="1">
                  <c:v>608581744</c:v>
                </c:pt>
                <c:pt idx="2">
                  <c:v>486295561</c:v>
                </c:pt>
                <c:pt idx="3">
                  <c:v>434038008</c:v>
                </c:pt>
                <c:pt idx="4">
                  <c:v>415004880</c:v>
                </c:pt>
                <c:pt idx="5">
                  <c:v>356461711</c:v>
                </c:pt>
                <c:pt idx="6">
                  <c:v>339714978</c:v>
                </c:pt>
                <c:pt idx="7">
                  <c:v>293004164</c:v>
                </c:pt>
                <c:pt idx="8">
                  <c:v>268492764</c:v>
                </c:pt>
                <c:pt idx="9">
                  <c:v>261441092</c:v>
                </c:pt>
              </c:numCache>
            </c:numRef>
          </c:val>
          <c:extLst>
            <c:ext xmlns:c16="http://schemas.microsoft.com/office/drawing/2014/chart" uri="{C3380CC4-5D6E-409C-BE32-E72D297353CC}">
              <c16:uniqueId val="{00000000-F3B6-4449-8DEF-3667F46DB187}"/>
            </c:ext>
          </c:extLst>
        </c:ser>
        <c:dLbls>
          <c:showLegendKey val="0"/>
          <c:showVal val="0"/>
          <c:showCatName val="0"/>
          <c:showSerName val="0"/>
          <c:showPercent val="0"/>
          <c:showBubbleSize val="0"/>
        </c:dLbls>
        <c:gapWidth val="219"/>
        <c:overlap val="-27"/>
        <c:axId val="1200095424"/>
        <c:axId val="1200118464"/>
      </c:barChart>
      <c:catAx>
        <c:axId val="120009542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Films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0118464"/>
        <c:crosses val="autoZero"/>
        <c:auto val="1"/>
        <c:lblAlgn val="ctr"/>
        <c:lblOffset val="100"/>
        <c:noMultiLvlLbl val="0"/>
      </c:catAx>
      <c:valAx>
        <c:axId val="120011846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Box-office</a:t>
                </a:r>
                <a:r>
                  <a:rPr lang="en-IN" baseline="0"/>
                  <a:t> revenue</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I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00954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top</a:t>
            </a:r>
            <a:r>
              <a:rPr lang="en-IN" baseline="0"/>
              <a:t> 10 films with highest imdb count</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barChart>
        <c:barDir val="col"/>
        <c:grouping val="clustered"/>
        <c:varyColors val="0"/>
        <c:ser>
          <c:idx val="0"/>
          <c:order val="0"/>
          <c:tx>
            <c:strRef>
              <c:f>'top 10 with highest imdb counts'!$B$1</c:f>
              <c:strCache>
                <c:ptCount val="1"/>
                <c:pt idx="0">
                  <c:v>imdb_counts</c:v>
                </c:pt>
              </c:strCache>
            </c:strRef>
          </c:tx>
          <c:spPr>
            <a:solidFill>
              <a:schemeClr val="accent1"/>
            </a:solidFill>
            <a:ln>
              <a:noFill/>
            </a:ln>
            <a:effectLst/>
          </c:spPr>
          <c:invertIfNegative val="0"/>
          <c:cat>
            <c:strRef>
              <c:f>'top 10 with highest imdb counts'!$A$2:$A$11</c:f>
              <c:strCache>
                <c:ptCount val="10"/>
                <c:pt idx="0">
                  <c:v>WALL-E</c:v>
                </c:pt>
                <c:pt idx="1">
                  <c:v>Up</c:v>
                </c:pt>
                <c:pt idx="2">
                  <c:v>Finding Nemo</c:v>
                </c:pt>
                <c:pt idx="3">
                  <c:v>Toy Story</c:v>
                </c:pt>
                <c:pt idx="4">
                  <c:v>Monsters, Inc.</c:v>
                </c:pt>
                <c:pt idx="5">
                  <c:v>Toy Story 3</c:v>
                </c:pt>
                <c:pt idx="6">
                  <c:v>Ratatouille</c:v>
                </c:pt>
                <c:pt idx="7">
                  <c:v>Inside Out</c:v>
                </c:pt>
                <c:pt idx="8">
                  <c:v>The Incredibles</c:v>
                </c:pt>
                <c:pt idx="9">
                  <c:v>Toy Story 2</c:v>
                </c:pt>
              </c:strCache>
            </c:strRef>
          </c:cat>
          <c:val>
            <c:numRef>
              <c:f>'top 10 with highest imdb counts'!$B$2:$B$11</c:f>
              <c:numCache>
                <c:formatCode>General</c:formatCode>
                <c:ptCount val="10"/>
                <c:pt idx="0">
                  <c:v>1226415</c:v>
                </c:pt>
                <c:pt idx="1">
                  <c:v>1151249</c:v>
                </c:pt>
                <c:pt idx="2">
                  <c:v>1132877</c:v>
                </c:pt>
                <c:pt idx="3">
                  <c:v>1089101</c:v>
                </c:pt>
                <c:pt idx="4">
                  <c:v>1000657</c:v>
                </c:pt>
                <c:pt idx="5">
                  <c:v>908222</c:v>
                </c:pt>
                <c:pt idx="6">
                  <c:v>851229</c:v>
                </c:pt>
                <c:pt idx="7">
                  <c:v>834268</c:v>
                </c:pt>
                <c:pt idx="8">
                  <c:v>828986</c:v>
                </c:pt>
                <c:pt idx="9">
                  <c:v>630573</c:v>
                </c:pt>
              </c:numCache>
            </c:numRef>
          </c:val>
          <c:extLst>
            <c:ext xmlns:c16="http://schemas.microsoft.com/office/drawing/2014/chart" uri="{C3380CC4-5D6E-409C-BE32-E72D297353CC}">
              <c16:uniqueId val="{00000000-E5EB-47B5-91AB-53826BA8B553}"/>
            </c:ext>
          </c:extLst>
        </c:ser>
        <c:dLbls>
          <c:showLegendKey val="0"/>
          <c:showVal val="0"/>
          <c:showCatName val="0"/>
          <c:showSerName val="0"/>
          <c:showPercent val="0"/>
          <c:showBubbleSize val="0"/>
        </c:dLbls>
        <c:gapWidth val="219"/>
        <c:overlap val="-27"/>
        <c:axId val="1152507423"/>
        <c:axId val="1152507903"/>
      </c:barChart>
      <c:catAx>
        <c:axId val="115250742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film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52507903"/>
        <c:crosses val="autoZero"/>
        <c:auto val="1"/>
        <c:lblAlgn val="ctr"/>
        <c:lblOffset val="100"/>
        <c:noMultiLvlLbl val="0"/>
      </c:catAx>
      <c:valAx>
        <c:axId val="1152507903"/>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err="1"/>
                  <a:t>Imdb</a:t>
                </a:r>
                <a:r>
                  <a:rPr lang="en-IN" baseline="0" dirty="0"/>
                  <a:t> count</a:t>
                </a:r>
                <a:endParaRPr lang="en-IN"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I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52507423"/>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Top</a:t>
            </a:r>
            <a:r>
              <a:rPr lang="en-IN" baseline="0" dirty="0"/>
              <a:t> 10 films with highest </a:t>
            </a:r>
            <a:r>
              <a:rPr lang="en-IN" baseline="0" dirty="0" err="1"/>
              <a:t>imdb</a:t>
            </a:r>
            <a:r>
              <a:rPr lang="en-IN" baseline="0" dirty="0"/>
              <a:t> rating</a:t>
            </a:r>
            <a:endParaRPr lang="en-IN"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manualLayout>
          <c:layoutTarget val="inner"/>
          <c:xMode val="edge"/>
          <c:yMode val="edge"/>
          <c:x val="8.9487944119629889E-2"/>
          <c:y val="0.10166673378861189"/>
          <c:w val="0.88854323776347055"/>
          <c:h val="0.77738226057396664"/>
        </c:manualLayout>
      </c:layout>
      <c:barChart>
        <c:barDir val="col"/>
        <c:grouping val="clustered"/>
        <c:varyColors val="0"/>
        <c:ser>
          <c:idx val="0"/>
          <c:order val="0"/>
          <c:tx>
            <c:strRef>
              <c:f>'top 10 with highest imdbscore'!$B$1</c:f>
              <c:strCache>
                <c:ptCount val="1"/>
                <c:pt idx="0">
                  <c:v>imdb_score</c:v>
                </c:pt>
              </c:strCache>
            </c:strRef>
          </c:tx>
          <c:spPr>
            <a:solidFill>
              <a:schemeClr val="accent1"/>
            </a:solidFill>
            <a:ln>
              <a:noFill/>
            </a:ln>
            <a:effectLst/>
          </c:spPr>
          <c:invertIfNegative val="0"/>
          <c:cat>
            <c:strRef>
              <c:f>'top 10 with highest imdbscore'!$A$2:$A$11</c:f>
              <c:strCache>
                <c:ptCount val="10"/>
                <c:pt idx="0">
                  <c:v>WALL-E</c:v>
                </c:pt>
                <c:pt idx="1">
                  <c:v>Coco</c:v>
                </c:pt>
                <c:pt idx="2">
                  <c:v>Toy Story</c:v>
                </c:pt>
                <c:pt idx="3">
                  <c:v>Up</c:v>
                </c:pt>
                <c:pt idx="4">
                  <c:v>Toy Story 3</c:v>
                </c:pt>
                <c:pt idx="5">
                  <c:v>Finding Nemo</c:v>
                </c:pt>
                <c:pt idx="6">
                  <c:v>Monsters, Inc.</c:v>
                </c:pt>
                <c:pt idx="7">
                  <c:v>Ratatouille</c:v>
                </c:pt>
                <c:pt idx="8">
                  <c:v>Inside Out</c:v>
                </c:pt>
                <c:pt idx="9">
                  <c:v>The Incredibles</c:v>
                </c:pt>
              </c:strCache>
            </c:strRef>
          </c:cat>
          <c:val>
            <c:numRef>
              <c:f>'top 10 with highest imdbscore'!$B$2:$B$11</c:f>
              <c:numCache>
                <c:formatCode>General</c:formatCode>
                <c:ptCount val="10"/>
                <c:pt idx="0">
                  <c:v>8.4</c:v>
                </c:pt>
                <c:pt idx="1">
                  <c:v>8.4</c:v>
                </c:pt>
                <c:pt idx="2">
                  <c:v>8.3000000000000007</c:v>
                </c:pt>
                <c:pt idx="3">
                  <c:v>8.3000000000000007</c:v>
                </c:pt>
                <c:pt idx="4">
                  <c:v>8.3000000000000007</c:v>
                </c:pt>
                <c:pt idx="5">
                  <c:v>8.1999999999999993</c:v>
                </c:pt>
                <c:pt idx="6">
                  <c:v>8.1</c:v>
                </c:pt>
                <c:pt idx="7">
                  <c:v>8.1</c:v>
                </c:pt>
                <c:pt idx="8">
                  <c:v>8.1</c:v>
                </c:pt>
                <c:pt idx="9">
                  <c:v>8</c:v>
                </c:pt>
              </c:numCache>
            </c:numRef>
          </c:val>
          <c:extLst>
            <c:ext xmlns:c16="http://schemas.microsoft.com/office/drawing/2014/chart" uri="{C3380CC4-5D6E-409C-BE32-E72D297353CC}">
              <c16:uniqueId val="{00000000-8B0A-4CF4-8E17-B9EE1F45DFF6}"/>
            </c:ext>
          </c:extLst>
        </c:ser>
        <c:dLbls>
          <c:showLegendKey val="0"/>
          <c:showVal val="0"/>
          <c:showCatName val="0"/>
          <c:showSerName val="0"/>
          <c:showPercent val="0"/>
          <c:showBubbleSize val="0"/>
        </c:dLbls>
        <c:gapWidth val="219"/>
        <c:overlap val="-27"/>
        <c:axId val="1693560575"/>
        <c:axId val="1693548575"/>
      </c:barChart>
      <c:catAx>
        <c:axId val="169356057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films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93548575"/>
        <c:crosses val="autoZero"/>
        <c:auto val="1"/>
        <c:lblAlgn val="ctr"/>
        <c:lblOffset val="100"/>
        <c:noMultiLvlLbl val="0"/>
      </c:catAx>
      <c:valAx>
        <c:axId val="1693548575"/>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err="1"/>
                  <a:t>IMDB_rating</a:t>
                </a:r>
                <a:endParaRPr lang="en-IN"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I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9356057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Top</a:t>
            </a:r>
            <a:r>
              <a:rPr lang="en-IN" baseline="0" dirty="0"/>
              <a:t> 10 films with highest meta critic score</a:t>
            </a:r>
            <a:endParaRPr lang="en-IN"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manualLayout>
          <c:layoutTarget val="inner"/>
          <c:xMode val="edge"/>
          <c:yMode val="edge"/>
          <c:x val="0.11976566228670354"/>
          <c:y val="0.26703928555044115"/>
          <c:w val="0.84948037470082582"/>
          <c:h val="0.47272116545217058"/>
        </c:manualLayout>
      </c:layout>
      <c:barChart>
        <c:barDir val="col"/>
        <c:grouping val="clustered"/>
        <c:varyColors val="0"/>
        <c:ser>
          <c:idx val="0"/>
          <c:order val="0"/>
          <c:tx>
            <c:strRef>
              <c:f>'top 10 with highest metacritic '!$B$1</c:f>
              <c:strCache>
                <c:ptCount val="1"/>
                <c:pt idx="0">
                  <c:v>metacritic_score</c:v>
                </c:pt>
              </c:strCache>
            </c:strRef>
          </c:tx>
          <c:spPr>
            <a:solidFill>
              <a:schemeClr val="accent1"/>
            </a:solidFill>
            <a:ln>
              <a:noFill/>
            </a:ln>
            <a:effectLst/>
          </c:spPr>
          <c:invertIfNegative val="0"/>
          <c:cat>
            <c:strRef>
              <c:f>'top 10 with highest metacritic '!$A$2:$A$11</c:f>
              <c:strCache>
                <c:ptCount val="10"/>
                <c:pt idx="0">
                  <c:v>Ratatouille</c:v>
                </c:pt>
                <c:pt idx="1">
                  <c:v>Toy Story</c:v>
                </c:pt>
                <c:pt idx="2">
                  <c:v>WALL-E</c:v>
                </c:pt>
                <c:pt idx="3">
                  <c:v>Inside Out</c:v>
                </c:pt>
                <c:pt idx="4">
                  <c:v>Toy Story 3</c:v>
                </c:pt>
                <c:pt idx="5">
                  <c:v>Finding Nemo</c:v>
                </c:pt>
                <c:pt idx="6">
                  <c:v>The Incredibles</c:v>
                </c:pt>
                <c:pt idx="7">
                  <c:v>Toy Story 2</c:v>
                </c:pt>
                <c:pt idx="8">
                  <c:v>Up</c:v>
                </c:pt>
                <c:pt idx="9">
                  <c:v>Toy Story 4</c:v>
                </c:pt>
              </c:strCache>
            </c:strRef>
          </c:cat>
          <c:val>
            <c:numRef>
              <c:f>'top 10 with highest metacritic '!$B$2:$B$11</c:f>
              <c:numCache>
                <c:formatCode>General</c:formatCode>
                <c:ptCount val="10"/>
                <c:pt idx="0">
                  <c:v>96</c:v>
                </c:pt>
                <c:pt idx="1">
                  <c:v>95</c:v>
                </c:pt>
                <c:pt idx="2">
                  <c:v>95</c:v>
                </c:pt>
                <c:pt idx="3">
                  <c:v>94</c:v>
                </c:pt>
                <c:pt idx="4">
                  <c:v>92</c:v>
                </c:pt>
                <c:pt idx="5">
                  <c:v>90</c:v>
                </c:pt>
                <c:pt idx="6">
                  <c:v>90</c:v>
                </c:pt>
                <c:pt idx="7">
                  <c:v>88</c:v>
                </c:pt>
                <c:pt idx="8">
                  <c:v>88</c:v>
                </c:pt>
                <c:pt idx="9">
                  <c:v>84</c:v>
                </c:pt>
              </c:numCache>
            </c:numRef>
          </c:val>
          <c:extLst>
            <c:ext xmlns:c16="http://schemas.microsoft.com/office/drawing/2014/chart" uri="{C3380CC4-5D6E-409C-BE32-E72D297353CC}">
              <c16:uniqueId val="{00000000-FF7E-4315-B5EB-AC2CCC2CB5F9}"/>
            </c:ext>
          </c:extLst>
        </c:ser>
        <c:dLbls>
          <c:showLegendKey val="0"/>
          <c:showVal val="0"/>
          <c:showCatName val="0"/>
          <c:showSerName val="0"/>
          <c:showPercent val="0"/>
          <c:showBubbleSize val="0"/>
        </c:dLbls>
        <c:gapWidth val="219"/>
        <c:overlap val="-27"/>
        <c:axId val="1069827119"/>
        <c:axId val="1069828559"/>
      </c:barChart>
      <c:catAx>
        <c:axId val="106982711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Films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69828559"/>
        <c:crosses val="autoZero"/>
        <c:auto val="1"/>
        <c:lblAlgn val="ctr"/>
        <c:lblOffset val="100"/>
        <c:noMultiLvlLbl val="0"/>
      </c:catAx>
      <c:valAx>
        <c:axId val="1069828559"/>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Meta</a:t>
                </a:r>
                <a:r>
                  <a:rPr lang="en-IN" baseline="0" dirty="0"/>
                  <a:t> critic score</a:t>
                </a:r>
                <a:endParaRPr lang="en-IN"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I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69827119"/>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152615058466982"/>
          <c:y val="0.10256477003255163"/>
          <c:w val="0.88899372594978521"/>
          <c:h val="0.62770266519427942"/>
        </c:manualLayout>
      </c:layout>
      <c:barChart>
        <c:barDir val="col"/>
        <c:grouping val="clustered"/>
        <c:varyColors val="0"/>
        <c:ser>
          <c:idx val="0"/>
          <c:order val="0"/>
          <c:tx>
            <c:strRef>
              <c:f>highest_roi!$B$1</c:f>
              <c:strCache>
                <c:ptCount val="1"/>
                <c:pt idx="0">
                  <c:v>ROI</c:v>
                </c:pt>
              </c:strCache>
            </c:strRef>
          </c:tx>
          <c:spPr>
            <a:solidFill>
              <a:schemeClr val="accent1"/>
            </a:solidFill>
            <a:ln>
              <a:noFill/>
            </a:ln>
            <a:effectLst/>
          </c:spPr>
          <c:invertIfNegative val="0"/>
          <c:cat>
            <c:strRef>
              <c:f>highest_roi!$A$2:$A$11</c:f>
              <c:strCache>
                <c:ptCount val="10"/>
                <c:pt idx="0">
                  <c:v>Toy Story</c:v>
                </c:pt>
                <c:pt idx="1">
                  <c:v>Finding Nemo</c:v>
                </c:pt>
                <c:pt idx="2">
                  <c:v>Inside Out 2</c:v>
                </c:pt>
                <c:pt idx="3">
                  <c:v>The Incredibles</c:v>
                </c:pt>
                <c:pt idx="4">
                  <c:v>Incredibles 2</c:v>
                </c:pt>
                <c:pt idx="5">
                  <c:v>Toy Story 2</c:v>
                </c:pt>
                <c:pt idx="6">
                  <c:v>Toy Story 4</c:v>
                </c:pt>
                <c:pt idx="7">
                  <c:v>Toy Story 3</c:v>
                </c:pt>
                <c:pt idx="8">
                  <c:v>Finding Dory</c:v>
                </c:pt>
                <c:pt idx="9">
                  <c:v>Inside Out</c:v>
                </c:pt>
              </c:strCache>
            </c:strRef>
          </c:cat>
          <c:val>
            <c:numRef>
              <c:f>highest_roi!$B$2:$B$11</c:f>
              <c:numCache>
                <c:formatCode>General</c:formatCode>
                <c:ptCount val="10"/>
                <c:pt idx="0">
                  <c:v>13.15</c:v>
                </c:pt>
                <c:pt idx="1">
                  <c:v>9.27</c:v>
                </c:pt>
                <c:pt idx="2">
                  <c:v>8.49</c:v>
                </c:pt>
                <c:pt idx="3">
                  <c:v>6.86</c:v>
                </c:pt>
                <c:pt idx="4">
                  <c:v>6.21</c:v>
                </c:pt>
                <c:pt idx="5">
                  <c:v>5.68</c:v>
                </c:pt>
                <c:pt idx="6">
                  <c:v>5.37</c:v>
                </c:pt>
                <c:pt idx="7">
                  <c:v>5.33</c:v>
                </c:pt>
                <c:pt idx="8">
                  <c:v>5.14</c:v>
                </c:pt>
                <c:pt idx="9">
                  <c:v>4.9000000000000004</c:v>
                </c:pt>
              </c:numCache>
            </c:numRef>
          </c:val>
          <c:extLst>
            <c:ext xmlns:c16="http://schemas.microsoft.com/office/drawing/2014/chart" uri="{C3380CC4-5D6E-409C-BE32-E72D297353CC}">
              <c16:uniqueId val="{00000000-2D0A-4689-967C-50940B0AB663}"/>
            </c:ext>
          </c:extLst>
        </c:ser>
        <c:dLbls>
          <c:showLegendKey val="0"/>
          <c:showVal val="0"/>
          <c:showCatName val="0"/>
          <c:showSerName val="0"/>
          <c:showPercent val="0"/>
          <c:showBubbleSize val="0"/>
        </c:dLbls>
        <c:gapWidth val="219"/>
        <c:overlap val="-27"/>
        <c:axId val="1693551455"/>
        <c:axId val="1693542335"/>
      </c:barChart>
      <c:catAx>
        <c:axId val="169355145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films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93542335"/>
        <c:crosses val="autoZero"/>
        <c:auto val="1"/>
        <c:lblAlgn val="ctr"/>
        <c:lblOffset val="100"/>
        <c:noMultiLvlLbl val="0"/>
      </c:catAx>
      <c:valAx>
        <c:axId val="1693542335"/>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ROI</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9355145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83CEC4-DA63-470A-BBC1-38C5FE7F2A48}" type="datetimeFigureOut">
              <a:rPr lang="en-IN" smtClean="0"/>
              <a:t>29-03-2025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A26B1E-D957-4A4A-8743-8751A5486879}" type="slidenum">
              <a:rPr lang="en-IN" smtClean="0"/>
              <a:t>‹#›</a:t>
            </a:fld>
            <a:endParaRPr lang="en-IN"/>
          </a:p>
        </p:txBody>
      </p:sp>
    </p:spTree>
    <p:extLst>
      <p:ext uri="{BB962C8B-B14F-4D97-AF65-F5344CB8AC3E}">
        <p14:creationId xmlns:p14="http://schemas.microsoft.com/office/powerpoint/2010/main" val="1895148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1A26B1E-D957-4A4A-8743-8751A5486879}" type="slidenum">
              <a:rPr lang="en-IN" smtClean="0"/>
              <a:t>6</a:t>
            </a:fld>
            <a:endParaRPr lang="en-IN"/>
          </a:p>
        </p:txBody>
      </p:sp>
    </p:spTree>
    <p:extLst>
      <p:ext uri="{BB962C8B-B14F-4D97-AF65-F5344CB8AC3E}">
        <p14:creationId xmlns:p14="http://schemas.microsoft.com/office/powerpoint/2010/main" val="37700547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568DE13-D1C3-4847-B025-D6686A66AD50}" type="datetimeFigureOut">
              <a:rPr lang="en-IN" smtClean="0"/>
              <a:t>29-03-2025</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FF9DDCD1-AADA-42C5-8D4A-5CA4F2817835}"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711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68DE13-D1C3-4847-B025-D6686A66AD50}" type="datetimeFigureOut">
              <a:rPr lang="en-IN" smtClean="0"/>
              <a:t>29-03-2025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9DDCD1-AADA-42C5-8D4A-5CA4F2817835}" type="slidenum">
              <a:rPr lang="en-IN" smtClean="0"/>
              <a:t>‹#›</a:t>
            </a:fld>
            <a:endParaRPr lang="en-IN"/>
          </a:p>
        </p:txBody>
      </p:sp>
    </p:spTree>
    <p:extLst>
      <p:ext uri="{BB962C8B-B14F-4D97-AF65-F5344CB8AC3E}">
        <p14:creationId xmlns:p14="http://schemas.microsoft.com/office/powerpoint/2010/main" val="3953353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68DE13-D1C3-4847-B025-D6686A66AD50}" type="datetimeFigureOut">
              <a:rPr lang="en-IN" smtClean="0"/>
              <a:t>29-03-2025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9DDCD1-AADA-42C5-8D4A-5CA4F2817835}"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60348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68DE13-D1C3-4847-B025-D6686A66AD50}" type="datetimeFigureOut">
              <a:rPr lang="en-IN" smtClean="0"/>
              <a:t>29-03-2025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9DDCD1-AADA-42C5-8D4A-5CA4F2817835}"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47703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68DE13-D1C3-4847-B025-D6686A66AD50}" type="datetimeFigureOut">
              <a:rPr lang="en-IN" smtClean="0"/>
              <a:t>29-03-2025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9DDCD1-AADA-42C5-8D4A-5CA4F2817835}" type="slidenum">
              <a:rPr lang="en-IN" smtClean="0"/>
              <a:t>‹#›</a:t>
            </a:fld>
            <a:endParaRPr lang="en-IN"/>
          </a:p>
        </p:txBody>
      </p:sp>
    </p:spTree>
    <p:extLst>
      <p:ext uri="{BB962C8B-B14F-4D97-AF65-F5344CB8AC3E}">
        <p14:creationId xmlns:p14="http://schemas.microsoft.com/office/powerpoint/2010/main" val="9475298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68DE13-D1C3-4847-B025-D6686A66AD50}" type="datetimeFigureOut">
              <a:rPr lang="en-IN" smtClean="0"/>
              <a:t>29-03-2025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9DDCD1-AADA-42C5-8D4A-5CA4F2817835}"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978233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68DE13-D1C3-4847-B025-D6686A66AD50}" type="datetimeFigureOut">
              <a:rPr lang="en-IN" smtClean="0"/>
              <a:t>29-03-2025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9DDCD1-AADA-42C5-8D4A-5CA4F2817835}"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35943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68DE13-D1C3-4847-B025-D6686A66AD50}" type="datetimeFigureOut">
              <a:rPr lang="en-IN" smtClean="0"/>
              <a:t>29-03-2025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9DDCD1-AADA-42C5-8D4A-5CA4F2817835}"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359614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68DE13-D1C3-4847-B025-D6686A66AD50}" type="datetimeFigureOut">
              <a:rPr lang="en-IN" smtClean="0"/>
              <a:t>29-03-2025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9DDCD1-AADA-42C5-8D4A-5CA4F2817835}"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1357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68DE13-D1C3-4847-B025-D6686A66AD50}" type="datetimeFigureOut">
              <a:rPr lang="en-IN" smtClean="0"/>
              <a:t>29-03-2025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9DDCD1-AADA-42C5-8D4A-5CA4F2817835}" type="slidenum">
              <a:rPr lang="en-IN" smtClean="0"/>
              <a:t>‹#›</a:t>
            </a:fld>
            <a:endParaRPr lang="en-IN"/>
          </a:p>
        </p:txBody>
      </p:sp>
    </p:spTree>
    <p:extLst>
      <p:ext uri="{BB962C8B-B14F-4D97-AF65-F5344CB8AC3E}">
        <p14:creationId xmlns:p14="http://schemas.microsoft.com/office/powerpoint/2010/main" val="2269457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68DE13-D1C3-4847-B025-D6686A66AD50}" type="datetimeFigureOut">
              <a:rPr lang="en-IN" smtClean="0"/>
              <a:t>29-03-2025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9DDCD1-AADA-42C5-8D4A-5CA4F2817835}"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59726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68DE13-D1C3-4847-B025-D6686A66AD50}" type="datetimeFigureOut">
              <a:rPr lang="en-IN" smtClean="0"/>
              <a:t>29-03-2025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9DDCD1-AADA-42C5-8D4A-5CA4F2817835}" type="slidenum">
              <a:rPr lang="en-IN" smtClean="0"/>
              <a:t>‹#›</a:t>
            </a:fld>
            <a:endParaRPr lang="en-IN"/>
          </a:p>
        </p:txBody>
      </p:sp>
    </p:spTree>
    <p:extLst>
      <p:ext uri="{BB962C8B-B14F-4D97-AF65-F5344CB8AC3E}">
        <p14:creationId xmlns:p14="http://schemas.microsoft.com/office/powerpoint/2010/main" val="1252843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68DE13-D1C3-4847-B025-D6686A66AD50}" type="datetimeFigureOut">
              <a:rPr lang="en-IN" smtClean="0"/>
              <a:t>29-03-2025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F9DDCD1-AADA-42C5-8D4A-5CA4F2817835}"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5867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68DE13-D1C3-4847-B025-D6686A66AD50}" type="datetimeFigureOut">
              <a:rPr lang="en-IN" smtClean="0"/>
              <a:t>29-03-2025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F9DDCD1-AADA-42C5-8D4A-5CA4F2817835}"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78518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68DE13-D1C3-4847-B025-D6686A66AD50}" type="datetimeFigureOut">
              <a:rPr lang="en-IN" smtClean="0"/>
              <a:t>29-03-2025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F9DDCD1-AADA-42C5-8D4A-5CA4F2817835}" type="slidenum">
              <a:rPr lang="en-IN" smtClean="0"/>
              <a:t>‹#›</a:t>
            </a:fld>
            <a:endParaRPr lang="en-IN"/>
          </a:p>
        </p:txBody>
      </p:sp>
    </p:spTree>
    <p:extLst>
      <p:ext uri="{BB962C8B-B14F-4D97-AF65-F5344CB8AC3E}">
        <p14:creationId xmlns:p14="http://schemas.microsoft.com/office/powerpoint/2010/main" val="3777932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68DE13-D1C3-4847-B025-D6686A66AD50}" type="datetimeFigureOut">
              <a:rPr lang="en-IN" smtClean="0"/>
              <a:t>29-03-2025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9DDCD1-AADA-42C5-8D4A-5CA4F2817835}"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54796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68DE13-D1C3-4847-B025-D6686A66AD50}" type="datetimeFigureOut">
              <a:rPr lang="en-IN" smtClean="0"/>
              <a:t>29-03-2025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9DDCD1-AADA-42C5-8D4A-5CA4F2817835}" type="slidenum">
              <a:rPr lang="en-IN" smtClean="0"/>
              <a:t>‹#›</a:t>
            </a:fld>
            <a:endParaRPr lang="en-IN"/>
          </a:p>
        </p:txBody>
      </p:sp>
    </p:spTree>
    <p:extLst>
      <p:ext uri="{BB962C8B-B14F-4D97-AF65-F5344CB8AC3E}">
        <p14:creationId xmlns:p14="http://schemas.microsoft.com/office/powerpoint/2010/main" val="3885974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568DE13-D1C3-4847-B025-D6686A66AD50}" type="datetimeFigureOut">
              <a:rPr lang="en-IN" smtClean="0"/>
              <a:t>29-03-2025</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F9DDCD1-AADA-42C5-8D4A-5CA4F2817835}" type="slidenum">
              <a:rPr lang="en-IN" smtClean="0"/>
              <a:t>‹#›</a:t>
            </a:fld>
            <a:endParaRPr lang="en-IN"/>
          </a:p>
        </p:txBody>
      </p:sp>
    </p:spTree>
    <p:extLst>
      <p:ext uri="{BB962C8B-B14F-4D97-AF65-F5344CB8AC3E}">
        <p14:creationId xmlns:p14="http://schemas.microsoft.com/office/powerpoint/2010/main" val="399749397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10.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1CF24-50AE-F32A-3E7C-026B928285DD}"/>
              </a:ext>
            </a:extLst>
          </p:cNvPr>
          <p:cNvSpPr>
            <a:spLocks noGrp="1"/>
          </p:cNvSpPr>
          <p:nvPr>
            <p:ph type="ctrTitle"/>
          </p:nvPr>
        </p:nvSpPr>
        <p:spPr/>
        <p:txBody>
          <a:bodyPr/>
          <a:lstStyle/>
          <a:p>
            <a:r>
              <a:rPr lang="en-IN" b="1" dirty="0"/>
              <a:t>Box-office analysis</a:t>
            </a:r>
          </a:p>
        </p:txBody>
      </p:sp>
      <p:sp>
        <p:nvSpPr>
          <p:cNvPr id="3" name="Subtitle 2">
            <a:extLst>
              <a:ext uri="{FF2B5EF4-FFF2-40B4-BE49-F238E27FC236}">
                <a16:creationId xmlns:a16="http://schemas.microsoft.com/office/drawing/2014/main" id="{815AA1C4-ED1A-ED14-74CF-9C1018FEC65A}"/>
              </a:ext>
            </a:extLst>
          </p:cNvPr>
          <p:cNvSpPr>
            <a:spLocks noGrp="1"/>
          </p:cNvSpPr>
          <p:nvPr>
            <p:ph type="subTitle" idx="1"/>
          </p:nvPr>
        </p:nvSpPr>
        <p:spPr/>
        <p:txBody>
          <a:bodyPr>
            <a:normAutofit/>
          </a:bodyPr>
          <a:lstStyle/>
          <a:p>
            <a:r>
              <a:rPr lang="en-IN" sz="3200" dirty="0"/>
              <a:t>A research project by Paramita Saha</a:t>
            </a:r>
          </a:p>
        </p:txBody>
      </p:sp>
    </p:spTree>
    <p:extLst>
      <p:ext uri="{BB962C8B-B14F-4D97-AF65-F5344CB8AC3E}">
        <p14:creationId xmlns:p14="http://schemas.microsoft.com/office/powerpoint/2010/main" val="9412469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4D91A50-F7F0-E798-DA53-3EF631A8EC3D}"/>
              </a:ext>
            </a:extLst>
          </p:cNvPr>
          <p:cNvPicPr>
            <a:picLocks noGrp="1" noChangeAspect="1"/>
          </p:cNvPicPr>
          <p:nvPr>
            <p:ph idx="1"/>
          </p:nvPr>
        </p:nvPicPr>
        <p:blipFill>
          <a:blip r:embed="rId2"/>
          <a:stretch>
            <a:fillRect/>
          </a:stretch>
        </p:blipFill>
        <p:spPr>
          <a:xfrm>
            <a:off x="1295400" y="2556932"/>
            <a:ext cx="6236110" cy="1435510"/>
          </a:xfrm>
        </p:spPr>
      </p:pic>
      <p:sp>
        <p:nvSpPr>
          <p:cNvPr id="2" name="Title 1">
            <a:extLst>
              <a:ext uri="{FF2B5EF4-FFF2-40B4-BE49-F238E27FC236}">
                <a16:creationId xmlns:a16="http://schemas.microsoft.com/office/drawing/2014/main" id="{B24B84DC-F991-5C9A-8601-169258F4D2EB}"/>
              </a:ext>
            </a:extLst>
          </p:cNvPr>
          <p:cNvSpPr>
            <a:spLocks noGrp="1"/>
          </p:cNvSpPr>
          <p:nvPr>
            <p:ph type="title"/>
          </p:nvPr>
        </p:nvSpPr>
        <p:spPr/>
        <p:txBody>
          <a:bodyPr/>
          <a:lstStyle/>
          <a:p>
            <a:r>
              <a:rPr lang="en-IN" b="1" dirty="0"/>
              <a:t>Critics rating(meta critic score)</a:t>
            </a:r>
          </a:p>
        </p:txBody>
      </p:sp>
      <p:graphicFrame>
        <p:nvGraphicFramePr>
          <p:cNvPr id="4" name="Chart 3">
            <a:extLst>
              <a:ext uri="{FF2B5EF4-FFF2-40B4-BE49-F238E27FC236}">
                <a16:creationId xmlns:a16="http://schemas.microsoft.com/office/drawing/2014/main" id="{04EC9ACD-0D3E-5D9F-6979-A456837FB6C9}"/>
              </a:ext>
            </a:extLst>
          </p:cNvPr>
          <p:cNvGraphicFramePr>
            <a:graphicFrameLocks/>
          </p:cNvGraphicFramePr>
          <p:nvPr>
            <p:extLst>
              <p:ext uri="{D42A27DB-BD31-4B8C-83A1-F6EECF244321}">
                <p14:modId xmlns:p14="http://schemas.microsoft.com/office/powerpoint/2010/main" val="4208618837"/>
              </p:ext>
            </p:extLst>
          </p:nvPr>
        </p:nvGraphicFramePr>
        <p:xfrm>
          <a:off x="5122606" y="2556932"/>
          <a:ext cx="6066504" cy="329326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844385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C38060-9976-DF10-5943-86BB4538CB36}"/>
              </a:ext>
            </a:extLst>
          </p:cNvPr>
          <p:cNvPicPr>
            <a:picLocks noChangeAspect="1"/>
          </p:cNvPicPr>
          <p:nvPr/>
        </p:nvPicPr>
        <p:blipFill>
          <a:blip r:embed="rId2"/>
          <a:stretch>
            <a:fillRect/>
          </a:stretch>
        </p:blipFill>
        <p:spPr>
          <a:xfrm>
            <a:off x="1656194" y="3293808"/>
            <a:ext cx="6642231" cy="2438400"/>
          </a:xfrm>
          <a:prstGeom prst="rect">
            <a:avLst/>
          </a:prstGeom>
        </p:spPr>
      </p:pic>
      <p:sp>
        <p:nvSpPr>
          <p:cNvPr id="2" name="Title 1">
            <a:extLst>
              <a:ext uri="{FF2B5EF4-FFF2-40B4-BE49-F238E27FC236}">
                <a16:creationId xmlns:a16="http://schemas.microsoft.com/office/drawing/2014/main" id="{80D2568B-5537-4912-3C9A-287322D9BEB7}"/>
              </a:ext>
            </a:extLst>
          </p:cNvPr>
          <p:cNvSpPr>
            <a:spLocks noGrp="1"/>
          </p:cNvSpPr>
          <p:nvPr>
            <p:ph type="title"/>
          </p:nvPr>
        </p:nvSpPr>
        <p:spPr>
          <a:xfrm>
            <a:off x="1295402" y="982132"/>
            <a:ext cx="9601196" cy="943999"/>
          </a:xfrm>
        </p:spPr>
        <p:txBody>
          <a:bodyPr/>
          <a:lstStyle/>
          <a:p>
            <a:r>
              <a:rPr lang="en-IN" b="1" dirty="0"/>
              <a:t>Critic rating v/s audience rating</a:t>
            </a:r>
          </a:p>
        </p:txBody>
      </p:sp>
      <p:sp>
        <p:nvSpPr>
          <p:cNvPr id="3" name="Content Placeholder 2">
            <a:extLst>
              <a:ext uri="{FF2B5EF4-FFF2-40B4-BE49-F238E27FC236}">
                <a16:creationId xmlns:a16="http://schemas.microsoft.com/office/drawing/2014/main" id="{D69266D2-314A-3DEC-1AE8-029D4885A2AA}"/>
              </a:ext>
            </a:extLst>
          </p:cNvPr>
          <p:cNvSpPr>
            <a:spLocks noGrp="1"/>
          </p:cNvSpPr>
          <p:nvPr>
            <p:ph idx="1"/>
          </p:nvPr>
        </p:nvSpPr>
        <p:spPr>
          <a:xfrm>
            <a:off x="1295401" y="2428568"/>
            <a:ext cx="9601196" cy="3447300"/>
          </a:xfrm>
        </p:spPr>
        <p:txBody>
          <a:bodyPr/>
          <a:lstStyle/>
          <a:p>
            <a:r>
              <a:rPr lang="en-IN" sz="1800" dirty="0"/>
              <a:t>Analysis shows that we have different movies which have been highly rated by the critics and the audience. While “Wall e” is highly rated by audience “Ratatouille” is highly rated by critics.</a:t>
            </a:r>
          </a:p>
          <a:p>
            <a:pPr marL="0" indent="0">
              <a:buNone/>
            </a:pPr>
            <a:endParaRPr lang="en-IN" sz="2000" dirty="0"/>
          </a:p>
          <a:p>
            <a:pPr marL="0" indent="0">
              <a:buNone/>
            </a:pPr>
            <a:endParaRPr lang="en-IN" dirty="0"/>
          </a:p>
          <a:p>
            <a:endParaRPr lang="en-IN" dirty="0"/>
          </a:p>
        </p:txBody>
      </p:sp>
      <p:graphicFrame>
        <p:nvGraphicFramePr>
          <p:cNvPr id="5" name="Table 4">
            <a:extLst>
              <a:ext uri="{FF2B5EF4-FFF2-40B4-BE49-F238E27FC236}">
                <a16:creationId xmlns:a16="http://schemas.microsoft.com/office/drawing/2014/main" id="{F0074F29-3EB7-AD4D-F1D6-3A21978E0F35}"/>
              </a:ext>
            </a:extLst>
          </p:cNvPr>
          <p:cNvGraphicFramePr>
            <a:graphicFrameLocks noGrp="1"/>
          </p:cNvGraphicFramePr>
          <p:nvPr>
            <p:extLst>
              <p:ext uri="{D42A27DB-BD31-4B8C-83A1-F6EECF244321}">
                <p14:modId xmlns:p14="http://schemas.microsoft.com/office/powerpoint/2010/main" val="2266703992"/>
              </p:ext>
            </p:extLst>
          </p:nvPr>
        </p:nvGraphicFramePr>
        <p:xfrm>
          <a:off x="4847303" y="3569010"/>
          <a:ext cx="5555225" cy="943998"/>
        </p:xfrm>
        <a:graphic>
          <a:graphicData uri="http://schemas.openxmlformats.org/drawingml/2006/table">
            <a:tbl>
              <a:tblPr/>
              <a:tblGrid>
                <a:gridCol w="2247534">
                  <a:extLst>
                    <a:ext uri="{9D8B030D-6E8A-4147-A177-3AD203B41FA5}">
                      <a16:colId xmlns:a16="http://schemas.microsoft.com/office/drawing/2014/main" val="2706136069"/>
                    </a:ext>
                  </a:extLst>
                </a:gridCol>
                <a:gridCol w="1950689">
                  <a:extLst>
                    <a:ext uri="{9D8B030D-6E8A-4147-A177-3AD203B41FA5}">
                      <a16:colId xmlns:a16="http://schemas.microsoft.com/office/drawing/2014/main" val="2479264386"/>
                    </a:ext>
                  </a:extLst>
                </a:gridCol>
                <a:gridCol w="1357002">
                  <a:extLst>
                    <a:ext uri="{9D8B030D-6E8A-4147-A177-3AD203B41FA5}">
                      <a16:colId xmlns:a16="http://schemas.microsoft.com/office/drawing/2014/main" val="2911810821"/>
                    </a:ext>
                  </a:extLst>
                </a:gridCol>
              </a:tblGrid>
              <a:tr h="471999">
                <a:tc>
                  <a:txBody>
                    <a:bodyPr/>
                    <a:lstStyle/>
                    <a:p>
                      <a:pPr algn="ctr" fontAlgn="b"/>
                      <a:r>
                        <a:rPr lang="en-IN" sz="1800" b="1" i="0" u="none" strike="noStrike" dirty="0" err="1">
                          <a:solidFill>
                            <a:schemeClr val="accent5">
                              <a:lumMod val="75000"/>
                            </a:schemeClr>
                          </a:solidFill>
                          <a:effectLst/>
                          <a:latin typeface="Calibri" panose="020F0502020204030204" pitchFamily="34" charset="0"/>
                        </a:rPr>
                        <a:t>highestmetacriticscore</a:t>
                      </a:r>
                      <a:endParaRPr lang="en-IN" sz="1800" b="1" i="0" u="none" strike="noStrike" dirty="0">
                        <a:solidFill>
                          <a:schemeClr val="accent5">
                            <a:lumMod val="75000"/>
                          </a:schemeClr>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800" b="1" i="0" u="none" strike="noStrike" dirty="0" err="1">
                          <a:solidFill>
                            <a:schemeClr val="accent5">
                              <a:lumMod val="75000"/>
                            </a:schemeClr>
                          </a:solidFill>
                          <a:effectLst/>
                          <a:latin typeface="Calibri" panose="020F0502020204030204" pitchFamily="34" charset="0"/>
                        </a:rPr>
                        <a:t>highestimdbscore</a:t>
                      </a:r>
                      <a:endParaRPr lang="en-IN" sz="1800" b="1" i="0" u="none" strike="noStrike" dirty="0">
                        <a:solidFill>
                          <a:schemeClr val="accent5">
                            <a:lumMod val="75000"/>
                          </a:schemeClr>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800" b="1" i="0" u="none" strike="noStrike" dirty="0">
                          <a:solidFill>
                            <a:schemeClr val="accent5">
                              <a:lumMod val="75000"/>
                            </a:schemeClr>
                          </a:solidFill>
                          <a:effectLst/>
                          <a:latin typeface="Calibri" panose="020F0502020204030204" pitchFamily="34" charset="0"/>
                        </a:rPr>
                        <a:t>status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02519154"/>
                  </a:ext>
                </a:extLst>
              </a:tr>
              <a:tr h="471999">
                <a:tc>
                  <a:txBody>
                    <a:bodyPr/>
                    <a:lstStyle/>
                    <a:p>
                      <a:pPr algn="ctr" fontAlgn="b"/>
                      <a:r>
                        <a:rPr lang="en-IN" sz="1600" b="0" i="0" u="none" strike="noStrike">
                          <a:solidFill>
                            <a:srgbClr val="000000"/>
                          </a:solidFill>
                          <a:effectLst/>
                          <a:latin typeface="Calibri" panose="020F0502020204030204" pitchFamily="34" charset="0"/>
                        </a:rPr>
                        <a:t>Ratatouille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600" b="0" i="0" u="none" strike="noStrike" dirty="0">
                          <a:solidFill>
                            <a:srgbClr val="000000"/>
                          </a:solidFill>
                          <a:effectLst/>
                          <a:latin typeface="Calibri" panose="020F0502020204030204" pitchFamily="34" charset="0"/>
                        </a:rPr>
                        <a:t>WALL-E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600" b="0" i="0" u="none" strike="noStrike" dirty="0">
                          <a:solidFill>
                            <a:srgbClr val="000000"/>
                          </a:solidFill>
                          <a:effectLst/>
                          <a:latin typeface="Calibri" panose="020F0502020204030204" pitchFamily="34" charset="0"/>
                        </a:rPr>
                        <a:t>different film</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52682502"/>
                  </a:ext>
                </a:extLst>
              </a:tr>
            </a:tbl>
          </a:graphicData>
        </a:graphic>
      </p:graphicFrame>
    </p:spTree>
    <p:extLst>
      <p:ext uri="{BB962C8B-B14F-4D97-AF65-F5344CB8AC3E}">
        <p14:creationId xmlns:p14="http://schemas.microsoft.com/office/powerpoint/2010/main" val="23595209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D970919-2A5C-F501-C1DB-A0D1A7EC2E30}"/>
              </a:ext>
            </a:extLst>
          </p:cNvPr>
          <p:cNvPicPr>
            <a:picLocks noChangeAspect="1"/>
          </p:cNvPicPr>
          <p:nvPr/>
        </p:nvPicPr>
        <p:blipFill>
          <a:blip r:embed="rId2"/>
          <a:stretch>
            <a:fillRect/>
          </a:stretch>
        </p:blipFill>
        <p:spPr>
          <a:xfrm>
            <a:off x="1380890" y="2727983"/>
            <a:ext cx="6229278" cy="1814519"/>
          </a:xfrm>
          <a:prstGeom prst="rect">
            <a:avLst/>
          </a:prstGeom>
        </p:spPr>
      </p:pic>
      <p:sp>
        <p:nvSpPr>
          <p:cNvPr id="2" name="Title 1">
            <a:extLst>
              <a:ext uri="{FF2B5EF4-FFF2-40B4-BE49-F238E27FC236}">
                <a16:creationId xmlns:a16="http://schemas.microsoft.com/office/drawing/2014/main" id="{50D69880-CADB-85D4-9E38-AC547FBDFCAF}"/>
              </a:ext>
            </a:extLst>
          </p:cNvPr>
          <p:cNvSpPr>
            <a:spLocks noGrp="1"/>
          </p:cNvSpPr>
          <p:nvPr>
            <p:ph type="title"/>
          </p:nvPr>
        </p:nvSpPr>
        <p:spPr>
          <a:xfrm>
            <a:off x="1295402" y="982133"/>
            <a:ext cx="9601196" cy="915494"/>
          </a:xfrm>
        </p:spPr>
        <p:txBody>
          <a:bodyPr/>
          <a:lstStyle/>
          <a:p>
            <a:r>
              <a:rPr lang="en-IN" b="1" dirty="0"/>
              <a:t>Return on investment</a:t>
            </a:r>
          </a:p>
        </p:txBody>
      </p:sp>
      <p:sp>
        <p:nvSpPr>
          <p:cNvPr id="3" name="Content Placeholder 2">
            <a:extLst>
              <a:ext uri="{FF2B5EF4-FFF2-40B4-BE49-F238E27FC236}">
                <a16:creationId xmlns:a16="http://schemas.microsoft.com/office/drawing/2014/main" id="{C4AE38A4-17CB-5F77-940E-6FDE3A6FED8A}"/>
              </a:ext>
            </a:extLst>
          </p:cNvPr>
          <p:cNvSpPr>
            <a:spLocks noGrp="1"/>
          </p:cNvSpPr>
          <p:nvPr>
            <p:ph idx="1"/>
          </p:nvPr>
        </p:nvSpPr>
        <p:spPr>
          <a:xfrm>
            <a:off x="1295401" y="2057400"/>
            <a:ext cx="9601196" cy="3818468"/>
          </a:xfrm>
        </p:spPr>
        <p:txBody>
          <a:bodyPr/>
          <a:lstStyle/>
          <a:p>
            <a:pPr>
              <a:lnSpc>
                <a:spcPct val="107000"/>
              </a:lnSpc>
              <a:spcAft>
                <a:spcPts val="800"/>
              </a:spcAft>
              <a:buNone/>
            </a:pPr>
            <a:endParaRPr lang="en-IN" sz="1800" kern="100" dirty="0">
              <a:effectLst/>
              <a:latin typeface="Garamond" panose="02020404030301010803" pitchFamily="18" charset="0"/>
              <a:ea typeface="Calibri" panose="020F0502020204030204" pitchFamily="34" charset="0"/>
              <a:cs typeface="Vrinda" panose="020B0502040204020203" pitchFamily="34" charset="0"/>
            </a:endParaRPr>
          </a:p>
          <a:p>
            <a:pPr>
              <a:lnSpc>
                <a:spcPct val="107000"/>
              </a:lnSpc>
              <a:spcAft>
                <a:spcPts val="800"/>
              </a:spcAft>
              <a:buNone/>
            </a:pPr>
            <a:endParaRPr lang="en-IN" sz="1800" kern="100" dirty="0">
              <a:latin typeface="Garamond" panose="02020404030301010803" pitchFamily="18" charset="0"/>
              <a:ea typeface="Calibri" panose="020F0502020204030204" pitchFamily="34" charset="0"/>
              <a:cs typeface="Vrinda" panose="020B0502040204020203" pitchFamily="34" charset="0"/>
            </a:endParaRPr>
          </a:p>
          <a:p>
            <a:pPr marL="0" indent="0">
              <a:buNone/>
            </a:pPr>
            <a:endParaRPr lang="en-IN" dirty="0"/>
          </a:p>
        </p:txBody>
      </p:sp>
      <p:graphicFrame>
        <p:nvGraphicFramePr>
          <p:cNvPr id="4" name="Chart 3">
            <a:extLst>
              <a:ext uri="{FF2B5EF4-FFF2-40B4-BE49-F238E27FC236}">
                <a16:creationId xmlns:a16="http://schemas.microsoft.com/office/drawing/2014/main" id="{62C486A3-6D2C-D45B-0FD8-27EA0F72C997}"/>
              </a:ext>
            </a:extLst>
          </p:cNvPr>
          <p:cNvGraphicFramePr>
            <a:graphicFrameLocks/>
          </p:cNvGraphicFramePr>
          <p:nvPr>
            <p:extLst>
              <p:ext uri="{D42A27DB-BD31-4B8C-83A1-F6EECF244321}">
                <p14:modId xmlns:p14="http://schemas.microsoft.com/office/powerpoint/2010/main" val="2254280234"/>
              </p:ext>
            </p:extLst>
          </p:nvPr>
        </p:nvGraphicFramePr>
        <p:xfrm>
          <a:off x="5181601" y="2528514"/>
          <a:ext cx="5358580" cy="318847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835898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6B03F52-64D4-FEB1-89C2-26E5471D4AEA}"/>
              </a:ext>
            </a:extLst>
          </p:cNvPr>
          <p:cNvPicPr>
            <a:picLocks noChangeAspect="1"/>
          </p:cNvPicPr>
          <p:nvPr/>
        </p:nvPicPr>
        <p:blipFill>
          <a:blip r:embed="rId2"/>
          <a:stretch>
            <a:fillRect/>
          </a:stretch>
        </p:blipFill>
        <p:spPr>
          <a:xfrm>
            <a:off x="1528375" y="3124814"/>
            <a:ext cx="6366928" cy="2751053"/>
          </a:xfrm>
          <a:prstGeom prst="rect">
            <a:avLst/>
          </a:prstGeom>
        </p:spPr>
      </p:pic>
      <p:sp>
        <p:nvSpPr>
          <p:cNvPr id="2" name="Title 1">
            <a:extLst>
              <a:ext uri="{FF2B5EF4-FFF2-40B4-BE49-F238E27FC236}">
                <a16:creationId xmlns:a16="http://schemas.microsoft.com/office/drawing/2014/main" id="{8A08FE95-1BA2-6022-17A8-7AF3522B89E4}"/>
              </a:ext>
            </a:extLst>
          </p:cNvPr>
          <p:cNvSpPr>
            <a:spLocks noGrp="1"/>
          </p:cNvSpPr>
          <p:nvPr>
            <p:ph type="title"/>
          </p:nvPr>
        </p:nvSpPr>
        <p:spPr/>
        <p:txBody>
          <a:bodyPr/>
          <a:lstStyle/>
          <a:p>
            <a:r>
              <a:rPr lang="en-IN" b="1" dirty="0"/>
              <a:t>Awards won by the film</a:t>
            </a:r>
          </a:p>
        </p:txBody>
      </p:sp>
      <p:sp>
        <p:nvSpPr>
          <p:cNvPr id="3" name="Content Placeholder 2">
            <a:extLst>
              <a:ext uri="{FF2B5EF4-FFF2-40B4-BE49-F238E27FC236}">
                <a16:creationId xmlns:a16="http://schemas.microsoft.com/office/drawing/2014/main" id="{8B85FB99-A7E6-4712-CE3F-F4A44246BE03}"/>
              </a:ext>
            </a:extLst>
          </p:cNvPr>
          <p:cNvSpPr>
            <a:spLocks noGrp="1"/>
          </p:cNvSpPr>
          <p:nvPr>
            <p:ph idx="1"/>
          </p:nvPr>
        </p:nvSpPr>
        <p:spPr/>
        <p:txBody>
          <a:bodyPr/>
          <a:lstStyle/>
          <a:p>
            <a:r>
              <a:rPr lang="en-IN" sz="2000" dirty="0"/>
              <a:t>Here is the list of films that has won more than one awards in various categories:</a:t>
            </a:r>
          </a:p>
          <a:p>
            <a:endParaRPr lang="en-IN" dirty="0"/>
          </a:p>
        </p:txBody>
      </p:sp>
      <p:graphicFrame>
        <p:nvGraphicFramePr>
          <p:cNvPr id="4" name="Table 3">
            <a:extLst>
              <a:ext uri="{FF2B5EF4-FFF2-40B4-BE49-F238E27FC236}">
                <a16:creationId xmlns:a16="http://schemas.microsoft.com/office/drawing/2014/main" id="{669AA571-C0B0-9812-EE18-3CCC214DB5C8}"/>
              </a:ext>
            </a:extLst>
          </p:cNvPr>
          <p:cNvGraphicFramePr>
            <a:graphicFrameLocks noGrp="1"/>
          </p:cNvGraphicFramePr>
          <p:nvPr>
            <p:extLst>
              <p:ext uri="{D42A27DB-BD31-4B8C-83A1-F6EECF244321}">
                <p14:modId xmlns:p14="http://schemas.microsoft.com/office/powerpoint/2010/main" val="2706117895"/>
              </p:ext>
            </p:extLst>
          </p:nvPr>
        </p:nvGraphicFramePr>
        <p:xfrm>
          <a:off x="7610168" y="3195483"/>
          <a:ext cx="3169750" cy="1912296"/>
        </p:xfrm>
        <a:graphic>
          <a:graphicData uri="http://schemas.openxmlformats.org/drawingml/2006/table">
            <a:tbl>
              <a:tblPr/>
              <a:tblGrid>
                <a:gridCol w="1127023">
                  <a:extLst>
                    <a:ext uri="{9D8B030D-6E8A-4147-A177-3AD203B41FA5}">
                      <a16:colId xmlns:a16="http://schemas.microsoft.com/office/drawing/2014/main" val="165410461"/>
                    </a:ext>
                  </a:extLst>
                </a:gridCol>
                <a:gridCol w="2042727">
                  <a:extLst>
                    <a:ext uri="{9D8B030D-6E8A-4147-A177-3AD203B41FA5}">
                      <a16:colId xmlns:a16="http://schemas.microsoft.com/office/drawing/2014/main" val="1133603929"/>
                    </a:ext>
                  </a:extLst>
                </a:gridCol>
              </a:tblGrid>
              <a:tr h="299276">
                <a:tc>
                  <a:txBody>
                    <a:bodyPr/>
                    <a:lstStyle/>
                    <a:p>
                      <a:pPr algn="ctr" fontAlgn="b"/>
                      <a:r>
                        <a:rPr lang="en-IN" sz="1800" b="1" i="1" u="none" strike="noStrike">
                          <a:solidFill>
                            <a:srgbClr val="000000"/>
                          </a:solidFill>
                          <a:effectLst/>
                          <a:latin typeface="Calibri" panose="020F0502020204030204" pitchFamily="34" charset="0"/>
                        </a:rPr>
                        <a:t>ncount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800" b="1" i="1" u="none" strike="noStrike" dirty="0">
                          <a:solidFill>
                            <a:srgbClr val="000000"/>
                          </a:solidFill>
                          <a:effectLst/>
                          <a:latin typeface="Calibri" panose="020F0502020204030204" pitchFamily="34" charset="0"/>
                        </a:rPr>
                        <a:t>film</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57887509"/>
                  </a:ext>
                </a:extLst>
              </a:tr>
              <a:tr h="322604">
                <a:tc>
                  <a:txBody>
                    <a:bodyPr/>
                    <a:lstStyle/>
                    <a:p>
                      <a:pPr algn="ctr" fontAlgn="b"/>
                      <a:r>
                        <a:rPr lang="en-IN" sz="14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400" b="0" i="0" u="none" strike="noStrike">
                          <a:solidFill>
                            <a:srgbClr val="000000"/>
                          </a:solidFill>
                          <a:effectLst/>
                          <a:latin typeface="Calibri" panose="020F0502020204030204" pitchFamily="34" charset="0"/>
                        </a:rPr>
                        <a:t>The Incredibles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65969923"/>
                  </a:ext>
                </a:extLst>
              </a:tr>
              <a:tr h="322604">
                <a:tc>
                  <a:txBody>
                    <a:bodyPr/>
                    <a:lstStyle/>
                    <a:p>
                      <a:pPr algn="ctr" fontAlgn="b"/>
                      <a:r>
                        <a:rPr lang="en-IN" sz="14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400" b="0" i="0" u="none" strike="noStrike" dirty="0">
                          <a:solidFill>
                            <a:srgbClr val="000000"/>
                          </a:solidFill>
                          <a:effectLst/>
                          <a:latin typeface="Calibri" panose="020F0502020204030204" pitchFamily="34" charset="0"/>
                        </a:rPr>
                        <a:t>Up</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37665889"/>
                  </a:ext>
                </a:extLst>
              </a:tr>
              <a:tr h="322604">
                <a:tc>
                  <a:txBody>
                    <a:bodyPr/>
                    <a:lstStyle/>
                    <a:p>
                      <a:pPr algn="ctr" fontAlgn="b"/>
                      <a:r>
                        <a:rPr lang="en-IN" sz="14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400" b="0" i="0" u="none" strike="noStrike">
                          <a:solidFill>
                            <a:srgbClr val="000000"/>
                          </a:solidFill>
                          <a:effectLst/>
                          <a:latin typeface="Calibri" panose="020F0502020204030204" pitchFamily="34" charset="0"/>
                        </a:rPr>
                        <a:t>Toy Story 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21004205"/>
                  </a:ext>
                </a:extLst>
              </a:tr>
              <a:tr h="322604">
                <a:tc>
                  <a:txBody>
                    <a:bodyPr/>
                    <a:lstStyle/>
                    <a:p>
                      <a:pPr algn="ctr" fontAlgn="b"/>
                      <a:r>
                        <a:rPr lang="en-IN" sz="14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400" b="0" i="0" u="none" strike="noStrike">
                          <a:solidFill>
                            <a:srgbClr val="000000"/>
                          </a:solidFill>
                          <a:effectLst/>
                          <a:latin typeface="Calibri" panose="020F0502020204030204" pitchFamily="34" charset="0"/>
                        </a:rPr>
                        <a:t>Coco</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8266653"/>
                  </a:ext>
                </a:extLst>
              </a:tr>
              <a:tr h="322604">
                <a:tc>
                  <a:txBody>
                    <a:bodyPr/>
                    <a:lstStyle/>
                    <a:p>
                      <a:pPr algn="ctr" fontAlgn="b"/>
                      <a:r>
                        <a:rPr lang="en-IN" sz="14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400" b="0" i="0" u="none" strike="noStrike" dirty="0">
                          <a:solidFill>
                            <a:srgbClr val="000000"/>
                          </a:solidFill>
                          <a:effectLst/>
                          <a:latin typeface="Calibri" panose="020F0502020204030204" pitchFamily="34" charset="0"/>
                        </a:rPr>
                        <a:t>Soul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85609707"/>
                  </a:ext>
                </a:extLst>
              </a:tr>
            </a:tbl>
          </a:graphicData>
        </a:graphic>
      </p:graphicFrame>
    </p:spTree>
    <p:extLst>
      <p:ext uri="{BB962C8B-B14F-4D97-AF65-F5344CB8AC3E}">
        <p14:creationId xmlns:p14="http://schemas.microsoft.com/office/powerpoint/2010/main" val="18119717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0B62B-16D2-38EC-5F5F-EE6A33D24248}"/>
              </a:ext>
            </a:extLst>
          </p:cNvPr>
          <p:cNvSpPr>
            <a:spLocks noGrp="1"/>
          </p:cNvSpPr>
          <p:nvPr>
            <p:ph type="title"/>
          </p:nvPr>
        </p:nvSpPr>
        <p:spPr>
          <a:xfrm>
            <a:off x="961106" y="1002890"/>
            <a:ext cx="9601196" cy="1284851"/>
          </a:xfrm>
        </p:spPr>
        <p:txBody>
          <a:bodyPr/>
          <a:lstStyle/>
          <a:p>
            <a:r>
              <a:rPr lang="en-IN" b="1" dirty="0"/>
              <a:t>Findings</a:t>
            </a:r>
          </a:p>
        </p:txBody>
      </p:sp>
      <p:sp>
        <p:nvSpPr>
          <p:cNvPr id="3" name="Content Placeholder 2">
            <a:extLst>
              <a:ext uri="{FF2B5EF4-FFF2-40B4-BE49-F238E27FC236}">
                <a16:creationId xmlns:a16="http://schemas.microsoft.com/office/drawing/2014/main" id="{E577CF2B-B425-2D95-0152-76EFDFB44F3F}"/>
              </a:ext>
            </a:extLst>
          </p:cNvPr>
          <p:cNvSpPr>
            <a:spLocks noGrp="1"/>
          </p:cNvSpPr>
          <p:nvPr>
            <p:ph idx="1"/>
          </p:nvPr>
        </p:nvSpPr>
        <p:spPr>
          <a:xfrm>
            <a:off x="838200" y="2371315"/>
            <a:ext cx="10515600" cy="4486685"/>
          </a:xfrm>
        </p:spPr>
        <p:txBody>
          <a:bodyPr/>
          <a:lstStyle/>
          <a:p>
            <a:r>
              <a:rPr lang="en-IN" dirty="0"/>
              <a:t>Six business attributes were considered to analyse the films . Some interesting conclusions can be drawn after the data analysis.</a:t>
            </a:r>
          </a:p>
          <a:p>
            <a:r>
              <a:rPr lang="en-IN" dirty="0"/>
              <a:t>The revenue collection of the movie “Inside out 2” is highest both worldwide and inside US and Canada.</a:t>
            </a:r>
          </a:p>
          <a:p>
            <a:r>
              <a:rPr lang="en-IN" dirty="0"/>
              <a:t>The film “Wall E” is the most popular film among the audience. The film is rated highly by the audience. It has the highest </a:t>
            </a:r>
            <a:r>
              <a:rPr lang="en-IN" dirty="0" err="1"/>
              <a:t>imdb</a:t>
            </a:r>
            <a:r>
              <a:rPr lang="en-IN" dirty="0"/>
              <a:t> rating.</a:t>
            </a:r>
          </a:p>
          <a:p>
            <a:r>
              <a:rPr lang="en-IN" dirty="0"/>
              <a:t>The film “ratatouille” was ranked highest by the critic as evident from the </a:t>
            </a:r>
            <a:r>
              <a:rPr lang="en-IN" dirty="0" err="1"/>
              <a:t>metacritic</a:t>
            </a:r>
            <a:r>
              <a:rPr lang="en-IN" dirty="0"/>
              <a:t> score.</a:t>
            </a:r>
          </a:p>
          <a:p>
            <a:r>
              <a:rPr lang="en-IN" dirty="0"/>
              <a:t>The film “Toy story” had the highest ROI.</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9898119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569E5-0B9D-98B5-081E-56BF2F034B7D}"/>
              </a:ext>
            </a:extLst>
          </p:cNvPr>
          <p:cNvSpPr>
            <a:spLocks noGrp="1"/>
          </p:cNvSpPr>
          <p:nvPr>
            <p:ph type="ctrTitle"/>
          </p:nvPr>
        </p:nvSpPr>
        <p:spPr/>
        <p:txBody>
          <a:bodyPr/>
          <a:lstStyle/>
          <a:p>
            <a:r>
              <a:rPr lang="en-IN" b="1" dirty="0"/>
              <a:t>Thank you</a:t>
            </a:r>
          </a:p>
        </p:txBody>
      </p:sp>
      <p:sp>
        <p:nvSpPr>
          <p:cNvPr id="3" name="Subtitle 2">
            <a:extLst>
              <a:ext uri="{FF2B5EF4-FFF2-40B4-BE49-F238E27FC236}">
                <a16:creationId xmlns:a16="http://schemas.microsoft.com/office/drawing/2014/main" id="{268157AA-7DFE-55C3-F16C-20EF865F79DA}"/>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2886043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F1E513-7FC9-333F-C79C-5AB9C076957F}"/>
              </a:ext>
            </a:extLst>
          </p:cNvPr>
          <p:cNvSpPr txBox="1"/>
          <p:nvPr/>
        </p:nvSpPr>
        <p:spPr>
          <a:xfrm>
            <a:off x="983226" y="748022"/>
            <a:ext cx="6115664" cy="5055230"/>
          </a:xfrm>
          <a:prstGeom prst="rect">
            <a:avLst/>
          </a:prstGeom>
          <a:noFill/>
        </p:spPr>
        <p:txBody>
          <a:bodyPr wrap="square">
            <a:spAutoFit/>
          </a:bodyPr>
          <a:lstStyle/>
          <a:p>
            <a:pPr>
              <a:lnSpc>
                <a:spcPct val="107000"/>
              </a:lnSpc>
              <a:spcAft>
                <a:spcPts val="800"/>
              </a:spcAft>
              <a:buNone/>
            </a:pPr>
            <a:r>
              <a:rPr lang="en-IN" sz="3200" b="1" u="sng" kern="100" dirty="0">
                <a:effectLst/>
                <a:latin typeface="Garamond" panose="02020404030301010803" pitchFamily="18" charset="0"/>
                <a:ea typeface="Calibri" panose="020F0502020204030204" pitchFamily="34" charset="0"/>
                <a:cs typeface="Vrinda" panose="020B0502040204020203" pitchFamily="34" charset="0"/>
              </a:rPr>
              <a:t>Content</a:t>
            </a:r>
            <a:endParaRPr lang="en-IN" sz="3200" u="sng" kern="100" dirty="0">
              <a:effectLst/>
              <a:latin typeface="Calibri" panose="020F0502020204030204" pitchFamily="34" charset="0"/>
              <a:ea typeface="Calibri" panose="020F0502020204030204" pitchFamily="34" charset="0"/>
              <a:cs typeface="Vrinda" panose="020B0502040204020203" pitchFamily="34" charset="0"/>
            </a:endParaRPr>
          </a:p>
          <a:p>
            <a:pPr marL="342900" lvl="0" indent="-342900">
              <a:lnSpc>
                <a:spcPct val="107000"/>
              </a:lnSpc>
              <a:buFont typeface="Symbol" panose="05050102010706020507" pitchFamily="18" charset="2"/>
              <a:buChar char=""/>
            </a:pPr>
            <a:r>
              <a:rPr lang="en-IN" sz="2400" kern="100" dirty="0">
                <a:effectLst/>
                <a:latin typeface="Garamond" panose="02020404030301010803" pitchFamily="18" charset="0"/>
                <a:ea typeface="Calibri" panose="020F0502020204030204" pitchFamily="34" charset="0"/>
                <a:cs typeface="Vrinda" panose="020B0502040204020203" pitchFamily="34" charset="0"/>
              </a:rPr>
              <a:t>Case study</a:t>
            </a:r>
            <a:endParaRPr lang="en-IN" sz="2400" kern="100" dirty="0">
              <a:effectLst/>
              <a:latin typeface="Calibri" panose="020F0502020204030204" pitchFamily="34" charset="0"/>
              <a:ea typeface="Calibri" panose="020F0502020204030204" pitchFamily="34" charset="0"/>
              <a:cs typeface="Vrinda" panose="020B0502040204020203" pitchFamily="34" charset="0"/>
            </a:endParaRPr>
          </a:p>
          <a:p>
            <a:pPr marL="342900" lvl="0" indent="-342900">
              <a:lnSpc>
                <a:spcPct val="107000"/>
              </a:lnSpc>
              <a:buFont typeface="Symbol" panose="05050102010706020507" pitchFamily="18" charset="2"/>
              <a:buChar char=""/>
            </a:pPr>
            <a:r>
              <a:rPr lang="en-IN" sz="2400" kern="100" dirty="0">
                <a:effectLst/>
                <a:latin typeface="Garamond" panose="02020404030301010803" pitchFamily="18" charset="0"/>
                <a:ea typeface="Calibri" panose="020F0502020204030204" pitchFamily="34" charset="0"/>
                <a:cs typeface="Vrinda" panose="020B0502040204020203" pitchFamily="34" charset="0"/>
              </a:rPr>
              <a:t>Table analysis</a:t>
            </a:r>
            <a:endParaRPr lang="en-IN" sz="2400" kern="100" dirty="0">
              <a:effectLst/>
              <a:latin typeface="Calibri" panose="020F0502020204030204" pitchFamily="34" charset="0"/>
              <a:ea typeface="Calibri" panose="020F0502020204030204" pitchFamily="34" charset="0"/>
              <a:cs typeface="Vrinda" panose="020B0502040204020203" pitchFamily="34" charset="0"/>
            </a:endParaRPr>
          </a:p>
          <a:p>
            <a:pPr marL="342900" lvl="0" indent="-342900">
              <a:lnSpc>
                <a:spcPct val="107000"/>
              </a:lnSpc>
              <a:buFont typeface="Symbol" panose="05050102010706020507" pitchFamily="18" charset="2"/>
              <a:buChar char=""/>
            </a:pPr>
            <a:r>
              <a:rPr lang="en-IN" sz="2400" kern="100" dirty="0">
                <a:effectLst/>
                <a:latin typeface="Garamond" panose="02020404030301010803" pitchFamily="18" charset="0"/>
                <a:ea typeface="Calibri" panose="020F0502020204030204" pitchFamily="34" charset="0"/>
                <a:cs typeface="Vrinda" panose="020B0502040204020203" pitchFamily="34" charset="0"/>
              </a:rPr>
              <a:t>Box office revenue collection</a:t>
            </a:r>
            <a:endParaRPr lang="en-IN" sz="2400" kern="100" dirty="0">
              <a:effectLst/>
              <a:latin typeface="Calibri" panose="020F0502020204030204" pitchFamily="34" charset="0"/>
              <a:ea typeface="Calibri" panose="020F0502020204030204" pitchFamily="34" charset="0"/>
              <a:cs typeface="Vrinda" panose="020B0502040204020203" pitchFamily="34" charset="0"/>
            </a:endParaRPr>
          </a:p>
          <a:p>
            <a:pPr marL="342900" lvl="0" indent="-342900">
              <a:lnSpc>
                <a:spcPct val="107000"/>
              </a:lnSpc>
              <a:buFont typeface="Symbol" panose="05050102010706020507" pitchFamily="18" charset="2"/>
              <a:buChar char=""/>
            </a:pPr>
            <a:r>
              <a:rPr lang="en-IN" sz="2400" kern="100" dirty="0">
                <a:effectLst/>
                <a:latin typeface="Garamond" panose="02020404030301010803" pitchFamily="18" charset="0"/>
                <a:ea typeface="Calibri" panose="020F0502020204030204" pitchFamily="34" charset="0"/>
                <a:cs typeface="Vrinda" panose="020B0502040204020203" pitchFamily="34" charset="0"/>
              </a:rPr>
              <a:t>Box-office revenue (U.S. , Canada)</a:t>
            </a:r>
            <a:endParaRPr lang="en-IN" sz="2400" kern="100" dirty="0">
              <a:effectLst/>
              <a:latin typeface="Calibri" panose="020F0502020204030204" pitchFamily="34" charset="0"/>
              <a:ea typeface="Calibri" panose="020F0502020204030204" pitchFamily="34" charset="0"/>
              <a:cs typeface="Vrinda" panose="020B0502040204020203" pitchFamily="34" charset="0"/>
            </a:endParaRPr>
          </a:p>
          <a:p>
            <a:pPr marL="342900" lvl="0" indent="-342900">
              <a:lnSpc>
                <a:spcPct val="107000"/>
              </a:lnSpc>
              <a:buFont typeface="Symbol" panose="05050102010706020507" pitchFamily="18" charset="2"/>
              <a:buChar char=""/>
            </a:pPr>
            <a:r>
              <a:rPr lang="en-IN" sz="2400" kern="100" dirty="0">
                <a:effectLst/>
                <a:latin typeface="Garamond" panose="02020404030301010803" pitchFamily="18" charset="0"/>
                <a:ea typeface="Calibri" panose="020F0502020204030204" pitchFamily="34" charset="0"/>
                <a:cs typeface="Vrinda" panose="020B0502040204020203" pitchFamily="34" charset="0"/>
              </a:rPr>
              <a:t>Audience Reach</a:t>
            </a:r>
            <a:endParaRPr lang="en-IN" sz="2400" kern="100" dirty="0">
              <a:effectLst/>
              <a:latin typeface="Calibri" panose="020F0502020204030204" pitchFamily="34" charset="0"/>
              <a:ea typeface="Calibri" panose="020F0502020204030204" pitchFamily="34" charset="0"/>
              <a:cs typeface="Vrinda" panose="020B0502040204020203" pitchFamily="34" charset="0"/>
            </a:endParaRPr>
          </a:p>
          <a:p>
            <a:pPr marL="342900" lvl="0" indent="-342900">
              <a:lnSpc>
                <a:spcPct val="107000"/>
              </a:lnSpc>
              <a:buFont typeface="Symbol" panose="05050102010706020507" pitchFamily="18" charset="2"/>
              <a:buChar char=""/>
            </a:pPr>
            <a:r>
              <a:rPr lang="en-IN" sz="2400" kern="100" dirty="0">
                <a:effectLst/>
                <a:latin typeface="Garamond" panose="02020404030301010803" pitchFamily="18" charset="0"/>
                <a:ea typeface="Calibri" panose="020F0502020204030204" pitchFamily="34" charset="0"/>
                <a:cs typeface="Vrinda" panose="020B0502040204020203" pitchFamily="34" charset="0"/>
              </a:rPr>
              <a:t>Audience rating(IMDB rating)</a:t>
            </a:r>
            <a:endParaRPr lang="en-IN" sz="2400" kern="100" dirty="0">
              <a:effectLst/>
              <a:latin typeface="Calibri" panose="020F0502020204030204" pitchFamily="34" charset="0"/>
              <a:ea typeface="Calibri" panose="020F0502020204030204" pitchFamily="34" charset="0"/>
              <a:cs typeface="Vrinda" panose="020B0502040204020203" pitchFamily="34" charset="0"/>
            </a:endParaRPr>
          </a:p>
          <a:p>
            <a:pPr marL="342900" lvl="0" indent="-342900">
              <a:lnSpc>
                <a:spcPct val="107000"/>
              </a:lnSpc>
              <a:buFont typeface="Symbol" panose="05050102010706020507" pitchFamily="18" charset="2"/>
              <a:buChar char=""/>
            </a:pPr>
            <a:r>
              <a:rPr lang="en-IN" sz="2400" kern="100" dirty="0">
                <a:effectLst/>
                <a:latin typeface="Garamond" panose="02020404030301010803" pitchFamily="18" charset="0"/>
                <a:ea typeface="Calibri" panose="020F0502020204030204" pitchFamily="34" charset="0"/>
                <a:cs typeface="Vrinda" panose="020B0502040204020203" pitchFamily="34" charset="0"/>
              </a:rPr>
              <a:t>Critics rating (</a:t>
            </a:r>
            <a:r>
              <a:rPr lang="en-IN" sz="2400" kern="100" dirty="0" err="1">
                <a:effectLst/>
                <a:latin typeface="Garamond" panose="02020404030301010803" pitchFamily="18" charset="0"/>
                <a:ea typeface="Calibri" panose="020F0502020204030204" pitchFamily="34" charset="0"/>
                <a:cs typeface="Vrinda" panose="020B0502040204020203" pitchFamily="34" charset="0"/>
              </a:rPr>
              <a:t>metacritic</a:t>
            </a:r>
            <a:r>
              <a:rPr lang="en-IN" sz="2400" kern="100" dirty="0">
                <a:effectLst/>
                <a:latin typeface="Garamond" panose="02020404030301010803" pitchFamily="18" charset="0"/>
                <a:ea typeface="Calibri" panose="020F0502020204030204" pitchFamily="34" charset="0"/>
                <a:cs typeface="Vrinda" panose="020B0502040204020203" pitchFamily="34" charset="0"/>
              </a:rPr>
              <a:t> score)</a:t>
            </a:r>
            <a:endParaRPr lang="en-IN" sz="2400" kern="100" dirty="0">
              <a:effectLst/>
              <a:latin typeface="Calibri" panose="020F0502020204030204" pitchFamily="34" charset="0"/>
              <a:ea typeface="Calibri" panose="020F0502020204030204" pitchFamily="34" charset="0"/>
              <a:cs typeface="Vrinda" panose="020B0502040204020203" pitchFamily="34" charset="0"/>
            </a:endParaRPr>
          </a:p>
          <a:p>
            <a:pPr marL="342900" lvl="0" indent="-342900">
              <a:lnSpc>
                <a:spcPct val="107000"/>
              </a:lnSpc>
              <a:buFont typeface="Symbol" panose="05050102010706020507" pitchFamily="18" charset="2"/>
              <a:buChar char=""/>
            </a:pPr>
            <a:r>
              <a:rPr lang="en-IN" sz="2400" kern="100" dirty="0">
                <a:effectLst/>
                <a:latin typeface="Garamond" panose="02020404030301010803" pitchFamily="18" charset="0"/>
                <a:ea typeface="Calibri" panose="020F0502020204030204" pitchFamily="34" charset="0"/>
                <a:cs typeface="Vrinda" panose="020B0502040204020203" pitchFamily="34" charset="0"/>
              </a:rPr>
              <a:t>Critics rating v/s audience rating</a:t>
            </a:r>
            <a:endParaRPr lang="en-IN" sz="2400" kern="100" dirty="0">
              <a:effectLst/>
              <a:latin typeface="Calibri" panose="020F0502020204030204" pitchFamily="34" charset="0"/>
              <a:ea typeface="Calibri" panose="020F0502020204030204" pitchFamily="34" charset="0"/>
              <a:cs typeface="Vrinda" panose="020B0502040204020203" pitchFamily="34" charset="0"/>
            </a:endParaRPr>
          </a:p>
          <a:p>
            <a:pPr marL="342900" lvl="0" indent="-342900">
              <a:lnSpc>
                <a:spcPct val="107000"/>
              </a:lnSpc>
              <a:buFont typeface="Symbol" panose="05050102010706020507" pitchFamily="18" charset="2"/>
              <a:buChar char=""/>
            </a:pPr>
            <a:r>
              <a:rPr lang="en-IN" sz="2400" kern="100" dirty="0">
                <a:effectLst/>
                <a:latin typeface="Garamond" panose="02020404030301010803" pitchFamily="18" charset="0"/>
                <a:ea typeface="Calibri" panose="020F0502020204030204" pitchFamily="34" charset="0"/>
                <a:cs typeface="Vrinda" panose="020B0502040204020203" pitchFamily="34" charset="0"/>
              </a:rPr>
              <a:t>Return on investment</a:t>
            </a:r>
            <a:endParaRPr lang="en-IN" sz="2400" kern="100" dirty="0">
              <a:effectLst/>
              <a:latin typeface="Calibri" panose="020F0502020204030204" pitchFamily="34" charset="0"/>
              <a:ea typeface="Calibri" panose="020F0502020204030204" pitchFamily="34" charset="0"/>
              <a:cs typeface="Vrinda" panose="020B0502040204020203" pitchFamily="34" charset="0"/>
            </a:endParaRPr>
          </a:p>
          <a:p>
            <a:pPr marL="342900" lvl="0" indent="-342900">
              <a:lnSpc>
                <a:spcPct val="107000"/>
              </a:lnSpc>
              <a:buFont typeface="Symbol" panose="05050102010706020507" pitchFamily="18" charset="2"/>
              <a:buChar char=""/>
            </a:pPr>
            <a:r>
              <a:rPr lang="en-IN" sz="2400" kern="100" dirty="0">
                <a:effectLst/>
                <a:latin typeface="Garamond" panose="02020404030301010803" pitchFamily="18" charset="0"/>
                <a:ea typeface="Calibri" panose="020F0502020204030204" pitchFamily="34" charset="0"/>
                <a:cs typeface="Vrinda" panose="020B0502040204020203" pitchFamily="34" charset="0"/>
              </a:rPr>
              <a:t>Awards won by the film</a:t>
            </a:r>
            <a:endParaRPr lang="en-IN" sz="2400" kern="100" dirty="0">
              <a:effectLst/>
              <a:latin typeface="Calibri" panose="020F0502020204030204" pitchFamily="34" charset="0"/>
              <a:ea typeface="Calibri" panose="020F0502020204030204" pitchFamily="34" charset="0"/>
              <a:cs typeface="Vrinda" panose="020B0502040204020203" pitchFamily="34" charset="0"/>
            </a:endParaRPr>
          </a:p>
          <a:p>
            <a:pPr marL="342900" lvl="0" indent="-342900">
              <a:lnSpc>
                <a:spcPct val="107000"/>
              </a:lnSpc>
              <a:spcAft>
                <a:spcPts val="800"/>
              </a:spcAft>
              <a:buFont typeface="Symbol" panose="05050102010706020507" pitchFamily="18" charset="2"/>
              <a:buChar char=""/>
            </a:pPr>
            <a:r>
              <a:rPr lang="en-IN" sz="2400" kern="100" dirty="0">
                <a:effectLst/>
                <a:latin typeface="Garamond" panose="02020404030301010803" pitchFamily="18" charset="0"/>
                <a:ea typeface="Calibri" panose="020F0502020204030204" pitchFamily="34" charset="0"/>
                <a:cs typeface="Vrinda" panose="020B0502040204020203" pitchFamily="34" charset="0"/>
              </a:rPr>
              <a:t>Findings</a:t>
            </a:r>
            <a:endParaRPr lang="en-IN" sz="2400" kern="100" dirty="0">
              <a:effectLst/>
              <a:latin typeface="Calibri" panose="020F0502020204030204" pitchFamily="34" charset="0"/>
              <a:ea typeface="Calibri" panose="020F0502020204030204" pitchFamily="34" charset="0"/>
              <a:cs typeface="Vrinda" panose="020B0502040204020203" pitchFamily="34" charset="0"/>
            </a:endParaRPr>
          </a:p>
        </p:txBody>
      </p:sp>
    </p:spTree>
    <p:extLst>
      <p:ext uri="{BB962C8B-B14F-4D97-AF65-F5344CB8AC3E}">
        <p14:creationId xmlns:p14="http://schemas.microsoft.com/office/powerpoint/2010/main" val="32639985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BF0EC-A6CC-9169-E7FA-E884F850C425}"/>
              </a:ext>
            </a:extLst>
          </p:cNvPr>
          <p:cNvSpPr>
            <a:spLocks noGrp="1"/>
          </p:cNvSpPr>
          <p:nvPr>
            <p:ph type="title"/>
          </p:nvPr>
        </p:nvSpPr>
        <p:spPr>
          <a:xfrm>
            <a:off x="1295402" y="982132"/>
            <a:ext cx="9601196" cy="1387442"/>
          </a:xfrm>
        </p:spPr>
        <p:txBody>
          <a:bodyPr/>
          <a:lstStyle/>
          <a:p>
            <a:r>
              <a:rPr lang="en-IN" b="1" dirty="0"/>
              <a:t>Case study</a:t>
            </a:r>
          </a:p>
        </p:txBody>
      </p:sp>
      <p:sp>
        <p:nvSpPr>
          <p:cNvPr id="3" name="Content Placeholder 2">
            <a:extLst>
              <a:ext uri="{FF2B5EF4-FFF2-40B4-BE49-F238E27FC236}">
                <a16:creationId xmlns:a16="http://schemas.microsoft.com/office/drawing/2014/main" id="{C785D11A-08C6-3247-DB9F-7AA0B2BEBA26}"/>
              </a:ext>
            </a:extLst>
          </p:cNvPr>
          <p:cNvSpPr>
            <a:spLocks noGrp="1"/>
          </p:cNvSpPr>
          <p:nvPr>
            <p:ph idx="1"/>
          </p:nvPr>
        </p:nvSpPr>
        <p:spPr/>
        <p:txBody>
          <a:bodyPr>
            <a:normAutofit fontScale="92500" lnSpcReduction="10000"/>
          </a:bodyPr>
          <a:lstStyle/>
          <a:p>
            <a:r>
              <a:rPr lang="en-IN" dirty="0"/>
              <a:t>The case study is done using four datasets which gives various information about the performance of the films.</a:t>
            </a:r>
          </a:p>
          <a:p>
            <a:r>
              <a:rPr lang="en-IN" dirty="0"/>
              <a:t>The first dataset contains information about the public response of various films.</a:t>
            </a:r>
          </a:p>
          <a:p>
            <a:r>
              <a:rPr lang="en-IN" dirty="0"/>
              <a:t>The second dataset contains information about the box office collection of various films</a:t>
            </a:r>
          </a:p>
          <a:p>
            <a:r>
              <a:rPr lang="en-IN" dirty="0"/>
              <a:t>The third dataset contains information about the awards won by various films.</a:t>
            </a:r>
          </a:p>
          <a:p>
            <a:r>
              <a:rPr lang="en-IN" dirty="0"/>
              <a:t>The fourth dataset contains information about the release-date, run time and the film rating of the films.</a:t>
            </a:r>
          </a:p>
        </p:txBody>
      </p:sp>
    </p:spTree>
    <p:extLst>
      <p:ext uri="{BB962C8B-B14F-4D97-AF65-F5344CB8AC3E}">
        <p14:creationId xmlns:p14="http://schemas.microsoft.com/office/powerpoint/2010/main" val="8728645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A89AB-2055-E378-6C48-35BE09538A61}"/>
              </a:ext>
            </a:extLst>
          </p:cNvPr>
          <p:cNvSpPr>
            <a:spLocks noGrp="1"/>
          </p:cNvSpPr>
          <p:nvPr>
            <p:ph type="title"/>
          </p:nvPr>
        </p:nvSpPr>
        <p:spPr/>
        <p:txBody>
          <a:bodyPr/>
          <a:lstStyle/>
          <a:p>
            <a:r>
              <a:rPr lang="en-IN" b="1" dirty="0"/>
              <a:t>Objective</a:t>
            </a:r>
          </a:p>
        </p:txBody>
      </p:sp>
      <p:sp>
        <p:nvSpPr>
          <p:cNvPr id="3" name="Content Placeholder 2">
            <a:extLst>
              <a:ext uri="{FF2B5EF4-FFF2-40B4-BE49-F238E27FC236}">
                <a16:creationId xmlns:a16="http://schemas.microsoft.com/office/drawing/2014/main" id="{E6A43022-F470-FF7E-A3A5-F8EFED23668E}"/>
              </a:ext>
            </a:extLst>
          </p:cNvPr>
          <p:cNvSpPr>
            <a:spLocks noGrp="1"/>
          </p:cNvSpPr>
          <p:nvPr>
            <p:ph idx="1"/>
          </p:nvPr>
        </p:nvSpPr>
        <p:spPr/>
        <p:txBody>
          <a:bodyPr>
            <a:normAutofit fontScale="92500" lnSpcReduction="20000"/>
          </a:bodyPr>
          <a:lstStyle/>
          <a:p>
            <a:pPr marL="0" indent="0">
              <a:buNone/>
            </a:pPr>
            <a:r>
              <a:rPr lang="en-IN" dirty="0"/>
              <a:t>The objective is to see which films performed well in the following business metrices</a:t>
            </a:r>
          </a:p>
          <a:p>
            <a:r>
              <a:rPr lang="en-IN" dirty="0"/>
              <a:t>Box-office revenue</a:t>
            </a:r>
          </a:p>
          <a:p>
            <a:r>
              <a:rPr lang="en-IN" dirty="0"/>
              <a:t>Audience Reach</a:t>
            </a:r>
          </a:p>
          <a:p>
            <a:r>
              <a:rPr lang="en-IN" dirty="0"/>
              <a:t>Audience Rating</a:t>
            </a:r>
          </a:p>
          <a:p>
            <a:r>
              <a:rPr lang="en-IN" dirty="0"/>
              <a:t>Critics Rating</a:t>
            </a:r>
          </a:p>
          <a:p>
            <a:r>
              <a:rPr lang="en-IN" dirty="0"/>
              <a:t>Critics rating V/S audience rating</a:t>
            </a:r>
          </a:p>
          <a:p>
            <a:r>
              <a:rPr lang="en-IN" dirty="0"/>
              <a:t>Return on investment</a:t>
            </a:r>
          </a:p>
          <a:p>
            <a:r>
              <a:rPr lang="en-IN" dirty="0"/>
              <a:t>Awards won by the film</a:t>
            </a:r>
          </a:p>
          <a:p>
            <a:pPr marL="0" indent="0">
              <a:buNone/>
            </a:pPr>
            <a:endParaRPr lang="en-IN" dirty="0"/>
          </a:p>
        </p:txBody>
      </p:sp>
    </p:spTree>
    <p:extLst>
      <p:ext uri="{BB962C8B-B14F-4D97-AF65-F5344CB8AC3E}">
        <p14:creationId xmlns:p14="http://schemas.microsoft.com/office/powerpoint/2010/main" val="4686876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5DF5C-88E3-7202-F8F4-50D7F681598B}"/>
              </a:ext>
            </a:extLst>
          </p:cNvPr>
          <p:cNvSpPr>
            <a:spLocks noGrp="1"/>
          </p:cNvSpPr>
          <p:nvPr>
            <p:ph type="title"/>
          </p:nvPr>
        </p:nvSpPr>
        <p:spPr/>
        <p:txBody>
          <a:bodyPr/>
          <a:lstStyle/>
          <a:p>
            <a:r>
              <a:rPr lang="en-IN" b="1" dirty="0"/>
              <a:t>Table analysis</a:t>
            </a:r>
          </a:p>
        </p:txBody>
      </p:sp>
      <p:sp>
        <p:nvSpPr>
          <p:cNvPr id="3" name="Content Placeholder 2">
            <a:extLst>
              <a:ext uri="{FF2B5EF4-FFF2-40B4-BE49-F238E27FC236}">
                <a16:creationId xmlns:a16="http://schemas.microsoft.com/office/drawing/2014/main" id="{DC55FACC-558A-ACEC-62BA-BD1133974BAE}"/>
              </a:ext>
            </a:extLst>
          </p:cNvPr>
          <p:cNvSpPr>
            <a:spLocks noGrp="1"/>
          </p:cNvSpPr>
          <p:nvPr>
            <p:ph idx="1"/>
          </p:nvPr>
        </p:nvSpPr>
        <p:spPr>
          <a:xfrm>
            <a:off x="838200" y="2553213"/>
            <a:ext cx="10515600" cy="3188827"/>
          </a:xfrm>
        </p:spPr>
        <p:txBody>
          <a:bodyPr>
            <a:normAutofit/>
          </a:bodyPr>
          <a:lstStyle/>
          <a:p>
            <a:r>
              <a:rPr lang="en-IN" sz="2200" dirty="0"/>
              <a:t>The database contains information of 28 films released since 1995.</a:t>
            </a:r>
          </a:p>
          <a:p>
            <a:r>
              <a:rPr lang="en-IN" sz="2200" dirty="0"/>
              <a:t>The four datasets used for the data </a:t>
            </a:r>
            <a:r>
              <a:rPr lang="en-IN" sz="2200"/>
              <a:t>analysis are :</a:t>
            </a:r>
            <a:endParaRPr lang="en-IN" sz="2200" dirty="0"/>
          </a:p>
          <a:p>
            <a:r>
              <a:rPr lang="en-IN" sz="2200" dirty="0" err="1"/>
              <a:t>Public_response</a:t>
            </a:r>
            <a:endParaRPr lang="en-IN" sz="2200" dirty="0"/>
          </a:p>
          <a:p>
            <a:r>
              <a:rPr lang="en-IN" sz="2200" dirty="0" err="1"/>
              <a:t>Box_office</a:t>
            </a:r>
            <a:endParaRPr lang="en-IN" sz="2200" dirty="0"/>
          </a:p>
          <a:p>
            <a:r>
              <a:rPr lang="en-IN" sz="2200" dirty="0"/>
              <a:t>Academy</a:t>
            </a:r>
          </a:p>
          <a:p>
            <a:r>
              <a:rPr lang="en-IN" sz="2200" dirty="0" err="1"/>
              <a:t>Pixar_films</a:t>
            </a:r>
            <a:endParaRPr lang="en-IN" sz="2200" dirty="0"/>
          </a:p>
        </p:txBody>
      </p:sp>
    </p:spTree>
    <p:extLst>
      <p:ext uri="{BB962C8B-B14F-4D97-AF65-F5344CB8AC3E}">
        <p14:creationId xmlns:p14="http://schemas.microsoft.com/office/powerpoint/2010/main" val="38603538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E28F631-0248-24F2-6223-366056AF9DF2}"/>
              </a:ext>
            </a:extLst>
          </p:cNvPr>
          <p:cNvPicPr>
            <a:picLocks noChangeAspect="1"/>
          </p:cNvPicPr>
          <p:nvPr/>
        </p:nvPicPr>
        <p:blipFill>
          <a:blip r:embed="rId3"/>
          <a:stretch>
            <a:fillRect/>
          </a:stretch>
        </p:blipFill>
        <p:spPr>
          <a:xfrm>
            <a:off x="1573162" y="3185725"/>
            <a:ext cx="6548284" cy="1435436"/>
          </a:xfrm>
          <a:prstGeom prst="rect">
            <a:avLst/>
          </a:prstGeom>
        </p:spPr>
      </p:pic>
      <p:sp>
        <p:nvSpPr>
          <p:cNvPr id="2" name="Title 1">
            <a:extLst>
              <a:ext uri="{FF2B5EF4-FFF2-40B4-BE49-F238E27FC236}">
                <a16:creationId xmlns:a16="http://schemas.microsoft.com/office/drawing/2014/main" id="{2D76D72D-99A0-72EF-53E6-920957B9FA1C}"/>
              </a:ext>
            </a:extLst>
          </p:cNvPr>
          <p:cNvSpPr>
            <a:spLocks noGrp="1"/>
          </p:cNvSpPr>
          <p:nvPr>
            <p:ph type="title"/>
          </p:nvPr>
        </p:nvSpPr>
        <p:spPr/>
        <p:txBody>
          <a:bodyPr/>
          <a:lstStyle/>
          <a:p>
            <a:r>
              <a:rPr lang="en-IN" b="1" dirty="0"/>
              <a:t>Box-office revenue (worldwide)</a:t>
            </a:r>
          </a:p>
        </p:txBody>
      </p:sp>
      <p:sp>
        <p:nvSpPr>
          <p:cNvPr id="3" name="Content Placeholder 2">
            <a:extLst>
              <a:ext uri="{FF2B5EF4-FFF2-40B4-BE49-F238E27FC236}">
                <a16:creationId xmlns:a16="http://schemas.microsoft.com/office/drawing/2014/main" id="{547FC9AD-5AB8-788C-7CA3-996B06B6ADCC}"/>
              </a:ext>
            </a:extLst>
          </p:cNvPr>
          <p:cNvSpPr>
            <a:spLocks noGrp="1"/>
          </p:cNvSpPr>
          <p:nvPr>
            <p:ph idx="1"/>
          </p:nvPr>
        </p:nvSpPr>
        <p:spPr/>
        <p:txBody>
          <a:bodyPr/>
          <a:lstStyle/>
          <a:p>
            <a:r>
              <a:rPr lang="en-IN" dirty="0"/>
              <a:t> Following are the top 10 films which have done extremely well worldwide.</a:t>
            </a:r>
          </a:p>
          <a:p>
            <a:pPr marL="0" indent="0">
              <a:buNone/>
            </a:pPr>
            <a:endParaRPr lang="en-IN" dirty="0"/>
          </a:p>
        </p:txBody>
      </p:sp>
      <p:graphicFrame>
        <p:nvGraphicFramePr>
          <p:cNvPr id="4" name="Chart 3">
            <a:extLst>
              <a:ext uri="{FF2B5EF4-FFF2-40B4-BE49-F238E27FC236}">
                <a16:creationId xmlns:a16="http://schemas.microsoft.com/office/drawing/2014/main" id="{A42CC8B8-8115-5E39-64C2-FFB017E85A8B}"/>
              </a:ext>
            </a:extLst>
          </p:cNvPr>
          <p:cNvGraphicFramePr>
            <a:graphicFrameLocks/>
          </p:cNvGraphicFramePr>
          <p:nvPr>
            <p:extLst>
              <p:ext uri="{D42A27DB-BD31-4B8C-83A1-F6EECF244321}">
                <p14:modId xmlns:p14="http://schemas.microsoft.com/office/powerpoint/2010/main" val="3619165097"/>
              </p:ext>
            </p:extLst>
          </p:nvPr>
        </p:nvGraphicFramePr>
        <p:xfrm>
          <a:off x="4348312" y="2949677"/>
          <a:ext cx="6548284" cy="30480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0813795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91D5BD3-1440-68A0-E862-5306645696A8}"/>
              </a:ext>
            </a:extLst>
          </p:cNvPr>
          <p:cNvPicPr>
            <a:picLocks noChangeAspect="1"/>
          </p:cNvPicPr>
          <p:nvPr/>
        </p:nvPicPr>
        <p:blipFill>
          <a:blip r:embed="rId2"/>
          <a:stretch>
            <a:fillRect/>
          </a:stretch>
        </p:blipFill>
        <p:spPr>
          <a:xfrm>
            <a:off x="1508710" y="2839532"/>
            <a:ext cx="5501690" cy="1732470"/>
          </a:xfrm>
          <a:prstGeom prst="rect">
            <a:avLst/>
          </a:prstGeom>
        </p:spPr>
      </p:pic>
      <p:sp>
        <p:nvSpPr>
          <p:cNvPr id="2" name="Title 1">
            <a:extLst>
              <a:ext uri="{FF2B5EF4-FFF2-40B4-BE49-F238E27FC236}">
                <a16:creationId xmlns:a16="http://schemas.microsoft.com/office/drawing/2014/main" id="{284C7856-D789-19CB-A314-F5A72D175594}"/>
              </a:ext>
            </a:extLst>
          </p:cNvPr>
          <p:cNvSpPr>
            <a:spLocks noGrp="1"/>
          </p:cNvSpPr>
          <p:nvPr>
            <p:ph type="title"/>
          </p:nvPr>
        </p:nvSpPr>
        <p:spPr/>
        <p:txBody>
          <a:bodyPr/>
          <a:lstStyle/>
          <a:p>
            <a:r>
              <a:rPr lang="en-IN" b="1" dirty="0"/>
              <a:t>Box-office revenue (U.S-Canada)</a:t>
            </a:r>
          </a:p>
        </p:txBody>
      </p:sp>
      <p:graphicFrame>
        <p:nvGraphicFramePr>
          <p:cNvPr id="4" name="Content Placeholder 3">
            <a:extLst>
              <a:ext uri="{FF2B5EF4-FFF2-40B4-BE49-F238E27FC236}">
                <a16:creationId xmlns:a16="http://schemas.microsoft.com/office/drawing/2014/main" id="{F4EA7026-F10F-F34D-B9C4-59E9108A5A6B}"/>
              </a:ext>
            </a:extLst>
          </p:cNvPr>
          <p:cNvGraphicFramePr>
            <a:graphicFrameLocks noGrp="1"/>
          </p:cNvGraphicFramePr>
          <p:nvPr>
            <p:ph idx="1"/>
            <p:extLst>
              <p:ext uri="{D42A27DB-BD31-4B8C-83A1-F6EECF244321}">
                <p14:modId xmlns:p14="http://schemas.microsoft.com/office/powerpoint/2010/main" val="3284910306"/>
              </p:ext>
            </p:extLst>
          </p:nvPr>
        </p:nvGraphicFramePr>
        <p:xfrm>
          <a:off x="4788311" y="2654709"/>
          <a:ext cx="6565490" cy="3221159"/>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D0DFCFEE-982C-E160-68BF-D3452A5C0B86}"/>
              </a:ext>
            </a:extLst>
          </p:cNvPr>
          <p:cNvSpPr txBox="1"/>
          <p:nvPr/>
        </p:nvSpPr>
        <p:spPr>
          <a:xfrm>
            <a:off x="1592826" y="2839533"/>
            <a:ext cx="3028335" cy="267830"/>
          </a:xfrm>
          <a:prstGeom prst="rect">
            <a:avLst/>
          </a:prstGeom>
          <a:noFill/>
        </p:spPr>
        <p:txBody>
          <a:bodyPr wrap="square">
            <a:spAutoFit/>
          </a:bodyPr>
          <a:lstStyle/>
          <a:p>
            <a:pPr>
              <a:lnSpc>
                <a:spcPct val="107000"/>
              </a:lnSpc>
              <a:spcAft>
                <a:spcPts val="800"/>
              </a:spcAft>
              <a:buNone/>
            </a:pPr>
            <a:endParaRPr lang="en-IN" sz="1100" kern="100" dirty="0">
              <a:effectLst/>
              <a:latin typeface="+mj-lt"/>
              <a:ea typeface="Calibri" panose="020F0502020204030204" pitchFamily="34" charset="0"/>
              <a:cs typeface="Vrinda" panose="020B0502040204020203" pitchFamily="34" charset="0"/>
            </a:endParaRPr>
          </a:p>
        </p:txBody>
      </p:sp>
    </p:spTree>
    <p:extLst>
      <p:ext uri="{BB962C8B-B14F-4D97-AF65-F5344CB8AC3E}">
        <p14:creationId xmlns:p14="http://schemas.microsoft.com/office/powerpoint/2010/main" val="30365411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45F9728-BC28-CF94-277F-BA960B70559A}"/>
              </a:ext>
            </a:extLst>
          </p:cNvPr>
          <p:cNvPicPr>
            <a:picLocks noChangeAspect="1"/>
          </p:cNvPicPr>
          <p:nvPr/>
        </p:nvPicPr>
        <p:blipFill>
          <a:blip r:embed="rId2"/>
          <a:stretch>
            <a:fillRect/>
          </a:stretch>
        </p:blipFill>
        <p:spPr>
          <a:xfrm>
            <a:off x="1295402" y="2777144"/>
            <a:ext cx="6029630" cy="1785024"/>
          </a:xfrm>
          <a:prstGeom prst="rect">
            <a:avLst/>
          </a:prstGeom>
        </p:spPr>
      </p:pic>
      <p:sp>
        <p:nvSpPr>
          <p:cNvPr id="2" name="Title 1">
            <a:extLst>
              <a:ext uri="{FF2B5EF4-FFF2-40B4-BE49-F238E27FC236}">
                <a16:creationId xmlns:a16="http://schemas.microsoft.com/office/drawing/2014/main" id="{EDC9CC97-D1E0-AA27-522D-B41A7851D2E4}"/>
              </a:ext>
            </a:extLst>
          </p:cNvPr>
          <p:cNvSpPr>
            <a:spLocks noGrp="1"/>
          </p:cNvSpPr>
          <p:nvPr>
            <p:ph type="title"/>
          </p:nvPr>
        </p:nvSpPr>
        <p:spPr>
          <a:xfrm>
            <a:off x="1295402" y="982133"/>
            <a:ext cx="9601196" cy="1013816"/>
          </a:xfrm>
        </p:spPr>
        <p:txBody>
          <a:bodyPr/>
          <a:lstStyle/>
          <a:p>
            <a:r>
              <a:rPr lang="en-IN" b="1" dirty="0"/>
              <a:t>Audience Reach</a:t>
            </a:r>
          </a:p>
        </p:txBody>
      </p:sp>
      <p:graphicFrame>
        <p:nvGraphicFramePr>
          <p:cNvPr id="4" name="Content Placeholder 3">
            <a:extLst>
              <a:ext uri="{FF2B5EF4-FFF2-40B4-BE49-F238E27FC236}">
                <a16:creationId xmlns:a16="http://schemas.microsoft.com/office/drawing/2014/main" id="{B0C25E0E-FEAB-A164-147E-56A8837FD627}"/>
              </a:ext>
            </a:extLst>
          </p:cNvPr>
          <p:cNvGraphicFramePr>
            <a:graphicFrameLocks noGrp="1"/>
          </p:cNvGraphicFramePr>
          <p:nvPr>
            <p:ph idx="1"/>
            <p:extLst>
              <p:ext uri="{D42A27DB-BD31-4B8C-83A1-F6EECF244321}">
                <p14:modId xmlns:p14="http://schemas.microsoft.com/office/powerpoint/2010/main" val="3243488629"/>
              </p:ext>
            </p:extLst>
          </p:nvPr>
        </p:nvGraphicFramePr>
        <p:xfrm>
          <a:off x="5181601" y="2517057"/>
          <a:ext cx="5889522" cy="347078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318820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59B3A4D2-38B8-78B9-153F-F8FE691BD735}"/>
              </a:ext>
            </a:extLst>
          </p:cNvPr>
          <p:cNvPicPr>
            <a:picLocks noChangeAspect="1"/>
          </p:cNvPicPr>
          <p:nvPr/>
        </p:nvPicPr>
        <p:blipFill>
          <a:blip r:embed="rId2"/>
          <a:stretch>
            <a:fillRect/>
          </a:stretch>
        </p:blipFill>
        <p:spPr>
          <a:xfrm>
            <a:off x="1295402" y="2708319"/>
            <a:ext cx="6009966" cy="1686699"/>
          </a:xfrm>
          <a:prstGeom prst="rect">
            <a:avLst/>
          </a:prstGeom>
        </p:spPr>
      </p:pic>
      <p:sp>
        <p:nvSpPr>
          <p:cNvPr id="2" name="Title 1">
            <a:extLst>
              <a:ext uri="{FF2B5EF4-FFF2-40B4-BE49-F238E27FC236}">
                <a16:creationId xmlns:a16="http://schemas.microsoft.com/office/drawing/2014/main" id="{79500F73-67E3-1D97-069B-A93E02DDFC42}"/>
              </a:ext>
            </a:extLst>
          </p:cNvPr>
          <p:cNvSpPr>
            <a:spLocks noGrp="1"/>
          </p:cNvSpPr>
          <p:nvPr>
            <p:ph type="title"/>
          </p:nvPr>
        </p:nvSpPr>
        <p:spPr/>
        <p:txBody>
          <a:bodyPr/>
          <a:lstStyle/>
          <a:p>
            <a:r>
              <a:rPr lang="en-IN" b="1" dirty="0"/>
              <a:t>Audience Rating(IMDB Rating)</a:t>
            </a:r>
          </a:p>
        </p:txBody>
      </p:sp>
      <p:graphicFrame>
        <p:nvGraphicFramePr>
          <p:cNvPr id="4" name="Content Placeholder 3">
            <a:extLst>
              <a:ext uri="{FF2B5EF4-FFF2-40B4-BE49-F238E27FC236}">
                <a16:creationId xmlns:a16="http://schemas.microsoft.com/office/drawing/2014/main" id="{E5D8A979-35BE-718E-8BB3-83BB96147680}"/>
              </a:ext>
            </a:extLst>
          </p:cNvPr>
          <p:cNvGraphicFramePr>
            <a:graphicFrameLocks noGrp="1"/>
          </p:cNvGraphicFramePr>
          <p:nvPr>
            <p:ph idx="1"/>
            <p:extLst>
              <p:ext uri="{D42A27DB-BD31-4B8C-83A1-F6EECF244321}">
                <p14:modId xmlns:p14="http://schemas.microsoft.com/office/powerpoint/2010/main" val="161804496"/>
              </p:ext>
            </p:extLst>
          </p:nvPr>
        </p:nvGraphicFramePr>
        <p:xfrm>
          <a:off x="4139381" y="2526889"/>
          <a:ext cx="7214419" cy="365007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180237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1146</TotalTime>
  <Words>498</Words>
  <Application>Microsoft Office PowerPoint</Application>
  <PresentationFormat>Widescreen</PresentationFormat>
  <Paragraphs>95</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Garamond</vt:lpstr>
      <vt:lpstr>Symbol</vt:lpstr>
      <vt:lpstr>Organic</vt:lpstr>
      <vt:lpstr>Box-office analysis</vt:lpstr>
      <vt:lpstr>PowerPoint Presentation</vt:lpstr>
      <vt:lpstr>Case study</vt:lpstr>
      <vt:lpstr>Objective</vt:lpstr>
      <vt:lpstr>Table analysis</vt:lpstr>
      <vt:lpstr>Box-office revenue (worldwide)</vt:lpstr>
      <vt:lpstr>Box-office revenue (U.S-Canada)</vt:lpstr>
      <vt:lpstr>Audience Reach</vt:lpstr>
      <vt:lpstr>Audience Rating(IMDB Rating)</vt:lpstr>
      <vt:lpstr>Critics rating(meta critic score)</vt:lpstr>
      <vt:lpstr>Critic rating v/s audience rating</vt:lpstr>
      <vt:lpstr>Return on investment</vt:lpstr>
      <vt:lpstr>Awards won by the film</vt:lpstr>
      <vt:lpstr>Findings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SAMBIT SAHA</dc:creator>
  <cp:lastModifiedBy>SAMBIT SAHA</cp:lastModifiedBy>
  <cp:revision>36</cp:revision>
  <dcterms:created xsi:type="dcterms:W3CDTF">2025-03-28T15:28:10Z</dcterms:created>
  <dcterms:modified xsi:type="dcterms:W3CDTF">2025-03-29T14:15:46Z</dcterms:modified>
</cp:coreProperties>
</file>