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6"/>
  </p:notesMasterIdLst>
  <p:sldIdLst>
    <p:sldId id="448" r:id="rId2"/>
    <p:sldId id="449" r:id="rId3"/>
    <p:sldId id="450" r:id="rId4"/>
    <p:sldId id="451" r:id="rId5"/>
    <p:sldId id="258" r:id="rId6"/>
    <p:sldId id="367" r:id="rId7"/>
    <p:sldId id="26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334" r:id="rId22"/>
    <p:sldId id="335" r:id="rId23"/>
    <p:sldId id="340" r:id="rId24"/>
    <p:sldId id="370" r:id="rId25"/>
    <p:sldId id="362" r:id="rId26"/>
    <p:sldId id="271" r:id="rId27"/>
    <p:sldId id="320" r:id="rId28"/>
    <p:sldId id="321" r:id="rId29"/>
    <p:sldId id="322" r:id="rId30"/>
    <p:sldId id="323" r:id="rId31"/>
    <p:sldId id="465" r:id="rId32"/>
    <p:sldId id="361" r:id="rId33"/>
    <p:sldId id="339" r:id="rId34"/>
    <p:sldId id="336" r:id="rId35"/>
    <p:sldId id="337" r:id="rId36"/>
    <p:sldId id="466" r:id="rId37"/>
    <p:sldId id="467" r:id="rId38"/>
    <p:sldId id="468" r:id="rId39"/>
    <p:sldId id="264" r:id="rId40"/>
    <p:sldId id="268" r:id="rId41"/>
    <p:sldId id="441" r:id="rId42"/>
    <p:sldId id="442" r:id="rId43"/>
    <p:sldId id="443" r:id="rId44"/>
    <p:sldId id="444" r:id="rId45"/>
    <p:sldId id="445" r:id="rId46"/>
    <p:sldId id="289" r:id="rId47"/>
    <p:sldId id="293" r:id="rId48"/>
    <p:sldId id="296" r:id="rId49"/>
    <p:sldId id="275" r:id="rId50"/>
    <p:sldId id="290" r:id="rId51"/>
    <p:sldId id="292" r:id="rId52"/>
    <p:sldId id="297" r:id="rId53"/>
    <p:sldId id="429" r:id="rId54"/>
    <p:sldId id="432" r:id="rId55"/>
    <p:sldId id="433" r:id="rId56"/>
    <p:sldId id="430" r:id="rId57"/>
    <p:sldId id="435" r:id="rId58"/>
    <p:sldId id="434" r:id="rId59"/>
    <p:sldId id="436" r:id="rId60"/>
    <p:sldId id="363" r:id="rId61"/>
    <p:sldId id="300" r:id="rId62"/>
    <p:sldId id="304" r:id="rId63"/>
    <p:sldId id="306" r:id="rId64"/>
    <p:sldId id="421" r:id="rId65"/>
    <p:sldId id="365" r:id="rId66"/>
    <p:sldId id="422" r:id="rId67"/>
    <p:sldId id="423" r:id="rId68"/>
    <p:sldId id="424" r:id="rId69"/>
    <p:sldId id="425" r:id="rId70"/>
    <p:sldId id="369" r:id="rId71"/>
    <p:sldId id="380" r:id="rId72"/>
    <p:sldId id="381" r:id="rId73"/>
    <p:sldId id="382" r:id="rId74"/>
    <p:sldId id="383" r:id="rId75"/>
    <p:sldId id="384" r:id="rId76"/>
    <p:sldId id="470" r:id="rId77"/>
    <p:sldId id="387" r:id="rId78"/>
    <p:sldId id="385" r:id="rId79"/>
    <p:sldId id="386" r:id="rId80"/>
    <p:sldId id="390" r:id="rId81"/>
    <p:sldId id="391" r:id="rId82"/>
    <p:sldId id="392" r:id="rId83"/>
    <p:sldId id="393" r:id="rId84"/>
    <p:sldId id="394" r:id="rId85"/>
    <p:sldId id="395" r:id="rId86"/>
    <p:sldId id="397" r:id="rId87"/>
    <p:sldId id="398" r:id="rId88"/>
    <p:sldId id="399" r:id="rId89"/>
    <p:sldId id="324" r:id="rId90"/>
    <p:sldId id="400" r:id="rId91"/>
    <p:sldId id="401" r:id="rId92"/>
    <p:sldId id="402" r:id="rId93"/>
    <p:sldId id="420" r:id="rId94"/>
    <p:sldId id="469"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69" d="100"/>
          <a:sy n="69" d="100"/>
        </p:scale>
        <p:origin x="69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11E0C-1872-4C1E-A047-10E04E16FCE9}" type="datetimeFigureOut">
              <a:rPr lang="en-IN" smtClean="0"/>
              <a:t>22-06-2021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5BC0F-A3A4-4CEA-AB07-C756F0A34BD0}" type="slidenum">
              <a:rPr lang="en-IN" smtClean="0"/>
              <a:t>‹#›</a:t>
            </a:fld>
            <a:endParaRPr lang="en-IN"/>
          </a:p>
        </p:txBody>
      </p:sp>
    </p:spTree>
    <p:extLst>
      <p:ext uri="{BB962C8B-B14F-4D97-AF65-F5344CB8AC3E}">
        <p14:creationId xmlns:p14="http://schemas.microsoft.com/office/powerpoint/2010/main" val="193326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3742C4-49A1-4F3D-8350-D264FA421B1F}" type="slidenum">
              <a:rPr lang="en-IN" smtClean="0"/>
              <a:t>40</a:t>
            </a:fld>
            <a:endParaRPr lang="en-IN"/>
          </a:p>
        </p:txBody>
      </p:sp>
    </p:spTree>
    <p:extLst>
      <p:ext uri="{BB962C8B-B14F-4D97-AF65-F5344CB8AC3E}">
        <p14:creationId xmlns:p14="http://schemas.microsoft.com/office/powerpoint/2010/main" val="34906264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E9A06C-4173-4220-B179-4471F55E23F6}" type="datetimeFigureOut">
              <a:rPr lang="en-IN" smtClean="0"/>
              <a:t>22-06-2021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D907E0A-0995-4931-99D0-D3006B24B189}" type="slidenum">
              <a:rPr lang="en-IN" smtClean="0"/>
              <a:t>‹#›</a:t>
            </a:fld>
            <a:endParaRPr lang="en-IN"/>
          </a:p>
        </p:txBody>
      </p:sp>
    </p:spTree>
    <p:extLst>
      <p:ext uri="{BB962C8B-B14F-4D97-AF65-F5344CB8AC3E}">
        <p14:creationId xmlns:p14="http://schemas.microsoft.com/office/powerpoint/2010/main" val="415279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9A06C-4173-4220-B179-4471F55E23F6}" type="datetimeFigureOut">
              <a:rPr lang="en-IN" smtClean="0"/>
              <a:t>22-06-2021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236006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9A06C-4173-4220-B179-4471F55E23F6}" type="datetimeFigureOut">
              <a:rPr lang="en-IN" smtClean="0"/>
              <a:t>22-06-2021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403758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9A06C-4173-4220-B179-4471F55E23F6}" type="datetimeFigureOut">
              <a:rPr lang="en-IN" smtClean="0"/>
              <a:t>22-06-2021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314938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6E9A06C-4173-4220-B179-4471F55E23F6}" type="datetimeFigureOut">
              <a:rPr lang="en-IN" smtClean="0"/>
              <a:t>22-06-2021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D907E0A-0995-4931-99D0-D3006B24B189}" type="slidenum">
              <a:rPr lang="en-IN" smtClean="0"/>
              <a:t>‹#›</a:t>
            </a:fld>
            <a:endParaRPr lang="en-IN"/>
          </a:p>
        </p:txBody>
      </p:sp>
    </p:spTree>
    <p:extLst>
      <p:ext uri="{BB962C8B-B14F-4D97-AF65-F5344CB8AC3E}">
        <p14:creationId xmlns:p14="http://schemas.microsoft.com/office/powerpoint/2010/main" val="6541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E9A06C-4173-4220-B179-4471F55E23F6}" type="datetimeFigureOut">
              <a:rPr lang="en-IN" smtClean="0"/>
              <a:t>22-06-2021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101912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E9A06C-4173-4220-B179-4471F55E23F6}" type="datetimeFigureOut">
              <a:rPr lang="en-IN" smtClean="0"/>
              <a:t>22-06-2021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148771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E9A06C-4173-4220-B179-4471F55E23F6}" type="datetimeFigureOut">
              <a:rPr lang="en-IN" smtClean="0"/>
              <a:t>22-06-2021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1681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9A06C-4173-4220-B179-4471F55E23F6}" type="datetimeFigureOut">
              <a:rPr lang="en-IN" smtClean="0"/>
              <a:t>22-06-2021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270004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9A06C-4173-4220-B179-4471F55E23F6}" type="datetimeFigureOut">
              <a:rPr lang="en-IN" smtClean="0"/>
              <a:t>22-06-2021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389629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9A06C-4173-4220-B179-4471F55E23F6}" type="datetimeFigureOut">
              <a:rPr lang="en-IN" smtClean="0"/>
              <a:t>22-06-2021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D907E0A-0995-4931-99D0-D3006B24B189}" type="slidenum">
              <a:rPr lang="en-IN" smtClean="0"/>
              <a:t>‹#›</a:t>
            </a:fld>
            <a:endParaRPr lang="en-IN"/>
          </a:p>
        </p:txBody>
      </p:sp>
    </p:spTree>
    <p:extLst>
      <p:ext uri="{BB962C8B-B14F-4D97-AF65-F5344CB8AC3E}">
        <p14:creationId xmlns:p14="http://schemas.microsoft.com/office/powerpoint/2010/main" val="247584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E9A06C-4173-4220-B179-4471F55E23F6}" type="datetimeFigureOut">
              <a:rPr lang="en-IN" smtClean="0"/>
              <a:t>22-06-2021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D907E0A-0995-4931-99D0-D3006B24B189}" type="slidenum">
              <a:rPr lang="en-IN" smtClean="0"/>
              <a:t>‹#›</a:t>
            </a:fld>
            <a:endParaRPr lang="en-IN"/>
          </a:p>
        </p:txBody>
      </p:sp>
    </p:spTree>
    <p:extLst>
      <p:ext uri="{BB962C8B-B14F-4D97-AF65-F5344CB8AC3E}">
        <p14:creationId xmlns:p14="http://schemas.microsoft.com/office/powerpoint/2010/main" val="1642020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39.emf"/></Relationships>
</file>

<file path=ppt/slides/_rels/slide4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45.emf"/><Relationship Id="rId4" Type="http://schemas.openxmlformats.org/officeDocument/2006/relationships/image" Target="../media/image44.emf"/></Relationships>
</file>

<file path=ppt/slides/_rels/slide4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47.emf"/><Relationship Id="rId4" Type="http://schemas.openxmlformats.org/officeDocument/2006/relationships/image" Target="../media/image46.emf"/></Relationships>
</file>

<file path=ppt/slides/_rels/slide4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49.emf"/><Relationship Id="rId4" Type="http://schemas.openxmlformats.org/officeDocument/2006/relationships/image" Target="../media/image48.emf"/></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image" Target="../media/image69.png"/><Relationship Id="rId5" Type="http://schemas.openxmlformats.org/officeDocument/2006/relationships/image" Target="../media/image51.emf"/><Relationship Id="rId4" Type="http://schemas.openxmlformats.org/officeDocument/2006/relationships/image" Target="../media/image50.emf"/></Relationships>
</file>

<file path=ppt/slides/_rels/slide4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5.xml"/><Relationship Id="rId6" Type="http://schemas.openxmlformats.org/officeDocument/2006/relationships/image" Target="../media/image69.png"/><Relationship Id="rId5" Type="http://schemas.openxmlformats.org/officeDocument/2006/relationships/image" Target="../media/image53.emf"/><Relationship Id="rId4" Type="http://schemas.openxmlformats.org/officeDocument/2006/relationships/image" Target="../media/image52.emf"/></Relationships>
</file>

<file path=ppt/slides/_rels/slide4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72.png"/></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77.png"/><Relationship Id="rId5" Type="http://schemas.openxmlformats.org/officeDocument/2006/relationships/image" Target="../media/image57.emf"/><Relationship Id="rId4" Type="http://schemas.openxmlformats.org/officeDocument/2006/relationships/image" Target="../media/image56.emf"/></Relationships>
</file>

<file path=ppt/slides/_rels/slide51.xml.rels><?xml version="1.0" encoding="UTF-8" standalone="yes"?>
<Relationships xmlns="http://schemas.openxmlformats.org/package/2006/relationships"><Relationship Id="rId8" Type="http://schemas.openxmlformats.org/officeDocument/2006/relationships/image" Target="../media/image59.emf"/><Relationship Id="rId7" Type="http://schemas.openxmlformats.org/officeDocument/2006/relationships/image" Target="../media/image58.emf"/><Relationship Id="rId1" Type="http://schemas.openxmlformats.org/officeDocument/2006/relationships/slideLayout" Target="../slideLayouts/slideLayout5.xml"/><Relationship Id="rId6" Type="http://schemas.openxmlformats.org/officeDocument/2006/relationships/image" Target="../media/image970.png"/><Relationship Id="rId4" Type="http://schemas.openxmlformats.org/officeDocument/2006/relationships/image" Target="../media/image95.png"/><Relationship Id="rId9" Type="http://schemas.openxmlformats.org/officeDocument/2006/relationships/image" Target="../media/image77.png"/></Relationships>
</file>

<file path=ppt/slides/_rels/slide5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1.png"/><Relationship Id="rId1" Type="http://schemas.openxmlformats.org/officeDocument/2006/relationships/slideLayout" Target="../slideLayouts/slideLayout5.xml"/><Relationship Id="rId6" Type="http://schemas.openxmlformats.org/officeDocument/2006/relationships/image" Target="../media/image77.png"/><Relationship Id="rId5" Type="http://schemas.openxmlformats.org/officeDocument/2006/relationships/image" Target="../media/image61.emf"/><Relationship Id="rId4" Type="http://schemas.openxmlformats.org/officeDocument/2006/relationships/image" Target="../media/image60.emf"/></Relationships>
</file>

<file path=ppt/slides/_rels/slide5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63.emf"/><Relationship Id="rId4" Type="http://schemas.openxmlformats.org/officeDocument/2006/relationships/image" Target="../media/image62.emf"/></Relationships>
</file>

<file path=ppt/slides/_rels/slide54.xml.rels><?xml version="1.0" encoding="UTF-8" standalone="yes"?>
<Relationships xmlns="http://schemas.openxmlformats.org/package/2006/relationships"><Relationship Id="rId8" Type="http://schemas.openxmlformats.org/officeDocument/2006/relationships/image" Target="../media/image65.emf"/><Relationship Id="rId7" Type="http://schemas.openxmlformats.org/officeDocument/2006/relationships/image" Target="../media/image64.emf"/><Relationship Id="rId1" Type="http://schemas.openxmlformats.org/officeDocument/2006/relationships/slideLayout" Target="../slideLayouts/slideLayout5.xml"/><Relationship Id="rId6" Type="http://schemas.openxmlformats.org/officeDocument/2006/relationships/image" Target="../media/image970.png"/><Relationship Id="rId4" Type="http://schemas.openxmlformats.org/officeDocument/2006/relationships/image" Target="../media/image95.png"/><Relationship Id="rId9"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67.emf"/><Relationship Id="rId4" Type="http://schemas.openxmlformats.org/officeDocument/2006/relationships/image" Target="../media/image66.emf"/></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72.png"/><Relationship Id="rId5" Type="http://schemas.openxmlformats.org/officeDocument/2006/relationships/image" Target="../media/image69.emf"/><Relationship Id="rId4" Type="http://schemas.openxmlformats.org/officeDocument/2006/relationships/image" Target="../media/image68.emf"/></Relationships>
</file>

<file path=ppt/slides/_rels/slide57.xml.rels><?xml version="1.0" encoding="UTF-8" standalone="yes"?>
<Relationships xmlns="http://schemas.openxmlformats.org/package/2006/relationships"><Relationship Id="rId8" Type="http://schemas.openxmlformats.org/officeDocument/2006/relationships/image" Target="../media/image71.emf"/><Relationship Id="rId7" Type="http://schemas.openxmlformats.org/officeDocument/2006/relationships/image" Target="../media/image70.emf"/><Relationship Id="rId1" Type="http://schemas.openxmlformats.org/officeDocument/2006/relationships/slideLayout" Target="../slideLayouts/slideLayout5.xml"/><Relationship Id="rId6" Type="http://schemas.openxmlformats.org/officeDocument/2006/relationships/image" Target="../media/image970.png"/><Relationship Id="rId4" Type="http://schemas.openxmlformats.org/officeDocument/2006/relationships/image" Target="../media/image95.png"/><Relationship Id="rId9" Type="http://schemas.openxmlformats.org/officeDocument/2006/relationships/image" Target="../media/image72.png"/></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5.xml"/><Relationship Id="rId6" Type="http://schemas.openxmlformats.org/officeDocument/2006/relationships/image" Target="../media/image72.png"/><Relationship Id="rId5" Type="http://schemas.openxmlformats.org/officeDocument/2006/relationships/image" Target="../media/image73.emf"/><Relationship Id="rId4" Type="http://schemas.openxmlformats.org/officeDocument/2006/relationships/image" Target="../media/image72.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105.png"/><Relationship Id="rId1" Type="http://schemas.openxmlformats.org/officeDocument/2006/relationships/slideLayout" Target="../slideLayouts/slideLayout5.xml"/><Relationship Id="rId4" Type="http://schemas.openxmlformats.org/officeDocument/2006/relationships/image" Target="../media/image79.emf"/></Relationships>
</file>

<file path=ppt/slides/_rels/slide64.xml.rels><?xml version="1.0" encoding="UTF-8" standalone="yes"?>
<Relationships xmlns="http://schemas.openxmlformats.org/package/2006/relationships"><Relationship Id="rId3" Type="http://schemas.openxmlformats.org/officeDocument/2006/relationships/image" Target="../media/image1060.png"/><Relationship Id="rId1" Type="http://schemas.openxmlformats.org/officeDocument/2006/relationships/slideLayout" Target="../slideLayouts/slideLayout5.xml"/><Relationship Id="rId4" Type="http://schemas.openxmlformats.org/officeDocument/2006/relationships/image" Target="../media/image80.emf"/></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76.png"/><Relationship Id="rId1" Type="http://schemas.openxmlformats.org/officeDocument/2006/relationships/slideLayout" Target="../slideLayouts/slideLayout5.xml"/><Relationship Id="rId4" Type="http://schemas.openxmlformats.org/officeDocument/2006/relationships/image" Target="../media/image86.emf"/></Relationships>
</file>

<file path=ppt/slides/_rels/slide69.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90.emf"/></Relationships>
</file>

<file path=ppt/slides/_rels/slide74.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7"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97.emf"/><Relationship Id="rId5" Type="http://schemas.openxmlformats.org/officeDocument/2006/relationships/image" Target="../media/image1460.png"/></Relationships>
</file>

<file path=ppt/slides/_rels/slide8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7" Type="http://schemas.openxmlformats.org/officeDocument/2006/relationships/image" Target="../media/image100.emf"/><Relationship Id="rId1" Type="http://schemas.openxmlformats.org/officeDocument/2006/relationships/slideLayout" Target="../slideLayouts/slideLayout2.xml"/><Relationship Id="rId6" Type="http://schemas.openxmlformats.org/officeDocument/2006/relationships/image" Target="../media/image99.emf"/><Relationship Id="rId5" Type="http://schemas.openxmlformats.org/officeDocument/2006/relationships/image" Target="../media/image15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54.png"/></Relationships>
</file>

<file path=ppt/slides/_rels/slide86.xml.rels><?xml version="1.0" encoding="UTF-8" standalone="yes"?>
<Relationships xmlns="http://schemas.openxmlformats.org/package/2006/relationships"><Relationship Id="rId7" Type="http://schemas.openxmlformats.org/officeDocument/2006/relationships/image" Target="../media/image104.emf"/><Relationship Id="rId1" Type="http://schemas.openxmlformats.org/officeDocument/2006/relationships/slideLayout" Target="../slideLayouts/slideLayout2.xml"/><Relationship Id="rId6" Type="http://schemas.openxmlformats.org/officeDocument/2006/relationships/image" Target="../media/image103.emf"/><Relationship Id="rId5" Type="http://schemas.openxmlformats.org/officeDocument/2006/relationships/image" Target="../media/image160.png"/></Relationships>
</file>

<file path=ppt/slides/_rels/slide87.xml.rels><?xml version="1.0" encoding="UTF-8" standalone="yes"?>
<Relationships xmlns="http://schemas.openxmlformats.org/package/2006/relationships"><Relationship Id="rId7" Type="http://schemas.openxmlformats.org/officeDocument/2006/relationships/image" Target="../media/image106.emf"/><Relationship Id="rId1" Type="http://schemas.openxmlformats.org/officeDocument/2006/relationships/slideLayout" Target="../slideLayouts/slideLayout2.xml"/><Relationship Id="rId6" Type="http://schemas.openxmlformats.org/officeDocument/2006/relationships/image" Target="../media/image105.emf"/><Relationship Id="rId5" Type="http://schemas.openxmlformats.org/officeDocument/2006/relationships/image" Target="../media/image163.png"/></Relationships>
</file>

<file path=ppt/slides/_rels/slide88.xml.rels><?xml version="1.0" encoding="UTF-8" standalone="yes"?>
<Relationships xmlns="http://schemas.openxmlformats.org/package/2006/relationships"><Relationship Id="rId7" Type="http://schemas.openxmlformats.org/officeDocument/2006/relationships/image" Target="../media/image108.emf"/><Relationship Id="rId1" Type="http://schemas.openxmlformats.org/officeDocument/2006/relationships/slideLayout" Target="../slideLayouts/slideLayout2.xml"/><Relationship Id="rId6" Type="http://schemas.openxmlformats.org/officeDocument/2006/relationships/image" Target="../media/image107.emf"/><Relationship Id="rId5" Type="http://schemas.openxmlformats.org/officeDocument/2006/relationships/image" Target="../media/image166.png"/></Relationships>
</file>

<file path=ppt/slides/_rels/slide89.xml.rels><?xml version="1.0" encoding="UTF-8" standalone="yes"?>
<Relationships xmlns="http://schemas.openxmlformats.org/package/2006/relationships"><Relationship Id="rId7" Type="http://schemas.openxmlformats.org/officeDocument/2006/relationships/image" Target="../media/image110.emf"/><Relationship Id="rId1" Type="http://schemas.openxmlformats.org/officeDocument/2006/relationships/slideLayout" Target="../slideLayouts/slideLayout2.xml"/><Relationship Id="rId6" Type="http://schemas.openxmlformats.org/officeDocument/2006/relationships/image" Target="../media/image109.emf"/><Relationship Id="rId5" Type="http://schemas.openxmlformats.org/officeDocument/2006/relationships/image" Target="../media/image169.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7" Type="http://schemas.openxmlformats.org/officeDocument/2006/relationships/image" Target="../media/image112.emf"/><Relationship Id="rId1" Type="http://schemas.openxmlformats.org/officeDocument/2006/relationships/slideLayout" Target="../slideLayouts/slideLayout2.xml"/><Relationship Id="rId6" Type="http://schemas.openxmlformats.org/officeDocument/2006/relationships/image" Target="../media/image111.emf"/><Relationship Id="rId5" Type="http://schemas.openxmlformats.org/officeDocument/2006/relationships/image" Target="../media/image173.png"/></Relationships>
</file>

<file path=ppt/slides/_rels/slide9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3BF0-821E-4EEC-826E-F592C009B4D9}"/>
              </a:ext>
            </a:extLst>
          </p:cNvPr>
          <p:cNvSpPr>
            <a:spLocks noGrp="1"/>
          </p:cNvSpPr>
          <p:nvPr>
            <p:ph type="ctrTitle"/>
          </p:nvPr>
        </p:nvSpPr>
        <p:spPr>
          <a:xfrm>
            <a:off x="967585" y="1772790"/>
            <a:ext cx="9454709" cy="1656210"/>
          </a:xfrm>
        </p:spPr>
        <p:txBody>
          <a:bodyPr/>
          <a:lstStyle/>
          <a:p>
            <a:r>
              <a:rPr lang="en-IN" sz="5400" dirty="0"/>
              <a:t>NONPARAMETRIC INFERENCE PROJECT</a:t>
            </a:r>
            <a:br>
              <a:rPr lang="en-IN" sz="5400" dirty="0"/>
            </a:br>
            <a:r>
              <a:rPr lang="en-IN" sz="5400" dirty="0"/>
              <a:t>	-</a:t>
            </a:r>
            <a:r>
              <a:rPr lang="en-US" sz="4800" dirty="0">
                <a:cs typeface="AngsanaUPC" panose="02020603050405020304" pitchFamily="18" charset="-34"/>
              </a:rPr>
              <a:t>WILCOXON MANN-WHITNEY STATISTIC</a:t>
            </a:r>
            <a:endParaRPr lang="en-IN" sz="4800" dirty="0"/>
          </a:p>
        </p:txBody>
      </p:sp>
      <p:sp>
        <p:nvSpPr>
          <p:cNvPr id="3" name="Subtitle 2">
            <a:extLst>
              <a:ext uri="{FF2B5EF4-FFF2-40B4-BE49-F238E27FC236}">
                <a16:creationId xmlns:a16="http://schemas.microsoft.com/office/drawing/2014/main" id="{BFBA0A77-9043-42E2-B7D6-EEDCBD10FFB6}"/>
              </a:ext>
            </a:extLst>
          </p:cNvPr>
          <p:cNvSpPr>
            <a:spLocks noGrp="1"/>
          </p:cNvSpPr>
          <p:nvPr>
            <p:ph type="subTitle" idx="1"/>
          </p:nvPr>
        </p:nvSpPr>
        <p:spPr/>
        <p:txBody>
          <a:bodyPr>
            <a:normAutofit fontScale="55000" lnSpcReduction="20000"/>
          </a:bodyPr>
          <a:lstStyle/>
          <a:p>
            <a:r>
              <a:rPr lang="en-IN" dirty="0"/>
              <a:t>PROJECT GUIDE : </a:t>
            </a:r>
            <a:r>
              <a:rPr lang="en-IN" dirty="0" err="1"/>
              <a:t>Dr.</a:t>
            </a:r>
            <a:r>
              <a:rPr lang="en-IN" dirty="0"/>
              <a:t> ISHA DEWAN</a:t>
            </a:r>
          </a:p>
          <a:p>
            <a:r>
              <a:rPr lang="en-IN" dirty="0"/>
              <a:t> ROLL No. 4  ANISHA GHOSH  </a:t>
            </a:r>
          </a:p>
          <a:p>
            <a:r>
              <a:rPr lang="en-IN" dirty="0"/>
              <a:t> ROLL NO. 14  PARAMITA ADHIKARI</a:t>
            </a:r>
          </a:p>
          <a:p>
            <a:r>
              <a:rPr lang="en-IN" dirty="0"/>
              <a:t> ROLL NO. 15  PAYEL GHOSAL</a:t>
            </a:r>
          </a:p>
        </p:txBody>
      </p:sp>
    </p:spTree>
    <p:extLst>
      <p:ext uri="{BB962C8B-B14F-4D97-AF65-F5344CB8AC3E}">
        <p14:creationId xmlns:p14="http://schemas.microsoft.com/office/powerpoint/2010/main" val="141947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A82D14-117E-4891-9591-A6AA7B93FC99}"/>
                  </a:ext>
                </a:extLst>
              </p:cNvPr>
              <p:cNvSpPr txBox="1"/>
              <p:nvPr/>
            </p:nvSpPr>
            <p:spPr>
              <a:xfrm>
                <a:off x="7639672" y="2526384"/>
                <a:ext cx="3898736" cy="2308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𝟎</m:t>
                          </m:r>
                        </m:sub>
                      </m:sSub>
                      <m:r>
                        <a:rPr lang="en-IN" b="1" i="1">
                          <a:latin typeface="Cambria Math" panose="02040503050406030204" pitchFamily="18" charset="0"/>
                        </a:rPr>
                        <m:t> :</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m:t>
                      </m:r>
                      <m:r>
                        <a:rPr lang="en-IN" b="1" i="1">
                          <a:latin typeface="Cambria Math" panose="02040503050406030204" pitchFamily="18" charset="0"/>
                        </a:rPr>
                        <m:t>𝐆</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 </m:t>
                      </m:r>
                      <m:r>
                        <a:rPr lang="en-IN" b="1" i="1">
                          <a:latin typeface="Cambria Math" panose="02040503050406030204" pitchFamily="18" charset="0"/>
                        </a:rPr>
                        <m:t>𝐯𝐬</m:t>
                      </m:r>
                      <m:sSub>
                        <m:sSubPr>
                          <m:ctrlPr>
                            <a:rPr lang="en-IN" b="1" i="1">
                              <a:latin typeface="Cambria Math" panose="02040503050406030204" pitchFamily="18" charset="0"/>
                            </a:rPr>
                          </m:ctrlPr>
                        </m:sSubPr>
                        <m:e>
                          <m:r>
                            <a:rPr lang="en-US" b="1" i="1" smtClean="0">
                              <a:latin typeface="Cambria Math" panose="02040503050406030204" pitchFamily="18" charset="0"/>
                            </a:rPr>
                            <m:t> </m:t>
                          </m:r>
                          <m:r>
                            <a:rPr lang="en-IN" b="1" i="1">
                              <a:latin typeface="Cambria Math" panose="02040503050406030204" pitchFamily="18" charset="0"/>
                            </a:rPr>
                            <m:t>𝑯</m:t>
                          </m:r>
                        </m:e>
                        <m:sub>
                          <m:r>
                            <a:rPr lang="en-IN" b="1" i="1">
                              <a:latin typeface="Cambria Math" panose="02040503050406030204" pitchFamily="18" charset="0"/>
                            </a:rPr>
                            <m:t>𝟑</m:t>
                          </m:r>
                        </m:sub>
                      </m:sSub>
                      <m:r>
                        <a:rPr lang="en-IN" b="1" i="1">
                          <a:latin typeface="Cambria Math" panose="02040503050406030204" pitchFamily="18" charset="0"/>
                        </a:rPr>
                        <m:t>:</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𝑮</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𝒙</m:t>
                      </m:r>
                      <m:r>
                        <a:rPr lang="en-IN" b="1" i="1">
                          <a:latin typeface="Cambria Math" panose="02040503050406030204" pitchFamily="18" charset="0"/>
                          <a:ea typeface="Cambria Math" panose="02040503050406030204" pitchFamily="18" charset="0"/>
                        </a:rPr>
                        <m:t>)</m:t>
                      </m:r>
                    </m:oMath>
                  </m:oMathPara>
                </a14:m>
                <a:endParaRPr lang="en-IN" b="1" dirty="0">
                  <a:latin typeface="Footlight MT Light" panose="0204060206030A020304" pitchFamily="18" charset="0"/>
                </a:endParaRPr>
              </a:p>
              <a:p>
                <a:endParaRPr lang="en-IN" dirty="0">
                  <a:latin typeface="Footlight MT Light" panose="0204060206030A020304" pitchFamily="18" charset="0"/>
                </a:endParaRPr>
              </a:p>
              <a:p>
                <a:r>
                  <a:rPr lang="en-IN" dirty="0"/>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30</m:t>
                    </m:r>
                    <m:r>
                      <a:rPr lang="en-IN" i="1">
                        <a:latin typeface="Cambria Math" panose="02040503050406030204" pitchFamily="18" charset="0"/>
                      </a:rPr>
                      <m:t> , </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30</m:t>
                    </m:r>
                  </m:oMath>
                </a14:m>
                <a:endParaRPr lang="en-IN" dirty="0"/>
              </a:p>
              <a:p>
                <a:endParaRPr lang="en-IN" dirty="0"/>
              </a:p>
              <a:p>
                <a:r>
                  <a:rPr lang="en-IN" dirty="0"/>
                  <a:t>Observation : </a:t>
                </a:r>
              </a:p>
              <a:p>
                <a:r>
                  <a:rPr lang="en-IN" dirty="0"/>
                  <a:t>The histograms corresponding to the four distributions are similar.</a:t>
                </a:r>
              </a:p>
              <a:p>
                <a:endParaRPr lang="en-IN" dirty="0"/>
              </a:p>
            </p:txBody>
          </p:sp>
        </mc:Choice>
        <mc:Fallback xmlns="">
          <p:sp>
            <p:nvSpPr>
              <p:cNvPr id="2" name="TextBox 1">
                <a:extLst>
                  <a:ext uri="{FF2B5EF4-FFF2-40B4-BE49-F238E27FC236}">
                    <a16:creationId xmlns:a16="http://schemas.microsoft.com/office/drawing/2014/main" id="{72A82D14-117E-4891-9591-A6AA7B93FC99}"/>
                  </a:ext>
                </a:extLst>
              </p:cNvPr>
              <p:cNvSpPr txBox="1">
                <a:spLocks noRot="1" noChangeAspect="1" noMove="1" noResize="1" noEditPoints="1" noAdjustHandles="1" noChangeArrowheads="1" noChangeShapeType="1" noTextEdit="1"/>
              </p:cNvSpPr>
              <p:nvPr/>
            </p:nvSpPr>
            <p:spPr>
              <a:xfrm>
                <a:off x="7639672" y="2526384"/>
                <a:ext cx="3898736" cy="2308324"/>
              </a:xfrm>
              <a:prstGeom prst="rect">
                <a:avLst/>
              </a:prstGeom>
              <a:blipFill>
                <a:blip r:embed="rId2"/>
                <a:stretch>
                  <a:fillRect l="-1250" r="-15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F47398A-11A3-482D-B9B5-E02142C28241}"/>
              </a:ext>
            </a:extLst>
          </p:cNvPr>
          <p:cNvPicPr>
            <a:picLocks noChangeAspect="1"/>
          </p:cNvPicPr>
          <p:nvPr/>
        </p:nvPicPr>
        <p:blipFill>
          <a:blip r:embed="rId3"/>
          <a:stretch>
            <a:fillRect/>
          </a:stretch>
        </p:blipFill>
        <p:spPr>
          <a:xfrm>
            <a:off x="0" y="0"/>
            <a:ext cx="6866659" cy="6858000"/>
          </a:xfrm>
          <a:prstGeom prst="rect">
            <a:avLst/>
          </a:prstGeom>
        </p:spPr>
      </p:pic>
    </p:spTree>
    <p:extLst>
      <p:ext uri="{BB962C8B-B14F-4D97-AF65-F5344CB8AC3E}">
        <p14:creationId xmlns:p14="http://schemas.microsoft.com/office/powerpoint/2010/main" val="23272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876AF97-C26E-42F4-9D94-31C1DFC92455}"/>
                  </a:ext>
                </a:extLst>
              </p:cNvPr>
              <p:cNvSpPr txBox="1"/>
              <p:nvPr/>
            </p:nvSpPr>
            <p:spPr>
              <a:xfrm>
                <a:off x="7512842" y="2363830"/>
                <a:ext cx="4251810" cy="2308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𝟎</m:t>
                          </m:r>
                        </m:sub>
                      </m:sSub>
                      <m:r>
                        <a:rPr lang="en-IN" b="1" i="1">
                          <a:latin typeface="Cambria Math" panose="02040503050406030204" pitchFamily="18" charset="0"/>
                        </a:rPr>
                        <m:t> :</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m:t>
                      </m:r>
                      <m:r>
                        <a:rPr lang="en-IN" b="1" i="1">
                          <a:latin typeface="Cambria Math" panose="02040503050406030204" pitchFamily="18" charset="0"/>
                        </a:rPr>
                        <m:t>𝐆</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 </m:t>
                      </m:r>
                      <m:r>
                        <a:rPr lang="en-IN" b="1" i="1">
                          <a:latin typeface="Cambria Math" panose="02040503050406030204" pitchFamily="18" charset="0"/>
                        </a:rPr>
                        <m:t>𝐯𝐬</m:t>
                      </m:r>
                      <m:sSub>
                        <m:sSubPr>
                          <m:ctrlPr>
                            <a:rPr lang="en-IN" b="1" i="1">
                              <a:latin typeface="Cambria Math" panose="02040503050406030204" pitchFamily="18" charset="0"/>
                            </a:rPr>
                          </m:ctrlPr>
                        </m:sSubPr>
                        <m:e>
                          <m:r>
                            <a:rPr lang="en-US" b="1" i="1" smtClean="0">
                              <a:latin typeface="Cambria Math" panose="02040503050406030204" pitchFamily="18" charset="0"/>
                            </a:rPr>
                            <m:t> </m:t>
                          </m:r>
                          <m:r>
                            <a:rPr lang="en-IN" b="1" i="1">
                              <a:latin typeface="Cambria Math" panose="02040503050406030204" pitchFamily="18" charset="0"/>
                            </a:rPr>
                            <m:t>𝑯</m:t>
                          </m:r>
                        </m:e>
                        <m:sub>
                          <m:r>
                            <a:rPr lang="en-IN" b="1" i="1">
                              <a:latin typeface="Cambria Math" panose="02040503050406030204" pitchFamily="18" charset="0"/>
                            </a:rPr>
                            <m:t>𝟑</m:t>
                          </m:r>
                        </m:sub>
                      </m:sSub>
                      <m:r>
                        <a:rPr lang="en-IN" b="1" i="1">
                          <a:latin typeface="Cambria Math" panose="02040503050406030204" pitchFamily="18" charset="0"/>
                        </a:rPr>
                        <m:t>:</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𝑮</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𝒙</m:t>
                      </m:r>
                      <m:r>
                        <a:rPr lang="en-IN" b="1" i="1">
                          <a:latin typeface="Cambria Math" panose="02040503050406030204" pitchFamily="18" charset="0"/>
                          <a:ea typeface="Cambria Math" panose="02040503050406030204" pitchFamily="18" charset="0"/>
                        </a:rPr>
                        <m:t>)</m:t>
                      </m:r>
                    </m:oMath>
                  </m:oMathPara>
                </a14:m>
                <a:endParaRPr lang="en-IN" b="1" dirty="0"/>
              </a:p>
              <a:p>
                <a:endParaRPr lang="en-IN" dirty="0"/>
              </a:p>
              <a:p>
                <a:r>
                  <a:rPr lang="en-IN" dirty="0"/>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=40 , </m:t>
                    </m:r>
                    <m:r>
                      <a:rPr lang="en-IN" i="1">
                        <a:latin typeface="Cambria Math" panose="02040503050406030204" pitchFamily="18" charset="0"/>
                      </a:rPr>
                      <m:t>𝑚</m:t>
                    </m:r>
                    <m:r>
                      <a:rPr lang="en-IN" i="1">
                        <a:latin typeface="Cambria Math" panose="02040503050406030204" pitchFamily="18" charset="0"/>
                      </a:rPr>
                      <m:t>=47</m:t>
                    </m:r>
                  </m:oMath>
                </a14:m>
                <a:endParaRPr lang="en-IN" dirty="0"/>
              </a:p>
              <a:p>
                <a:endParaRPr lang="en-IN" dirty="0"/>
              </a:p>
              <a:p>
                <a:r>
                  <a:rPr lang="en-IN" dirty="0"/>
                  <a:t>Observation : </a:t>
                </a:r>
              </a:p>
              <a:p>
                <a:r>
                  <a:rPr lang="en-IN" dirty="0"/>
                  <a:t>The histograms corresponding to the four distributions are similar.</a:t>
                </a:r>
              </a:p>
              <a:p>
                <a:endParaRPr lang="en-IN" dirty="0"/>
              </a:p>
            </p:txBody>
          </p:sp>
        </mc:Choice>
        <mc:Fallback xmlns="">
          <p:sp>
            <p:nvSpPr>
              <p:cNvPr id="2" name="TextBox 1">
                <a:extLst>
                  <a:ext uri="{FF2B5EF4-FFF2-40B4-BE49-F238E27FC236}">
                    <a16:creationId xmlns:a16="http://schemas.microsoft.com/office/drawing/2014/main" id="{1876AF97-C26E-42F4-9D94-31C1DFC92455}"/>
                  </a:ext>
                </a:extLst>
              </p:cNvPr>
              <p:cNvSpPr txBox="1">
                <a:spLocks noRot="1" noChangeAspect="1" noMove="1" noResize="1" noEditPoints="1" noAdjustHandles="1" noChangeArrowheads="1" noChangeShapeType="1" noTextEdit="1"/>
              </p:cNvSpPr>
              <p:nvPr/>
            </p:nvSpPr>
            <p:spPr>
              <a:xfrm>
                <a:off x="7512842" y="2363830"/>
                <a:ext cx="4251810" cy="2308324"/>
              </a:xfrm>
              <a:prstGeom prst="rect">
                <a:avLst/>
              </a:prstGeom>
              <a:blipFill>
                <a:blip r:embed="rId2"/>
                <a:stretch>
                  <a:fillRect l="-1146"/>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17D2D1B-FA7A-494A-8D73-6F2057C1AEA2}"/>
              </a:ext>
            </a:extLst>
          </p:cNvPr>
          <p:cNvPicPr>
            <a:picLocks noChangeAspect="1"/>
          </p:cNvPicPr>
          <p:nvPr/>
        </p:nvPicPr>
        <p:blipFill>
          <a:blip r:embed="rId3"/>
          <a:stretch>
            <a:fillRect/>
          </a:stretch>
        </p:blipFill>
        <p:spPr>
          <a:xfrm>
            <a:off x="0" y="0"/>
            <a:ext cx="6866659" cy="6858000"/>
          </a:xfrm>
          <a:prstGeom prst="rect">
            <a:avLst/>
          </a:prstGeom>
        </p:spPr>
      </p:pic>
    </p:spTree>
    <p:extLst>
      <p:ext uri="{BB962C8B-B14F-4D97-AF65-F5344CB8AC3E}">
        <p14:creationId xmlns:p14="http://schemas.microsoft.com/office/powerpoint/2010/main" val="135673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06407BD-5640-4F73-A626-CD633B9CF20D}"/>
                  </a:ext>
                </a:extLst>
              </p:cNvPr>
              <p:cNvSpPr txBox="1"/>
              <p:nvPr/>
            </p:nvSpPr>
            <p:spPr>
              <a:xfrm>
                <a:off x="676634" y="2100606"/>
                <a:ext cx="10558021" cy="2677656"/>
              </a:xfrm>
              <a:prstGeom prst="rect">
                <a:avLst/>
              </a:prstGeom>
              <a:noFill/>
            </p:spPr>
            <p:txBody>
              <a:bodyPr wrap="square" rtlCol="0">
                <a:spAutoFit/>
              </a:bodyPr>
              <a:lstStyle/>
              <a:p>
                <a:pPr marL="285750" indent="-285750">
                  <a:buFont typeface="Arial" panose="020B0604020202020204" pitchFamily="34" charset="0"/>
                  <a:buChar char="•"/>
                </a:pPr>
                <a:r>
                  <a:rPr lang="en-IN" sz="2400" dirty="0"/>
                  <a:t>So, for both sided alternatives, the histograms corresponding to the </a:t>
                </a:r>
                <a14:m>
                  <m:oMath xmlns:m="http://schemas.openxmlformats.org/officeDocument/2006/math">
                    <m:r>
                      <a:rPr lang="en-IN" sz="2400" b="0" i="1" smtClean="0">
                        <a:latin typeface="Cambria Math" panose="02040503050406030204" pitchFamily="18" charset="0"/>
                      </a:rPr>
                      <m:t>4</m:t>
                    </m:r>
                  </m:oMath>
                </a14:m>
                <a:r>
                  <a:rPr lang="en-IN" sz="2400" dirty="0"/>
                  <a:t> distributions considered, are almost similar, for all combinations of </a:t>
                </a:r>
                <a14:m>
                  <m:oMath xmlns:m="http://schemas.openxmlformats.org/officeDocument/2006/math">
                    <m:r>
                      <a:rPr lang="en-IN" sz="2400" b="0" i="1" smtClean="0">
                        <a:latin typeface="Cambria Math" panose="02040503050406030204" pitchFamily="18" charset="0"/>
                      </a:rPr>
                      <m:t>𝑛</m:t>
                    </m:r>
                  </m:oMath>
                </a14:m>
                <a:r>
                  <a:rPr lang="en-IN" sz="2400" dirty="0"/>
                  <a:t> and </a:t>
                </a:r>
                <a14:m>
                  <m:oMath xmlns:m="http://schemas.openxmlformats.org/officeDocument/2006/math">
                    <m:r>
                      <a:rPr lang="en-IN" sz="2400" b="0" i="1" smtClean="0">
                        <a:latin typeface="Cambria Math" panose="02040503050406030204" pitchFamily="18" charset="0"/>
                      </a:rPr>
                      <m:t>𝑚</m:t>
                    </m:r>
                  </m:oMath>
                </a14:m>
                <a:r>
                  <a:rPr lang="en-IN" sz="2400" dirty="0"/>
                  <a:t> taken.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simulation study agrees with the fact that Mann-Whitney statistic is distribution free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m:t>
                    </m:r>
                  </m:oMath>
                </a14:m>
                <a:endParaRPr lang="en-IN" sz="2400" b="0" dirty="0"/>
              </a:p>
              <a:p>
                <a:endParaRPr lang="en-IN" sz="2400" dirty="0"/>
              </a:p>
            </p:txBody>
          </p:sp>
        </mc:Choice>
        <mc:Fallback xmlns="">
          <p:sp>
            <p:nvSpPr>
              <p:cNvPr id="2" name="TextBox 1">
                <a:extLst>
                  <a:ext uri="{FF2B5EF4-FFF2-40B4-BE49-F238E27FC236}">
                    <a16:creationId xmlns:a16="http://schemas.microsoft.com/office/drawing/2014/main" id="{E06407BD-5640-4F73-A626-CD633B9CF20D}"/>
                  </a:ext>
                </a:extLst>
              </p:cNvPr>
              <p:cNvSpPr txBox="1">
                <a:spLocks noRot="1" noChangeAspect="1" noMove="1" noResize="1" noEditPoints="1" noAdjustHandles="1" noChangeArrowheads="1" noChangeShapeType="1" noTextEdit="1"/>
              </p:cNvSpPr>
              <p:nvPr/>
            </p:nvSpPr>
            <p:spPr>
              <a:xfrm>
                <a:off x="676634" y="2100606"/>
                <a:ext cx="10558021" cy="2677656"/>
              </a:xfrm>
              <a:prstGeom prst="rect">
                <a:avLst/>
              </a:prstGeom>
              <a:blipFill>
                <a:blip r:embed="rId2"/>
                <a:stretch>
                  <a:fillRect l="-808" t="-2050"/>
                </a:stretch>
              </a:blipFill>
            </p:spPr>
            <p:txBody>
              <a:bodyPr/>
              <a:lstStyle/>
              <a:p>
                <a:r>
                  <a:rPr lang="en-IN">
                    <a:noFill/>
                  </a:rPr>
                  <a:t> </a:t>
                </a:r>
              </a:p>
            </p:txBody>
          </p:sp>
        </mc:Fallback>
      </mc:AlternateContent>
    </p:spTree>
    <p:extLst>
      <p:ext uri="{BB962C8B-B14F-4D97-AF65-F5344CB8AC3E}">
        <p14:creationId xmlns:p14="http://schemas.microsoft.com/office/powerpoint/2010/main" val="85247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9EF675-0221-4C34-8D00-3586FB346B54}"/>
                  </a:ext>
                </a:extLst>
              </p:cNvPr>
              <p:cNvSpPr txBox="1"/>
              <p:nvPr/>
            </p:nvSpPr>
            <p:spPr>
              <a:xfrm>
                <a:off x="799072" y="1944142"/>
                <a:ext cx="10338487" cy="50209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another way of visualize whether two distributions are equal or not, i.e. comparing empirical CDF of two different test statistic.(Visualize in next two slides.)</a:t>
                </a:r>
              </a:p>
              <a:p>
                <a:pPr marL="285750" indent="-285750">
                  <a:buFont typeface="Arial" panose="020B0604020202020204" pitchFamily="34" charset="0"/>
                  <a:buChar char="•"/>
                </a:pPr>
                <a:r>
                  <a:rPr lang="en-US" dirty="0"/>
                  <a:t>We proceed a formal test  based on that. That is </a:t>
                </a:r>
                <a:r>
                  <a:rPr lang="en-US" b="1" dirty="0"/>
                  <a:t>Kolmogorov-Smirnov Two Sample Test</a:t>
                </a:r>
                <a:r>
                  <a:rPr lang="en-US" dirty="0"/>
                  <a:t>, The two-sample Kolmogorov-Smirnov test is used to test whether two samples come from the same distribution.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and</a:t>
                </a:r>
                <a14:m>
                  <m:oMath xmlns:m="http://schemas.openxmlformats.org/officeDocument/2006/math">
                    <m:sSub>
                      <m:sSubPr>
                        <m:ctrlPr>
                          <a:rPr lang="en-IN" i="1">
                            <a:latin typeface="Cambria Math" panose="02040503050406030204" pitchFamily="18" charset="0"/>
                          </a:rPr>
                        </m:ctrlPr>
                      </m:sSubPr>
                      <m:e>
                        <m:r>
                          <a:rPr lang="en-US" b="0" i="1">
                            <a:latin typeface="Cambria Math" panose="02040503050406030204" pitchFamily="18" charset="0"/>
                          </a:rPr>
                          <m:t> </m:t>
                        </m:r>
                        <m:r>
                          <a:rPr lang="en-IN" b="0" i="1">
                            <a:latin typeface="Cambria Math" panose="02040503050406030204" pitchFamily="18" charset="0"/>
                          </a:rPr>
                          <m:t>𝐻</m:t>
                        </m:r>
                      </m:e>
                      <m:sub>
                        <m:r>
                          <a:rPr lang="en-IN" b="0" i="1">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r>
                  <a:rPr lang="en-US" dirty="0"/>
                  <a:t> Test statistic for two sample KS test is </a:t>
                </a:r>
              </a:p>
              <a:p>
                <a:r>
                  <a:rPr lang="en-IN"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sup</m:t>
                            </m:r>
                          </m:e>
                          <m:lim>
                            <m:r>
                              <a:rPr lang="en-US" b="0" i="1" smtClean="0">
                                <a:latin typeface="Cambria Math" panose="02040503050406030204" pitchFamily="18" charset="0"/>
                              </a:rPr>
                              <m:t>𝑥</m:t>
                            </m:r>
                          </m:lim>
                        </m:limLow>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sub>
                            <m:r>
                              <a:rPr lang="en-US" b="0" i="1" smtClean="0">
                                <a:latin typeface="Cambria Math" panose="02040503050406030204" pitchFamily="18" charset="0"/>
                              </a:rPr>
                              <m:t>1,</m:t>
                            </m:r>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𝑚</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e>
                    </m:func>
                  </m:oMath>
                </a14:m>
                <a:endParaRPr lang="en-IN" dirty="0"/>
              </a:p>
              <a:p>
                <a:r>
                  <a:rPr lang="en-IN" dirty="0"/>
                  <a:t>    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1,</m:t>
                        </m:r>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IN" dirty="0"/>
                  <a:t> : empirical CDF of the first sample.</a:t>
                </a:r>
              </a:p>
              <a:p>
                <a:r>
                  <a:rPr lang="en-IN" dirty="0"/>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i="1">
                            <a:latin typeface="Cambria Math" panose="02040503050406030204" pitchFamily="18" charset="0"/>
                          </a:rPr>
                          <m:t>2,</m:t>
                        </m:r>
                        <m:r>
                          <a:rPr lang="en-US" i="1">
                            <a:latin typeface="Cambria Math" panose="02040503050406030204" pitchFamily="18" charset="0"/>
                          </a:rPr>
                          <m:t>𝑚</m:t>
                        </m:r>
                      </m:sub>
                    </m:sSub>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IN" dirty="0"/>
                  <a:t> :empirical CDF of the second sample.</a:t>
                </a:r>
              </a:p>
              <a:p>
                <a:pPr marL="285750" indent="-285750">
                  <a:buFont typeface="Arial" panose="020B0604020202020204" pitchFamily="34" charset="0"/>
                  <a:buChar char="•"/>
                </a:pPr>
                <a:r>
                  <a:rPr lang="en-IN"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𝑜</m:t>
                        </m:r>
                      </m:sub>
                    </m:sSub>
                  </m:oMath>
                </a14:m>
                <a:r>
                  <a:rPr lang="en-IN" dirty="0"/>
                  <a:t> rejected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sub>
                    </m:sSub>
                  </m:oMath>
                </a14:m>
                <a:r>
                  <a:rPr lang="en-IN" dirty="0"/>
                  <a:t> is sufficiently large.</a:t>
                </a:r>
              </a:p>
              <a:p>
                <a:pPr marL="285750" indent="-285750">
                  <a:buFont typeface="Arial" panose="020B0604020202020204" pitchFamily="34" charset="0"/>
                  <a:buChar char="•"/>
                </a:pPr>
                <a:r>
                  <a:rPr lang="en-IN" dirty="0"/>
                  <a:t>For large samples, the null hypothesis is rejected at level </a:t>
                </a:r>
                <a14:m>
                  <m:oMath xmlns:m="http://schemas.openxmlformats.org/officeDocument/2006/math">
                    <m:r>
                      <m:rPr>
                        <m:sty m:val="p"/>
                      </m:rPr>
                      <a:rPr lang="en-IN" i="1">
                        <a:latin typeface="Cambria Math" panose="02040503050406030204" pitchFamily="18" charset="0"/>
                      </a:rPr>
                      <m:t>α</m:t>
                    </m:r>
                  </m:oMath>
                </a14:m>
                <a:r>
                  <a:rPr lang="en-IN" dirty="0"/>
                  <a: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𝐷</m:t>
                        </m:r>
                      </m:e>
                      <m:sub>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𝑚</m:t>
                        </m:r>
                      </m:sub>
                    </m:sSub>
                    <m:r>
                      <a:rPr lang="en-IN" i="1">
                        <a:latin typeface="Cambria Math" panose="02040503050406030204" pitchFamily="18" charset="0"/>
                      </a:rPr>
                      <m:t>&gt;</m:t>
                    </m:r>
                    <m:r>
                      <a:rPr lang="en-IN" i="1">
                        <a:latin typeface="Cambria Math" panose="02040503050406030204" pitchFamily="18" charset="0"/>
                      </a:rPr>
                      <m:t>𝑐</m:t>
                    </m:r>
                    <m:d>
                      <m:dPr>
                        <m:ctrlPr>
                          <a:rPr lang="en-IN" i="1">
                            <a:latin typeface="Cambria Math" panose="02040503050406030204" pitchFamily="18" charset="0"/>
                          </a:rPr>
                        </m:ctrlPr>
                      </m:dPr>
                      <m:e>
                        <m:r>
                          <a:rPr lang="en-IN" i="1">
                            <a:latin typeface="Cambria Math" panose="02040503050406030204" pitchFamily="18" charset="0"/>
                          </a:rPr>
                          <m:t>𝛼</m:t>
                        </m:r>
                      </m:e>
                    </m:d>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𝑚</m:t>
                            </m:r>
                          </m:num>
                          <m:den>
                            <m:r>
                              <a:rPr lang="en-IN" i="1">
                                <a:latin typeface="Cambria Math" panose="02040503050406030204" pitchFamily="18" charset="0"/>
                              </a:rPr>
                              <m:t>𝑛𝑚</m:t>
                            </m:r>
                          </m:den>
                        </m:f>
                      </m:e>
                    </m:rad>
                  </m:oMath>
                </a14:m>
                <a:r>
                  <a:rPr lang="en-IN" dirty="0"/>
                  <a:t> , where </a:t>
                </a:r>
                <a14:m>
                  <m:oMath xmlns:m="http://schemas.openxmlformats.org/officeDocument/2006/math">
                    <m:r>
                      <a:rPr lang="en-IN" i="1">
                        <a:latin typeface="Cambria Math" panose="02040503050406030204" pitchFamily="18" charset="0"/>
                      </a:rPr>
                      <m:t>𝑐</m:t>
                    </m:r>
                    <m:d>
                      <m:dPr>
                        <m:ctrlPr>
                          <a:rPr lang="en-IN" i="1">
                            <a:latin typeface="Cambria Math" panose="02040503050406030204" pitchFamily="18" charset="0"/>
                          </a:rPr>
                        </m:ctrlPr>
                      </m:dPr>
                      <m:e>
                        <m:r>
                          <a:rPr lang="en-IN" i="1">
                            <a:latin typeface="Cambria Math" panose="02040503050406030204" pitchFamily="18" charset="0"/>
                          </a:rPr>
                          <m:t>𝛼</m:t>
                        </m:r>
                      </m:e>
                    </m:d>
                  </m:oMath>
                </a14:m>
                <a:r>
                  <a:rPr lang="en-IN" dirty="0"/>
                  <a:t> is a constant.</a:t>
                </a:r>
              </a:p>
              <a:p>
                <a:pPr marL="285750" indent="-285750">
                  <a:buFont typeface="Arial" panose="020B0604020202020204" pitchFamily="34" charset="0"/>
                  <a:buChar char="•"/>
                </a:pPr>
                <a:r>
                  <a:rPr lang="en-IN" dirty="0"/>
                  <a:t>Here our first and second sample should be the values of Mann Whitney Statistic obtained from two different distributions.</a:t>
                </a:r>
              </a:p>
              <a:p>
                <a:endParaRPr lang="en-IN" dirty="0"/>
              </a:p>
              <a:p>
                <a:pPr marL="285750" indent="-285750">
                  <a:buFont typeface="Arial" panose="020B0604020202020204" pitchFamily="34" charset="0"/>
                  <a:buChar char="•"/>
                </a:pPr>
                <a:endParaRPr lang="en-IN" dirty="0"/>
              </a:p>
            </p:txBody>
          </p:sp>
        </mc:Choice>
        <mc:Fallback xmlns="">
          <p:sp>
            <p:nvSpPr>
              <p:cNvPr id="4" name="TextBox 3">
                <a:extLst>
                  <a:ext uri="{FF2B5EF4-FFF2-40B4-BE49-F238E27FC236}">
                    <a16:creationId xmlns:a16="http://schemas.microsoft.com/office/drawing/2014/main" id="{DB9EF675-0221-4C34-8D00-3586FB346B54}"/>
                  </a:ext>
                </a:extLst>
              </p:cNvPr>
              <p:cNvSpPr txBox="1">
                <a:spLocks noRot="1" noChangeAspect="1" noMove="1" noResize="1" noEditPoints="1" noAdjustHandles="1" noChangeArrowheads="1" noChangeShapeType="1" noTextEdit="1"/>
              </p:cNvSpPr>
              <p:nvPr/>
            </p:nvSpPr>
            <p:spPr>
              <a:xfrm>
                <a:off x="799072" y="1944142"/>
                <a:ext cx="10338487" cy="5020926"/>
              </a:xfrm>
              <a:prstGeom prst="rect">
                <a:avLst/>
              </a:prstGeom>
              <a:blipFill>
                <a:blip r:embed="rId2"/>
                <a:stretch>
                  <a:fillRect l="-354" t="-728" r="-884"/>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00FEBD74-349D-46D3-A397-E6DB270E603F}"/>
              </a:ext>
            </a:extLst>
          </p:cNvPr>
          <p:cNvSpPr txBox="1"/>
          <p:nvPr/>
        </p:nvSpPr>
        <p:spPr>
          <a:xfrm>
            <a:off x="1041726" y="324875"/>
            <a:ext cx="9868930" cy="1323439"/>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mj-lt"/>
              </a:rPr>
              <a:t>ANOTHER WAY OF VISUALIZATION OF DISTRIBUTION FREE CHARACTERISTIC</a:t>
            </a:r>
            <a:endParaRPr lang="en-IN" sz="40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90619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F361-467D-4ADA-A489-E1D311025E71}"/>
              </a:ext>
            </a:extLst>
          </p:cNvPr>
          <p:cNvSpPr>
            <a:spLocks noGrp="1"/>
          </p:cNvSpPr>
          <p:nvPr>
            <p:ph type="title"/>
          </p:nvPr>
        </p:nvSpPr>
        <p:spPr/>
        <p:txBody>
          <a:bodyPr>
            <a:noAutofit/>
          </a:bodyPr>
          <a:lstStyle/>
          <a:p>
            <a:r>
              <a:rPr lang="en-IN" sz="4400" dirty="0"/>
              <a:t>p-values for KOLMOGOROV-SMIRNOV TEST</a:t>
            </a:r>
          </a:p>
        </p:txBody>
      </p:sp>
      <p:graphicFrame>
        <p:nvGraphicFramePr>
          <p:cNvPr id="4" name="Table 4">
            <a:extLst>
              <a:ext uri="{FF2B5EF4-FFF2-40B4-BE49-F238E27FC236}">
                <a16:creationId xmlns:a16="http://schemas.microsoft.com/office/drawing/2014/main" id="{00075C29-9229-4DB3-8185-F0B501858C8B}"/>
              </a:ext>
            </a:extLst>
          </p:cNvPr>
          <p:cNvGraphicFramePr>
            <a:graphicFrameLocks noGrp="1"/>
          </p:cNvGraphicFramePr>
          <p:nvPr>
            <p:ph idx="1"/>
            <p:extLst>
              <p:ext uri="{D42A27DB-BD31-4B8C-83A1-F6EECF244321}">
                <p14:modId xmlns:p14="http://schemas.microsoft.com/office/powerpoint/2010/main" val="139071845"/>
              </p:ext>
            </p:extLst>
          </p:nvPr>
        </p:nvGraphicFramePr>
        <p:xfrm>
          <a:off x="491231" y="2011423"/>
          <a:ext cx="11209538" cy="3172964"/>
        </p:xfrm>
        <a:graphic>
          <a:graphicData uri="http://schemas.openxmlformats.org/drawingml/2006/table">
            <a:tbl>
              <a:tblPr firstRow="1" bandRow="1">
                <a:tableStyleId>{5C22544A-7EE6-4342-B048-85BDC9FD1C3A}</a:tableStyleId>
              </a:tblPr>
              <a:tblGrid>
                <a:gridCol w="1162975">
                  <a:extLst>
                    <a:ext uri="{9D8B030D-6E8A-4147-A177-3AD203B41FA5}">
                      <a16:colId xmlns:a16="http://schemas.microsoft.com/office/drawing/2014/main" val="1658829080"/>
                    </a:ext>
                  </a:extLst>
                </a:gridCol>
                <a:gridCol w="1464815">
                  <a:extLst>
                    <a:ext uri="{9D8B030D-6E8A-4147-A177-3AD203B41FA5}">
                      <a16:colId xmlns:a16="http://schemas.microsoft.com/office/drawing/2014/main" val="960511050"/>
                    </a:ext>
                  </a:extLst>
                </a:gridCol>
                <a:gridCol w="1491449">
                  <a:extLst>
                    <a:ext uri="{9D8B030D-6E8A-4147-A177-3AD203B41FA5}">
                      <a16:colId xmlns:a16="http://schemas.microsoft.com/office/drawing/2014/main" val="1999830820"/>
                    </a:ext>
                  </a:extLst>
                </a:gridCol>
                <a:gridCol w="1837677">
                  <a:extLst>
                    <a:ext uri="{9D8B030D-6E8A-4147-A177-3AD203B41FA5}">
                      <a16:colId xmlns:a16="http://schemas.microsoft.com/office/drawing/2014/main" val="2601745249"/>
                    </a:ext>
                  </a:extLst>
                </a:gridCol>
                <a:gridCol w="1606859">
                  <a:extLst>
                    <a:ext uri="{9D8B030D-6E8A-4147-A177-3AD203B41FA5}">
                      <a16:colId xmlns:a16="http://schemas.microsoft.com/office/drawing/2014/main" val="2662090592"/>
                    </a:ext>
                  </a:extLst>
                </a:gridCol>
                <a:gridCol w="1766656">
                  <a:extLst>
                    <a:ext uri="{9D8B030D-6E8A-4147-A177-3AD203B41FA5}">
                      <a16:colId xmlns:a16="http://schemas.microsoft.com/office/drawing/2014/main" val="864017329"/>
                    </a:ext>
                  </a:extLst>
                </a:gridCol>
                <a:gridCol w="1879107">
                  <a:extLst>
                    <a:ext uri="{9D8B030D-6E8A-4147-A177-3AD203B41FA5}">
                      <a16:colId xmlns:a16="http://schemas.microsoft.com/office/drawing/2014/main" val="2062266245"/>
                    </a:ext>
                  </a:extLst>
                </a:gridCol>
              </a:tblGrid>
              <a:tr h="822501">
                <a:tc>
                  <a:txBody>
                    <a:bodyPr/>
                    <a:lstStyle/>
                    <a:p>
                      <a:r>
                        <a:rPr lang="en-IN" sz="1600" dirty="0"/>
                        <a:t>SAMPLE </a:t>
                      </a:r>
                    </a:p>
                    <a:p>
                      <a:r>
                        <a:rPr lang="en-IN" sz="1600" dirty="0"/>
                        <a:t>SIZE</a:t>
                      </a:r>
                    </a:p>
                  </a:txBody>
                  <a:tcPr/>
                </a:tc>
                <a:tc>
                  <a:txBody>
                    <a:bodyPr/>
                    <a:lstStyle/>
                    <a:p>
                      <a:r>
                        <a:rPr lang="en-IN" sz="1600" dirty="0"/>
                        <a:t>NORMAL vs</a:t>
                      </a:r>
                    </a:p>
                    <a:p>
                      <a:r>
                        <a:rPr lang="en-IN" sz="1600" dirty="0"/>
                        <a:t>UNIFORM</a:t>
                      </a:r>
                    </a:p>
                    <a:p>
                      <a:endParaRPr lang="en-IN" sz="1600" dirty="0"/>
                    </a:p>
                  </a:txBody>
                  <a:tcPr/>
                </a:tc>
                <a:tc>
                  <a:txBody>
                    <a:bodyPr/>
                    <a:lstStyle/>
                    <a:p>
                      <a:r>
                        <a:rPr lang="en-IN" sz="1600" dirty="0"/>
                        <a:t>NORMAL vs</a:t>
                      </a:r>
                    </a:p>
                    <a:p>
                      <a:r>
                        <a:rPr lang="en-IN" sz="1600" dirty="0"/>
                        <a:t>CAUCHY</a:t>
                      </a:r>
                    </a:p>
                  </a:txBody>
                  <a:tcPr/>
                </a:tc>
                <a:tc>
                  <a:txBody>
                    <a:bodyPr/>
                    <a:lstStyle/>
                    <a:p>
                      <a:r>
                        <a:rPr lang="en-IN" sz="1600" dirty="0"/>
                        <a:t>NORMAL vs EXPONENTIAL</a:t>
                      </a:r>
                    </a:p>
                  </a:txBody>
                  <a:tcPr/>
                </a:tc>
                <a:tc>
                  <a:txBody>
                    <a:bodyPr/>
                    <a:lstStyle/>
                    <a:p>
                      <a:r>
                        <a:rPr lang="en-IN" sz="1600" dirty="0"/>
                        <a:t>UNIFORM vs</a:t>
                      </a:r>
                    </a:p>
                    <a:p>
                      <a:r>
                        <a:rPr lang="en-IN" sz="1600" dirty="0"/>
                        <a:t>CAUCHY</a:t>
                      </a:r>
                    </a:p>
                  </a:txBody>
                  <a:tcPr/>
                </a:tc>
                <a:tc>
                  <a:txBody>
                    <a:bodyPr/>
                    <a:lstStyle/>
                    <a:p>
                      <a:r>
                        <a:rPr lang="en-IN" sz="1600" dirty="0"/>
                        <a:t>UNIFORM VS EXPONENTIAL</a:t>
                      </a:r>
                    </a:p>
                  </a:txBody>
                  <a:tcPr/>
                </a:tc>
                <a:tc>
                  <a:txBody>
                    <a:bodyPr/>
                    <a:lstStyle/>
                    <a:p>
                      <a:r>
                        <a:rPr lang="en-IN" sz="1600" dirty="0"/>
                        <a:t>CAUCHY VS EXPONENTIAL</a:t>
                      </a:r>
                    </a:p>
                  </a:txBody>
                  <a:tcPr/>
                </a:tc>
                <a:extLst>
                  <a:ext uri="{0D108BD9-81ED-4DB2-BD59-A6C34878D82A}">
                    <a16:rowId xmlns:a16="http://schemas.microsoft.com/office/drawing/2014/main" val="3944513453"/>
                  </a:ext>
                </a:extLst>
              </a:tr>
              <a:tr h="587501">
                <a:tc>
                  <a:txBody>
                    <a:bodyPr/>
                    <a:lstStyle/>
                    <a:p>
                      <a:r>
                        <a:rPr lang="en-IN" sz="1600" dirty="0"/>
                        <a:t>n=10</a:t>
                      </a:r>
                    </a:p>
                    <a:p>
                      <a:r>
                        <a:rPr lang="en-IN" sz="1600" dirty="0"/>
                        <a:t>m=15</a:t>
                      </a:r>
                    </a:p>
                  </a:txBody>
                  <a:tcPr/>
                </a:tc>
                <a:tc>
                  <a:txBody>
                    <a:bodyPr/>
                    <a:lstStyle/>
                    <a:p>
                      <a:r>
                        <a:rPr lang="en-IN" sz="1600" dirty="0"/>
                        <a:t>0.759</a:t>
                      </a:r>
                    </a:p>
                  </a:txBody>
                  <a:tcPr/>
                </a:tc>
                <a:tc>
                  <a:txBody>
                    <a:bodyPr/>
                    <a:lstStyle/>
                    <a:p>
                      <a:r>
                        <a:rPr lang="en-IN" sz="1600" dirty="0"/>
                        <a:t>0.240</a:t>
                      </a:r>
                    </a:p>
                  </a:txBody>
                  <a:tcPr/>
                </a:tc>
                <a:tc>
                  <a:txBody>
                    <a:bodyPr/>
                    <a:lstStyle/>
                    <a:p>
                      <a:r>
                        <a:rPr lang="en-IN" sz="1600" dirty="0"/>
                        <a:t>0.0615</a:t>
                      </a:r>
                    </a:p>
                  </a:txBody>
                  <a:tcPr/>
                </a:tc>
                <a:tc>
                  <a:txBody>
                    <a:bodyPr/>
                    <a:lstStyle/>
                    <a:p>
                      <a:r>
                        <a:rPr lang="en-IN" sz="1600" dirty="0"/>
                        <a:t>0.199</a:t>
                      </a:r>
                    </a:p>
                  </a:txBody>
                  <a:tcPr/>
                </a:tc>
                <a:tc>
                  <a:txBody>
                    <a:bodyPr/>
                    <a:lstStyle/>
                    <a:p>
                      <a:r>
                        <a:rPr lang="en-IN" sz="1600" dirty="0"/>
                        <a:t>0.400</a:t>
                      </a:r>
                    </a:p>
                  </a:txBody>
                  <a:tcPr/>
                </a:tc>
                <a:tc>
                  <a:txBody>
                    <a:bodyPr/>
                    <a:lstStyle/>
                    <a:p>
                      <a:r>
                        <a:rPr lang="en-IN" sz="1600" dirty="0"/>
                        <a:t>0.828</a:t>
                      </a:r>
                    </a:p>
                  </a:txBody>
                  <a:tcPr/>
                </a:tc>
                <a:extLst>
                  <a:ext uri="{0D108BD9-81ED-4DB2-BD59-A6C34878D82A}">
                    <a16:rowId xmlns:a16="http://schemas.microsoft.com/office/drawing/2014/main" val="121966738"/>
                  </a:ext>
                </a:extLst>
              </a:tr>
              <a:tr h="587501">
                <a:tc>
                  <a:txBody>
                    <a:bodyPr/>
                    <a:lstStyle/>
                    <a:p>
                      <a:r>
                        <a:rPr lang="en-IN" sz="1600" dirty="0"/>
                        <a:t>n=20</a:t>
                      </a:r>
                    </a:p>
                    <a:p>
                      <a:r>
                        <a:rPr lang="en-IN" sz="1600" dirty="0"/>
                        <a:t>m=25</a:t>
                      </a:r>
                    </a:p>
                  </a:txBody>
                  <a:tcPr/>
                </a:tc>
                <a:tc>
                  <a:txBody>
                    <a:bodyPr/>
                    <a:lstStyle/>
                    <a:p>
                      <a:r>
                        <a:rPr lang="en-IN" sz="1600" dirty="0"/>
                        <a:t>0.432</a:t>
                      </a:r>
                    </a:p>
                  </a:txBody>
                  <a:tcPr/>
                </a:tc>
                <a:tc>
                  <a:txBody>
                    <a:bodyPr/>
                    <a:lstStyle/>
                    <a:p>
                      <a:r>
                        <a:rPr lang="en-IN" sz="1600" dirty="0"/>
                        <a:t>0.828</a:t>
                      </a:r>
                    </a:p>
                  </a:txBody>
                  <a:tcPr/>
                </a:tc>
                <a:tc>
                  <a:txBody>
                    <a:bodyPr/>
                    <a:lstStyle/>
                    <a:p>
                      <a:r>
                        <a:rPr lang="en-IN" sz="1600" dirty="0"/>
                        <a:t>0.647</a:t>
                      </a:r>
                    </a:p>
                  </a:txBody>
                  <a:tcPr/>
                </a:tc>
                <a:tc>
                  <a:txBody>
                    <a:bodyPr/>
                    <a:lstStyle/>
                    <a:p>
                      <a:r>
                        <a:rPr lang="en-IN" sz="1600" dirty="0"/>
                        <a:t>0.400</a:t>
                      </a:r>
                    </a:p>
                  </a:txBody>
                  <a:tcPr/>
                </a:tc>
                <a:tc>
                  <a:txBody>
                    <a:bodyPr/>
                    <a:lstStyle/>
                    <a:p>
                      <a:r>
                        <a:rPr lang="en-IN" sz="1600" dirty="0"/>
                        <a:t>0.219</a:t>
                      </a:r>
                    </a:p>
                  </a:txBody>
                  <a:tcPr/>
                </a:tc>
                <a:tc>
                  <a:txBody>
                    <a:bodyPr/>
                    <a:lstStyle/>
                    <a:p>
                      <a:r>
                        <a:rPr lang="en-IN" sz="1600" dirty="0"/>
                        <a:t>0.954</a:t>
                      </a:r>
                    </a:p>
                  </a:txBody>
                  <a:tcPr/>
                </a:tc>
                <a:extLst>
                  <a:ext uri="{0D108BD9-81ED-4DB2-BD59-A6C34878D82A}">
                    <a16:rowId xmlns:a16="http://schemas.microsoft.com/office/drawing/2014/main" val="1550336454"/>
                  </a:ext>
                </a:extLst>
              </a:tr>
              <a:tr h="587501">
                <a:tc>
                  <a:txBody>
                    <a:bodyPr/>
                    <a:lstStyle/>
                    <a:p>
                      <a:r>
                        <a:rPr lang="en-IN" sz="1600" dirty="0"/>
                        <a:t>n=30</a:t>
                      </a:r>
                    </a:p>
                    <a:p>
                      <a:r>
                        <a:rPr lang="en-IN" sz="1600" dirty="0"/>
                        <a:t>m=30</a:t>
                      </a:r>
                    </a:p>
                  </a:txBody>
                  <a:tcPr/>
                </a:tc>
                <a:tc>
                  <a:txBody>
                    <a:bodyPr/>
                    <a:lstStyle/>
                    <a:p>
                      <a:r>
                        <a:rPr lang="en-IN" sz="1600" dirty="0"/>
                        <a:t>0.859</a:t>
                      </a:r>
                    </a:p>
                  </a:txBody>
                  <a:tcPr/>
                </a:tc>
                <a:tc>
                  <a:txBody>
                    <a:bodyPr/>
                    <a:lstStyle/>
                    <a:p>
                      <a:r>
                        <a:rPr lang="en-IN" sz="1600" dirty="0"/>
                        <a:t>0.536</a:t>
                      </a:r>
                    </a:p>
                  </a:txBody>
                  <a:tcPr/>
                </a:tc>
                <a:tc>
                  <a:txBody>
                    <a:bodyPr/>
                    <a:lstStyle/>
                    <a:p>
                      <a:r>
                        <a:rPr lang="en-IN" sz="1600" dirty="0"/>
                        <a:t>0.722</a:t>
                      </a:r>
                    </a:p>
                  </a:txBody>
                  <a:tcPr/>
                </a:tc>
                <a:tc>
                  <a:txBody>
                    <a:bodyPr/>
                    <a:lstStyle/>
                    <a:p>
                      <a:r>
                        <a:rPr lang="en-IN" sz="1600" dirty="0"/>
                        <a:t>0.988</a:t>
                      </a:r>
                    </a:p>
                  </a:txBody>
                  <a:tcPr/>
                </a:tc>
                <a:tc>
                  <a:txBody>
                    <a:bodyPr/>
                    <a:lstStyle/>
                    <a:p>
                      <a:r>
                        <a:rPr lang="en-IN" sz="1600" dirty="0"/>
                        <a:t>0.759</a:t>
                      </a:r>
                    </a:p>
                  </a:txBody>
                  <a:tcPr/>
                </a:tc>
                <a:tc>
                  <a:txBody>
                    <a:bodyPr/>
                    <a:lstStyle/>
                    <a:p>
                      <a:r>
                        <a:rPr lang="en-IN" sz="1600" dirty="0"/>
                        <a:t>0.887</a:t>
                      </a:r>
                    </a:p>
                  </a:txBody>
                  <a:tcPr/>
                </a:tc>
                <a:extLst>
                  <a:ext uri="{0D108BD9-81ED-4DB2-BD59-A6C34878D82A}">
                    <a16:rowId xmlns:a16="http://schemas.microsoft.com/office/drawing/2014/main" val="3292900383"/>
                  </a:ext>
                </a:extLst>
              </a:tr>
              <a:tr h="587501">
                <a:tc>
                  <a:txBody>
                    <a:bodyPr/>
                    <a:lstStyle/>
                    <a:p>
                      <a:r>
                        <a:rPr lang="en-IN" sz="1600" dirty="0"/>
                        <a:t>n=40</a:t>
                      </a:r>
                    </a:p>
                    <a:p>
                      <a:r>
                        <a:rPr lang="en-IN" sz="1600" dirty="0"/>
                        <a:t>m=47</a:t>
                      </a:r>
                    </a:p>
                  </a:txBody>
                  <a:tcPr/>
                </a:tc>
                <a:tc>
                  <a:txBody>
                    <a:bodyPr/>
                    <a:lstStyle/>
                    <a:p>
                      <a:r>
                        <a:rPr lang="en-IN" sz="1600" dirty="0"/>
                        <a:t>0.240</a:t>
                      </a:r>
                    </a:p>
                  </a:txBody>
                  <a:tcPr/>
                </a:tc>
                <a:tc>
                  <a:txBody>
                    <a:bodyPr/>
                    <a:lstStyle/>
                    <a:p>
                      <a:r>
                        <a:rPr lang="en-IN" sz="1600" dirty="0"/>
                        <a:t>0.465</a:t>
                      </a:r>
                    </a:p>
                  </a:txBody>
                  <a:tcPr/>
                </a:tc>
                <a:tc>
                  <a:txBody>
                    <a:bodyPr/>
                    <a:lstStyle/>
                    <a:p>
                      <a:r>
                        <a:rPr lang="en-IN" sz="1600" dirty="0"/>
                        <a:t>0.148</a:t>
                      </a:r>
                    </a:p>
                  </a:txBody>
                  <a:tcPr/>
                </a:tc>
                <a:tc>
                  <a:txBody>
                    <a:bodyPr/>
                    <a:lstStyle/>
                    <a:p>
                      <a:r>
                        <a:rPr lang="en-IN" sz="1600" dirty="0"/>
                        <a:t>0.465</a:t>
                      </a:r>
                    </a:p>
                  </a:txBody>
                  <a:tcPr/>
                </a:tc>
                <a:tc>
                  <a:txBody>
                    <a:bodyPr/>
                    <a:lstStyle/>
                    <a:p>
                      <a:r>
                        <a:rPr lang="en-IN" sz="1600" dirty="0"/>
                        <a:t>0.685</a:t>
                      </a:r>
                    </a:p>
                  </a:txBody>
                  <a:tcPr/>
                </a:tc>
                <a:tc>
                  <a:txBody>
                    <a:bodyPr/>
                    <a:lstStyle/>
                    <a:p>
                      <a:r>
                        <a:rPr lang="en-IN" sz="1600" dirty="0"/>
                        <a:t>0.954</a:t>
                      </a:r>
                    </a:p>
                  </a:txBody>
                  <a:tcPr/>
                </a:tc>
                <a:extLst>
                  <a:ext uri="{0D108BD9-81ED-4DB2-BD59-A6C34878D82A}">
                    <a16:rowId xmlns:a16="http://schemas.microsoft.com/office/drawing/2014/main" val="360565181"/>
                  </a:ext>
                </a:extLst>
              </a:tr>
            </a:tbl>
          </a:graphicData>
        </a:graphic>
      </p:graphicFrame>
    </p:spTree>
    <p:extLst>
      <p:ext uri="{BB962C8B-B14F-4D97-AF65-F5344CB8AC3E}">
        <p14:creationId xmlns:p14="http://schemas.microsoft.com/office/powerpoint/2010/main" val="254872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40F8-0FE0-4970-BE7F-40A5DAF1D1F9}"/>
              </a:ext>
            </a:extLst>
          </p:cNvPr>
          <p:cNvSpPr>
            <a:spLocks noGrp="1"/>
          </p:cNvSpPr>
          <p:nvPr>
            <p:ph type="title"/>
          </p:nvPr>
        </p:nvSpPr>
        <p:spPr/>
        <p:txBody>
          <a:bodyPr/>
          <a:lstStyle/>
          <a:p>
            <a:r>
              <a:rPr lang="en-IN" dirty="0"/>
              <a:t>Observations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3DAFAD-71EC-4BE1-8209-6E99DC74374E}"/>
                  </a:ext>
                </a:extLst>
              </p:cNvPr>
              <p:cNvSpPr>
                <a:spLocks noGrp="1"/>
              </p:cNvSpPr>
              <p:nvPr>
                <p:ph idx="1"/>
              </p:nvPr>
            </p:nvSpPr>
            <p:spPr>
              <a:xfrm>
                <a:off x="850900" y="2003425"/>
                <a:ext cx="10515600" cy="3368675"/>
              </a:xfrm>
            </p:spPr>
            <p:txBody>
              <a:bodyPr>
                <a:normAutofit lnSpcReduction="10000"/>
              </a:bodyPr>
              <a:lstStyle/>
              <a:p>
                <a:r>
                  <a:rPr lang="en-IN" sz="2400" dirty="0"/>
                  <a:t>We changed the sample size for the one sided alternatives also, and observed the same.</a:t>
                </a:r>
              </a:p>
              <a:p>
                <a:pPr>
                  <a:lnSpc>
                    <a:spcPct val="100000"/>
                  </a:lnSpc>
                </a:pPr>
                <a:r>
                  <a:rPr lang="en-IN" sz="2400" dirty="0"/>
                  <a:t>For all the three alternatives, the histograms corresponding to the four distributions are similar.</a:t>
                </a:r>
              </a:p>
              <a:p>
                <a:pPr>
                  <a:lnSpc>
                    <a:spcPct val="100000"/>
                  </a:lnSpc>
                </a:pPr>
                <a:r>
                  <a:rPr lang="en-IN" sz="2400" dirty="0"/>
                  <a:t>The Kolmogorov-Smirnov test accepts the null hypothesis in all of the cases.</a:t>
                </a:r>
              </a:p>
              <a:p>
                <a:pPr>
                  <a:lnSpc>
                    <a:spcPct val="100000"/>
                  </a:lnSpc>
                </a:pPr>
                <a:r>
                  <a:rPr lang="en-IN" sz="2400" dirty="0"/>
                  <a:t>So, our simulation study supports that Wilcoxon Mann-Whitney statistic for testing location alternative is distribution free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m:t>
                    </m:r>
                  </m:oMath>
                </a14:m>
                <a:endParaRPr lang="en-IN" sz="2400" dirty="0"/>
              </a:p>
            </p:txBody>
          </p:sp>
        </mc:Choice>
        <mc:Fallback xmlns="">
          <p:sp>
            <p:nvSpPr>
              <p:cNvPr id="3" name="Content Placeholder 2">
                <a:extLst>
                  <a:ext uri="{FF2B5EF4-FFF2-40B4-BE49-F238E27FC236}">
                    <a16:creationId xmlns:a16="http://schemas.microsoft.com/office/drawing/2014/main" id="{DA3DAFAD-71EC-4BE1-8209-6E99DC74374E}"/>
                  </a:ext>
                </a:extLst>
              </p:cNvPr>
              <p:cNvSpPr>
                <a:spLocks noGrp="1" noRot="1" noChangeAspect="1" noMove="1" noResize="1" noEditPoints="1" noAdjustHandles="1" noChangeArrowheads="1" noChangeShapeType="1" noTextEdit="1"/>
              </p:cNvSpPr>
              <p:nvPr>
                <p:ph idx="1"/>
              </p:nvPr>
            </p:nvSpPr>
            <p:spPr>
              <a:xfrm>
                <a:off x="850900" y="2003425"/>
                <a:ext cx="10515600" cy="3368675"/>
              </a:xfrm>
              <a:blipFill>
                <a:blip r:embed="rId2"/>
                <a:stretch>
                  <a:fillRect l="-522" t="-3804"/>
                </a:stretch>
              </a:blipFill>
            </p:spPr>
            <p:txBody>
              <a:bodyPr/>
              <a:lstStyle/>
              <a:p>
                <a:r>
                  <a:rPr lang="en-IN">
                    <a:noFill/>
                  </a:rPr>
                  <a:t> </a:t>
                </a:r>
              </a:p>
            </p:txBody>
          </p:sp>
        </mc:Fallback>
      </mc:AlternateContent>
    </p:spTree>
    <p:extLst>
      <p:ext uri="{BB962C8B-B14F-4D97-AF65-F5344CB8AC3E}">
        <p14:creationId xmlns:p14="http://schemas.microsoft.com/office/powerpoint/2010/main" val="37847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PARAMETRIC COUNTERPART</a:t>
            </a:r>
          </a:p>
        </p:txBody>
      </p:sp>
    </p:spTree>
    <p:extLst>
      <p:ext uri="{BB962C8B-B14F-4D97-AF65-F5344CB8AC3E}">
        <p14:creationId xmlns:p14="http://schemas.microsoft.com/office/powerpoint/2010/main" val="82842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6842ABF-5092-4D06-B551-FD2D08F628FE}"/>
                  </a:ext>
                </a:extLst>
              </p:cNvPr>
              <p:cNvSpPr>
                <a:spLocks noGrp="1"/>
              </p:cNvSpPr>
              <p:nvPr>
                <p:ph idx="1"/>
              </p:nvPr>
            </p:nvSpPr>
            <p:spPr>
              <a:xfrm>
                <a:off x="609600" y="1864310"/>
                <a:ext cx="10972800" cy="5501265"/>
              </a:xfrm>
            </p:spPr>
            <p:txBody>
              <a:bodyPr/>
              <a:lstStyle/>
              <a:p>
                <a:pPr marL="109728" indent="0">
                  <a:buNone/>
                </a:pPr>
                <a:r>
                  <a:rPr lang="en-IN" sz="2400" dirty="0"/>
                  <a:t>We shall assume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𝑋</m:t>
                        </m:r>
                      </m:e>
                      <m:sub>
                        <m:r>
                          <a:rPr lang="en-IN" sz="2400" i="1">
                            <a:latin typeface="Cambria Math" panose="02040503050406030204" pitchFamily="18" charset="0"/>
                          </a:rPr>
                          <m:t>𝑛</m:t>
                        </m:r>
                      </m:sub>
                    </m:sSub>
                    <m:r>
                      <a:rPr lang="en-IN" sz="2400" i="1">
                        <a:latin typeface="Cambria Math" panose="02040503050406030204" pitchFamily="18" charset="0"/>
                      </a:rPr>
                      <m:t> </m:t>
                    </m:r>
                  </m:oMath>
                </a14:m>
                <a:r>
                  <a:rPr lang="en-IN" sz="2400" dirty="0"/>
                  <a:t>are iid</a:t>
                </a:r>
                <a14:m>
                  <m:oMath xmlns:m="http://schemas.openxmlformats.org/officeDocument/2006/math">
                    <m:r>
                      <a:rPr lang="en-IN" sz="2400" i="1">
                        <a:latin typeface="Cambria Math" panose="02040503050406030204" pitchFamily="18" charset="0"/>
                      </a:rPr>
                      <m:t> </m:t>
                    </m:r>
                    <m:r>
                      <a:rPr lang="en-IN" sz="2400" i="1">
                        <a:latin typeface="Cambria Math" panose="02040503050406030204" pitchFamily="18" charset="0"/>
                      </a:rPr>
                      <m:t>𝑁</m:t>
                    </m:r>
                    <m:d>
                      <m:dPr>
                        <m:ctrlPr>
                          <a:rPr lang="en-IN" sz="2400" i="1">
                            <a:latin typeface="Cambria Math" panose="02040503050406030204" pitchFamily="18" charset="0"/>
                          </a:rPr>
                        </m:ctrlPr>
                      </m:dPr>
                      <m:e>
                        <m:r>
                          <a:rPr lang="en-IN" sz="2400" i="1">
                            <a:latin typeface="Cambria Math" panose="02040503050406030204" pitchFamily="18" charset="0"/>
                          </a:rPr>
                          <m:t>0</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e>
                    </m:d>
                    <m:r>
                      <a:rPr lang="en-IN" sz="2400" i="1">
                        <a:latin typeface="Cambria Math" panose="02040503050406030204" pitchFamily="18" charset="0"/>
                      </a:rPr>
                      <m:t> </m:t>
                    </m:r>
                  </m:oMath>
                </a14:m>
                <a:r>
                  <a:rPr lang="en-IN" sz="2400" dirty="0"/>
                  <a:t>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𝑌</m:t>
                        </m:r>
                      </m:e>
                      <m:sub>
                        <m:r>
                          <a:rPr lang="en-IN" sz="2400" i="1">
                            <a:latin typeface="Cambria Math" panose="02040503050406030204" pitchFamily="18" charset="0"/>
                          </a:rPr>
                          <m:t>𝑚</m:t>
                        </m:r>
                      </m:sub>
                    </m:sSub>
                    <m:r>
                      <a:rPr lang="en-IN" sz="2400" i="1">
                        <a:latin typeface="Cambria Math" panose="02040503050406030204" pitchFamily="18" charset="0"/>
                      </a:rPr>
                      <m:t> </m:t>
                    </m:r>
                  </m:oMath>
                </a14:m>
                <a:r>
                  <a:rPr lang="en-IN" sz="2400" dirty="0"/>
                  <a:t>are iid</a:t>
                </a:r>
                <a14:m>
                  <m:oMath xmlns:m="http://schemas.openxmlformats.org/officeDocument/2006/math">
                    <m:r>
                      <a:rPr lang="en-IN" sz="2400" i="1">
                        <a:latin typeface="Cambria Math" panose="02040503050406030204" pitchFamily="18" charset="0"/>
                      </a:rPr>
                      <m:t> </m:t>
                    </m:r>
                    <m:r>
                      <a:rPr lang="en-IN" sz="2400" i="1">
                        <a:latin typeface="Cambria Math" panose="02040503050406030204" pitchFamily="18" charset="0"/>
                      </a:rPr>
                      <m:t>𝑁</m:t>
                    </m:r>
                    <m:d>
                      <m:dPr>
                        <m:ctrlPr>
                          <a:rPr lang="en-IN" sz="2400" i="1">
                            <a:latin typeface="Cambria Math" panose="02040503050406030204" pitchFamily="18" charset="0"/>
                          </a:rPr>
                        </m:ctrlPr>
                      </m:dPr>
                      <m:e>
                        <m:r>
                          <a:rPr lang="en-IN" sz="2400" i="1">
                            <a:latin typeface="Cambria Math" panose="02040503050406030204" pitchFamily="18" charset="0"/>
                          </a:rPr>
                          <m:t>𝜃</m:t>
                        </m:r>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e>
                    </m:d>
                  </m:oMath>
                </a14:m>
                <a:r>
                  <a:rPr lang="en-IN" sz="2400" dirty="0"/>
                  <a:t> , where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r>
                      <a:rPr lang="en-IN" sz="2400" i="1">
                        <a:latin typeface="Cambria Math" panose="02040503050406030204" pitchFamily="18" charset="0"/>
                      </a:rPr>
                      <m:t> </m:t>
                    </m:r>
                  </m:oMath>
                </a14:m>
                <a:r>
                  <a:rPr lang="en-IN" sz="2400" dirty="0"/>
                  <a:t>is unknown.</a:t>
                </a:r>
              </a:p>
              <a:p>
                <a:r>
                  <a:rPr lang="en-IN" sz="2400" dirty="0"/>
                  <a:t>Here, we shall perform all the above tests (for the same sample sizes considered for the non-parametric test) using a t-statistic.</a:t>
                </a:r>
              </a:p>
              <a:p>
                <a:pPr marL="109728" indent="0">
                  <a:buNone/>
                </a:pPr>
                <a:endParaRPr lang="en-IN" sz="2400" dirty="0"/>
              </a:p>
              <a:p>
                <a:pPr marL="109728" indent="0">
                  <a:buNone/>
                </a:pPr>
                <a:endParaRPr lang="en-IN" sz="2400" dirty="0"/>
              </a:p>
              <a:p>
                <a:r>
                  <a:rPr lang="en-IN" sz="2400" dirty="0"/>
                  <a:t>We want to test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 :</m:t>
                    </m:r>
                    <m:r>
                      <a:rPr lang="en-IN" sz="2400" b="0" i="1" smtClean="0">
                        <a:latin typeface="Cambria Math" panose="02040503050406030204" pitchFamily="18" charset="0"/>
                      </a:rPr>
                      <m:t>𝜃</m:t>
                    </m:r>
                    <m:r>
                      <a:rPr lang="en-IN" sz="2400" b="0" i="1" smtClean="0">
                        <a:latin typeface="Cambria Math" panose="02040503050406030204" pitchFamily="18" charset="0"/>
                      </a:rPr>
                      <m:t>=</m:t>
                    </m:r>
                    <m:r>
                      <a:rPr lang="en-IN" sz="2400" b="0" i="1" smtClean="0">
                        <a:latin typeface="Cambria Math" panose="02040503050406030204" pitchFamily="18" charset="0"/>
                      </a:rPr>
                      <m:t>0</m:t>
                    </m:r>
                    <m:r>
                      <a:rPr lang="en-IN" sz="2400" b="0" i="1" smtClean="0">
                        <a:latin typeface="Cambria Math" panose="02040503050406030204" pitchFamily="18" charset="0"/>
                      </a:rPr>
                      <m:t> </m:t>
                    </m:r>
                  </m:oMath>
                </a14:m>
                <a:r>
                  <a:rPr lang="en-IN" sz="2400" dirty="0"/>
                  <a:t> against the following alternatives ,</a:t>
                </a:r>
              </a:p>
              <a:p>
                <a:pPr marL="109728" indent="0">
                  <a:buNone/>
                </a:pPr>
                <a:r>
                  <a:rPr lang="en-IN" sz="2400" dirty="0"/>
                  <a:t>   </a:t>
                </a:r>
                <a14:m>
                  <m:oMath xmlns:m="http://schemas.openxmlformats.org/officeDocument/2006/math">
                    <m:sSub>
                      <m:sSubPr>
                        <m:ctrlPr>
                          <a:rPr lang="en-IN" sz="2400" b="0" i="1" smtClean="0">
                            <a:latin typeface="Cambria Math" panose="02040503050406030204" pitchFamily="18" charset="0"/>
                          </a:rPr>
                        </m:ctrlPr>
                      </m:sSubPr>
                      <m:e>
                        <m:r>
                          <m:rPr>
                            <m:sty m:val="p"/>
                          </m:rPr>
                          <a:rPr lang="en-IN" sz="2400" b="0" i="0" smtClean="0">
                            <a:latin typeface="Cambria Math" panose="02040503050406030204" pitchFamily="18" charset="0"/>
                          </a:rPr>
                          <m:t>H</m:t>
                        </m:r>
                      </m:e>
                      <m:sub>
                        <m:r>
                          <a:rPr lang="en-IN" sz="2400" b="0" i="0" smtClean="0">
                            <a:latin typeface="Cambria Math" panose="02040503050406030204" pitchFamily="18" charset="0"/>
                          </a:rPr>
                          <m:t>1</m:t>
                        </m:r>
                      </m:sub>
                    </m:sSub>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US" sz="2400" b="0" i="1" smtClean="0">
                        <a:latin typeface="Cambria Math" panose="02040503050406030204" pitchFamily="18" charset="0"/>
                      </a:rPr>
                      <m:t>&lt;</m:t>
                    </m:r>
                    <m:r>
                      <a:rPr lang="en-IN" sz="2400" b="0" i="1" smtClean="0">
                        <a:latin typeface="Cambria Math" panose="02040503050406030204" pitchFamily="18" charset="0"/>
                      </a:rPr>
                      <m:t>0</m:t>
                    </m:r>
                    <m:r>
                      <a:rPr lang="en-IN" sz="2400" b="0" i="1" smtClean="0">
                        <a:latin typeface="Cambria Math" panose="02040503050406030204" pitchFamily="18" charset="0"/>
                      </a:rPr>
                      <m:t>  ;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2</m:t>
                        </m:r>
                        <m:r>
                          <a:rPr lang="en-IN" sz="2400" b="0" i="1" smtClean="0">
                            <a:latin typeface="Cambria Math" panose="02040503050406030204" pitchFamily="18" charset="0"/>
                          </a:rPr>
                          <m:t> </m:t>
                        </m:r>
                      </m:sub>
                    </m:sSub>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US" sz="2400" b="0" i="1" smtClean="0">
                        <a:latin typeface="Cambria Math" panose="02040503050406030204" pitchFamily="18" charset="0"/>
                      </a:rPr>
                      <m:t>&gt;</m:t>
                    </m:r>
                    <m:r>
                      <a:rPr lang="en-IN" sz="2400" b="0" i="1" smtClean="0">
                        <a:latin typeface="Cambria Math" panose="02040503050406030204" pitchFamily="18" charset="0"/>
                      </a:rPr>
                      <m:t>0</m:t>
                    </m:r>
                    <m:r>
                      <a:rPr lang="en-IN" sz="2400" b="0" i="1" smtClean="0">
                        <a:latin typeface="Cambria Math" panose="02040503050406030204" pitchFamily="18" charset="0"/>
                      </a:rPr>
                      <m:t> &amp;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 :</m:t>
                    </m:r>
                    <m:r>
                      <a:rPr lang="en-IN" sz="2400" b="0" i="1" smtClean="0">
                        <a:latin typeface="Cambria Math" panose="02040503050406030204" pitchFamily="18" charset="0"/>
                      </a:rPr>
                      <m:t>𝜃</m:t>
                    </m:r>
                    <m:r>
                      <a:rPr lang="en-IN" sz="2400" b="0" i="1" smtClean="0">
                        <a:latin typeface="Cambria Math" panose="02040503050406030204" pitchFamily="18" charset="0"/>
                      </a:rPr>
                      <m:t>≠</m:t>
                    </m:r>
                    <m:r>
                      <a:rPr lang="en-IN" sz="2400" b="0" i="1" smtClean="0">
                        <a:latin typeface="Cambria Math" panose="02040503050406030204" pitchFamily="18" charset="0"/>
                      </a:rPr>
                      <m:t>0</m:t>
                    </m:r>
                    <m:r>
                      <a:rPr lang="en-IN" sz="2400" b="0" i="1" smtClean="0">
                        <a:latin typeface="Cambria Math" panose="02040503050406030204" pitchFamily="18" charset="0"/>
                      </a:rPr>
                      <m:t>.</m:t>
                    </m:r>
                  </m:oMath>
                </a14:m>
                <a:endParaRPr lang="en-IN" sz="2400" dirty="0"/>
              </a:p>
              <a:p>
                <a:pPr marL="109728" indent="0">
                  <a:buNone/>
                </a:pPr>
                <a:endParaRPr lang="en-IN" dirty="0"/>
              </a:p>
            </p:txBody>
          </p:sp>
        </mc:Choice>
        <mc:Fallback xmlns="">
          <p:sp>
            <p:nvSpPr>
              <p:cNvPr id="2" name="Content Placeholder 1">
                <a:extLst>
                  <a:ext uri="{FF2B5EF4-FFF2-40B4-BE49-F238E27FC236}">
                    <a16:creationId xmlns:a16="http://schemas.microsoft.com/office/drawing/2014/main" id="{16842ABF-5092-4D06-B551-FD2D08F628FE}"/>
                  </a:ext>
                </a:extLst>
              </p:cNvPr>
              <p:cNvSpPr>
                <a:spLocks noGrp="1" noRot="1" noChangeAspect="1" noMove="1" noResize="1" noEditPoints="1" noAdjustHandles="1" noChangeArrowheads="1" noChangeShapeType="1" noTextEdit="1"/>
              </p:cNvSpPr>
              <p:nvPr>
                <p:ph idx="1"/>
              </p:nvPr>
            </p:nvSpPr>
            <p:spPr>
              <a:xfrm>
                <a:off x="609600" y="1864310"/>
                <a:ext cx="10972800" cy="5501265"/>
              </a:xfrm>
              <a:blipFill>
                <a:blip r:embed="rId2"/>
                <a:stretch>
                  <a:fillRect l="-500" t="-1220" r="-556"/>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7817805B-BB4C-4AD4-A5BB-646434B29F81}"/>
              </a:ext>
            </a:extLst>
          </p:cNvPr>
          <p:cNvSpPr txBox="1">
            <a:spLocks/>
          </p:cNvSpPr>
          <p:nvPr/>
        </p:nvSpPr>
        <p:spPr>
          <a:xfrm>
            <a:off x="609600" y="482312"/>
            <a:ext cx="9966960" cy="10268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PARAMETRIC COUNTERPART :</a:t>
            </a:r>
          </a:p>
        </p:txBody>
      </p:sp>
    </p:spTree>
    <p:extLst>
      <p:ext uri="{BB962C8B-B14F-4D97-AF65-F5344CB8AC3E}">
        <p14:creationId xmlns:p14="http://schemas.microsoft.com/office/powerpoint/2010/main" val="109974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F86DD8-EF7B-4965-87A7-C872CDB7DB58}"/>
                  </a:ext>
                </a:extLst>
              </p:cNvPr>
              <p:cNvSpPr>
                <a:spLocks noGrp="1"/>
              </p:cNvSpPr>
              <p:nvPr>
                <p:ph idx="1"/>
              </p:nvPr>
            </p:nvSpPr>
            <p:spPr>
              <a:xfrm>
                <a:off x="609600" y="763480"/>
                <a:ext cx="11002392" cy="5061963"/>
              </a:xfrm>
              <a:prstGeom prst="rect">
                <a:avLst/>
              </a:prstGeom>
            </p:spPr>
            <p:txBody>
              <a:bodyPr wrap="square">
                <a:spAutoFit/>
              </a:bodyPr>
              <a:lstStyle/>
              <a:p>
                <a:r>
                  <a:rPr lang="en-IN" sz="2400" dirty="0"/>
                  <a:t>The t-statistic is  </a:t>
                </a:r>
                <a14:m>
                  <m:oMath xmlns:m="http://schemas.openxmlformats.org/officeDocument/2006/math">
                    <m:r>
                      <a:rPr lang="en-IN" sz="2400" b="1" i="1">
                        <a:latin typeface="Cambria Math" panose="02040503050406030204" pitchFamily="18" charset="0"/>
                      </a:rPr>
                      <m:t>𝒕</m:t>
                    </m:r>
                    <m:r>
                      <a:rPr lang="en-IN" sz="2400" b="1" i="1">
                        <a:latin typeface="Cambria Math" panose="02040503050406030204" pitchFamily="18" charset="0"/>
                      </a:rPr>
                      <m:t>=</m:t>
                    </m:r>
                    <m:f>
                      <m:fPr>
                        <m:ctrlPr>
                          <a:rPr lang="en-IN" sz="2400" b="1" i="1">
                            <a:latin typeface="Cambria Math" panose="02040503050406030204" pitchFamily="18" charset="0"/>
                          </a:rPr>
                        </m:ctrlPr>
                      </m:fPr>
                      <m:num>
                        <m:acc>
                          <m:accPr>
                            <m:chr m:val="̅"/>
                            <m:ctrlPr>
                              <a:rPr lang="en-IN" sz="2400" b="1" i="1">
                                <a:latin typeface="Cambria Math" panose="02040503050406030204" pitchFamily="18" charset="0"/>
                              </a:rPr>
                            </m:ctrlPr>
                          </m:accPr>
                          <m:e>
                            <m:r>
                              <a:rPr lang="en-IN" sz="2400" b="1" i="1">
                                <a:latin typeface="Cambria Math" panose="02040503050406030204" pitchFamily="18" charset="0"/>
                              </a:rPr>
                              <m:t>𝒙</m:t>
                            </m:r>
                          </m:e>
                        </m:acc>
                        <m:r>
                          <a:rPr lang="en-IN" sz="2400" b="1" i="1" dirty="0">
                            <a:latin typeface="Cambria Math" panose="02040503050406030204" pitchFamily="18" charset="0"/>
                          </a:rPr>
                          <m:t> −</m:t>
                        </m:r>
                        <m:r>
                          <a:rPr lang="en-IN" sz="2400" b="1" i="1" dirty="0">
                            <a:latin typeface="Cambria Math" panose="02040503050406030204" pitchFamily="18" charset="0"/>
                          </a:rPr>
                          <m:t>𝒚</m:t>
                        </m:r>
                        <m:r>
                          <a:rPr lang="en-IN" sz="2400" b="1" i="1" dirty="0">
                            <a:latin typeface="Cambria Math" panose="02040503050406030204" pitchFamily="18" charset="0"/>
                          </a:rPr>
                          <m:t>̅</m:t>
                        </m:r>
                      </m:num>
                      <m:den>
                        <m:r>
                          <a:rPr lang="en-IN" sz="2400" b="1" i="1">
                            <a:latin typeface="Cambria Math" panose="02040503050406030204" pitchFamily="18" charset="0"/>
                          </a:rPr>
                          <m:t>√(</m:t>
                        </m:r>
                        <m:sSup>
                          <m:sSupPr>
                            <m:ctrlPr>
                              <a:rPr lang="en-IN" sz="2400" b="1" i="1">
                                <a:latin typeface="Cambria Math" panose="02040503050406030204" pitchFamily="18" charset="0"/>
                              </a:rPr>
                            </m:ctrlPr>
                          </m:sSupPr>
                          <m:e>
                            <m:r>
                              <a:rPr lang="en-IN" sz="2400" b="1" i="1">
                                <a:latin typeface="Cambria Math" panose="02040503050406030204" pitchFamily="18" charset="0"/>
                              </a:rPr>
                              <m:t>𝒔</m:t>
                            </m:r>
                          </m:e>
                          <m:sup>
                            <m:r>
                              <a:rPr lang="en-IN" sz="2400" b="1" i="1">
                                <a:latin typeface="Cambria Math" panose="02040503050406030204" pitchFamily="18" charset="0"/>
                              </a:rPr>
                              <m:t>𝟐</m:t>
                            </m:r>
                          </m:sup>
                        </m:sSup>
                        <m:r>
                          <a:rPr lang="en-IN" sz="2400" b="1" i="1">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rPr>
                              <m:t>𝟏</m:t>
                            </m:r>
                          </m:num>
                          <m:den>
                            <m:r>
                              <a:rPr lang="en-IN" sz="2400" b="1" i="1">
                                <a:latin typeface="Cambria Math" panose="02040503050406030204" pitchFamily="18" charset="0"/>
                              </a:rPr>
                              <m:t>𝒏</m:t>
                            </m:r>
                          </m:den>
                        </m:f>
                        <m:r>
                          <a:rPr lang="en-IN" sz="2400" b="1" i="1">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rPr>
                              <m:t>𝟏</m:t>
                            </m:r>
                          </m:num>
                          <m:den>
                            <m:r>
                              <a:rPr lang="en-IN" sz="2400" b="1" i="1">
                                <a:latin typeface="Cambria Math" panose="02040503050406030204" pitchFamily="18" charset="0"/>
                              </a:rPr>
                              <m:t>𝒎</m:t>
                            </m:r>
                          </m:den>
                        </m:f>
                        <m:r>
                          <a:rPr lang="en-IN" sz="2400" b="1" i="1">
                            <a:latin typeface="Cambria Math" panose="02040503050406030204" pitchFamily="18" charset="0"/>
                          </a:rPr>
                          <m:t>))</m:t>
                        </m:r>
                      </m:den>
                    </m:f>
                  </m:oMath>
                </a14:m>
                <a:r>
                  <a:rPr lang="en-IN" sz="2400" dirty="0"/>
                  <a:t> where</a:t>
                </a:r>
              </a:p>
              <a:p>
                <a:pPr marL="109728" indent="0">
                  <a:buNone/>
                </a:pPr>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𝑠</m:t>
                        </m:r>
                      </m:e>
                      <m:sup>
                        <m:r>
                          <a:rPr lang="en-IN" sz="2400" i="1">
                            <a:latin typeface="Cambria Math" panose="02040503050406030204" pitchFamily="18" charset="0"/>
                          </a:rPr>
                          <m:t>2</m:t>
                        </m:r>
                      </m:sup>
                    </m:sSup>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 </m:t>
                        </m:r>
                        <m:nary>
                          <m:naryPr>
                            <m:chr m:val="∑"/>
                            <m:ctrlPr>
                              <a:rPr lang="en-IN" sz="2400" i="1">
                                <a:latin typeface="Cambria Math" panose="02040503050406030204" pitchFamily="18" charset="0"/>
                              </a:rPr>
                            </m:ctrlPr>
                          </m:naryPr>
                          <m:sub>
                            <m:r>
                              <m:rPr>
                                <m:brk m:alnAt="23"/>
                              </m:rPr>
                              <a:rPr lang="en-IN" sz="2400" i="1">
                                <a:latin typeface="Cambria Math" panose="02040503050406030204" pitchFamily="18" charset="0"/>
                              </a:rPr>
                              <m:t>𝑖</m:t>
                            </m:r>
                            <m:r>
                              <a:rPr lang="en-IN" sz="2400" i="1">
                                <a:latin typeface="Cambria Math" panose="02040503050406030204" pitchFamily="18" charset="0"/>
                              </a:rPr>
                              <m:t>=</m:t>
                            </m:r>
                            <m:r>
                              <m:rPr>
                                <m:brk m:alnAt="23"/>
                              </m:rPr>
                              <a:rPr lang="en-IN" sz="2400" i="1">
                                <a:latin typeface="Cambria Math" panose="02040503050406030204" pitchFamily="18" charset="0"/>
                              </a:rPr>
                              <m:t>1</m:t>
                            </m:r>
                          </m:sub>
                          <m:sup>
                            <m:r>
                              <a:rPr lang="en-IN" sz="2400" i="1">
                                <a:latin typeface="Cambria Math" panose="02040503050406030204" pitchFamily="18" charset="0"/>
                              </a:rPr>
                              <m:t>𝑛</m:t>
                            </m:r>
                          </m:sup>
                          <m:e>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𝑖</m:t>
                                        </m:r>
                                      </m:sub>
                                    </m:sSub>
                                    <m:r>
                                      <a:rPr lang="en-IN" sz="2400" i="1">
                                        <a:latin typeface="Cambria Math" panose="02040503050406030204" pitchFamily="18" charset="0"/>
                                      </a:rPr>
                                      <m:t>−</m:t>
                                    </m:r>
                                    <m:r>
                                      <a:rPr lang="en-IN" sz="2400" i="1">
                                        <a:latin typeface="Cambria Math" panose="02040503050406030204" pitchFamily="18" charset="0"/>
                                      </a:rPr>
                                      <m:t>𝑥</m:t>
                                    </m:r>
                                    <m:r>
                                      <a:rPr lang="en-IN" sz="2400" i="1">
                                        <a:latin typeface="Cambria Math" panose="02040503050406030204" pitchFamily="18" charset="0"/>
                                      </a:rPr>
                                      <m:t>̅</m:t>
                                    </m:r>
                                  </m:e>
                                </m:d>
                              </m:e>
                              <m:sup>
                                <m:r>
                                  <a:rPr lang="en-IN" sz="2400" i="1">
                                    <a:latin typeface="Cambria Math" panose="02040503050406030204" pitchFamily="18" charset="0"/>
                                  </a:rPr>
                                  <m:t>2</m:t>
                                </m:r>
                              </m:sup>
                            </m:sSup>
                            <m:r>
                              <a:rPr lang="en-IN" sz="2400" i="1">
                                <a:latin typeface="Cambria Math" panose="02040503050406030204" pitchFamily="18" charset="0"/>
                              </a:rPr>
                              <m:t>+ </m:t>
                            </m:r>
                            <m:nary>
                              <m:naryPr>
                                <m:chr m:val="∑"/>
                                <m:ctrlPr>
                                  <a:rPr lang="en-IN" sz="2400" i="1">
                                    <a:latin typeface="Cambria Math" panose="02040503050406030204" pitchFamily="18" charset="0"/>
                                  </a:rPr>
                                </m:ctrlPr>
                              </m:naryPr>
                              <m:sub>
                                <m:r>
                                  <m:rPr>
                                    <m:brk m:alnAt="23"/>
                                  </m:rPr>
                                  <a:rPr lang="en-IN" sz="2400" i="1">
                                    <a:latin typeface="Cambria Math" panose="02040503050406030204" pitchFamily="18" charset="0"/>
                                  </a:rPr>
                                  <m:t>𝑗</m:t>
                                </m:r>
                                <m:r>
                                  <a:rPr lang="en-IN" sz="2400" i="1">
                                    <a:latin typeface="Cambria Math" panose="02040503050406030204" pitchFamily="18" charset="0"/>
                                  </a:rPr>
                                  <m:t>=</m:t>
                                </m:r>
                                <m:r>
                                  <m:rPr>
                                    <m:brk m:alnAt="23"/>
                                  </m:rPr>
                                  <a:rPr lang="en-IN" sz="2400" i="1">
                                    <a:latin typeface="Cambria Math" panose="02040503050406030204" pitchFamily="18" charset="0"/>
                                  </a:rPr>
                                  <m:t>1</m:t>
                                </m:r>
                              </m:sub>
                              <m:sup>
                                <m:r>
                                  <a:rPr lang="en-IN" sz="2400" i="1">
                                    <a:latin typeface="Cambria Math" panose="02040503050406030204" pitchFamily="18" charset="0"/>
                                  </a:rPr>
                                  <m:t>𝑚</m:t>
                                </m:r>
                              </m:sup>
                              <m:e>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𝑗</m:t>
                                            </m:r>
                                          </m:sub>
                                        </m:sSub>
                                        <m:r>
                                          <a:rPr lang="en-IN" sz="2400" i="1">
                                            <a:latin typeface="Cambria Math" panose="02040503050406030204" pitchFamily="18" charset="0"/>
                                          </a:rPr>
                                          <m:t>−</m:t>
                                        </m:r>
                                        <m:r>
                                          <a:rPr lang="en-IN" sz="2400" i="1">
                                            <a:latin typeface="Cambria Math" panose="02040503050406030204" pitchFamily="18" charset="0"/>
                                          </a:rPr>
                                          <m:t>𝑦</m:t>
                                        </m:r>
                                        <m:r>
                                          <a:rPr lang="en-IN" sz="2400" i="1">
                                            <a:latin typeface="Cambria Math" panose="02040503050406030204" pitchFamily="18" charset="0"/>
                                          </a:rPr>
                                          <m:t>̅</m:t>
                                        </m:r>
                                      </m:e>
                                    </m:d>
                                  </m:e>
                                  <m:sup>
                                    <m:r>
                                      <a:rPr lang="en-IN" sz="2400" i="1">
                                        <a:latin typeface="Cambria Math" panose="02040503050406030204" pitchFamily="18" charset="0"/>
                                      </a:rPr>
                                      <m:t>2</m:t>
                                    </m:r>
                                  </m:sup>
                                </m:sSup>
                              </m:e>
                            </m:nary>
                          </m:e>
                        </m:nary>
                      </m:num>
                      <m:den>
                        <m:r>
                          <m:rPr>
                            <m:sty m:val="p"/>
                          </m:rPr>
                          <a:rPr lang="en-IN" sz="2400">
                            <a:latin typeface="Cambria Math" panose="02040503050406030204" pitchFamily="18" charset="0"/>
                          </a:rPr>
                          <m:t>n</m:t>
                        </m:r>
                        <m:r>
                          <a:rPr lang="en-IN" sz="2400">
                            <a:latin typeface="Cambria Math" panose="02040503050406030204" pitchFamily="18" charset="0"/>
                          </a:rPr>
                          <m:t>+</m:t>
                        </m:r>
                        <m:r>
                          <m:rPr>
                            <m:sty m:val="p"/>
                          </m:rPr>
                          <a:rPr lang="en-IN" sz="2400">
                            <a:latin typeface="Cambria Math" panose="02040503050406030204" pitchFamily="18" charset="0"/>
                          </a:rPr>
                          <m:t>m</m:t>
                        </m:r>
                        <m:r>
                          <a:rPr lang="en-IN" sz="2400">
                            <a:latin typeface="Cambria Math" panose="02040503050406030204" pitchFamily="18" charset="0"/>
                          </a:rPr>
                          <m:t>−</m:t>
                        </m:r>
                        <m:r>
                          <a:rPr lang="en-IN" sz="2400">
                            <a:latin typeface="Cambria Math" panose="02040503050406030204" pitchFamily="18" charset="0"/>
                          </a:rPr>
                          <m:t>2</m:t>
                        </m:r>
                      </m:den>
                    </m:f>
                  </m:oMath>
                </a14:m>
                <a:r>
                  <a:rPr lang="en-IN" sz="2400" dirty="0"/>
                  <a:t> is the pooled estimator of the common variance. </a:t>
                </a:r>
              </a:p>
              <a:p>
                <a:pPr marL="109728" indent="0">
                  <a:buNone/>
                </a:pPr>
                <a:r>
                  <a:rPr lang="en-IN" sz="2400" dirty="0"/>
                  <a:t>			</a:t>
                </a:r>
              </a:p>
              <a:p>
                <a:pPr marL="109728" indent="0">
                  <a:buNone/>
                </a:pPr>
                <a14:m>
                  <m:oMathPara xmlns:m="http://schemas.openxmlformats.org/officeDocument/2006/math">
                    <m:oMathParaPr>
                      <m:jc m:val="centerGroup"/>
                    </m:oMathParaPr>
                    <m:oMath xmlns:m="http://schemas.openxmlformats.org/officeDocument/2006/math">
                      <m:r>
                        <a:rPr lang="en-IN" sz="2800" b="1" i="1" smtClean="0">
                          <a:latin typeface="Cambria Math" panose="02040503050406030204" pitchFamily="18" charset="0"/>
                        </a:rPr>
                        <m:t>𝒕</m:t>
                      </m:r>
                      <m:r>
                        <a:rPr lang="en-IN" sz="2800" b="1" i="1" smtClean="0">
                          <a:latin typeface="Cambria Math" panose="02040503050406030204" pitchFamily="18" charset="0"/>
                        </a:rPr>
                        <m:t>~</m:t>
                      </m:r>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𝒕</m:t>
                          </m:r>
                        </m:e>
                        <m:sub>
                          <m:r>
                            <a:rPr lang="en-IN" sz="2800" b="1" i="1" smtClean="0">
                              <a:latin typeface="Cambria Math" panose="02040503050406030204" pitchFamily="18" charset="0"/>
                            </a:rPr>
                            <m:t>𝒎</m:t>
                          </m:r>
                          <m:r>
                            <a:rPr lang="en-IN" sz="2800" b="1" i="1" smtClean="0">
                              <a:latin typeface="Cambria Math" panose="02040503050406030204" pitchFamily="18" charset="0"/>
                            </a:rPr>
                            <m:t>+</m:t>
                          </m:r>
                          <m:r>
                            <a:rPr lang="en-IN" sz="2800" b="1" i="1" smtClean="0">
                              <a:latin typeface="Cambria Math" panose="02040503050406030204" pitchFamily="18" charset="0"/>
                            </a:rPr>
                            <m:t>𝒏</m:t>
                          </m:r>
                          <m:r>
                            <a:rPr lang="en-IN" sz="2800" b="1" i="1" smtClean="0">
                              <a:latin typeface="Cambria Math" panose="02040503050406030204" pitchFamily="18" charset="0"/>
                            </a:rPr>
                            <m:t>−</m:t>
                          </m:r>
                          <m:r>
                            <a:rPr lang="en-IN" sz="2800" b="1" i="1" smtClean="0">
                              <a:latin typeface="Cambria Math" panose="02040503050406030204" pitchFamily="18" charset="0"/>
                            </a:rPr>
                            <m:t>𝟐</m:t>
                          </m:r>
                        </m:sub>
                      </m:sSub>
                      <m:r>
                        <a:rPr lang="en-IN" sz="2800" b="1" i="1" smtClean="0">
                          <a:latin typeface="Cambria Math" panose="02040503050406030204" pitchFamily="18" charset="0"/>
                        </a:rPr>
                        <m:t> </m:t>
                      </m:r>
                      <m:r>
                        <a:rPr lang="en-IN" sz="2800" b="1" i="1" smtClean="0">
                          <a:latin typeface="Cambria Math" panose="02040503050406030204" pitchFamily="18" charset="0"/>
                        </a:rPr>
                        <m:t>𝒖𝒏𝒅𝒆𝒓</m:t>
                      </m:r>
                      <m:r>
                        <a:rPr lang="en-IN" sz="2800" b="1" i="1" smtClean="0">
                          <a:latin typeface="Cambria Math" panose="02040503050406030204" pitchFamily="18" charset="0"/>
                        </a:rPr>
                        <m:t> </m:t>
                      </m:r>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𝑯</m:t>
                          </m:r>
                        </m:e>
                        <m:sub>
                          <m:r>
                            <a:rPr lang="en-IN" sz="2800" b="1" i="1" smtClean="0">
                              <a:latin typeface="Cambria Math" panose="02040503050406030204" pitchFamily="18" charset="0"/>
                            </a:rPr>
                            <m:t>𝟎</m:t>
                          </m:r>
                        </m:sub>
                      </m:sSub>
                    </m:oMath>
                  </m:oMathPara>
                </a14:m>
                <a:endParaRPr lang="en-IN" sz="2800" b="1" dirty="0"/>
              </a:p>
              <a:p>
                <a:pPr marL="109728" indent="0">
                  <a:buNone/>
                </a:pPr>
                <a:r>
                  <a:rPr lang="en-IN" sz="2400" dirty="0"/>
                  <a:t>We reject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 </m:t>
                    </m:r>
                  </m:oMath>
                </a14:m>
                <a:r>
                  <a:rPr lang="en-IN" sz="2400" dirty="0"/>
                  <a:t>in favour of</a:t>
                </a:r>
              </a:p>
              <a:p>
                <a:pPr>
                  <a:buFont typeface="Wingdings" panose="05000000000000000000"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1</m:t>
                        </m:r>
                      </m:sub>
                    </m:sSub>
                  </m:oMath>
                </a14:m>
                <a:r>
                  <a:rPr lang="en-IN" sz="2400" dirty="0"/>
                  <a:t> for large values of </a:t>
                </a:r>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oMath>
                </a14:m>
                <a:endParaRPr lang="en-IN" sz="2400" b="0" dirty="0"/>
              </a:p>
              <a:p>
                <a:pPr>
                  <a:buFont typeface="Wingdings" panose="05000000000000000000"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 </m:t>
                    </m:r>
                  </m:oMath>
                </a14:m>
                <a:r>
                  <a:rPr lang="en-IN" sz="2400" b="0" dirty="0"/>
                  <a:t> for smal</a:t>
                </a:r>
                <a:r>
                  <a:rPr lang="en-IN" sz="2400" dirty="0"/>
                  <a:t>l</a:t>
                </a:r>
                <a:r>
                  <a:rPr lang="en-IN" sz="2400" b="0" dirty="0"/>
                  <a:t> values of </a:t>
                </a:r>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oMath>
                </a14:m>
                <a:endParaRPr lang="en-IN" sz="2400" b="0" dirty="0"/>
              </a:p>
              <a:p>
                <a:pPr>
                  <a:buFont typeface="Wingdings" panose="05000000000000000000" pitchFamily="2" charset="2"/>
                  <a:buChar char="§"/>
                </a:pP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3</m:t>
                        </m:r>
                      </m:sub>
                    </m:sSub>
                  </m:oMath>
                </a14:m>
                <a:r>
                  <a:rPr lang="en-IN" sz="2400" b="0" dirty="0"/>
                  <a:t> for </a:t>
                </a:r>
                <a:r>
                  <a:rPr lang="en-IN" sz="2400" dirty="0"/>
                  <a:t>both large and </a:t>
                </a:r>
                <a:r>
                  <a:rPr lang="en-IN" sz="2400" b="0" dirty="0"/>
                  <a:t>small va</a:t>
                </a:r>
                <a:r>
                  <a:rPr lang="en-IN" sz="2400" dirty="0"/>
                  <a:t>lues of </a:t>
                </a:r>
                <a14:m>
                  <m:oMath xmlns:m="http://schemas.openxmlformats.org/officeDocument/2006/math">
                    <m:r>
                      <a:rPr lang="en-IN" sz="2400" b="0" i="1" smtClean="0">
                        <a:latin typeface="Cambria Math" panose="02040503050406030204" pitchFamily="18" charset="0"/>
                      </a:rPr>
                      <m:t>𝑡</m:t>
                    </m:r>
                    <m:r>
                      <a:rPr lang="en-IN" sz="2400" b="0" i="1" smtClean="0">
                        <a:latin typeface="Cambria Math" panose="02040503050406030204" pitchFamily="18" charset="0"/>
                      </a:rPr>
                      <m:t>.</m:t>
                    </m:r>
                  </m:oMath>
                </a14:m>
                <a:endParaRPr lang="en-IN" sz="2400" b="0" dirty="0"/>
              </a:p>
              <a:p>
                <a:pPr marL="109728" indent="0">
                  <a:buNone/>
                </a:pPr>
                <a:endParaRPr lang="en-IN" dirty="0"/>
              </a:p>
            </p:txBody>
          </p:sp>
        </mc:Choice>
        <mc:Fallback xmlns="">
          <p:sp>
            <p:nvSpPr>
              <p:cNvPr id="5" name="Content Placeholder 4">
                <a:extLst>
                  <a:ext uri="{FF2B5EF4-FFF2-40B4-BE49-F238E27FC236}">
                    <a16:creationId xmlns:a16="http://schemas.microsoft.com/office/drawing/2014/main" id="{36F86DD8-EF7B-4965-87A7-C872CDB7DB58}"/>
                  </a:ext>
                </a:extLst>
              </p:cNvPr>
              <p:cNvSpPr>
                <a:spLocks noGrp="1" noRot="1" noChangeAspect="1" noMove="1" noResize="1" noEditPoints="1" noAdjustHandles="1" noChangeArrowheads="1" noChangeShapeType="1" noTextEdit="1"/>
              </p:cNvSpPr>
              <p:nvPr>
                <p:ph idx="1"/>
              </p:nvPr>
            </p:nvSpPr>
            <p:spPr>
              <a:xfrm>
                <a:off x="609600" y="763480"/>
                <a:ext cx="11002392" cy="5061963"/>
              </a:xfrm>
              <a:prstGeom prst="rect">
                <a:avLst/>
              </a:prstGeom>
              <a:blipFill>
                <a:blip r:embed="rId2"/>
                <a:stretch>
                  <a:fillRect l="-499" t="-602"/>
                </a:stretch>
              </a:blipFill>
            </p:spPr>
            <p:txBody>
              <a:bodyPr/>
              <a:lstStyle/>
              <a:p>
                <a:r>
                  <a:rPr lang="en-IN">
                    <a:noFill/>
                  </a:rPr>
                  <a:t> </a:t>
                </a:r>
              </a:p>
            </p:txBody>
          </p:sp>
        </mc:Fallback>
      </mc:AlternateContent>
    </p:spTree>
    <p:extLst>
      <p:ext uri="{BB962C8B-B14F-4D97-AF65-F5344CB8AC3E}">
        <p14:creationId xmlns:p14="http://schemas.microsoft.com/office/powerpoint/2010/main" val="274431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F78AEE-99DA-4759-A357-2E211C638E4F}"/>
                  </a:ext>
                </a:extLst>
              </p:cNvPr>
              <p:cNvSpPr txBox="1"/>
              <p:nvPr/>
            </p:nvSpPr>
            <p:spPr>
              <a:xfrm>
                <a:off x="7821227" y="2667417"/>
                <a:ext cx="4136995" cy="20515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smtClean="0">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p>
              <a:p>
                <a:endParaRPr lang="en-IN" dirty="0"/>
              </a:p>
              <a:p>
                <a:r>
                  <a:rPr lang="en-IN" dirty="0"/>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10</m:t>
                    </m:r>
                    <m:r>
                      <a:rPr lang="en-IN" i="1">
                        <a:latin typeface="Cambria Math" panose="02040503050406030204" pitchFamily="18" charset="0"/>
                      </a:rPr>
                      <m:t>, </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15</m:t>
                    </m:r>
                  </m:oMath>
                </a14:m>
                <a:endParaRPr lang="en-IN" dirty="0"/>
              </a:p>
              <a:p>
                <a:endParaRPr lang="en-IN" dirty="0"/>
              </a:p>
              <a:p>
                <a:r>
                  <a:rPr lang="en-IN" dirty="0"/>
                  <a:t>Observation :</a:t>
                </a:r>
              </a:p>
              <a:p>
                <a:r>
                  <a:rPr lang="en-IN" dirty="0"/>
                  <a:t>The histograms corresponding to the four distributions are not similar.</a:t>
                </a:r>
              </a:p>
            </p:txBody>
          </p:sp>
        </mc:Choice>
        <mc:Fallback xmlns="">
          <p:sp>
            <p:nvSpPr>
              <p:cNvPr id="3" name="TextBox 2">
                <a:extLst>
                  <a:ext uri="{FF2B5EF4-FFF2-40B4-BE49-F238E27FC236}">
                    <a16:creationId xmlns:a16="http://schemas.microsoft.com/office/drawing/2014/main" id="{50F78AEE-99DA-4759-A357-2E211C638E4F}"/>
                  </a:ext>
                </a:extLst>
              </p:cNvPr>
              <p:cNvSpPr txBox="1">
                <a:spLocks noRot="1" noChangeAspect="1" noMove="1" noResize="1" noEditPoints="1" noAdjustHandles="1" noChangeArrowheads="1" noChangeShapeType="1" noTextEdit="1"/>
              </p:cNvSpPr>
              <p:nvPr/>
            </p:nvSpPr>
            <p:spPr>
              <a:xfrm>
                <a:off x="7821227" y="2667417"/>
                <a:ext cx="4136995" cy="2051524"/>
              </a:xfrm>
              <a:prstGeom prst="rect">
                <a:avLst/>
              </a:prstGeom>
              <a:blipFill>
                <a:blip r:embed="rId2"/>
                <a:stretch>
                  <a:fillRect l="-1178" r="-1031" b="-2976"/>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5C962E80-1028-4B65-A092-83D0F4C5530D}"/>
              </a:ext>
            </a:extLst>
          </p:cNvPr>
          <p:cNvPicPr>
            <a:picLocks noChangeAspect="1"/>
          </p:cNvPicPr>
          <p:nvPr/>
        </p:nvPicPr>
        <p:blipFill>
          <a:blip r:embed="rId3"/>
          <a:stretch>
            <a:fillRect/>
          </a:stretch>
        </p:blipFill>
        <p:spPr>
          <a:xfrm>
            <a:off x="954568" y="0"/>
            <a:ext cx="6866659" cy="6858000"/>
          </a:xfrm>
          <a:prstGeom prst="rect">
            <a:avLst/>
          </a:prstGeom>
        </p:spPr>
      </p:pic>
    </p:spTree>
    <p:extLst>
      <p:ext uri="{BB962C8B-B14F-4D97-AF65-F5344CB8AC3E}">
        <p14:creationId xmlns:p14="http://schemas.microsoft.com/office/powerpoint/2010/main" val="34667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CAB5-6704-439A-9137-D04A981EDA7F}"/>
              </a:ext>
            </a:extLst>
          </p:cNvPr>
          <p:cNvSpPr>
            <a:spLocks noGrp="1"/>
          </p:cNvSpPr>
          <p:nvPr>
            <p:ph type="title"/>
          </p:nvPr>
        </p:nvSpPr>
        <p:spPr/>
        <p:txBody>
          <a:bodyPr/>
          <a:lstStyle/>
          <a:p>
            <a:r>
              <a:rPr lang="en-IN" dirty="0"/>
              <a:t>INTRODUCTION :</a:t>
            </a:r>
            <a:br>
              <a:rPr lang="en-IN" dirty="0"/>
            </a:br>
            <a:r>
              <a:rPr lang="en-IN" dirty="0"/>
              <a:t> </a:t>
            </a:r>
          </a:p>
        </p:txBody>
      </p:sp>
      <p:sp>
        <p:nvSpPr>
          <p:cNvPr id="3" name="Content Placeholder 2">
            <a:extLst>
              <a:ext uri="{FF2B5EF4-FFF2-40B4-BE49-F238E27FC236}">
                <a16:creationId xmlns:a16="http://schemas.microsoft.com/office/drawing/2014/main" id="{09B47092-6831-4033-B58E-3CCEEB99C2AC}"/>
              </a:ext>
            </a:extLst>
          </p:cNvPr>
          <p:cNvSpPr>
            <a:spLocks noGrp="1"/>
          </p:cNvSpPr>
          <p:nvPr>
            <p:ph idx="1"/>
          </p:nvPr>
        </p:nvSpPr>
        <p:spPr/>
        <p:txBody>
          <a:bodyPr/>
          <a:lstStyle/>
          <a:p>
            <a:r>
              <a:rPr lang="en-US" dirty="0"/>
              <a:t>Starting from the parametric inference study we know that for two independent normal samples the most popular test for location shift is Fisher t-test . Now for nonparametric case the two sample location problem is tackled by Mann-Whitney U Test . There is another test called Wilcoxon Rank-Sum Test but it is almost same as Mann-Whitney U test . </a:t>
            </a:r>
          </a:p>
          <a:p>
            <a:endParaRPr lang="en-IN" dirty="0"/>
          </a:p>
        </p:txBody>
      </p:sp>
    </p:spTree>
    <p:extLst>
      <p:ext uri="{BB962C8B-B14F-4D97-AF65-F5344CB8AC3E}">
        <p14:creationId xmlns:p14="http://schemas.microsoft.com/office/powerpoint/2010/main" val="1012473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8188AD-6A65-4230-9445-A352E72E772B}"/>
                  </a:ext>
                </a:extLst>
              </p:cNvPr>
              <p:cNvSpPr txBox="1"/>
              <p:nvPr/>
            </p:nvSpPr>
            <p:spPr>
              <a:xfrm>
                <a:off x="7816456" y="1937577"/>
                <a:ext cx="3912093"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p>
              <a:p>
                <a:endParaRPr lang="en-IN" dirty="0"/>
              </a:p>
              <a:p>
                <a:r>
                  <a:rPr lang="en-IN" dirty="0"/>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20</m:t>
                    </m:r>
                    <m:r>
                      <a:rPr lang="en-IN" i="1">
                        <a:latin typeface="Cambria Math" panose="02040503050406030204" pitchFamily="18" charset="0"/>
                      </a:rPr>
                      <m:t> </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25</m:t>
                    </m:r>
                  </m:oMath>
                </a14:m>
                <a:endParaRPr lang="en-IN" dirty="0"/>
              </a:p>
              <a:p>
                <a:endParaRPr lang="en-IN" dirty="0"/>
              </a:p>
              <a:p>
                <a:r>
                  <a:rPr lang="en-IN" dirty="0"/>
                  <a:t>Observation :</a:t>
                </a:r>
              </a:p>
              <a:p>
                <a:r>
                  <a:rPr lang="en-IN" dirty="0"/>
                  <a:t>The histograms corresponding to the Normal, Exponential and Uniform distribution are similar. However that of the Cauchy distribution is markedly different.</a:t>
                </a:r>
              </a:p>
              <a:p>
                <a:endParaRPr lang="en-IN" dirty="0"/>
              </a:p>
            </p:txBody>
          </p:sp>
        </mc:Choice>
        <mc:Fallback xmlns="">
          <p:sp>
            <p:nvSpPr>
              <p:cNvPr id="3" name="TextBox 2">
                <a:extLst>
                  <a:ext uri="{FF2B5EF4-FFF2-40B4-BE49-F238E27FC236}">
                    <a16:creationId xmlns:a16="http://schemas.microsoft.com/office/drawing/2014/main" id="{BD8188AD-6A65-4230-9445-A352E72E772B}"/>
                  </a:ext>
                </a:extLst>
              </p:cNvPr>
              <p:cNvSpPr txBox="1">
                <a:spLocks noRot="1" noChangeAspect="1" noMove="1" noResize="1" noEditPoints="1" noAdjustHandles="1" noChangeArrowheads="1" noChangeShapeType="1" noTextEdit="1"/>
              </p:cNvSpPr>
              <p:nvPr/>
            </p:nvSpPr>
            <p:spPr>
              <a:xfrm>
                <a:off x="7816456" y="1937577"/>
                <a:ext cx="3912093" cy="3139321"/>
              </a:xfrm>
              <a:prstGeom prst="rect">
                <a:avLst/>
              </a:prstGeom>
              <a:blipFill>
                <a:blip r:embed="rId2"/>
                <a:stretch>
                  <a:fillRect l="-1246"/>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8F1105CB-659D-471F-BA75-FC7B6E7D25F3}"/>
              </a:ext>
            </a:extLst>
          </p:cNvPr>
          <p:cNvPicPr>
            <a:picLocks noChangeAspect="1"/>
          </p:cNvPicPr>
          <p:nvPr/>
        </p:nvPicPr>
        <p:blipFill>
          <a:blip r:embed="rId3"/>
          <a:stretch>
            <a:fillRect/>
          </a:stretch>
        </p:blipFill>
        <p:spPr>
          <a:xfrm>
            <a:off x="949797" y="0"/>
            <a:ext cx="6866659" cy="6858000"/>
          </a:xfrm>
          <a:prstGeom prst="rect">
            <a:avLst/>
          </a:prstGeom>
        </p:spPr>
      </p:pic>
    </p:spTree>
    <p:extLst>
      <p:ext uri="{BB962C8B-B14F-4D97-AF65-F5344CB8AC3E}">
        <p14:creationId xmlns:p14="http://schemas.microsoft.com/office/powerpoint/2010/main" val="94070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3612DCE-4F32-42CD-AF0F-2DF22D17D990}"/>
                  </a:ext>
                </a:extLst>
              </p:cNvPr>
              <p:cNvSpPr txBox="1"/>
              <p:nvPr/>
            </p:nvSpPr>
            <p:spPr>
              <a:xfrm>
                <a:off x="7816456" y="2004170"/>
                <a:ext cx="3910946"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p>
              <a:p>
                <a:endParaRPr lang="en-IN" dirty="0"/>
              </a:p>
              <a:p>
                <a:r>
                  <a:rPr lang="en-IN" dirty="0"/>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=25, </m:t>
                    </m:r>
                    <m:r>
                      <a:rPr lang="en-IN" i="1">
                        <a:latin typeface="Cambria Math" panose="02040503050406030204" pitchFamily="18" charset="0"/>
                      </a:rPr>
                      <m:t>𝑚</m:t>
                    </m:r>
                    <m:r>
                      <a:rPr lang="en-IN" i="1">
                        <a:latin typeface="Cambria Math" panose="02040503050406030204" pitchFamily="18" charset="0"/>
                      </a:rPr>
                      <m:t>=30</m:t>
                    </m:r>
                  </m:oMath>
                </a14:m>
                <a:endParaRPr lang="en-IN" dirty="0"/>
              </a:p>
              <a:p>
                <a:endParaRPr lang="en-IN" dirty="0"/>
              </a:p>
              <a:p>
                <a:r>
                  <a:rPr lang="en-IN" dirty="0"/>
                  <a:t>Observation :</a:t>
                </a:r>
              </a:p>
              <a:p>
                <a:r>
                  <a:rPr lang="en-IN" dirty="0"/>
                  <a:t>The histograms corresponding to the Normal, Exponential and Uniform distributions are similar. However, that of the Cauchy distribution is markedly different.</a:t>
                </a:r>
              </a:p>
              <a:p>
                <a:endParaRPr lang="en-IN" dirty="0"/>
              </a:p>
            </p:txBody>
          </p:sp>
        </mc:Choice>
        <mc:Fallback xmlns="">
          <p:sp>
            <p:nvSpPr>
              <p:cNvPr id="3" name="TextBox 2">
                <a:extLst>
                  <a:ext uri="{FF2B5EF4-FFF2-40B4-BE49-F238E27FC236}">
                    <a16:creationId xmlns:a16="http://schemas.microsoft.com/office/drawing/2014/main" id="{63612DCE-4F32-42CD-AF0F-2DF22D17D990}"/>
                  </a:ext>
                </a:extLst>
              </p:cNvPr>
              <p:cNvSpPr txBox="1">
                <a:spLocks noRot="1" noChangeAspect="1" noMove="1" noResize="1" noEditPoints="1" noAdjustHandles="1" noChangeArrowheads="1" noChangeShapeType="1" noTextEdit="1"/>
              </p:cNvSpPr>
              <p:nvPr/>
            </p:nvSpPr>
            <p:spPr>
              <a:xfrm>
                <a:off x="7816456" y="2004170"/>
                <a:ext cx="3910946" cy="3139321"/>
              </a:xfrm>
              <a:prstGeom prst="rect">
                <a:avLst/>
              </a:prstGeom>
              <a:blipFill>
                <a:blip r:embed="rId2"/>
                <a:stretch>
                  <a:fillRect l="-1246"/>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777BE120-18C2-4E00-9057-16B687CB7CCB}"/>
              </a:ext>
            </a:extLst>
          </p:cNvPr>
          <p:cNvPicPr>
            <a:picLocks noChangeAspect="1"/>
          </p:cNvPicPr>
          <p:nvPr/>
        </p:nvPicPr>
        <p:blipFill>
          <a:blip r:embed="rId3"/>
          <a:stretch>
            <a:fillRect/>
          </a:stretch>
        </p:blipFill>
        <p:spPr>
          <a:xfrm>
            <a:off x="949797" y="0"/>
            <a:ext cx="6866659" cy="6858000"/>
          </a:xfrm>
          <a:prstGeom prst="rect">
            <a:avLst/>
          </a:prstGeom>
        </p:spPr>
      </p:pic>
    </p:spTree>
    <p:extLst>
      <p:ext uri="{BB962C8B-B14F-4D97-AF65-F5344CB8AC3E}">
        <p14:creationId xmlns:p14="http://schemas.microsoft.com/office/powerpoint/2010/main" val="91887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73C62CE-032A-4B43-835B-1E07A711E7A6}"/>
                  </a:ext>
                </a:extLst>
              </p:cNvPr>
              <p:cNvSpPr txBox="1"/>
              <p:nvPr/>
            </p:nvSpPr>
            <p:spPr>
              <a:xfrm>
                <a:off x="7738943" y="2136338"/>
                <a:ext cx="392097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 :</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𝑣𝑠</m:t>
                      </m:r>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𝐺</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oMath>
                  </m:oMathPara>
                </a14:m>
                <a:endParaRPr lang="en-IN" dirty="0"/>
              </a:p>
              <a:p>
                <a:endParaRPr lang="en-IN" dirty="0"/>
              </a:p>
              <a:p>
                <a:r>
                  <a:rPr lang="en-IN" dirty="0"/>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=40, </m:t>
                    </m:r>
                    <m:r>
                      <a:rPr lang="en-IN" i="1">
                        <a:latin typeface="Cambria Math" panose="02040503050406030204" pitchFamily="18" charset="0"/>
                      </a:rPr>
                      <m:t>𝑚</m:t>
                    </m:r>
                    <m:r>
                      <a:rPr lang="en-IN" i="1">
                        <a:latin typeface="Cambria Math" panose="02040503050406030204" pitchFamily="18" charset="0"/>
                      </a:rPr>
                      <m:t>=47</m:t>
                    </m:r>
                  </m:oMath>
                </a14:m>
                <a:endParaRPr lang="en-IN" dirty="0"/>
              </a:p>
              <a:p>
                <a:endParaRPr lang="en-IN" dirty="0"/>
              </a:p>
              <a:p>
                <a:r>
                  <a:rPr lang="en-IN" dirty="0"/>
                  <a:t>Observation :</a:t>
                </a:r>
              </a:p>
              <a:p>
                <a:r>
                  <a:rPr lang="en-IN" dirty="0"/>
                  <a:t>The histograms corresponding to the Normal, Exponential and Uniform distributions are similar. However, that of the Cauchy distribution is markedly different.</a:t>
                </a:r>
              </a:p>
              <a:p>
                <a:endParaRPr lang="en-IN" dirty="0"/>
              </a:p>
            </p:txBody>
          </p:sp>
        </mc:Choice>
        <mc:Fallback xmlns="">
          <p:sp>
            <p:nvSpPr>
              <p:cNvPr id="3" name="TextBox 2">
                <a:extLst>
                  <a:ext uri="{FF2B5EF4-FFF2-40B4-BE49-F238E27FC236}">
                    <a16:creationId xmlns:a16="http://schemas.microsoft.com/office/drawing/2014/main" id="{373C62CE-032A-4B43-835B-1E07A711E7A6}"/>
                  </a:ext>
                </a:extLst>
              </p:cNvPr>
              <p:cNvSpPr txBox="1">
                <a:spLocks noRot="1" noChangeAspect="1" noMove="1" noResize="1" noEditPoints="1" noAdjustHandles="1" noChangeArrowheads="1" noChangeShapeType="1" noTextEdit="1"/>
              </p:cNvSpPr>
              <p:nvPr/>
            </p:nvSpPr>
            <p:spPr>
              <a:xfrm>
                <a:off x="7738943" y="2136338"/>
                <a:ext cx="3920971" cy="3139321"/>
              </a:xfrm>
              <a:prstGeom prst="rect">
                <a:avLst/>
              </a:prstGeom>
              <a:blipFill>
                <a:blip r:embed="rId2"/>
                <a:stretch>
                  <a:fillRect l="-1400"/>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143569A3-DDFC-4226-83BA-14C3D8334420}"/>
              </a:ext>
            </a:extLst>
          </p:cNvPr>
          <p:cNvPicPr>
            <a:picLocks noChangeAspect="1"/>
          </p:cNvPicPr>
          <p:nvPr/>
        </p:nvPicPr>
        <p:blipFill>
          <a:blip r:embed="rId3"/>
          <a:stretch>
            <a:fillRect/>
          </a:stretch>
        </p:blipFill>
        <p:spPr>
          <a:xfrm>
            <a:off x="386508" y="-114300"/>
            <a:ext cx="6866659" cy="6858000"/>
          </a:xfrm>
          <a:prstGeom prst="rect">
            <a:avLst/>
          </a:prstGeom>
        </p:spPr>
      </p:pic>
    </p:spTree>
    <p:extLst>
      <p:ext uri="{BB962C8B-B14F-4D97-AF65-F5344CB8AC3E}">
        <p14:creationId xmlns:p14="http://schemas.microsoft.com/office/powerpoint/2010/main" val="2427353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FC62-2F6E-41F2-AF7F-FF2468BBDDA1}"/>
              </a:ext>
            </a:extLst>
          </p:cNvPr>
          <p:cNvSpPr>
            <a:spLocks noGrp="1"/>
          </p:cNvSpPr>
          <p:nvPr>
            <p:ph type="title"/>
          </p:nvPr>
        </p:nvSpPr>
        <p:spPr/>
        <p:txBody>
          <a:bodyPr>
            <a:normAutofit/>
          </a:bodyPr>
          <a:lstStyle/>
          <a:p>
            <a:r>
              <a:rPr lang="en-IN" sz="4400" dirty="0"/>
              <a:t>p-values for KOLMOGORV-SMIRNOV TEST</a:t>
            </a:r>
          </a:p>
        </p:txBody>
      </p:sp>
      <p:sp>
        <p:nvSpPr>
          <p:cNvPr id="6" name="Rectangle 5">
            <a:extLst>
              <a:ext uri="{FF2B5EF4-FFF2-40B4-BE49-F238E27FC236}">
                <a16:creationId xmlns:a16="http://schemas.microsoft.com/office/drawing/2014/main" id="{12EC4478-89E6-47B7-A07E-78241F885870}"/>
              </a:ext>
            </a:extLst>
          </p:cNvPr>
          <p:cNvSpPr/>
          <p:nvPr/>
        </p:nvSpPr>
        <p:spPr>
          <a:xfrm>
            <a:off x="3586162" y="2798618"/>
            <a:ext cx="1114425" cy="2144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0769B55-8C68-413A-8E90-49673294580E}"/>
              </a:ext>
            </a:extLst>
          </p:cNvPr>
          <p:cNvSpPr/>
          <p:nvPr/>
        </p:nvSpPr>
        <p:spPr>
          <a:xfrm>
            <a:off x="6376989" y="2798617"/>
            <a:ext cx="1256870" cy="2144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225D74E-5116-4396-9552-7F6ECB00B87D}"/>
              </a:ext>
            </a:extLst>
          </p:cNvPr>
          <p:cNvSpPr/>
          <p:nvPr/>
        </p:nvSpPr>
        <p:spPr>
          <a:xfrm>
            <a:off x="7767203" y="4457700"/>
            <a:ext cx="1186302" cy="4857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D66873D-637C-412D-B659-B4FEA52D959F}"/>
              </a:ext>
            </a:extLst>
          </p:cNvPr>
          <p:cNvSpPr/>
          <p:nvPr/>
        </p:nvSpPr>
        <p:spPr>
          <a:xfrm>
            <a:off x="9086849" y="2798617"/>
            <a:ext cx="1328739" cy="2144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DF18A09-C7C5-4D32-988E-C73A367C0F02}"/>
              </a:ext>
            </a:extLst>
          </p:cNvPr>
          <p:cNvSpPr/>
          <p:nvPr/>
        </p:nvSpPr>
        <p:spPr>
          <a:xfrm>
            <a:off x="4976375" y="4457700"/>
            <a:ext cx="1186302" cy="638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Content Placeholder 8">
            <a:extLst>
              <a:ext uri="{FF2B5EF4-FFF2-40B4-BE49-F238E27FC236}">
                <a16:creationId xmlns:a16="http://schemas.microsoft.com/office/drawing/2014/main" id="{1B49ECD5-FD47-4C37-9A4D-7BA6F3B7ADE9}"/>
              </a:ext>
            </a:extLst>
          </p:cNvPr>
          <p:cNvPicPr>
            <a:picLocks noChangeAspect="1"/>
          </p:cNvPicPr>
          <p:nvPr/>
        </p:nvPicPr>
        <p:blipFill>
          <a:blip r:embed="rId2"/>
          <a:stretch>
            <a:fillRect/>
          </a:stretch>
        </p:blipFill>
        <p:spPr>
          <a:xfrm>
            <a:off x="1069848" y="1700214"/>
            <a:ext cx="9554763" cy="3701985"/>
          </a:xfrm>
          <a:prstGeom prst="rect">
            <a:avLst/>
          </a:prstGeom>
        </p:spPr>
      </p:pic>
      <p:sp>
        <p:nvSpPr>
          <p:cNvPr id="17" name="Rectangle 16">
            <a:extLst>
              <a:ext uri="{FF2B5EF4-FFF2-40B4-BE49-F238E27FC236}">
                <a16:creationId xmlns:a16="http://schemas.microsoft.com/office/drawing/2014/main" id="{5A7F1B76-BA4F-4649-AF99-213670490C75}"/>
              </a:ext>
            </a:extLst>
          </p:cNvPr>
          <p:cNvSpPr/>
          <p:nvPr/>
        </p:nvSpPr>
        <p:spPr>
          <a:xfrm>
            <a:off x="5200650" y="4657725"/>
            <a:ext cx="1237815" cy="638174"/>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0.78</a:t>
            </a:r>
          </a:p>
        </p:txBody>
      </p:sp>
      <p:sp>
        <p:nvSpPr>
          <p:cNvPr id="18" name="Rectangle 17">
            <a:extLst>
              <a:ext uri="{FF2B5EF4-FFF2-40B4-BE49-F238E27FC236}">
                <a16:creationId xmlns:a16="http://schemas.microsoft.com/office/drawing/2014/main" id="{85309B5D-D037-4725-B429-6456E4A51E87}"/>
              </a:ext>
            </a:extLst>
          </p:cNvPr>
          <p:cNvSpPr/>
          <p:nvPr/>
        </p:nvSpPr>
        <p:spPr>
          <a:xfrm>
            <a:off x="7872413" y="4657725"/>
            <a:ext cx="1237815" cy="500061"/>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noFill/>
              </a:rPr>
              <a:t>0</a:t>
            </a:r>
            <a:r>
              <a:rPr lang="en-IN" dirty="0">
                <a:solidFill>
                  <a:schemeClr val="tx1"/>
                </a:solidFill>
              </a:rPr>
              <a:t>0.56</a:t>
            </a:r>
            <a:endParaRPr lang="en-IN" dirty="0">
              <a:noFill/>
            </a:endParaRPr>
          </a:p>
        </p:txBody>
      </p:sp>
      <p:sp>
        <p:nvSpPr>
          <p:cNvPr id="19" name="Rectangle 18">
            <a:extLst>
              <a:ext uri="{FF2B5EF4-FFF2-40B4-BE49-F238E27FC236}">
                <a16:creationId xmlns:a16="http://schemas.microsoft.com/office/drawing/2014/main" id="{4EA0B5D2-10B2-449D-A60C-F6895BCE8FCB}"/>
              </a:ext>
            </a:extLst>
          </p:cNvPr>
          <p:cNvSpPr/>
          <p:nvPr/>
        </p:nvSpPr>
        <p:spPr>
          <a:xfrm>
            <a:off x="3800475" y="2798616"/>
            <a:ext cx="1400175" cy="2497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AD758AE3-BEF4-4BC7-A66E-2E5887C0143C}"/>
              </a:ext>
            </a:extLst>
          </p:cNvPr>
          <p:cNvSpPr/>
          <p:nvPr/>
        </p:nvSpPr>
        <p:spPr>
          <a:xfrm>
            <a:off x="6438465" y="2798616"/>
            <a:ext cx="1433948" cy="2603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5EAC3C05-01E8-4D8E-A9F6-8C62339C325C}"/>
              </a:ext>
            </a:extLst>
          </p:cNvPr>
          <p:cNvSpPr/>
          <p:nvPr/>
        </p:nvSpPr>
        <p:spPr>
          <a:xfrm>
            <a:off x="9110227" y="2798616"/>
            <a:ext cx="1459039" cy="2497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156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8F9A18-5800-42A6-BD55-D75517ED4EB2}"/>
              </a:ext>
            </a:extLst>
          </p:cNvPr>
          <p:cNvSpPr>
            <a:spLocks noGrp="1"/>
          </p:cNvSpPr>
          <p:nvPr>
            <p:ph type="title"/>
          </p:nvPr>
        </p:nvSpPr>
        <p:spPr/>
        <p:txBody>
          <a:bodyPr/>
          <a:lstStyle/>
          <a:p>
            <a:r>
              <a:rPr lang="en-IN" dirty="0"/>
              <a:t>Observation :</a:t>
            </a:r>
          </a:p>
        </p:txBody>
      </p:sp>
      <p:sp>
        <p:nvSpPr>
          <p:cNvPr id="2" name="Content Placeholder 1">
            <a:extLst>
              <a:ext uri="{FF2B5EF4-FFF2-40B4-BE49-F238E27FC236}">
                <a16:creationId xmlns:a16="http://schemas.microsoft.com/office/drawing/2014/main" id="{EF723983-932C-4CE2-B397-6531A5953DE7}"/>
              </a:ext>
            </a:extLst>
          </p:cNvPr>
          <p:cNvSpPr>
            <a:spLocks noGrp="1"/>
          </p:cNvSpPr>
          <p:nvPr>
            <p:ph idx="1"/>
          </p:nvPr>
        </p:nvSpPr>
        <p:spPr/>
        <p:txBody>
          <a:bodyPr/>
          <a:lstStyle/>
          <a:p>
            <a:r>
              <a:rPr lang="en-IN" dirty="0"/>
              <a:t>The distribution of the statistic obtained from the Cauchy distribution does not agree with the distribution of the statistic obtained from any other distribution.</a:t>
            </a:r>
          </a:p>
          <a:p>
            <a:r>
              <a:rPr lang="en-IN" dirty="0"/>
              <a:t>For the other pairs of distribution </a:t>
            </a:r>
            <a:r>
              <a:rPr lang="en-IN" dirty="0" err="1"/>
              <a:t>Kolgomorov</a:t>
            </a:r>
            <a:r>
              <a:rPr lang="en-IN" dirty="0"/>
              <a:t>-Smirnov test accepts the null for all cases.</a:t>
            </a:r>
          </a:p>
          <a:p>
            <a:r>
              <a:rPr lang="en-IN" dirty="0"/>
              <a:t>This clearly denotes that the parametric test does not satisfy the distribution free property.</a:t>
            </a:r>
          </a:p>
          <a:p>
            <a:endParaRPr lang="en-IN" dirty="0"/>
          </a:p>
        </p:txBody>
      </p:sp>
    </p:spTree>
    <p:extLst>
      <p:ext uri="{BB962C8B-B14F-4D97-AF65-F5344CB8AC3E}">
        <p14:creationId xmlns:p14="http://schemas.microsoft.com/office/powerpoint/2010/main" val="407117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Limiting Distribution</a:t>
            </a:r>
          </a:p>
        </p:txBody>
      </p:sp>
    </p:spTree>
    <p:extLst>
      <p:ext uri="{BB962C8B-B14F-4D97-AF65-F5344CB8AC3E}">
        <p14:creationId xmlns:p14="http://schemas.microsoft.com/office/powerpoint/2010/main" val="1725667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AB8B-F467-4131-8ECD-1E2329548469}"/>
              </a:ext>
            </a:extLst>
          </p:cNvPr>
          <p:cNvSpPr>
            <a:spLocks noGrp="1"/>
          </p:cNvSpPr>
          <p:nvPr>
            <p:ph type="title"/>
          </p:nvPr>
        </p:nvSpPr>
        <p:spPr>
          <a:xfrm>
            <a:off x="873369" y="130664"/>
            <a:ext cx="10515600" cy="853009"/>
          </a:xfrm>
        </p:spPr>
        <p:txBody>
          <a:bodyPr>
            <a:normAutofit/>
          </a:bodyPr>
          <a:lstStyle/>
          <a:p>
            <a:r>
              <a:rPr lang="en-US" sz="5000" dirty="0">
                <a:effectLst>
                  <a:outerShdw blurRad="38100" dist="38100" dir="2700000" algn="tl">
                    <a:srgbClr val="000000">
                      <a:alpha val="43137"/>
                    </a:srgbClr>
                  </a:outerShdw>
                </a:effectLst>
              </a:rPr>
              <a:t>Non-Parametric Test</a:t>
            </a:r>
            <a:endParaRPr lang="en-IN" sz="5000"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1DEE6-D1D0-4395-B3CA-BFF77EE21CA7}"/>
                  </a:ext>
                </a:extLst>
              </p:cNvPr>
              <p:cNvSpPr>
                <a:spLocks noGrp="1"/>
              </p:cNvSpPr>
              <p:nvPr>
                <p:ph idx="1"/>
              </p:nvPr>
            </p:nvSpPr>
            <p:spPr>
              <a:xfrm>
                <a:off x="838200" y="983673"/>
                <a:ext cx="10515600" cy="5158121"/>
              </a:xfrm>
            </p:spPr>
            <p:txBody>
              <a:bodyPr>
                <a:normAutofit lnSpcReduction="10000"/>
              </a:bodyPr>
              <a:lstStyle/>
              <a:p>
                <a:r>
                  <a:rPr lang="en-IN" sz="2400" dirty="0"/>
                  <a:t>Consider the following statistic:</a:t>
                </a:r>
              </a:p>
              <a:p>
                <a:pPr marL="0" indent="0" algn="ctr">
                  <a:buNone/>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𝑻</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𝑼</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𝒎𝒏</m:t>
                              </m:r>
                            </m:num>
                            <m:den>
                              <m:r>
                                <a:rPr lang="en-IN" sz="2400" b="1" i="1" smtClean="0">
                                  <a:latin typeface="Cambria Math" panose="02040503050406030204" pitchFamily="18" charset="0"/>
                                </a:rPr>
                                <m:t>𝟐</m:t>
                              </m:r>
                            </m:den>
                          </m:f>
                        </m:num>
                        <m:den>
                          <m:rad>
                            <m:radPr>
                              <m:degHide m:val="on"/>
                              <m:ctrlPr>
                                <a:rPr lang="en-IN" sz="2400" b="1" i="1" smtClean="0">
                                  <a:latin typeface="Cambria Math" panose="02040503050406030204" pitchFamily="18" charset="0"/>
                                </a:rPr>
                              </m:ctrlPr>
                            </m:radPr>
                            <m:deg/>
                            <m:e>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𝒎𝒏</m:t>
                                  </m:r>
                                  <m:r>
                                    <a:rPr lang="en-IN" sz="2400" b="1" i="1" smtClean="0">
                                      <a:latin typeface="Cambria Math" panose="02040503050406030204" pitchFamily="18" charset="0"/>
                                    </a:rPr>
                                    <m:t>(</m:t>
                                  </m:r>
                                  <m:r>
                                    <a:rPr lang="en-IN" sz="2400" b="1" i="1" smtClean="0">
                                      <a:latin typeface="Cambria Math" panose="02040503050406030204" pitchFamily="18" charset="0"/>
                                    </a:rPr>
                                    <m:t>𝒎</m:t>
                                  </m:r>
                                  <m:r>
                                    <a:rPr lang="en-IN" sz="2400" b="1" i="1" smtClean="0">
                                      <a:latin typeface="Cambria Math" panose="02040503050406030204" pitchFamily="18" charset="0"/>
                                    </a:rPr>
                                    <m:t>+</m:t>
                                  </m:r>
                                  <m:r>
                                    <a:rPr lang="en-IN" sz="2400" b="1" i="1" smtClean="0">
                                      <a:latin typeface="Cambria Math" panose="02040503050406030204" pitchFamily="18" charset="0"/>
                                    </a:rPr>
                                    <m:t>𝒏</m:t>
                                  </m:r>
                                  <m:r>
                                    <a:rPr lang="en-IN" sz="2400" b="1" i="1" smtClean="0">
                                      <a:latin typeface="Cambria Math" panose="02040503050406030204" pitchFamily="18" charset="0"/>
                                    </a:rPr>
                                    <m:t>+</m:t>
                                  </m:r>
                                  <m:r>
                                    <a:rPr lang="en-IN" sz="2400" b="1" i="1" smtClean="0">
                                      <a:latin typeface="Cambria Math" panose="02040503050406030204" pitchFamily="18" charset="0"/>
                                    </a:rPr>
                                    <m:t>𝟏</m:t>
                                  </m:r>
                                  <m:r>
                                    <a:rPr lang="en-IN" sz="2400" b="1" i="1" smtClean="0">
                                      <a:latin typeface="Cambria Math" panose="02040503050406030204" pitchFamily="18" charset="0"/>
                                    </a:rPr>
                                    <m:t>)</m:t>
                                  </m:r>
                                </m:num>
                                <m:den>
                                  <m:r>
                                    <a:rPr lang="en-IN" sz="2400" b="1" i="1" smtClean="0">
                                      <a:latin typeface="Cambria Math" panose="02040503050406030204" pitchFamily="18" charset="0"/>
                                    </a:rPr>
                                    <m:t>𝟏𝟐</m:t>
                                  </m:r>
                                </m:den>
                              </m:f>
                            </m:e>
                          </m:rad>
                        </m:den>
                      </m:f>
                    </m:oMath>
                  </m:oMathPara>
                </a14:m>
                <a:endParaRPr lang="en-IN" sz="2400" b="1" dirty="0"/>
              </a:p>
              <a:p>
                <a:pPr marL="0" indent="0" algn="ctr">
                  <a:buNone/>
                </a:pPr>
                <a:endParaRPr lang="en-IN" sz="2400" dirty="0"/>
              </a:p>
              <a:p>
                <a:r>
                  <a:rPr lang="en-IN" sz="2400" dirty="0"/>
                  <a:t>To verify through simulation study if </a:t>
                </a:r>
                <a14:m>
                  <m:oMath xmlns:m="http://schemas.openxmlformats.org/officeDocument/2006/math">
                    <m:r>
                      <a:rPr lang="en-IN" sz="2400" b="0" i="1" smtClean="0">
                        <a:latin typeface="Cambria Math" panose="02040503050406030204" pitchFamily="18" charset="0"/>
                      </a:rPr>
                      <m:t>𝑇</m:t>
                    </m:r>
                  </m:oMath>
                </a14:m>
                <a:r>
                  <a:rPr lang="en-IN" sz="2400" dirty="0"/>
                  <a:t> asymptotically follows a </a:t>
                </a:r>
                <a14:m>
                  <m:oMath xmlns:m="http://schemas.openxmlformats.org/officeDocument/2006/math">
                    <m:r>
                      <a:rPr lang="en-IN" sz="2400" b="1" i="1" smtClean="0">
                        <a:latin typeface="Cambria Math" panose="02040503050406030204" pitchFamily="18" charset="0"/>
                      </a:rPr>
                      <m:t>𝑵</m:t>
                    </m:r>
                    <m:r>
                      <a:rPr lang="en-IN" sz="2400" b="1" i="1" smtClean="0">
                        <a:latin typeface="Cambria Math" panose="02040503050406030204" pitchFamily="18" charset="0"/>
                      </a:rPr>
                      <m:t>(</m:t>
                    </m:r>
                    <m:r>
                      <a:rPr lang="en-IN" sz="2400" b="1" i="1" smtClean="0">
                        <a:latin typeface="Cambria Math" panose="02040503050406030204" pitchFamily="18" charset="0"/>
                      </a:rPr>
                      <m:t>𝟎</m:t>
                    </m:r>
                    <m:r>
                      <a:rPr lang="en-IN" sz="2400" b="1" i="1" smtClean="0">
                        <a:latin typeface="Cambria Math" panose="02040503050406030204" pitchFamily="18" charset="0"/>
                      </a:rPr>
                      <m:t>,</m:t>
                    </m:r>
                    <m:r>
                      <a:rPr lang="en-IN" sz="2400" b="1" i="1" smtClean="0">
                        <a:latin typeface="Cambria Math" panose="02040503050406030204" pitchFamily="18" charset="0"/>
                      </a:rPr>
                      <m:t>𝟏</m:t>
                    </m:r>
                    <m:r>
                      <a:rPr lang="en-IN" sz="2400" b="1" i="1" smtClean="0">
                        <a:latin typeface="Cambria Math" panose="02040503050406030204" pitchFamily="18" charset="0"/>
                      </a:rPr>
                      <m:t>)</m:t>
                    </m:r>
                  </m:oMath>
                </a14:m>
                <a:r>
                  <a:rPr lang="en-IN" sz="2400" b="1" dirty="0"/>
                  <a:t> </a:t>
                </a:r>
                <a:r>
                  <a:rPr lang="en-IN" sz="2400" dirty="0"/>
                  <a:t>distribution.</a:t>
                </a:r>
              </a:p>
              <a:p>
                <a:r>
                  <a:rPr lang="en-IN" sz="2400" dirty="0"/>
                  <a:t>For that, we increase the total sample size, and draw samples from each of the </a:t>
                </a:r>
                <a14:m>
                  <m:oMath xmlns:m="http://schemas.openxmlformats.org/officeDocument/2006/math">
                    <m:r>
                      <a:rPr lang="en-IN" sz="2400" i="1" dirty="0" smtClean="0">
                        <a:latin typeface="Cambria Math" panose="02040503050406030204" pitchFamily="18" charset="0"/>
                      </a:rPr>
                      <m:t>4</m:t>
                    </m:r>
                  </m:oMath>
                </a14:m>
                <a:r>
                  <a:rPr lang="en-IN" sz="2400" dirty="0"/>
                  <a:t> distributions </a:t>
                </a:r>
                <a14:m>
                  <m:oMath xmlns:m="http://schemas.openxmlformats.org/officeDocument/2006/math">
                    <m:r>
                      <a:rPr lang="en-IN" sz="2400" i="1" dirty="0">
                        <a:latin typeface="Cambria Math" panose="02040503050406030204" pitchFamily="18" charset="0"/>
                      </a:rPr>
                      <m:t>5</m:t>
                    </m:r>
                    <m:r>
                      <a:rPr lang="en-IN" sz="2400" i="1" dirty="0" smtClean="0">
                        <a:latin typeface="Cambria Math" panose="02040503050406030204" pitchFamily="18" charset="0"/>
                      </a:rPr>
                      <m:t>000</m:t>
                    </m:r>
                  </m:oMath>
                </a14:m>
                <a:r>
                  <a:rPr lang="en-IN" sz="2400" dirty="0"/>
                  <a:t> times for each sample size.</a:t>
                </a:r>
              </a:p>
              <a:p>
                <a:r>
                  <a:rPr lang="en-IN" sz="2400" dirty="0"/>
                  <a:t>We check whether sampling distribution of </a:t>
                </a:r>
                <a14:m>
                  <m:oMath xmlns:m="http://schemas.openxmlformats.org/officeDocument/2006/math">
                    <m:r>
                      <a:rPr lang="en-IN" sz="2400" i="1" dirty="0">
                        <a:latin typeface="Cambria Math" panose="02040503050406030204" pitchFamily="18" charset="0"/>
                      </a:rPr>
                      <m:t>5</m:t>
                    </m:r>
                    <m:r>
                      <a:rPr lang="en-IN" sz="2400" i="1" dirty="0" smtClean="0">
                        <a:latin typeface="Cambria Math" panose="02040503050406030204" pitchFamily="18" charset="0"/>
                      </a:rPr>
                      <m:t>000</m:t>
                    </m:r>
                  </m:oMath>
                </a14:m>
                <a:r>
                  <a:rPr lang="en-IN" sz="2400" dirty="0"/>
                  <a:t> obtained values of </a:t>
                </a:r>
                <a14:m>
                  <m:oMath xmlns:m="http://schemas.openxmlformats.org/officeDocument/2006/math">
                    <m:r>
                      <a:rPr lang="en-IN" sz="2400" b="0" i="1" smtClean="0">
                        <a:latin typeface="Cambria Math" panose="02040503050406030204" pitchFamily="18" charset="0"/>
                      </a:rPr>
                      <m:t>𝑇</m:t>
                    </m:r>
                  </m:oMath>
                </a14:m>
                <a:r>
                  <a:rPr lang="en-IN" sz="2400" dirty="0"/>
                  <a:t> is normal or not through histograms and Shapiro-Wilks Test. </a:t>
                </a:r>
              </a:p>
              <a:p>
                <a:r>
                  <a:rPr lang="en-IN" sz="2400" dirty="0"/>
                  <a:t>We will also check the distribution free property using the </a:t>
                </a:r>
                <a:r>
                  <a:rPr lang="en-IN" sz="2400" dirty="0" err="1"/>
                  <a:t>Kolgomorov</a:t>
                </a:r>
                <a:r>
                  <a:rPr lang="en-IN" sz="2400" dirty="0"/>
                  <a:t> Smirnov Test.</a:t>
                </a:r>
              </a:p>
              <a:p>
                <a:endParaRPr lang="en-IN" sz="2400" dirty="0"/>
              </a:p>
              <a:p>
                <a:endParaRPr lang="en-IN" sz="2400" dirty="0"/>
              </a:p>
            </p:txBody>
          </p:sp>
        </mc:Choice>
        <mc:Fallback xmlns="">
          <p:sp>
            <p:nvSpPr>
              <p:cNvPr id="3" name="Content Placeholder 2">
                <a:extLst>
                  <a:ext uri="{FF2B5EF4-FFF2-40B4-BE49-F238E27FC236}">
                    <a16:creationId xmlns:a16="http://schemas.microsoft.com/office/drawing/2014/main" id="{8FE1DEE6-D1D0-4395-B3CA-BFF77EE21CA7}"/>
                  </a:ext>
                </a:extLst>
              </p:cNvPr>
              <p:cNvSpPr>
                <a:spLocks noGrp="1" noRot="1" noChangeAspect="1" noMove="1" noResize="1" noEditPoints="1" noAdjustHandles="1" noChangeArrowheads="1" noChangeShapeType="1" noTextEdit="1"/>
              </p:cNvSpPr>
              <p:nvPr>
                <p:ph idx="1"/>
              </p:nvPr>
            </p:nvSpPr>
            <p:spPr>
              <a:xfrm>
                <a:off x="838200" y="983673"/>
                <a:ext cx="10515600" cy="5158121"/>
              </a:xfrm>
              <a:blipFill>
                <a:blip r:embed="rId2"/>
                <a:stretch>
                  <a:fillRect l="-522" t="-2479"/>
                </a:stretch>
              </a:blipFill>
            </p:spPr>
            <p:txBody>
              <a:bodyPr/>
              <a:lstStyle/>
              <a:p>
                <a:r>
                  <a:rPr lang="en-IN">
                    <a:noFill/>
                  </a:rPr>
                  <a:t> </a:t>
                </a:r>
              </a:p>
            </p:txBody>
          </p:sp>
        </mc:Fallback>
      </mc:AlternateContent>
    </p:spTree>
    <p:extLst>
      <p:ext uri="{BB962C8B-B14F-4D97-AF65-F5344CB8AC3E}">
        <p14:creationId xmlns:p14="http://schemas.microsoft.com/office/powerpoint/2010/main" val="974649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7221415" y="480646"/>
                <a:ext cx="4783016" cy="5755422"/>
              </a:xfrm>
              <a:prstGeom prst="rect">
                <a:avLst/>
              </a:prstGeom>
              <a:noFill/>
            </p:spPr>
            <p:txBody>
              <a:bodyPr wrap="square" rtlCol="0">
                <a:spAutoFit/>
              </a:bodyPr>
              <a:lstStyle/>
              <a:p>
                <a:pPr marL="342900" indent="-342900">
                  <a:buFont typeface="Wingdings" panose="05000000000000000000" pitchFamily="2" charset="2"/>
                  <a:buChar char="§"/>
                </a:pPr>
                <a:r>
                  <a:rPr lang="en-IN" sz="2200" b="1" dirty="0"/>
                  <a:t>n=10 m=15</a:t>
                </a:r>
              </a:p>
              <a:p>
                <a:pPr marL="342900" indent="-342900">
                  <a:buFont typeface="Wingdings" panose="05000000000000000000" pitchFamily="2" charset="2"/>
                  <a:buChar char="§"/>
                </a:pPr>
                <a:r>
                  <a:rPr lang="en-IN" sz="2200" b="1" dirty="0"/>
                  <a:t>Observations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histograms corresponding to the </a:t>
                </a:r>
                <a14:m>
                  <m:oMath xmlns:m="http://schemas.openxmlformats.org/officeDocument/2006/math">
                    <m:r>
                      <a:rPr lang="en-IN" b="0" i="1" smtClean="0">
                        <a:latin typeface="Cambria Math" panose="02040503050406030204" pitchFamily="18" charset="0"/>
                      </a:rPr>
                      <m:t>4</m:t>
                    </m:r>
                  </m:oMath>
                </a14:m>
                <a:r>
                  <a:rPr lang="en-IN" dirty="0"/>
                  <a:t> distributions are similar.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rPr>
                      <m:t>𝑝</m:t>
                    </m:r>
                  </m:oMath>
                </a14:m>
                <a:r>
                  <a:rPr lang="en-IN" dirty="0"/>
                  <a:t>-values  for Shapiro-</a:t>
                </a:r>
                <a:r>
                  <a:rPr lang="en-IN" dirty="0" err="1"/>
                  <a:t>Wilks</a:t>
                </a:r>
                <a:r>
                  <a:rPr lang="en-IN" dirty="0"/>
                  <a:t> test:</a:t>
                </a:r>
              </a:p>
              <a:p>
                <a:pPr marL="742950" lvl="1" indent="-285750">
                  <a:buFont typeface="Wingdings" pitchFamily="2" charset="2"/>
                  <a:buChar char="§"/>
                </a:pPr>
                <a:r>
                  <a:rPr lang="en-IN" dirty="0"/>
                  <a:t>Normal: 0.387</a:t>
                </a:r>
              </a:p>
              <a:p>
                <a:pPr marL="742950" lvl="1" indent="-285750">
                  <a:buFont typeface="Wingdings" pitchFamily="2" charset="2"/>
                  <a:buChar char="§"/>
                </a:pPr>
                <a:r>
                  <a:rPr lang="en-IN" dirty="0"/>
                  <a:t>Uniform: 0.284</a:t>
                </a:r>
              </a:p>
              <a:p>
                <a:pPr marL="742950" lvl="1" indent="-285750">
                  <a:buFont typeface="Wingdings" pitchFamily="2" charset="2"/>
                  <a:buChar char="§"/>
                </a:pPr>
                <a:r>
                  <a:rPr lang="en-IN" dirty="0"/>
                  <a:t>Cauchy: 0.130</a:t>
                </a:r>
              </a:p>
              <a:p>
                <a:pPr marL="742950" lvl="1" indent="-285750">
                  <a:buFont typeface="Wingdings" pitchFamily="2" charset="2"/>
                  <a:buChar char="§"/>
                </a:pPr>
                <a:r>
                  <a:rPr lang="en-IN" dirty="0"/>
                  <a:t>Exponential: </a:t>
                </a:r>
                <a14:m>
                  <m:oMath xmlns:m="http://schemas.openxmlformats.org/officeDocument/2006/math">
                    <m:r>
                      <a:rPr lang="en-IN" b="0" i="1" smtClean="0">
                        <a:latin typeface="Cambria Math" panose="02040503050406030204" pitchFamily="18" charset="0"/>
                      </a:rPr>
                      <m:t>0.845</m:t>
                    </m:r>
                  </m:oMath>
                </a14:m>
                <a:endParaRPr lang="en-IN" b="0" dirty="0">
                  <a:ea typeface="Cambria Math"/>
                </a:endParaRPr>
              </a:p>
              <a:p>
                <a:pPr marL="742950" lvl="1" indent="-285750">
                  <a:buFont typeface="Wingdings" pitchFamily="2" charset="2"/>
                  <a:buChar char="§"/>
                </a:pPr>
                <a:endParaRPr lang="en-IN" b="0" dirty="0">
                  <a:ea typeface="Cambria Math"/>
                </a:endParaRPr>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ea typeface="Cambria Math"/>
                      </a:rPr>
                      <m:t>𝑝</m:t>
                    </m:r>
                  </m:oMath>
                </a14:m>
                <a:r>
                  <a:rPr lang="en-IN" b="0" dirty="0">
                    <a:ea typeface="Cambria Math"/>
                  </a:rPr>
                  <a:t>- values for </a:t>
                </a:r>
                <a14:m>
                  <m:oMath xmlns:m="http://schemas.openxmlformats.org/officeDocument/2006/math">
                    <m:r>
                      <a:rPr lang="en-IN" b="0" i="1" smtClean="0">
                        <a:latin typeface="Cambria Math" panose="02040503050406030204" pitchFamily="18" charset="0"/>
                        <a:ea typeface="Cambria Math"/>
                      </a:rPr>
                      <m:t>2</m:t>
                    </m:r>
                  </m:oMath>
                </a14:m>
                <a:r>
                  <a:rPr lang="en-IN" b="0" dirty="0">
                    <a:ea typeface="Cambria Math"/>
                  </a:rPr>
                  <a:t> sample Kolmogorov-Smirnov test are:</a:t>
                </a:r>
              </a:p>
              <a:p>
                <a:pPr marL="742950" lvl="1" indent="-285750">
                  <a:buFont typeface="Wingdings" pitchFamily="2" charset="2"/>
                  <a:buChar char="§"/>
                </a:pPr>
                <a:r>
                  <a:rPr lang="en-IN" dirty="0">
                    <a:ea typeface="Cambria Math"/>
                  </a:rPr>
                  <a:t>Normal vs Uniform: </a:t>
                </a:r>
                <a14:m>
                  <m:oMath xmlns:m="http://schemas.openxmlformats.org/officeDocument/2006/math">
                    <m:r>
                      <a:rPr lang="en-IN" b="0" i="1" smtClean="0">
                        <a:latin typeface="Cambria Math" panose="02040503050406030204" pitchFamily="18" charset="0"/>
                        <a:ea typeface="Cambria Math"/>
                      </a:rPr>
                      <m:t>0.9134</m:t>
                    </m:r>
                  </m:oMath>
                </a14:m>
                <a:endParaRPr lang="en-IN" dirty="0">
                  <a:ea typeface="Cambria Math"/>
                </a:endParaRPr>
              </a:p>
              <a:p>
                <a:pPr marL="742950" lvl="1" indent="-285750">
                  <a:buFont typeface="Wingdings" pitchFamily="2" charset="2"/>
                  <a:buChar char="§"/>
                </a:pPr>
                <a:r>
                  <a:rPr lang="en-IN" b="0" dirty="0">
                    <a:ea typeface="Cambria Math"/>
                  </a:rPr>
                  <a:t>Normal-Cauchy: 0.5726</a:t>
                </a:r>
              </a:p>
              <a:p>
                <a:pPr marL="742950" lvl="1" indent="-285750">
                  <a:buFont typeface="Wingdings" pitchFamily="2" charset="2"/>
                  <a:buChar char="§"/>
                </a:pPr>
                <a:r>
                  <a:rPr lang="en-IN" dirty="0">
                    <a:ea typeface="Cambria Math"/>
                  </a:rPr>
                  <a:t>Normal-Exponential: 0.935</a:t>
                </a:r>
              </a:p>
              <a:p>
                <a:pPr marL="742950" lvl="1" indent="-285750">
                  <a:buFont typeface="Wingdings" pitchFamily="2" charset="2"/>
                  <a:buChar char="§"/>
                </a:pPr>
                <a:r>
                  <a:rPr lang="en-IN" b="0" dirty="0">
                    <a:ea typeface="Cambria Math"/>
                  </a:rPr>
                  <a:t>Cauchy-Uniform: 0.827</a:t>
                </a:r>
              </a:p>
              <a:p>
                <a:pPr marL="742950" lvl="1" indent="-285750">
                  <a:buFont typeface="Wingdings" pitchFamily="2" charset="2"/>
                  <a:buChar char="§"/>
                </a:pPr>
                <a:r>
                  <a:rPr lang="en-IN" dirty="0">
                    <a:ea typeface="Cambria Math"/>
                  </a:rPr>
                  <a:t>Uniform-Exponential: 0.759</a:t>
                </a:r>
              </a:p>
              <a:p>
                <a:pPr marL="742950" lvl="1" indent="-285750">
                  <a:buFont typeface="Wingdings" pitchFamily="2" charset="2"/>
                  <a:buChar char="§"/>
                </a:pPr>
                <a:r>
                  <a:rPr lang="en-IN" b="0" dirty="0">
                    <a:ea typeface="Cambria Math"/>
                  </a:rPr>
                  <a:t>Exponential-Cauchy:0.685</a:t>
                </a:r>
              </a:p>
            </p:txBody>
          </p:sp>
        </mc:Choice>
        <mc:Fallback xmlns="">
          <p:sp>
            <p:nvSpPr>
              <p:cNvPr id="6" name="TextBox 5"/>
              <p:cNvSpPr txBox="1">
                <a:spLocks noRot="1" noChangeAspect="1" noMove="1" noResize="1" noEditPoints="1" noAdjustHandles="1" noChangeArrowheads="1" noChangeShapeType="1" noTextEdit="1"/>
              </p:cNvSpPr>
              <p:nvPr/>
            </p:nvSpPr>
            <p:spPr>
              <a:xfrm>
                <a:off x="7221415" y="480646"/>
                <a:ext cx="4783016" cy="5755422"/>
              </a:xfrm>
              <a:prstGeom prst="rect">
                <a:avLst/>
              </a:prstGeom>
              <a:blipFill>
                <a:blip r:embed="rId2"/>
                <a:stretch>
                  <a:fillRect l="-1403" t="-742" b="-742"/>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E18B6F4E-748C-4AD7-9728-E2898160CD4C}"/>
              </a:ext>
            </a:extLst>
          </p:cNvPr>
          <p:cNvPicPr>
            <a:picLocks noChangeAspect="1"/>
          </p:cNvPicPr>
          <p:nvPr/>
        </p:nvPicPr>
        <p:blipFill>
          <a:blip r:embed="rId3"/>
          <a:stretch>
            <a:fillRect/>
          </a:stretch>
        </p:blipFill>
        <p:spPr>
          <a:xfrm>
            <a:off x="0" y="8878"/>
            <a:ext cx="6866659" cy="6858000"/>
          </a:xfrm>
          <a:prstGeom prst="rect">
            <a:avLst/>
          </a:prstGeom>
        </p:spPr>
      </p:pic>
      <p:pic>
        <p:nvPicPr>
          <p:cNvPr id="14" name="Picture 13">
            <a:extLst>
              <a:ext uri="{FF2B5EF4-FFF2-40B4-BE49-F238E27FC236}">
                <a16:creationId xmlns:a16="http://schemas.microsoft.com/office/drawing/2014/main" id="{C253386F-B153-42DB-93A4-800ADB74C097}"/>
              </a:ext>
            </a:extLst>
          </p:cNvPr>
          <p:cNvPicPr>
            <a:picLocks noChangeAspect="1"/>
          </p:cNvPicPr>
          <p:nvPr/>
        </p:nvPicPr>
        <p:blipFill rotWithShape="1">
          <a:blip r:embed="rId4"/>
          <a:srcRect l="6052" t="8196" r="62089" b="68094"/>
          <a:stretch/>
        </p:blipFill>
        <p:spPr>
          <a:xfrm>
            <a:off x="2554514" y="2960186"/>
            <a:ext cx="2613660" cy="2198803"/>
          </a:xfrm>
          <a:prstGeom prst="rect">
            <a:avLst/>
          </a:prstGeom>
        </p:spPr>
      </p:pic>
      <p:pic>
        <p:nvPicPr>
          <p:cNvPr id="8" name="Picture 7">
            <a:extLst>
              <a:ext uri="{FF2B5EF4-FFF2-40B4-BE49-F238E27FC236}">
                <a16:creationId xmlns:a16="http://schemas.microsoft.com/office/drawing/2014/main" id="{6F712AE0-DE70-401E-8531-BBB2989C40C5}"/>
              </a:ext>
            </a:extLst>
          </p:cNvPr>
          <p:cNvPicPr>
            <a:picLocks noChangeAspect="1"/>
          </p:cNvPicPr>
          <p:nvPr/>
        </p:nvPicPr>
        <p:blipFill rotWithShape="1">
          <a:blip r:embed="rId4"/>
          <a:srcRect l="6052" t="8196" r="62089" b="68094"/>
          <a:stretch/>
        </p:blipFill>
        <p:spPr>
          <a:xfrm>
            <a:off x="2554514" y="706740"/>
            <a:ext cx="2613660" cy="2198803"/>
          </a:xfrm>
          <a:prstGeom prst="rect">
            <a:avLst/>
          </a:prstGeom>
        </p:spPr>
      </p:pic>
      <p:pic>
        <p:nvPicPr>
          <p:cNvPr id="9" name="Picture 8">
            <a:extLst>
              <a:ext uri="{FF2B5EF4-FFF2-40B4-BE49-F238E27FC236}">
                <a16:creationId xmlns:a16="http://schemas.microsoft.com/office/drawing/2014/main" id="{F509FD0F-A3B8-434D-AE64-850E3999A032}"/>
              </a:ext>
            </a:extLst>
          </p:cNvPr>
          <p:cNvPicPr>
            <a:picLocks noChangeAspect="1"/>
          </p:cNvPicPr>
          <p:nvPr/>
        </p:nvPicPr>
        <p:blipFill rotWithShape="1">
          <a:blip r:embed="rId4"/>
          <a:srcRect l="6052" t="8196" r="62089" b="68094"/>
          <a:stretch/>
        </p:blipFill>
        <p:spPr>
          <a:xfrm>
            <a:off x="354330" y="2960185"/>
            <a:ext cx="2613660" cy="2198803"/>
          </a:xfrm>
          <a:prstGeom prst="rect">
            <a:avLst/>
          </a:prstGeom>
        </p:spPr>
      </p:pic>
      <p:pic>
        <p:nvPicPr>
          <p:cNvPr id="10" name="Picture 9">
            <a:extLst>
              <a:ext uri="{FF2B5EF4-FFF2-40B4-BE49-F238E27FC236}">
                <a16:creationId xmlns:a16="http://schemas.microsoft.com/office/drawing/2014/main" id="{FC225AAD-8DD0-4146-A879-EC8932D58D41}"/>
              </a:ext>
            </a:extLst>
          </p:cNvPr>
          <p:cNvPicPr>
            <a:picLocks noChangeAspect="1"/>
          </p:cNvPicPr>
          <p:nvPr/>
        </p:nvPicPr>
        <p:blipFill rotWithShape="1">
          <a:blip r:embed="rId4"/>
          <a:srcRect l="6052" t="8196" r="62089" b="68094"/>
          <a:stretch/>
        </p:blipFill>
        <p:spPr>
          <a:xfrm>
            <a:off x="354330" y="706740"/>
            <a:ext cx="2613660" cy="2198803"/>
          </a:xfrm>
          <a:prstGeom prst="rect">
            <a:avLst/>
          </a:prstGeom>
        </p:spPr>
      </p:pic>
    </p:spTree>
    <p:extLst>
      <p:ext uri="{BB962C8B-B14F-4D97-AF65-F5344CB8AC3E}">
        <p14:creationId xmlns:p14="http://schemas.microsoft.com/office/powerpoint/2010/main" val="2851302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7221415" y="560668"/>
                <a:ext cx="4783016" cy="6032421"/>
              </a:xfrm>
              <a:prstGeom prst="rect">
                <a:avLst/>
              </a:prstGeom>
              <a:noFill/>
            </p:spPr>
            <p:txBody>
              <a:bodyPr wrap="square" rtlCol="0">
                <a:spAutoFit/>
              </a:bodyPr>
              <a:lstStyle/>
              <a:p>
                <a:pPr marL="342900" indent="-342900">
                  <a:buFont typeface="Wingdings" panose="05000000000000000000" pitchFamily="2" charset="2"/>
                  <a:buChar char="§"/>
                </a:pPr>
                <a:r>
                  <a:rPr lang="en-IN" sz="2200" b="1" dirty="0"/>
                  <a:t>n=25 m=30</a:t>
                </a:r>
              </a:p>
              <a:p>
                <a:pPr marL="342900" indent="-342900">
                  <a:buFont typeface="Wingdings" panose="05000000000000000000" pitchFamily="2" charset="2"/>
                  <a:buChar char="§"/>
                </a:pPr>
                <a:r>
                  <a:rPr lang="en-IN" sz="2200" b="1" dirty="0"/>
                  <a:t>Observations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histograms corresponding to the </a:t>
                </a:r>
                <a14:m>
                  <m:oMath xmlns:m="http://schemas.openxmlformats.org/officeDocument/2006/math">
                    <m:r>
                      <a:rPr lang="en-IN" b="0" i="1" smtClean="0">
                        <a:latin typeface="Cambria Math" panose="02040503050406030204" pitchFamily="18" charset="0"/>
                      </a:rPr>
                      <m:t>4</m:t>
                    </m:r>
                  </m:oMath>
                </a14:m>
                <a:r>
                  <a:rPr lang="en-IN" dirty="0"/>
                  <a:t> distributions are similar.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rPr>
                      <m:t>𝑝</m:t>
                    </m:r>
                  </m:oMath>
                </a14:m>
                <a:r>
                  <a:rPr lang="en-IN" dirty="0"/>
                  <a:t>-values  for Shapiro-</a:t>
                </a:r>
                <a:r>
                  <a:rPr lang="en-IN" dirty="0" err="1"/>
                  <a:t>Wilks</a:t>
                </a:r>
                <a:r>
                  <a:rPr lang="en-IN" dirty="0"/>
                  <a:t> test:</a:t>
                </a:r>
              </a:p>
              <a:p>
                <a:pPr marL="742950" lvl="1" indent="-285750">
                  <a:buFont typeface="Wingdings" pitchFamily="2" charset="2"/>
                  <a:buChar char="§"/>
                </a:pPr>
                <a:r>
                  <a:rPr lang="en-IN" dirty="0"/>
                  <a:t>Normal: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4935</m:t>
                    </m:r>
                  </m:oMath>
                </a14:m>
                <a:endParaRPr lang="en-IN" dirty="0"/>
              </a:p>
              <a:p>
                <a:pPr marL="742950" lvl="1" indent="-285750">
                  <a:buFont typeface="Wingdings" pitchFamily="2" charset="2"/>
                  <a:buChar char="§"/>
                </a:pPr>
                <a:r>
                  <a:rPr lang="en-IN" dirty="0"/>
                  <a:t>Uniform: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4631</m:t>
                    </m:r>
                  </m:oMath>
                </a14:m>
                <a:endParaRPr lang="en-IN" dirty="0"/>
              </a:p>
              <a:p>
                <a:pPr marL="742950" lvl="1" indent="-285750">
                  <a:buFont typeface="Wingdings" pitchFamily="2" charset="2"/>
                  <a:buChar char="§"/>
                </a:pPr>
                <a:r>
                  <a:rPr lang="en-IN" dirty="0"/>
                  <a:t>Cauchy: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762</m:t>
                    </m:r>
                  </m:oMath>
                </a14:m>
                <a:endParaRPr lang="en-IN" dirty="0"/>
              </a:p>
              <a:p>
                <a:pPr marL="742950" lvl="1" indent="-285750">
                  <a:buFont typeface="Wingdings" pitchFamily="2" charset="2"/>
                  <a:buChar char="§"/>
                </a:pPr>
                <a:r>
                  <a:rPr lang="en-IN" dirty="0"/>
                  <a:t>Exponential: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722</m:t>
                    </m:r>
                  </m:oMath>
                </a14:m>
                <a:endParaRPr lang="en-IN" b="0" dirty="0">
                  <a:ea typeface="Cambria Math"/>
                </a:endParaRPr>
              </a:p>
              <a:p>
                <a:pPr marL="742950" lvl="1" indent="-285750">
                  <a:buFont typeface="Wingdings" pitchFamily="2" charset="2"/>
                  <a:buChar char="§"/>
                </a:pPr>
                <a:endParaRPr lang="en-IN" b="0" dirty="0">
                  <a:ea typeface="Cambria Math"/>
                </a:endParaRPr>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ea typeface="Cambria Math"/>
                      </a:rPr>
                      <m:t>𝑝</m:t>
                    </m:r>
                  </m:oMath>
                </a14:m>
                <a:r>
                  <a:rPr lang="en-IN" b="0" dirty="0">
                    <a:ea typeface="Cambria Math"/>
                  </a:rPr>
                  <a:t>- values for </a:t>
                </a:r>
                <a14:m>
                  <m:oMath xmlns:m="http://schemas.openxmlformats.org/officeDocument/2006/math">
                    <m:r>
                      <a:rPr lang="en-IN" b="0" i="1" smtClean="0">
                        <a:latin typeface="Cambria Math" panose="02040503050406030204" pitchFamily="18" charset="0"/>
                        <a:ea typeface="Cambria Math"/>
                      </a:rPr>
                      <m:t>2</m:t>
                    </m:r>
                  </m:oMath>
                </a14:m>
                <a:r>
                  <a:rPr lang="en-IN" b="0" dirty="0">
                    <a:ea typeface="Cambria Math"/>
                  </a:rPr>
                  <a:t> sample Kolmogorov-Smirnov test are:</a:t>
                </a:r>
              </a:p>
              <a:p>
                <a:pPr marL="742950" lvl="1" indent="-285750">
                  <a:buFont typeface="Wingdings" pitchFamily="2" charset="2"/>
                  <a:buChar char="§"/>
                </a:pPr>
                <a:r>
                  <a:rPr lang="en-IN" dirty="0">
                    <a:ea typeface="Cambria Math"/>
                    <a:cs typeface="Arial" panose="020B0604020202020204" pitchFamily="34" charset="0"/>
                  </a:rPr>
                  <a:t>Normal vs Uniform: </a:t>
                </a:r>
                <a14:m>
                  <m:oMath xmlns:m="http://schemas.openxmlformats.org/officeDocument/2006/math">
                    <m:r>
                      <a:rPr lang="en-IN" b="0" i="1" smtClean="0">
                        <a:latin typeface="Cambria Math" panose="02040503050406030204" pitchFamily="18" charset="0"/>
                        <a:ea typeface="Cambria Math"/>
                      </a:rPr>
                      <m:t>0</m:t>
                    </m:r>
                    <m:r>
                      <a:rPr lang="en-IN" b="0" i="1" smtClean="0">
                        <a:latin typeface="Cambria Math" panose="02040503050406030204" pitchFamily="18" charset="0"/>
                        <a:ea typeface="Cambria Math"/>
                      </a:rPr>
                      <m:t>.</m:t>
                    </m:r>
                    <m:r>
                      <a:rPr lang="en-IN" b="0" i="1" smtClean="0">
                        <a:latin typeface="Cambria Math" panose="02040503050406030204" pitchFamily="18" charset="0"/>
                        <a:ea typeface="Cambria Math"/>
                      </a:rPr>
                      <m:t>9134</m:t>
                    </m:r>
                  </m:oMath>
                </a14:m>
                <a:endParaRPr lang="en-IN" dirty="0">
                  <a:ea typeface="Cambria Math"/>
                  <a:cs typeface="Arial" panose="020B0604020202020204" pitchFamily="34" charset="0"/>
                </a:endParaRPr>
              </a:p>
              <a:p>
                <a:pPr marL="742950" lvl="1" indent="-285750">
                  <a:buFont typeface="Wingdings" pitchFamily="2" charset="2"/>
                  <a:buChar char="§"/>
                </a:pPr>
                <a:r>
                  <a:rPr lang="en-IN" b="0" dirty="0">
                    <a:ea typeface="Cambria Math"/>
                    <a:cs typeface="Arial" panose="020B0604020202020204" pitchFamily="34" charset="0"/>
                  </a:rPr>
                  <a:t>Normal vs Cauchy: 0.968</a:t>
                </a:r>
              </a:p>
              <a:p>
                <a:pPr marL="742950" lvl="1" indent="-285750">
                  <a:buFont typeface="Wingdings" pitchFamily="2" charset="2"/>
                  <a:buChar char="§"/>
                </a:pPr>
                <a:r>
                  <a:rPr lang="en-IN" dirty="0">
                    <a:ea typeface="Cambria Math"/>
                    <a:cs typeface="Arial" panose="020B0604020202020204" pitchFamily="34" charset="0"/>
                  </a:rPr>
                  <a:t>Normal vs Exponential: 0.369</a:t>
                </a:r>
              </a:p>
              <a:p>
                <a:pPr marL="742950" lvl="1" indent="-285750">
                  <a:buFont typeface="Wingdings" pitchFamily="2" charset="2"/>
                  <a:buChar char="§"/>
                </a:pPr>
                <a:r>
                  <a:rPr lang="en-IN" b="0" dirty="0">
                    <a:ea typeface="Cambria Math"/>
                    <a:cs typeface="Arial" panose="020B0604020202020204" pitchFamily="34" charset="0"/>
                  </a:rPr>
                  <a:t>Cauchy vs Uniform: 0.069</a:t>
                </a:r>
              </a:p>
              <a:p>
                <a:pPr marL="742950" lvl="1" indent="-285750">
                  <a:buFont typeface="Wingdings" pitchFamily="2" charset="2"/>
                  <a:buChar char="§"/>
                </a:pPr>
                <a:r>
                  <a:rPr lang="en-IN" dirty="0">
                    <a:ea typeface="Cambria Math"/>
                    <a:cs typeface="Arial" panose="020B0604020202020204" pitchFamily="34" charset="0"/>
                  </a:rPr>
                  <a:t>Uniform vs Exponential: 0.794</a:t>
                </a:r>
              </a:p>
              <a:p>
                <a:pPr marL="742950" lvl="1" indent="-285750">
                  <a:buFont typeface="Wingdings" pitchFamily="2" charset="2"/>
                  <a:buChar char="§"/>
                </a:pPr>
                <a:r>
                  <a:rPr lang="en-IN" b="0" dirty="0">
                    <a:ea typeface="Cambria Math"/>
                    <a:cs typeface="Arial" panose="020B0604020202020204" pitchFamily="34" charset="0"/>
                  </a:rPr>
                  <a:t>Exponential vs Cauchy:0.263</a:t>
                </a:r>
              </a:p>
              <a:p>
                <a:pPr marL="742950" lvl="1" indent="-285750">
                  <a:buFont typeface="Wingdings" pitchFamily="2" charset="2"/>
                  <a:buChar char="§"/>
                </a:pPr>
                <a:endParaRPr lang="en-IN" b="0" dirty="0">
                  <a:ea typeface="Cambria Math"/>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221415" y="560668"/>
                <a:ext cx="4783016" cy="6032421"/>
              </a:xfrm>
              <a:prstGeom prst="rect">
                <a:avLst/>
              </a:prstGeom>
              <a:blipFill>
                <a:blip r:embed="rId2"/>
                <a:stretch>
                  <a:fillRect l="-1403" t="-707"/>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A8DB8307-5FCB-4305-A953-B143DF68197B}"/>
              </a:ext>
            </a:extLst>
          </p:cNvPr>
          <p:cNvPicPr>
            <a:picLocks noChangeAspect="1"/>
          </p:cNvPicPr>
          <p:nvPr/>
        </p:nvPicPr>
        <p:blipFill>
          <a:blip r:embed="rId3"/>
          <a:stretch>
            <a:fillRect/>
          </a:stretch>
        </p:blipFill>
        <p:spPr>
          <a:xfrm>
            <a:off x="0" y="0"/>
            <a:ext cx="6866659" cy="6858000"/>
          </a:xfrm>
          <a:prstGeom prst="rect">
            <a:avLst/>
          </a:prstGeom>
        </p:spPr>
      </p:pic>
      <p:pic>
        <p:nvPicPr>
          <p:cNvPr id="4" name="Picture 3">
            <a:extLst>
              <a:ext uri="{FF2B5EF4-FFF2-40B4-BE49-F238E27FC236}">
                <a16:creationId xmlns:a16="http://schemas.microsoft.com/office/drawing/2014/main" id="{85E04A8D-9FEE-4C9C-B85D-477A648C3F9B}"/>
              </a:ext>
            </a:extLst>
          </p:cNvPr>
          <p:cNvPicPr>
            <a:picLocks noChangeAspect="1"/>
          </p:cNvPicPr>
          <p:nvPr/>
        </p:nvPicPr>
        <p:blipFill rotWithShape="1">
          <a:blip r:embed="rId4"/>
          <a:srcRect l="6052" t="8196" r="62089" b="68094"/>
          <a:stretch/>
        </p:blipFill>
        <p:spPr>
          <a:xfrm>
            <a:off x="2530136" y="2951308"/>
            <a:ext cx="2778711" cy="2198803"/>
          </a:xfrm>
          <a:prstGeom prst="rect">
            <a:avLst/>
          </a:prstGeom>
        </p:spPr>
      </p:pic>
      <p:pic>
        <p:nvPicPr>
          <p:cNvPr id="6" name="Picture 5">
            <a:extLst>
              <a:ext uri="{FF2B5EF4-FFF2-40B4-BE49-F238E27FC236}">
                <a16:creationId xmlns:a16="http://schemas.microsoft.com/office/drawing/2014/main" id="{B275F407-ABEC-49D6-92E5-C519B4BC6FD7}"/>
              </a:ext>
            </a:extLst>
          </p:cNvPr>
          <p:cNvPicPr>
            <a:picLocks noChangeAspect="1"/>
          </p:cNvPicPr>
          <p:nvPr/>
        </p:nvPicPr>
        <p:blipFill rotWithShape="1">
          <a:blip r:embed="rId4"/>
          <a:srcRect l="6052" t="8196" r="62089" b="68094"/>
          <a:stretch/>
        </p:blipFill>
        <p:spPr>
          <a:xfrm>
            <a:off x="2530136" y="688984"/>
            <a:ext cx="2778711" cy="2198803"/>
          </a:xfrm>
          <a:prstGeom prst="rect">
            <a:avLst/>
          </a:prstGeom>
        </p:spPr>
      </p:pic>
      <p:pic>
        <p:nvPicPr>
          <p:cNvPr id="7" name="Picture 6">
            <a:extLst>
              <a:ext uri="{FF2B5EF4-FFF2-40B4-BE49-F238E27FC236}">
                <a16:creationId xmlns:a16="http://schemas.microsoft.com/office/drawing/2014/main" id="{A045BB6E-2644-42C1-8B94-E5F4C8ACDAE3}"/>
              </a:ext>
            </a:extLst>
          </p:cNvPr>
          <p:cNvPicPr>
            <a:picLocks noChangeAspect="1"/>
          </p:cNvPicPr>
          <p:nvPr/>
        </p:nvPicPr>
        <p:blipFill rotWithShape="1">
          <a:blip r:embed="rId4"/>
          <a:srcRect l="6052" t="8196" r="62089" b="68094"/>
          <a:stretch/>
        </p:blipFill>
        <p:spPr>
          <a:xfrm>
            <a:off x="329952" y="2951307"/>
            <a:ext cx="2778711" cy="2198803"/>
          </a:xfrm>
          <a:prstGeom prst="rect">
            <a:avLst/>
          </a:prstGeom>
        </p:spPr>
      </p:pic>
      <p:pic>
        <p:nvPicPr>
          <p:cNvPr id="8" name="Picture 7">
            <a:extLst>
              <a:ext uri="{FF2B5EF4-FFF2-40B4-BE49-F238E27FC236}">
                <a16:creationId xmlns:a16="http://schemas.microsoft.com/office/drawing/2014/main" id="{C5602331-C42A-4B9B-8B2D-22B51A8624B3}"/>
              </a:ext>
            </a:extLst>
          </p:cNvPr>
          <p:cNvPicPr>
            <a:picLocks noChangeAspect="1"/>
          </p:cNvPicPr>
          <p:nvPr/>
        </p:nvPicPr>
        <p:blipFill rotWithShape="1">
          <a:blip r:embed="rId4"/>
          <a:srcRect l="6052" t="8196" r="62089" b="68094"/>
          <a:stretch/>
        </p:blipFill>
        <p:spPr>
          <a:xfrm>
            <a:off x="329952" y="688984"/>
            <a:ext cx="2778711" cy="2198803"/>
          </a:xfrm>
          <a:prstGeom prst="rect">
            <a:avLst/>
          </a:prstGeom>
        </p:spPr>
      </p:pic>
    </p:spTree>
    <p:extLst>
      <p:ext uri="{BB962C8B-B14F-4D97-AF65-F5344CB8AC3E}">
        <p14:creationId xmlns:p14="http://schemas.microsoft.com/office/powerpoint/2010/main" val="2761766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7221415" y="593969"/>
                <a:ext cx="4783016" cy="5755422"/>
              </a:xfrm>
              <a:prstGeom prst="rect">
                <a:avLst/>
              </a:prstGeom>
              <a:noFill/>
            </p:spPr>
            <p:txBody>
              <a:bodyPr wrap="square" rtlCol="0">
                <a:spAutoFit/>
              </a:bodyPr>
              <a:lstStyle/>
              <a:p>
                <a:pPr marL="342900" indent="-342900">
                  <a:buFont typeface="Wingdings" panose="05000000000000000000" pitchFamily="2" charset="2"/>
                  <a:buChar char="§"/>
                </a:pPr>
                <a:r>
                  <a:rPr lang="en-IN" sz="2200" b="1" dirty="0"/>
                  <a:t>n=30 m=30</a:t>
                </a:r>
              </a:p>
              <a:p>
                <a:pPr marL="342900" indent="-342900">
                  <a:buFont typeface="Wingdings" panose="05000000000000000000" pitchFamily="2" charset="2"/>
                  <a:buChar char="§"/>
                </a:pPr>
                <a:r>
                  <a:rPr lang="en-IN" sz="2200" b="1" dirty="0"/>
                  <a:t>Observations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histograms corresponding to the </a:t>
                </a:r>
                <a14:m>
                  <m:oMath xmlns:m="http://schemas.openxmlformats.org/officeDocument/2006/math">
                    <m:r>
                      <a:rPr lang="en-IN" b="0" i="1" smtClean="0">
                        <a:latin typeface="Cambria Math" panose="02040503050406030204" pitchFamily="18" charset="0"/>
                      </a:rPr>
                      <m:t>4</m:t>
                    </m:r>
                  </m:oMath>
                </a14:m>
                <a:r>
                  <a:rPr lang="en-IN" dirty="0"/>
                  <a:t> distributions are similar.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rPr>
                      <m:t>𝑝</m:t>
                    </m:r>
                  </m:oMath>
                </a14:m>
                <a:r>
                  <a:rPr lang="en-IN" dirty="0"/>
                  <a:t>-values  for Shapiro-</a:t>
                </a:r>
                <a:r>
                  <a:rPr lang="en-IN" dirty="0" err="1"/>
                  <a:t>Wilks</a:t>
                </a:r>
                <a:r>
                  <a:rPr lang="en-IN" dirty="0"/>
                  <a:t> test:</a:t>
                </a:r>
              </a:p>
              <a:p>
                <a:pPr marL="742950" lvl="1" indent="-285750">
                  <a:buFont typeface="Wingdings" pitchFamily="2" charset="2"/>
                  <a:buChar char="§"/>
                </a:pPr>
                <a:r>
                  <a:rPr lang="en-IN" dirty="0"/>
                  <a:t>Normal: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589</m:t>
                    </m:r>
                  </m:oMath>
                </a14:m>
                <a:endParaRPr lang="en-IN" dirty="0"/>
              </a:p>
              <a:p>
                <a:pPr marL="742950" lvl="1" indent="-285750">
                  <a:buFont typeface="Wingdings" pitchFamily="2" charset="2"/>
                  <a:buChar char="§"/>
                </a:pPr>
                <a:r>
                  <a:rPr lang="en-IN" dirty="0"/>
                  <a:t>Uniform: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351</m:t>
                    </m:r>
                  </m:oMath>
                </a14:m>
                <a:endParaRPr lang="en-IN" dirty="0"/>
              </a:p>
              <a:p>
                <a:pPr marL="742950" lvl="1" indent="-285750">
                  <a:buFont typeface="Wingdings" pitchFamily="2" charset="2"/>
                  <a:buChar char="§"/>
                </a:pPr>
                <a:r>
                  <a:rPr lang="en-IN" dirty="0"/>
                  <a:t>Cauchy: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416</m:t>
                    </m:r>
                  </m:oMath>
                </a14:m>
                <a:endParaRPr lang="en-IN" dirty="0"/>
              </a:p>
              <a:p>
                <a:pPr marL="742950" lvl="1" indent="-285750">
                  <a:buFont typeface="Wingdings" pitchFamily="2" charset="2"/>
                  <a:buChar char="§"/>
                </a:pPr>
                <a:r>
                  <a:rPr lang="en-IN" dirty="0"/>
                  <a:t>Exponential: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878</m:t>
                    </m:r>
                  </m:oMath>
                </a14:m>
                <a:endParaRPr lang="en-IN" b="0" dirty="0">
                  <a:ea typeface="Cambria Math"/>
                </a:endParaRPr>
              </a:p>
              <a:p>
                <a:pPr marL="742950" lvl="1" indent="-285750">
                  <a:buFont typeface="Wingdings" pitchFamily="2" charset="2"/>
                  <a:buChar char="§"/>
                </a:pPr>
                <a:endParaRPr lang="en-IN" b="0" dirty="0">
                  <a:ea typeface="Cambria Math"/>
                </a:endParaRPr>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ea typeface="Cambria Math"/>
                      </a:rPr>
                      <m:t>𝑝</m:t>
                    </m:r>
                  </m:oMath>
                </a14:m>
                <a:r>
                  <a:rPr lang="en-IN" b="0" dirty="0">
                    <a:ea typeface="Cambria Math"/>
                  </a:rPr>
                  <a:t>- values for </a:t>
                </a:r>
                <a14:m>
                  <m:oMath xmlns:m="http://schemas.openxmlformats.org/officeDocument/2006/math">
                    <m:r>
                      <a:rPr lang="en-IN" b="0" i="1" smtClean="0">
                        <a:latin typeface="Cambria Math" panose="02040503050406030204" pitchFamily="18" charset="0"/>
                        <a:ea typeface="Cambria Math"/>
                      </a:rPr>
                      <m:t>2</m:t>
                    </m:r>
                  </m:oMath>
                </a14:m>
                <a:r>
                  <a:rPr lang="en-IN" b="0" dirty="0">
                    <a:ea typeface="Cambria Math"/>
                  </a:rPr>
                  <a:t> sample Kolmogorov-Smirnov test are:</a:t>
                </a:r>
              </a:p>
              <a:p>
                <a:pPr marL="742950" lvl="1" indent="-285750">
                  <a:buFont typeface="Wingdings" pitchFamily="2" charset="2"/>
                  <a:buChar char="§"/>
                </a:pPr>
                <a:r>
                  <a:rPr lang="en-IN" dirty="0">
                    <a:ea typeface="Cambria Math"/>
                    <a:cs typeface="Arial" panose="020B0604020202020204" pitchFamily="34" charset="0"/>
                  </a:rPr>
                  <a:t>Normal-Uniform: </a:t>
                </a:r>
                <a14:m>
                  <m:oMath xmlns:m="http://schemas.openxmlformats.org/officeDocument/2006/math">
                    <m:r>
                      <a:rPr lang="en-IN" b="0" i="1" smtClean="0">
                        <a:latin typeface="Cambria Math" panose="02040503050406030204" pitchFamily="18" charset="0"/>
                        <a:ea typeface="Cambria Math"/>
                      </a:rPr>
                      <m:t>0</m:t>
                    </m:r>
                    <m:r>
                      <a:rPr lang="en-IN" b="0" i="1" smtClean="0">
                        <a:latin typeface="Cambria Math" panose="02040503050406030204" pitchFamily="18" charset="0"/>
                        <a:ea typeface="Cambria Math"/>
                      </a:rPr>
                      <m:t>.</m:t>
                    </m:r>
                    <m:r>
                      <a:rPr lang="en-IN" b="0" i="1" smtClean="0">
                        <a:latin typeface="Cambria Math" panose="02040503050406030204" pitchFamily="18" charset="0"/>
                        <a:ea typeface="Cambria Math"/>
                      </a:rPr>
                      <m:t>148</m:t>
                    </m:r>
                  </m:oMath>
                </a14:m>
                <a:endParaRPr lang="en-IN" b="0" dirty="0">
                  <a:ea typeface="Cambria Math"/>
                  <a:cs typeface="Arial" panose="020B0604020202020204" pitchFamily="34" charset="0"/>
                </a:endParaRPr>
              </a:p>
              <a:p>
                <a:pPr marL="742950" lvl="1" indent="-285750">
                  <a:buFont typeface="Wingdings" pitchFamily="2" charset="2"/>
                  <a:buChar char="§"/>
                </a:pPr>
                <a:r>
                  <a:rPr lang="en-IN" dirty="0">
                    <a:ea typeface="Cambria Math"/>
                    <a:cs typeface="Arial" panose="020B0604020202020204" pitchFamily="34" charset="0"/>
                  </a:rPr>
                  <a:t>Normal vs Cauchy: </a:t>
                </a:r>
                <a14:m>
                  <m:oMath xmlns:m="http://schemas.openxmlformats.org/officeDocument/2006/math">
                    <m:r>
                      <a:rPr lang="en-IN" b="0" i="1" smtClean="0">
                        <a:latin typeface="Cambria Math" panose="02040503050406030204" pitchFamily="18" charset="0"/>
                        <a:ea typeface="Cambria Math"/>
                      </a:rPr>
                      <m:t>0</m:t>
                    </m:r>
                    <m:r>
                      <a:rPr lang="en-IN" b="0" i="1" smtClean="0">
                        <a:latin typeface="Cambria Math" panose="02040503050406030204" pitchFamily="18" charset="0"/>
                        <a:ea typeface="Cambria Math"/>
                      </a:rPr>
                      <m:t>.</m:t>
                    </m:r>
                    <m:r>
                      <a:rPr lang="en-IN" b="0" i="1" smtClean="0">
                        <a:latin typeface="Cambria Math" panose="02040503050406030204" pitchFamily="18" charset="0"/>
                        <a:ea typeface="Cambria Math"/>
                      </a:rPr>
                      <m:t>241</m:t>
                    </m:r>
                  </m:oMath>
                </a14:m>
                <a:endParaRPr lang="en-IN" dirty="0">
                  <a:ea typeface="Cambria Math"/>
                  <a:cs typeface="Arial" panose="020B0604020202020204" pitchFamily="34" charset="0"/>
                </a:endParaRPr>
              </a:p>
              <a:p>
                <a:pPr marL="742950" lvl="1" indent="-285750">
                  <a:buFont typeface="Wingdings" pitchFamily="2" charset="2"/>
                  <a:buChar char="§"/>
                </a:pPr>
                <a:r>
                  <a:rPr lang="en-IN" b="0" dirty="0">
                    <a:ea typeface="Cambria Math"/>
                    <a:cs typeface="Arial" panose="020B0604020202020204" pitchFamily="34" charset="0"/>
                  </a:rPr>
                  <a:t>Normal vs Exponential: </a:t>
                </a:r>
                <a14:m>
                  <m:oMath xmlns:m="http://schemas.openxmlformats.org/officeDocument/2006/math">
                    <m:r>
                      <a:rPr lang="en-IN" b="0" i="1" smtClean="0">
                        <a:latin typeface="Cambria Math" panose="02040503050406030204" pitchFamily="18" charset="0"/>
                        <a:ea typeface="Cambria Math"/>
                      </a:rPr>
                      <m:t>0</m:t>
                    </m:r>
                    <m:r>
                      <a:rPr lang="en-IN" b="0" i="1" smtClean="0">
                        <a:latin typeface="Cambria Math" panose="02040503050406030204" pitchFamily="18" charset="0"/>
                        <a:ea typeface="Cambria Math"/>
                      </a:rPr>
                      <m:t>.</m:t>
                    </m:r>
                    <m:r>
                      <a:rPr lang="en-IN" b="0" i="1" smtClean="0">
                        <a:latin typeface="Cambria Math" panose="02040503050406030204" pitchFamily="18" charset="0"/>
                        <a:ea typeface="Cambria Math"/>
                      </a:rPr>
                      <m:t>722</m:t>
                    </m:r>
                  </m:oMath>
                </a14:m>
                <a:endParaRPr lang="en-IN" b="0" dirty="0">
                  <a:ea typeface="Cambria Math"/>
                  <a:cs typeface="Arial" panose="020B0604020202020204" pitchFamily="34" charset="0"/>
                </a:endParaRPr>
              </a:p>
              <a:p>
                <a:pPr marL="742950" lvl="1" indent="-285750">
                  <a:buFont typeface="Wingdings" pitchFamily="2" charset="2"/>
                  <a:buChar char="§"/>
                </a:pPr>
                <a:r>
                  <a:rPr lang="en-IN" dirty="0">
                    <a:ea typeface="Cambria Math"/>
                    <a:cs typeface="Arial" panose="020B0604020202020204" pitchFamily="34" charset="0"/>
                  </a:rPr>
                  <a:t>Uniform vs Cauchy:0.219</a:t>
                </a:r>
              </a:p>
              <a:p>
                <a:pPr marL="742950" lvl="1" indent="-285750">
                  <a:buFont typeface="Wingdings" pitchFamily="2" charset="2"/>
                  <a:buChar char="§"/>
                </a:pPr>
                <a:r>
                  <a:rPr lang="en-IN" b="0" dirty="0">
                    <a:ea typeface="Cambria Math"/>
                    <a:cs typeface="Arial" panose="020B0604020202020204" pitchFamily="34" charset="0"/>
                  </a:rPr>
                  <a:t>Uniform vs Exponential:0.827</a:t>
                </a:r>
              </a:p>
              <a:p>
                <a:pPr marL="742950" lvl="1" indent="-285750">
                  <a:buFont typeface="Wingdings" pitchFamily="2" charset="2"/>
                  <a:buChar char="§"/>
                </a:pPr>
                <a:r>
                  <a:rPr lang="en-IN" dirty="0">
                    <a:ea typeface="Cambria Math"/>
                    <a:cs typeface="Arial" panose="020B0604020202020204" pitchFamily="34" charset="0"/>
                  </a:rPr>
                  <a:t>Cauchy vs Exponential:0.572</a:t>
                </a:r>
                <a:endParaRPr lang="en-IN" b="0" dirty="0">
                  <a:ea typeface="Cambria Math"/>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221415" y="593969"/>
                <a:ext cx="4783016" cy="5755422"/>
              </a:xfrm>
              <a:prstGeom prst="rect">
                <a:avLst/>
              </a:prstGeom>
              <a:blipFill>
                <a:blip r:embed="rId2"/>
                <a:stretch>
                  <a:fillRect l="-1403" t="-635" b="-635"/>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F525C39B-CD7F-4CC1-A9E1-DCDB89076594}"/>
              </a:ext>
            </a:extLst>
          </p:cNvPr>
          <p:cNvPicPr>
            <a:picLocks noChangeAspect="1"/>
          </p:cNvPicPr>
          <p:nvPr/>
        </p:nvPicPr>
        <p:blipFill>
          <a:blip r:embed="rId3"/>
          <a:stretch>
            <a:fillRect/>
          </a:stretch>
        </p:blipFill>
        <p:spPr>
          <a:xfrm>
            <a:off x="0" y="0"/>
            <a:ext cx="6866659" cy="6858000"/>
          </a:xfrm>
          <a:prstGeom prst="rect">
            <a:avLst/>
          </a:prstGeom>
        </p:spPr>
      </p:pic>
      <p:pic>
        <p:nvPicPr>
          <p:cNvPr id="10" name="Picture 9">
            <a:extLst>
              <a:ext uri="{FF2B5EF4-FFF2-40B4-BE49-F238E27FC236}">
                <a16:creationId xmlns:a16="http://schemas.microsoft.com/office/drawing/2014/main" id="{7299DEF3-BEDD-4248-BDF2-E87872B74668}"/>
              </a:ext>
            </a:extLst>
          </p:cNvPr>
          <p:cNvPicPr>
            <a:picLocks noChangeAspect="1"/>
          </p:cNvPicPr>
          <p:nvPr/>
        </p:nvPicPr>
        <p:blipFill rotWithShape="1">
          <a:blip r:embed="rId4"/>
          <a:srcRect l="6052" t="8196" r="62089" b="68094"/>
          <a:stretch/>
        </p:blipFill>
        <p:spPr>
          <a:xfrm>
            <a:off x="2716566" y="3016926"/>
            <a:ext cx="2246050" cy="2115430"/>
          </a:xfrm>
          <a:prstGeom prst="rect">
            <a:avLst/>
          </a:prstGeom>
        </p:spPr>
      </p:pic>
      <p:pic>
        <p:nvPicPr>
          <p:cNvPr id="11" name="Picture 10">
            <a:extLst>
              <a:ext uri="{FF2B5EF4-FFF2-40B4-BE49-F238E27FC236}">
                <a16:creationId xmlns:a16="http://schemas.microsoft.com/office/drawing/2014/main" id="{1DE865C1-0381-45D4-B1B9-46DB8AC36AA3}"/>
              </a:ext>
            </a:extLst>
          </p:cNvPr>
          <p:cNvPicPr>
            <a:picLocks noChangeAspect="1"/>
          </p:cNvPicPr>
          <p:nvPr/>
        </p:nvPicPr>
        <p:blipFill rotWithShape="1">
          <a:blip r:embed="rId4"/>
          <a:srcRect l="6052" t="8196" r="62089" b="68094"/>
          <a:stretch/>
        </p:blipFill>
        <p:spPr>
          <a:xfrm>
            <a:off x="2716566" y="772358"/>
            <a:ext cx="2246050" cy="2115430"/>
          </a:xfrm>
          <a:prstGeom prst="rect">
            <a:avLst/>
          </a:prstGeom>
        </p:spPr>
      </p:pic>
      <p:pic>
        <p:nvPicPr>
          <p:cNvPr id="12" name="Picture 11">
            <a:extLst>
              <a:ext uri="{FF2B5EF4-FFF2-40B4-BE49-F238E27FC236}">
                <a16:creationId xmlns:a16="http://schemas.microsoft.com/office/drawing/2014/main" id="{86A17CC8-A456-44BE-B2DA-7B49BA711A45}"/>
              </a:ext>
            </a:extLst>
          </p:cNvPr>
          <p:cNvPicPr>
            <a:picLocks noChangeAspect="1"/>
          </p:cNvPicPr>
          <p:nvPr/>
        </p:nvPicPr>
        <p:blipFill rotWithShape="1">
          <a:blip r:embed="rId4"/>
          <a:srcRect l="6052" t="8196" r="62089" b="68094"/>
          <a:stretch/>
        </p:blipFill>
        <p:spPr>
          <a:xfrm>
            <a:off x="516382" y="3016925"/>
            <a:ext cx="2246050" cy="2115430"/>
          </a:xfrm>
          <a:prstGeom prst="rect">
            <a:avLst/>
          </a:prstGeom>
        </p:spPr>
      </p:pic>
      <p:pic>
        <p:nvPicPr>
          <p:cNvPr id="13" name="Picture 12">
            <a:extLst>
              <a:ext uri="{FF2B5EF4-FFF2-40B4-BE49-F238E27FC236}">
                <a16:creationId xmlns:a16="http://schemas.microsoft.com/office/drawing/2014/main" id="{DD10FE51-9B3C-4EA9-8614-7DC55647A13C}"/>
              </a:ext>
            </a:extLst>
          </p:cNvPr>
          <p:cNvPicPr>
            <a:picLocks noChangeAspect="1"/>
          </p:cNvPicPr>
          <p:nvPr/>
        </p:nvPicPr>
        <p:blipFill rotWithShape="1">
          <a:blip r:embed="rId4"/>
          <a:srcRect l="6052" t="8196" r="62089" b="68094"/>
          <a:stretch/>
        </p:blipFill>
        <p:spPr>
          <a:xfrm>
            <a:off x="516382" y="772358"/>
            <a:ext cx="2246050" cy="2115430"/>
          </a:xfrm>
          <a:prstGeom prst="rect">
            <a:avLst/>
          </a:prstGeom>
        </p:spPr>
      </p:pic>
    </p:spTree>
    <p:extLst>
      <p:ext uri="{BB962C8B-B14F-4D97-AF65-F5344CB8AC3E}">
        <p14:creationId xmlns:p14="http://schemas.microsoft.com/office/powerpoint/2010/main" val="257814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4398-ACB7-41CC-9579-ED66B1BC0B6F}"/>
              </a:ext>
            </a:extLst>
          </p:cNvPr>
          <p:cNvSpPr>
            <a:spLocks noGrp="1"/>
          </p:cNvSpPr>
          <p:nvPr>
            <p:ph type="title"/>
          </p:nvPr>
        </p:nvSpPr>
        <p:spPr>
          <a:xfrm>
            <a:off x="1069848" y="484632"/>
            <a:ext cx="10058400" cy="1484127"/>
          </a:xfrm>
        </p:spPr>
        <p:txBody>
          <a:bodyPr>
            <a:normAutofit fontScale="90000"/>
          </a:bodyPr>
          <a:lstStyle/>
          <a:p>
            <a:r>
              <a:rPr lang="en-IN" dirty="0"/>
              <a:t>Basic Setup :</a:t>
            </a:r>
            <a:br>
              <a:rPr lang="en-IN" dirty="0"/>
            </a:br>
            <a:r>
              <a:rPr lang="en-IN"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8DDF7-E2C0-4F04-B919-B65149CF358C}"/>
                  </a:ext>
                </a:extLst>
              </p:cNvPr>
              <p:cNvSpPr>
                <a:spLocks noGrp="1"/>
              </p:cNvSpPr>
              <p:nvPr>
                <p:ph idx="1"/>
              </p:nvPr>
            </p:nvSpPr>
            <p:spPr>
              <a:xfrm>
                <a:off x="1069848" y="1222310"/>
                <a:ext cx="10058400" cy="4949890"/>
              </a:xfrm>
            </p:spPr>
            <p:txBody>
              <a:bodyPr>
                <a:normAutofit fontScale="92500"/>
              </a:bodyPr>
              <a:lstStyle/>
              <a:p>
                <a:pPr>
                  <a:lnSpc>
                    <a:spcPct val="150000"/>
                  </a:lnSpc>
                </a:pPr>
                <a:r>
                  <a:rPr lang="en-IN" sz="2000" dirty="0"/>
                  <a:t>Let,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𝑋</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𝑋</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𝑋</m:t>
                        </m:r>
                      </m:e>
                      <m:sub>
                        <m:r>
                          <a:rPr lang="en-IN" sz="2000" b="0" i="1" smtClean="0">
                            <a:latin typeface="Cambria Math" panose="02040503050406030204" pitchFamily="18" charset="0"/>
                          </a:rPr>
                          <m:t>𝑛</m:t>
                        </m:r>
                      </m:sub>
                    </m:sSub>
                  </m:oMath>
                </a14:m>
                <a:r>
                  <a:rPr lang="en-IN" sz="2000" dirty="0"/>
                  <a:t> and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𝑌</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𝑌</m:t>
                        </m:r>
                      </m:e>
                      <m:sub>
                        <m:r>
                          <a:rPr lang="en-IN" sz="2000" b="0" i="1" smtClean="0">
                            <a:latin typeface="Cambria Math" panose="02040503050406030204" pitchFamily="18" charset="0"/>
                          </a:rPr>
                          <m:t>2</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𝑌</m:t>
                        </m:r>
                      </m:e>
                      <m:sub>
                        <m:r>
                          <a:rPr lang="en-IN" sz="2000" b="0" i="1" smtClean="0">
                            <a:latin typeface="Cambria Math" panose="02040503050406030204" pitchFamily="18" charset="0"/>
                          </a:rPr>
                          <m:t>𝑚</m:t>
                        </m:r>
                      </m:sub>
                    </m:sSub>
                  </m:oMath>
                </a14:m>
                <a:r>
                  <a:rPr lang="en-IN" sz="2000" dirty="0"/>
                  <a:t> be 2 random samples from </a:t>
                </a:r>
                <a14:m>
                  <m:oMath xmlns:m="http://schemas.openxmlformats.org/officeDocument/2006/math">
                    <m:r>
                      <a:rPr lang="en-IN" sz="2000" b="0" i="1" smtClean="0">
                        <a:latin typeface="Cambria Math" panose="02040503050406030204" pitchFamily="18" charset="0"/>
                      </a:rPr>
                      <m:t>𝐹</m:t>
                    </m:r>
                  </m:oMath>
                </a14:m>
                <a:r>
                  <a:rPr lang="en-IN" sz="2000" dirty="0"/>
                  <a:t> and </a:t>
                </a:r>
                <a14:m>
                  <m:oMath xmlns:m="http://schemas.openxmlformats.org/officeDocument/2006/math">
                    <m:r>
                      <a:rPr lang="en-IN" sz="2000" b="0" i="1" smtClean="0">
                        <a:latin typeface="Cambria Math" panose="02040503050406030204" pitchFamily="18" charset="0"/>
                      </a:rPr>
                      <m:t>𝐺</m:t>
                    </m:r>
                  </m:oMath>
                </a14:m>
                <a:r>
                  <a:rPr lang="en-IN" sz="2000" dirty="0"/>
                  <a:t> respectively.</a:t>
                </a:r>
                <a:r>
                  <a:rPr lang="en-US" sz="2000" dirty="0"/>
                  <a:t>Here both the samples are independent of each other .  </a:t>
                </a:r>
              </a:p>
              <a:p>
                <a:pPr>
                  <a:lnSpc>
                    <a:spcPct val="150000"/>
                  </a:lnSpc>
                </a:pPr>
                <a:r>
                  <a:rPr lang="en-US" sz="2000" dirty="0"/>
                  <a:t>Here both F and G are continuous . The only difference between these F and G is the shift in the location ,  i.e. </a:t>
                </a:r>
                <a14:m>
                  <m:oMath xmlns:m="http://schemas.openxmlformats.org/officeDocument/2006/math">
                    <m:r>
                      <m:rPr>
                        <m:sty m:val="p"/>
                      </m:rPr>
                      <a:rPr lang="en-IN" sz="2000" b="0" i="0" smtClean="0">
                        <a:latin typeface="Cambria Math" panose="02040503050406030204" pitchFamily="18" charset="0"/>
                      </a:rPr>
                      <m:t>G</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m:t>
                    </m:r>
                    <m:r>
                      <a:rPr lang="en-IN" sz="2000" b="0" i="1" smtClean="0">
                        <a:latin typeface="Cambria Math" panose="02040503050406030204" pitchFamily="18" charset="0"/>
                      </a:rPr>
                      <m:t>𝐹</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𝜃</m:t>
                        </m:r>
                      </m:e>
                    </m:d>
                  </m:oMath>
                </a14:m>
                <a:endParaRPr lang="en-US" sz="2000" b="0" dirty="0"/>
              </a:p>
              <a:p>
                <a:pPr>
                  <a:lnSpc>
                    <a:spcPct val="150000"/>
                  </a:lnSpc>
                </a:pPr>
                <a:r>
                  <a:rPr lang="en-IN" sz="2000" dirty="0"/>
                  <a:t>Our null hypothesis is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r>
                      <a:rPr lang="en-IN" sz="2000" i="1">
                        <a:latin typeface="Cambria Math" panose="02040503050406030204" pitchFamily="18" charset="0"/>
                      </a:rPr>
                      <m:t>:</m:t>
                    </m:r>
                    <m:r>
                      <a:rPr lang="en-IN" sz="2000" i="1">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m:t>
                    </m:r>
                    <m:r>
                      <a:rPr lang="en-IN" sz="2000" i="1">
                        <a:latin typeface="Cambria Math" panose="02040503050406030204" pitchFamily="18" charset="0"/>
                      </a:rPr>
                      <m:t>𝐺</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 </m:t>
                    </m:r>
                    <m:r>
                      <a:rPr lang="en-IN" sz="2000" i="1">
                        <a:latin typeface="Cambria Math" panose="02040503050406030204" pitchFamily="18" charset="0"/>
                        <a:ea typeface="Cambria Math"/>
                      </a:rPr>
                      <m:t>∀</m:t>
                    </m:r>
                    <m:r>
                      <a:rPr lang="en-IN" sz="2000" i="1">
                        <a:latin typeface="Cambria Math" panose="02040503050406030204" pitchFamily="18" charset="0"/>
                        <a:ea typeface="Cambria Math"/>
                      </a:rPr>
                      <m:t>𝑥</m:t>
                    </m:r>
                  </m:oMath>
                </a14:m>
                <a:r>
                  <a:rPr lang="en-IN"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0</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rPr>
                      <m:t>=0</m:t>
                    </m:r>
                  </m:oMath>
                </a14:m>
                <a:endParaRPr lang="en-IN" sz="2000" dirty="0"/>
              </a:p>
              <a:p>
                <a:pPr>
                  <a:lnSpc>
                    <a:spcPct val="150000"/>
                  </a:lnSpc>
                </a:pPr>
                <a:r>
                  <a:rPr lang="en-IN" sz="2000" dirty="0"/>
                  <a:t>The alternatives are</a:t>
                </a:r>
              </a:p>
              <a:p>
                <a:pPr marL="0" indent="0">
                  <a:buNone/>
                </a:pPr>
                <a:r>
                  <a:rPr lang="en-IN" sz="2000" dirty="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1</m:t>
                        </m:r>
                      </m:sub>
                    </m:sSub>
                    <m:r>
                      <a:rPr lang="en-IN" sz="2000" i="1">
                        <a:latin typeface="Cambria Math" panose="02040503050406030204" pitchFamily="18" charset="0"/>
                      </a:rPr>
                      <m:t>:</m:t>
                    </m:r>
                    <m:r>
                      <a:rPr lang="en-US" sz="2000" b="0" i="1" smtClean="0">
                        <a:latin typeface="Cambria Math" panose="02040503050406030204" pitchFamily="18" charset="0"/>
                      </a:rPr>
                      <m:t>𝐺</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m:t>
                    </m:r>
                    <m:r>
                      <a:rPr lang="en-US" sz="2000" b="0" i="1" smtClean="0">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 </m:t>
                    </m:r>
                    <m:r>
                      <a:rPr lang="en-IN" sz="2000" i="1">
                        <a:latin typeface="Cambria Math" panose="02040503050406030204" pitchFamily="18" charset="0"/>
                        <a:ea typeface="Cambria Math"/>
                      </a:rPr>
                      <m:t>∀</m:t>
                    </m:r>
                    <m:r>
                      <a:rPr lang="en-IN" sz="2000" i="1">
                        <a:latin typeface="Cambria Math" panose="02040503050406030204" pitchFamily="18" charset="0"/>
                        <a:ea typeface="Cambria Math"/>
                      </a:rPr>
                      <m:t>𝑥</m:t>
                    </m:r>
                    <m:r>
                      <a:rPr lang="en-IN" sz="2000" i="1">
                        <a:latin typeface="Cambria Math" panose="02040503050406030204" pitchFamily="18" charset="0"/>
                        <a:ea typeface="Cambria Math"/>
                      </a:rPr>
                      <m:t>, </m:t>
                    </m:r>
                  </m:oMath>
                </a14:m>
                <a:r>
                  <a:rPr lang="en-IN" sz="2000" dirty="0"/>
                  <a:t>with </a:t>
                </a:r>
                <a14:m>
                  <m:oMath xmlns:m="http://schemas.openxmlformats.org/officeDocument/2006/math">
                    <m:r>
                      <m:rPr>
                        <m:sty m:val="p"/>
                      </m:rPr>
                      <a:rPr lang="en-US" sz="2000" b="0" i="0" smtClean="0">
                        <a:latin typeface="Cambria Math" panose="02040503050406030204" pitchFamily="18" charset="0"/>
                      </a:rPr>
                      <m:t>G</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&gt;</m:t>
                    </m:r>
                    <m:r>
                      <a:rPr lang="en-US" sz="2000" b="0" i="1" smtClean="0">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𝑥</m:t>
                        </m:r>
                      </m:e>
                    </m:d>
                  </m:oMath>
                </a14:m>
                <a:r>
                  <a:rPr lang="en-IN" sz="2000" dirty="0"/>
                  <a:t> for some </a:t>
                </a:r>
                <a14:m>
                  <m:oMath xmlns:m="http://schemas.openxmlformats.org/officeDocument/2006/math">
                    <m:r>
                      <a:rPr lang="en-IN" sz="2000" i="1">
                        <a:latin typeface="Cambria Math" panose="02040503050406030204" pitchFamily="18" charset="0"/>
                      </a:rPr>
                      <m:t>𝑥</m:t>
                    </m:r>
                  </m:oMath>
                </a14:m>
                <a:r>
                  <a:rPr lang="en-IN" sz="2000"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b="0" i="1" smtClean="0">
                        <a:latin typeface="Cambria Math" panose="02040503050406030204" pitchFamily="18" charset="0"/>
                      </a:rPr>
                      <m:t>&lt;</m:t>
                    </m:r>
                    <m:r>
                      <a:rPr lang="en-IN" i="1">
                        <a:latin typeface="Cambria Math" panose="02040503050406030204" pitchFamily="18" charset="0"/>
                      </a:rPr>
                      <m:t>0</m:t>
                    </m:r>
                  </m:oMath>
                </a14:m>
                <a:endParaRPr lang="en-IN" sz="2000" dirty="0"/>
              </a:p>
              <a:p>
                <a:pPr marL="0" indent="0">
                  <a:buNone/>
                </a:pPr>
                <a:r>
                  <a:rPr lang="en-IN" sz="2000" dirty="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2</m:t>
                        </m:r>
                      </m:sub>
                    </m:sSub>
                    <m:r>
                      <a:rPr lang="en-IN" sz="2000" i="1">
                        <a:latin typeface="Cambria Math" panose="02040503050406030204" pitchFamily="18" charset="0"/>
                      </a:rPr>
                      <m:t>:</m:t>
                    </m:r>
                    <m:r>
                      <a:rPr lang="en-US" sz="2000" b="0" i="1" smtClean="0">
                        <a:latin typeface="Cambria Math" panose="02040503050406030204" pitchFamily="18" charset="0"/>
                      </a:rPr>
                      <m:t>𝐺</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m:t>
                    </m:r>
                    <m:r>
                      <a:rPr lang="en-US" sz="2000" b="0" i="1" smtClean="0">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 </m:t>
                    </m:r>
                    <m:r>
                      <a:rPr lang="en-IN" sz="2000" i="1">
                        <a:latin typeface="Cambria Math" panose="02040503050406030204" pitchFamily="18" charset="0"/>
                        <a:ea typeface="Cambria Math"/>
                      </a:rPr>
                      <m:t>∀</m:t>
                    </m:r>
                    <m:r>
                      <a:rPr lang="en-IN" sz="2000" i="1">
                        <a:latin typeface="Cambria Math" panose="02040503050406030204" pitchFamily="18" charset="0"/>
                        <a:ea typeface="Cambria Math"/>
                      </a:rPr>
                      <m:t>𝑥</m:t>
                    </m:r>
                    <m:r>
                      <a:rPr lang="en-IN" sz="2000" i="1">
                        <a:latin typeface="Cambria Math" panose="02040503050406030204" pitchFamily="18" charset="0"/>
                        <a:ea typeface="Cambria Math"/>
                      </a:rPr>
                      <m:t>, </m:t>
                    </m:r>
                  </m:oMath>
                </a14:m>
                <a:r>
                  <a:rPr lang="en-IN" sz="2000" dirty="0"/>
                  <a:t>with </a:t>
                </a:r>
                <a14:m>
                  <m:oMath xmlns:m="http://schemas.openxmlformats.org/officeDocument/2006/math">
                    <m:r>
                      <a:rPr lang="en-US" sz="2000" b="0" i="1" smtClean="0">
                        <a:latin typeface="Cambria Math" panose="02040503050406030204" pitchFamily="18" charset="0"/>
                      </a:rPr>
                      <m:t>𝐺</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rPr>
                      <m:t>&lt;</m:t>
                    </m:r>
                    <m:r>
                      <a:rPr lang="en-US" sz="2000" b="0" i="1" smtClean="0">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𝑥</m:t>
                        </m:r>
                      </m:e>
                    </m:d>
                  </m:oMath>
                </a14:m>
                <a:r>
                  <a:rPr lang="en-IN" sz="2000" dirty="0"/>
                  <a:t> for some </a:t>
                </a:r>
                <a14:m>
                  <m:oMath xmlns:m="http://schemas.openxmlformats.org/officeDocument/2006/math">
                    <m:r>
                      <a:rPr lang="en-IN" sz="2000" i="1">
                        <a:latin typeface="Cambria Math" panose="02040503050406030204" pitchFamily="18" charset="0"/>
                      </a:rPr>
                      <m:t>𝑥</m:t>
                    </m:r>
                  </m:oMath>
                </a14:m>
                <a:r>
                  <a:rPr lang="en-IN" sz="2000"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b="0" i="1" smtClean="0">
                        <a:latin typeface="Cambria Math" panose="02040503050406030204" pitchFamily="18" charset="0"/>
                      </a:rPr>
                      <m:t>&gt;</m:t>
                    </m:r>
                    <m:r>
                      <a:rPr lang="en-IN" i="1">
                        <a:latin typeface="Cambria Math" panose="02040503050406030204" pitchFamily="18" charset="0"/>
                      </a:rPr>
                      <m:t>0</m:t>
                    </m:r>
                  </m:oMath>
                </a14:m>
                <a:endParaRPr lang="en-IN" sz="2000" dirty="0"/>
              </a:p>
              <a:p>
                <a:pPr marL="0" indent="0">
                  <a:buNone/>
                </a:pPr>
                <a:r>
                  <a:rPr lang="en-IN" sz="2000" dirty="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3</m:t>
                        </m:r>
                      </m:sub>
                    </m:sSub>
                    <m:r>
                      <a:rPr lang="en-IN" sz="2000" i="1">
                        <a:latin typeface="Cambria Math" panose="02040503050406030204" pitchFamily="18" charset="0"/>
                      </a:rPr>
                      <m:t>:</m:t>
                    </m:r>
                    <m:r>
                      <a:rPr lang="en-US" sz="2000" b="0" i="1" smtClean="0">
                        <a:latin typeface="Cambria Math" panose="02040503050406030204" pitchFamily="18" charset="0"/>
                      </a:rPr>
                      <m:t>𝐺</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1">
                        <a:latin typeface="Cambria Math" panose="02040503050406030204" pitchFamily="18" charset="0"/>
                        <a:ea typeface="Cambria Math"/>
                      </a:rPr>
                      <m:t>≠</m:t>
                    </m:r>
                    <m:r>
                      <a:rPr lang="en-US" sz="2000" b="0" i="1" smtClean="0">
                        <a:latin typeface="Cambria Math" panose="02040503050406030204" pitchFamily="18" charset="0"/>
                        <a:ea typeface="Cambria Math"/>
                      </a:rPr>
                      <m:t>𝐹</m:t>
                    </m:r>
                    <m:d>
                      <m:dPr>
                        <m:ctrlPr>
                          <a:rPr lang="en-IN" sz="2000" i="1">
                            <a:latin typeface="Cambria Math" panose="02040503050406030204" pitchFamily="18" charset="0"/>
                            <a:ea typeface="Cambria Math"/>
                          </a:rPr>
                        </m:ctrlPr>
                      </m:dPr>
                      <m:e>
                        <m:r>
                          <a:rPr lang="en-IN" sz="2000" i="1">
                            <a:latin typeface="Cambria Math" panose="02040503050406030204" pitchFamily="18" charset="0"/>
                            <a:ea typeface="Cambria Math"/>
                          </a:rPr>
                          <m:t>𝑥</m:t>
                        </m:r>
                      </m:e>
                    </m:d>
                  </m:oMath>
                </a14:m>
                <a:r>
                  <a:rPr lang="en-IN" sz="2000" dirty="0"/>
                  <a:t> for some </a:t>
                </a:r>
                <a14:m>
                  <m:oMath xmlns:m="http://schemas.openxmlformats.org/officeDocument/2006/math">
                    <m:r>
                      <a:rPr lang="en-IN" sz="2000" i="1">
                        <a:latin typeface="Cambria Math" panose="02040503050406030204" pitchFamily="18" charset="0"/>
                      </a:rPr>
                      <m:t>𝑥</m:t>
                    </m:r>
                  </m:oMath>
                </a14:m>
                <a:r>
                  <a:rPr lang="en-IN" dirty="0"/>
                  <a:t> ,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≠0</m:t>
                    </m:r>
                  </m:oMath>
                </a14:m>
                <a:endParaRPr lang="en-IN" dirty="0"/>
              </a:p>
              <a:p>
                <a:pPr marL="0" indent="0">
                  <a:buNone/>
                </a:pPr>
                <a:endParaRPr lang="en-IN" sz="2000" dirty="0"/>
              </a:p>
              <a:p>
                <a:endParaRPr lang="en-IN" sz="2000" dirty="0"/>
              </a:p>
              <a:p>
                <a:endParaRPr lang="en-IN" dirty="0">
                  <a:latin typeface="+mj-lt"/>
                </a:endParaRPr>
              </a:p>
            </p:txBody>
          </p:sp>
        </mc:Choice>
        <mc:Fallback xmlns="">
          <p:sp>
            <p:nvSpPr>
              <p:cNvPr id="3" name="Content Placeholder 2">
                <a:extLst>
                  <a:ext uri="{FF2B5EF4-FFF2-40B4-BE49-F238E27FC236}">
                    <a16:creationId xmlns:a16="http://schemas.microsoft.com/office/drawing/2014/main" id="{BD48DDF7-E2C0-4F04-B919-B65149CF358C}"/>
                  </a:ext>
                </a:extLst>
              </p:cNvPr>
              <p:cNvSpPr>
                <a:spLocks noGrp="1" noRot="1" noChangeAspect="1" noMove="1" noResize="1" noEditPoints="1" noAdjustHandles="1" noChangeArrowheads="1" noChangeShapeType="1" noTextEdit="1"/>
              </p:cNvSpPr>
              <p:nvPr>
                <p:ph idx="1"/>
              </p:nvPr>
            </p:nvSpPr>
            <p:spPr>
              <a:xfrm>
                <a:off x="1069848" y="1222310"/>
                <a:ext cx="10058400" cy="4949890"/>
              </a:xfrm>
              <a:blipFill>
                <a:blip r:embed="rId2"/>
                <a:stretch>
                  <a:fillRect l="-303"/>
                </a:stretch>
              </a:blipFill>
            </p:spPr>
            <p:txBody>
              <a:bodyPr/>
              <a:lstStyle/>
              <a:p>
                <a:r>
                  <a:rPr lang="en-IN">
                    <a:noFill/>
                  </a:rPr>
                  <a:t> </a:t>
                </a:r>
              </a:p>
            </p:txBody>
          </p:sp>
        </mc:Fallback>
      </mc:AlternateContent>
    </p:spTree>
    <p:extLst>
      <p:ext uri="{BB962C8B-B14F-4D97-AF65-F5344CB8AC3E}">
        <p14:creationId xmlns:p14="http://schemas.microsoft.com/office/powerpoint/2010/main" val="1592749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935371" y="604911"/>
                <a:ext cx="4547381" cy="5416868"/>
              </a:xfrm>
              <a:prstGeom prst="rect">
                <a:avLst/>
              </a:prstGeom>
              <a:noFill/>
            </p:spPr>
            <p:txBody>
              <a:bodyPr wrap="square" rtlCol="0">
                <a:spAutoFit/>
              </a:bodyPr>
              <a:lstStyle/>
              <a:p>
                <a:pPr marL="342900" indent="-342900">
                  <a:buFont typeface="Wingdings" panose="05000000000000000000" pitchFamily="2" charset="2"/>
                  <a:buChar char="§"/>
                </a:pPr>
                <a:r>
                  <a:rPr lang="en-IN" sz="2200" b="1" dirty="0"/>
                  <a:t>Observations :</a:t>
                </a:r>
              </a:p>
              <a:p>
                <a:pPr marL="285750" indent="-285750">
                  <a:buFont typeface="Wingdings" panose="05000000000000000000" pitchFamily="2" charset="2"/>
                  <a:buChar char="§"/>
                </a:pPr>
                <a:r>
                  <a:rPr lang="en-IN" dirty="0"/>
                  <a:t>n=40 m=47</a:t>
                </a:r>
              </a:p>
              <a:p>
                <a:pPr marL="285750" indent="-285750">
                  <a:buFont typeface="Wingdings" panose="05000000000000000000" pitchFamily="2" charset="2"/>
                  <a:buChar char="§"/>
                </a:pPr>
                <a:r>
                  <a:rPr lang="en-IN" dirty="0"/>
                  <a:t>The histograms corresponding to the </a:t>
                </a:r>
                <a14:m>
                  <m:oMath xmlns:m="http://schemas.openxmlformats.org/officeDocument/2006/math">
                    <m:r>
                      <a:rPr lang="en-IN" b="0" i="1" smtClean="0">
                        <a:latin typeface="Cambria Math" panose="02040503050406030204" pitchFamily="18" charset="0"/>
                      </a:rPr>
                      <m:t>4</m:t>
                    </m:r>
                  </m:oMath>
                </a14:m>
                <a:r>
                  <a:rPr lang="en-IN" dirty="0"/>
                  <a:t> distributions are similar.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rPr>
                      <m:t>𝑝</m:t>
                    </m:r>
                  </m:oMath>
                </a14:m>
                <a:r>
                  <a:rPr lang="en-IN" dirty="0"/>
                  <a:t>-values  for Shapiro-</a:t>
                </a:r>
                <a:r>
                  <a:rPr lang="en-IN" dirty="0" err="1"/>
                  <a:t>Wilks</a:t>
                </a:r>
                <a:r>
                  <a:rPr lang="en-IN" dirty="0"/>
                  <a:t> test:</a:t>
                </a:r>
              </a:p>
              <a:p>
                <a:pPr marL="742950" lvl="1" indent="-285750">
                  <a:buFont typeface="Wingdings" pitchFamily="2" charset="2"/>
                  <a:buChar char="§"/>
                </a:pPr>
                <a:r>
                  <a:rPr lang="en-IN" dirty="0"/>
                  <a:t>Normal:  </a:t>
                </a:r>
                <a:r>
                  <a:rPr lang="en-IN" dirty="0">
                    <a:cs typeface="Arial" panose="020B0604020202020204" pitchFamily="34" charset="0"/>
                  </a:rPr>
                  <a:t>0.589</a:t>
                </a:r>
              </a:p>
              <a:p>
                <a:pPr marL="742950" lvl="1" indent="-285750">
                  <a:buFont typeface="Wingdings" pitchFamily="2" charset="2"/>
                  <a:buChar char="§"/>
                </a:pPr>
                <a:r>
                  <a:rPr lang="en-IN" dirty="0"/>
                  <a:t>Cauchy: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351</m:t>
                    </m:r>
                  </m:oMath>
                </a14:m>
                <a:endParaRPr lang="en-IN" dirty="0"/>
              </a:p>
              <a:p>
                <a:pPr marL="742950" lvl="1" indent="-285750">
                  <a:buFont typeface="Wingdings" pitchFamily="2" charset="2"/>
                  <a:buChar char="§"/>
                </a:pPr>
                <a:r>
                  <a:rPr lang="en-IN" dirty="0"/>
                  <a:t>Uniform: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415</m:t>
                    </m:r>
                  </m:oMath>
                </a14:m>
                <a:endParaRPr lang="en-IN" dirty="0"/>
              </a:p>
              <a:p>
                <a:pPr marL="742950" lvl="1" indent="-285750">
                  <a:buFont typeface="Wingdings" pitchFamily="2" charset="2"/>
                  <a:buChar char="§"/>
                </a:pPr>
                <a:r>
                  <a:rPr lang="en-IN" dirty="0"/>
                  <a:t>Exponential: </a:t>
                </a:r>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879</m:t>
                    </m:r>
                  </m:oMath>
                </a14:m>
                <a:endParaRPr lang="en-IN" b="0" dirty="0">
                  <a:ea typeface="Cambria Math"/>
                </a:endParaRPr>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ea typeface="Cambria Math"/>
                      </a:rPr>
                      <m:t>𝑝</m:t>
                    </m:r>
                  </m:oMath>
                </a14:m>
                <a:r>
                  <a:rPr lang="en-IN" b="0" dirty="0">
                    <a:ea typeface="Cambria Math"/>
                  </a:rPr>
                  <a:t>- values for </a:t>
                </a:r>
                <a14:m>
                  <m:oMath xmlns:m="http://schemas.openxmlformats.org/officeDocument/2006/math">
                    <m:r>
                      <a:rPr lang="en-IN" b="0" i="1" smtClean="0">
                        <a:latin typeface="Cambria Math" panose="02040503050406030204" pitchFamily="18" charset="0"/>
                        <a:ea typeface="Cambria Math"/>
                      </a:rPr>
                      <m:t>2</m:t>
                    </m:r>
                  </m:oMath>
                </a14:m>
                <a:r>
                  <a:rPr lang="en-IN" b="0" dirty="0">
                    <a:ea typeface="Cambria Math"/>
                  </a:rPr>
                  <a:t> sample Kolmogorov-Smirnov test are:</a:t>
                </a:r>
              </a:p>
              <a:p>
                <a:pPr marL="742950" lvl="1" indent="-285750">
                  <a:buFont typeface="Wingdings" pitchFamily="2" charset="2"/>
                  <a:buChar char="§"/>
                </a:pPr>
                <a:r>
                  <a:rPr lang="en-IN" dirty="0">
                    <a:ea typeface="Cambria Math"/>
                  </a:rPr>
                  <a:t>Normal vs Uniform: </a:t>
                </a:r>
                <a14:m>
                  <m:oMath xmlns:m="http://schemas.openxmlformats.org/officeDocument/2006/math">
                    <m:r>
                      <a:rPr lang="en-IN" b="0" i="1" smtClean="0">
                        <a:latin typeface="Cambria Math" panose="02040503050406030204" pitchFamily="18" charset="0"/>
                        <a:ea typeface="Cambria Math"/>
                      </a:rPr>
                      <m:t>0</m:t>
                    </m:r>
                    <m:r>
                      <a:rPr lang="en-IN" b="0" i="1" smtClean="0">
                        <a:latin typeface="Cambria Math" panose="02040503050406030204" pitchFamily="18" charset="0"/>
                        <a:ea typeface="Cambria Math"/>
                      </a:rPr>
                      <m:t>.</m:t>
                    </m:r>
                    <m:r>
                      <a:rPr lang="en-IN" b="0" i="1" smtClean="0">
                        <a:latin typeface="Cambria Math" panose="02040503050406030204" pitchFamily="18" charset="0"/>
                        <a:ea typeface="Cambria Math"/>
                      </a:rPr>
                      <m:t>1483</m:t>
                    </m:r>
                  </m:oMath>
                </a14:m>
                <a:endParaRPr lang="en-IN" dirty="0">
                  <a:ea typeface="Cambria Math"/>
                </a:endParaRPr>
              </a:p>
              <a:p>
                <a:pPr marL="742950" lvl="1" indent="-285750">
                  <a:buFont typeface="Wingdings" pitchFamily="2" charset="2"/>
                  <a:buChar char="§"/>
                </a:pPr>
                <a:r>
                  <a:rPr lang="en-IN" b="0" dirty="0">
                    <a:ea typeface="Cambria Math"/>
                  </a:rPr>
                  <a:t>Normal vs Cauchy: </a:t>
                </a:r>
                <a:r>
                  <a:rPr lang="en-IN" b="0" dirty="0">
                    <a:ea typeface="Cambria Math"/>
                    <a:cs typeface="Arial" panose="020B0604020202020204" pitchFamily="34" charset="0"/>
                  </a:rPr>
                  <a:t>0.240</a:t>
                </a:r>
              </a:p>
              <a:p>
                <a:pPr marL="742950" lvl="1" indent="-285750">
                  <a:buFont typeface="Wingdings" pitchFamily="2" charset="2"/>
                  <a:buChar char="§"/>
                </a:pPr>
                <a:r>
                  <a:rPr lang="en-IN" dirty="0">
                    <a:ea typeface="Cambria Math"/>
                  </a:rPr>
                  <a:t>Normal vs Exponential: 0.722</a:t>
                </a:r>
              </a:p>
              <a:p>
                <a:pPr marL="742950" lvl="1" indent="-285750">
                  <a:buFont typeface="Wingdings" pitchFamily="2" charset="2"/>
                  <a:buChar char="§"/>
                </a:pPr>
                <a:r>
                  <a:rPr lang="en-IN" b="0" dirty="0">
                    <a:ea typeface="Cambria Math"/>
                  </a:rPr>
                  <a:t>Cauchy vs Uniform: </a:t>
                </a:r>
                <a:r>
                  <a:rPr lang="en-IN" b="0" dirty="0">
                    <a:ea typeface="Cambria Math"/>
                    <a:cs typeface="Arial" panose="020B0604020202020204" pitchFamily="34" charset="0"/>
                  </a:rPr>
                  <a:t>0.219</a:t>
                </a:r>
              </a:p>
              <a:p>
                <a:pPr marL="742950" lvl="1" indent="-285750">
                  <a:buFont typeface="Wingdings" pitchFamily="2" charset="2"/>
                  <a:buChar char="§"/>
                </a:pPr>
                <a:r>
                  <a:rPr lang="en-IN" dirty="0">
                    <a:ea typeface="Cambria Math"/>
                  </a:rPr>
                  <a:t>Uniform vs Exponential: 0.827</a:t>
                </a:r>
              </a:p>
              <a:p>
                <a:pPr marL="742950" lvl="1" indent="-285750">
                  <a:buFont typeface="Wingdings" pitchFamily="2" charset="2"/>
                  <a:buChar char="§"/>
                </a:pPr>
                <a:r>
                  <a:rPr lang="en-IN" b="0" dirty="0">
                    <a:ea typeface="Cambria Math"/>
                  </a:rPr>
                  <a:t>Exponential vs Cauchy:0.572</a:t>
                </a:r>
              </a:p>
              <a:p>
                <a:pPr marL="742950" lvl="1" indent="-285750">
                  <a:buFont typeface="Wingdings" pitchFamily="2" charset="2"/>
                  <a:buChar char="§"/>
                </a:pPr>
                <a:endParaRPr lang="en-IN"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935371" y="604911"/>
                <a:ext cx="4547381" cy="5416868"/>
              </a:xfrm>
              <a:prstGeom prst="rect">
                <a:avLst/>
              </a:prstGeom>
              <a:blipFill>
                <a:blip r:embed="rId2"/>
                <a:stretch>
                  <a:fillRect l="-1475" t="-787" r="-227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583FD917-2A9E-4A99-82D3-7D03735C0C9C}"/>
              </a:ext>
            </a:extLst>
          </p:cNvPr>
          <p:cNvPicPr>
            <a:picLocks noChangeAspect="1"/>
          </p:cNvPicPr>
          <p:nvPr/>
        </p:nvPicPr>
        <p:blipFill>
          <a:blip r:embed="rId3"/>
          <a:stretch>
            <a:fillRect/>
          </a:stretch>
        </p:blipFill>
        <p:spPr>
          <a:xfrm>
            <a:off x="0" y="0"/>
            <a:ext cx="6866659" cy="6858000"/>
          </a:xfrm>
          <a:prstGeom prst="rect">
            <a:avLst/>
          </a:prstGeom>
        </p:spPr>
      </p:pic>
      <p:pic>
        <p:nvPicPr>
          <p:cNvPr id="4" name="Picture 3">
            <a:extLst>
              <a:ext uri="{FF2B5EF4-FFF2-40B4-BE49-F238E27FC236}">
                <a16:creationId xmlns:a16="http://schemas.microsoft.com/office/drawing/2014/main" id="{025639AB-4129-4DA1-9A16-3052E89F435A}"/>
              </a:ext>
            </a:extLst>
          </p:cNvPr>
          <p:cNvPicPr>
            <a:picLocks noChangeAspect="1"/>
          </p:cNvPicPr>
          <p:nvPr/>
        </p:nvPicPr>
        <p:blipFill rotWithShape="1">
          <a:blip r:embed="rId4"/>
          <a:srcRect l="6052" t="8196" r="62089" b="68094"/>
          <a:stretch/>
        </p:blipFill>
        <p:spPr>
          <a:xfrm>
            <a:off x="2581142" y="2990293"/>
            <a:ext cx="2399231" cy="2149881"/>
          </a:xfrm>
          <a:prstGeom prst="rect">
            <a:avLst/>
          </a:prstGeom>
        </p:spPr>
      </p:pic>
      <p:pic>
        <p:nvPicPr>
          <p:cNvPr id="6" name="Picture 5">
            <a:extLst>
              <a:ext uri="{FF2B5EF4-FFF2-40B4-BE49-F238E27FC236}">
                <a16:creationId xmlns:a16="http://schemas.microsoft.com/office/drawing/2014/main" id="{B62DEEA1-5EE4-4435-ABEF-7EA2C6488AC2}"/>
              </a:ext>
            </a:extLst>
          </p:cNvPr>
          <p:cNvPicPr>
            <a:picLocks noChangeAspect="1"/>
          </p:cNvPicPr>
          <p:nvPr/>
        </p:nvPicPr>
        <p:blipFill rotWithShape="1">
          <a:blip r:embed="rId4"/>
          <a:srcRect l="6052" t="8196" r="62089" b="68094"/>
          <a:stretch/>
        </p:blipFill>
        <p:spPr>
          <a:xfrm>
            <a:off x="2581142" y="736847"/>
            <a:ext cx="2399231" cy="2149881"/>
          </a:xfrm>
          <a:prstGeom prst="rect">
            <a:avLst/>
          </a:prstGeom>
        </p:spPr>
      </p:pic>
      <p:pic>
        <p:nvPicPr>
          <p:cNvPr id="8" name="Picture 7">
            <a:extLst>
              <a:ext uri="{FF2B5EF4-FFF2-40B4-BE49-F238E27FC236}">
                <a16:creationId xmlns:a16="http://schemas.microsoft.com/office/drawing/2014/main" id="{BB076F3C-3395-4A18-B73A-C8CC360C0FF3}"/>
              </a:ext>
            </a:extLst>
          </p:cNvPr>
          <p:cNvPicPr>
            <a:picLocks noChangeAspect="1"/>
          </p:cNvPicPr>
          <p:nvPr/>
        </p:nvPicPr>
        <p:blipFill rotWithShape="1">
          <a:blip r:embed="rId4"/>
          <a:srcRect l="6052" t="8196" r="62089" b="68094"/>
          <a:stretch/>
        </p:blipFill>
        <p:spPr>
          <a:xfrm>
            <a:off x="380958" y="2990292"/>
            <a:ext cx="2399231" cy="2149881"/>
          </a:xfrm>
          <a:prstGeom prst="rect">
            <a:avLst/>
          </a:prstGeom>
        </p:spPr>
      </p:pic>
      <p:pic>
        <p:nvPicPr>
          <p:cNvPr id="9" name="Picture 8">
            <a:extLst>
              <a:ext uri="{FF2B5EF4-FFF2-40B4-BE49-F238E27FC236}">
                <a16:creationId xmlns:a16="http://schemas.microsoft.com/office/drawing/2014/main" id="{61809A9C-0647-4A91-889B-0CC5157693CF}"/>
              </a:ext>
            </a:extLst>
          </p:cNvPr>
          <p:cNvPicPr>
            <a:picLocks noChangeAspect="1"/>
          </p:cNvPicPr>
          <p:nvPr/>
        </p:nvPicPr>
        <p:blipFill rotWithShape="1">
          <a:blip r:embed="rId4"/>
          <a:srcRect l="6052" t="8196" r="62089" b="68094"/>
          <a:stretch/>
        </p:blipFill>
        <p:spPr>
          <a:xfrm>
            <a:off x="380958" y="736847"/>
            <a:ext cx="2399231" cy="2149881"/>
          </a:xfrm>
          <a:prstGeom prst="rect">
            <a:avLst/>
          </a:prstGeom>
        </p:spPr>
      </p:pic>
    </p:spTree>
    <p:extLst>
      <p:ext uri="{BB962C8B-B14F-4D97-AF65-F5344CB8AC3E}">
        <p14:creationId xmlns:p14="http://schemas.microsoft.com/office/powerpoint/2010/main" val="1061971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4357-23C9-4D4D-A9FC-0277A5EF2898}"/>
              </a:ext>
            </a:extLst>
          </p:cNvPr>
          <p:cNvSpPr>
            <a:spLocks noGrp="1"/>
          </p:cNvSpPr>
          <p:nvPr>
            <p:ph type="title"/>
          </p:nvPr>
        </p:nvSpPr>
        <p:spPr>
          <a:xfrm>
            <a:off x="1069848" y="484632"/>
            <a:ext cx="10058400" cy="900823"/>
          </a:xfrm>
        </p:spPr>
        <p:txBody>
          <a:bodyPr/>
          <a:lstStyle/>
          <a:p>
            <a:r>
              <a:rPr lang="en-IN" dirty="0"/>
              <a:t>Comments:</a:t>
            </a:r>
          </a:p>
        </p:txBody>
      </p:sp>
      <p:sp>
        <p:nvSpPr>
          <p:cNvPr id="3" name="Content Placeholder 2">
            <a:extLst>
              <a:ext uri="{FF2B5EF4-FFF2-40B4-BE49-F238E27FC236}">
                <a16:creationId xmlns:a16="http://schemas.microsoft.com/office/drawing/2014/main" id="{E750EA62-B846-4FF8-8ECD-711BA4EB9E99}"/>
              </a:ext>
            </a:extLst>
          </p:cNvPr>
          <p:cNvSpPr>
            <a:spLocks noGrp="1"/>
          </p:cNvSpPr>
          <p:nvPr>
            <p:ph idx="1"/>
          </p:nvPr>
        </p:nvSpPr>
        <p:spPr/>
        <p:txBody>
          <a:bodyPr/>
          <a:lstStyle/>
          <a:p>
            <a:r>
              <a:rPr lang="en-IN" dirty="0"/>
              <a:t>In all the cases Shapiro Wilk test as well as </a:t>
            </a:r>
            <a:r>
              <a:rPr lang="en-IN" dirty="0" err="1"/>
              <a:t>Kolgomorov</a:t>
            </a:r>
            <a:r>
              <a:rPr lang="en-IN" dirty="0"/>
              <a:t> Smirnov test accept the null hypothesis and the histograms look similar for all 4 distributions for various choices of m and n.</a:t>
            </a:r>
          </a:p>
          <a:p>
            <a:r>
              <a:rPr lang="en-IN" dirty="0"/>
              <a:t>So we can say the Mann Whitney Statistic is asymptotically normal and it again shows the distribution free property of the statistic for large sample sizes.</a:t>
            </a:r>
          </a:p>
        </p:txBody>
      </p:sp>
    </p:spTree>
    <p:extLst>
      <p:ext uri="{BB962C8B-B14F-4D97-AF65-F5344CB8AC3E}">
        <p14:creationId xmlns:p14="http://schemas.microsoft.com/office/powerpoint/2010/main" val="770066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Parametric Counterpart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E1DEE6-D1D0-4395-B3CA-BFF77EE21CA7}"/>
                  </a:ext>
                </a:extLst>
              </p:cNvPr>
              <p:cNvSpPr>
                <a:spLocks noGrp="1"/>
              </p:cNvSpPr>
              <p:nvPr>
                <p:ph idx="1"/>
              </p:nvPr>
            </p:nvSpPr>
            <p:spPr/>
            <p:txBody>
              <a:bodyPr>
                <a:normAutofit fontScale="92500" lnSpcReduction="10000"/>
              </a:bodyPr>
              <a:lstStyle/>
              <a:p>
                <a:r>
                  <a:rPr lang="en-IN" sz="2400" dirty="0"/>
                  <a:t>Consider the following statistic:</a:t>
                </a:r>
              </a:p>
              <a:p>
                <a:pPr marL="0" indent="0" algn="ctr">
                  <a:buNone/>
                </a:pPr>
                <a14:m>
                  <m:oMathPara xmlns:m="http://schemas.openxmlformats.org/officeDocument/2006/math">
                    <m:oMathParaPr>
                      <m:jc m:val="centerGroup"/>
                    </m:oMathParaPr>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𝑻</m:t>
                          </m:r>
                        </m:e>
                        <m:sub>
                          <m:r>
                            <a:rPr lang="en-IN" sz="2400" b="1" i="1" smtClean="0">
                              <a:latin typeface="Cambria Math" panose="02040503050406030204" pitchFamily="18" charset="0"/>
                            </a:rPr>
                            <m:t>𝒑</m:t>
                          </m:r>
                        </m:sub>
                      </m:sSub>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𝒕</m:t>
                          </m:r>
                        </m:num>
                        <m:den>
                          <m:rad>
                            <m:radPr>
                              <m:degHide m:val="on"/>
                              <m:ctrlPr>
                                <a:rPr lang="en-IN" sz="2400" b="1" i="1" smtClean="0">
                                  <a:latin typeface="Cambria Math" panose="02040503050406030204" pitchFamily="18" charset="0"/>
                                </a:rPr>
                              </m:ctrlPr>
                            </m:radPr>
                            <m:deg/>
                            <m:e>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𝒎</m:t>
                                  </m:r>
                                  <m:r>
                                    <a:rPr lang="en-IN" sz="2400" b="1" i="1" smtClean="0">
                                      <a:latin typeface="Cambria Math" panose="02040503050406030204" pitchFamily="18" charset="0"/>
                                    </a:rPr>
                                    <m:t>+</m:t>
                                  </m:r>
                                  <m:r>
                                    <a:rPr lang="en-IN" sz="2400" b="1" i="1" smtClean="0">
                                      <a:latin typeface="Cambria Math" panose="02040503050406030204" pitchFamily="18" charset="0"/>
                                    </a:rPr>
                                    <m:t>𝒏</m:t>
                                  </m:r>
                                  <m:r>
                                    <a:rPr lang="en-IN" sz="2400" b="1" i="1" smtClean="0">
                                      <a:latin typeface="Cambria Math" panose="02040503050406030204" pitchFamily="18" charset="0"/>
                                    </a:rPr>
                                    <m:t>−</m:t>
                                  </m:r>
                                  <m:r>
                                    <a:rPr lang="en-IN" sz="2400" b="1" i="1" smtClean="0">
                                      <a:latin typeface="Cambria Math" panose="02040503050406030204" pitchFamily="18" charset="0"/>
                                    </a:rPr>
                                    <m:t>𝟐</m:t>
                                  </m:r>
                                </m:num>
                                <m:den>
                                  <m:d>
                                    <m:dPr>
                                      <m:ctrlPr>
                                        <a:rPr lang="en-IN" sz="2400" b="1" i="1" smtClean="0">
                                          <a:latin typeface="Cambria Math" panose="02040503050406030204" pitchFamily="18" charset="0"/>
                                        </a:rPr>
                                      </m:ctrlPr>
                                    </m:dPr>
                                    <m:e>
                                      <m:r>
                                        <a:rPr lang="en-IN" sz="2400" b="1" i="1" smtClean="0">
                                          <a:latin typeface="Cambria Math" panose="02040503050406030204" pitchFamily="18" charset="0"/>
                                        </a:rPr>
                                        <m:t>𝒎</m:t>
                                      </m:r>
                                      <m:r>
                                        <a:rPr lang="en-IN" sz="2400" b="1" i="1" smtClean="0">
                                          <a:latin typeface="Cambria Math" panose="02040503050406030204" pitchFamily="18" charset="0"/>
                                        </a:rPr>
                                        <m:t>+</m:t>
                                      </m:r>
                                      <m:r>
                                        <a:rPr lang="en-IN" sz="2400" b="1" i="1" smtClean="0">
                                          <a:latin typeface="Cambria Math" panose="02040503050406030204" pitchFamily="18" charset="0"/>
                                        </a:rPr>
                                        <m:t>𝒏</m:t>
                                      </m:r>
                                      <m:r>
                                        <a:rPr lang="en-IN" sz="2400" b="1" i="1" smtClean="0">
                                          <a:latin typeface="Cambria Math" panose="02040503050406030204" pitchFamily="18" charset="0"/>
                                        </a:rPr>
                                        <m:t>−</m:t>
                                      </m:r>
                                      <m:r>
                                        <a:rPr lang="en-IN" sz="2400" b="1" i="1" smtClean="0">
                                          <a:latin typeface="Cambria Math" panose="02040503050406030204" pitchFamily="18" charset="0"/>
                                        </a:rPr>
                                        <m:t>𝟐</m:t>
                                      </m:r>
                                    </m:e>
                                  </m:d>
                                  <m:r>
                                    <a:rPr lang="en-IN" sz="2400" b="1" i="1" smtClean="0">
                                      <a:latin typeface="Cambria Math" panose="02040503050406030204" pitchFamily="18" charset="0"/>
                                    </a:rPr>
                                    <m:t>−</m:t>
                                  </m:r>
                                  <m:r>
                                    <a:rPr lang="en-IN" sz="2400" b="1" i="1" smtClean="0">
                                      <a:latin typeface="Cambria Math" panose="02040503050406030204" pitchFamily="18" charset="0"/>
                                    </a:rPr>
                                    <m:t>𝟐</m:t>
                                  </m:r>
                                </m:den>
                              </m:f>
                            </m:e>
                          </m:rad>
                        </m:den>
                      </m:f>
                    </m:oMath>
                  </m:oMathPara>
                </a14:m>
                <a:endParaRPr lang="en-IN" sz="2400" b="1" dirty="0"/>
              </a:p>
              <a:p>
                <a:pPr marL="0" indent="0" algn="ctr">
                  <a:buNone/>
                </a:pPr>
                <a:endParaRPr lang="en-IN" sz="2400" dirty="0"/>
              </a:p>
              <a:p>
                <a:r>
                  <a:rPr lang="en-IN" sz="2400" dirty="0"/>
                  <a:t>To verify through simulation study if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𝑇</m:t>
                        </m:r>
                      </m:e>
                      <m:sub>
                        <m:r>
                          <a:rPr lang="en-IN" sz="2400" b="0" i="1" smtClean="0">
                            <a:latin typeface="Cambria Math" panose="02040503050406030204" pitchFamily="18" charset="0"/>
                          </a:rPr>
                          <m:t>𝑝</m:t>
                        </m:r>
                      </m:sub>
                    </m:sSub>
                  </m:oMath>
                </a14:m>
                <a:r>
                  <a:rPr lang="en-IN" sz="2400" dirty="0"/>
                  <a:t> asymptotically follows a </a:t>
                </a:r>
                <a14:m>
                  <m:oMath xmlns:m="http://schemas.openxmlformats.org/officeDocument/2006/math">
                    <m:r>
                      <a:rPr lang="en-IN" sz="2400" b="0" i="1" smtClean="0">
                        <a:latin typeface="Cambria Math" panose="02040503050406030204" pitchFamily="18" charset="0"/>
                      </a:rPr>
                      <m:t>𝑁</m:t>
                    </m:r>
                    <m:r>
                      <a:rPr lang="en-IN" sz="2400" b="0" i="1" smtClean="0">
                        <a:latin typeface="Cambria Math" panose="02040503050406030204" pitchFamily="18" charset="0"/>
                      </a:rPr>
                      <m:t>(</m:t>
                    </m:r>
                    <m:r>
                      <a:rPr lang="en-IN" sz="2400" b="0" i="1" smtClean="0">
                        <a:latin typeface="Cambria Math" panose="02040503050406030204" pitchFamily="18" charset="0"/>
                      </a:rPr>
                      <m:t>0</m:t>
                    </m:r>
                    <m:r>
                      <a:rPr lang="en-IN" sz="2400" b="0" i="1" smtClean="0">
                        <a:latin typeface="Cambria Math" panose="02040503050406030204" pitchFamily="18" charset="0"/>
                      </a:rPr>
                      <m:t>,</m:t>
                    </m:r>
                    <m:r>
                      <a:rPr lang="en-IN" sz="2400" b="0" i="1" smtClean="0">
                        <a:latin typeface="Cambria Math" panose="02040503050406030204" pitchFamily="18" charset="0"/>
                      </a:rPr>
                      <m:t>1</m:t>
                    </m:r>
                    <m:r>
                      <a:rPr lang="en-IN" sz="2400" b="0" i="1" smtClean="0">
                        <a:latin typeface="Cambria Math" panose="02040503050406030204" pitchFamily="18" charset="0"/>
                      </a:rPr>
                      <m:t>)</m:t>
                    </m:r>
                  </m:oMath>
                </a14:m>
                <a:r>
                  <a:rPr lang="en-IN" sz="2400" dirty="0"/>
                  <a:t> distribution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𝐻</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m:t>
                    </m:r>
                    <m:r>
                      <a:rPr lang="en-IN" sz="2400" b="0" i="1" smtClean="0">
                        <a:latin typeface="Cambria Math" panose="02040503050406030204" pitchFamily="18" charset="0"/>
                      </a:rPr>
                      <m:t>𝜃</m:t>
                    </m:r>
                    <m:r>
                      <a:rPr lang="en-IN" sz="2400" b="0" i="1" smtClean="0">
                        <a:latin typeface="Cambria Math" panose="02040503050406030204" pitchFamily="18" charset="0"/>
                      </a:rPr>
                      <m:t>=</m:t>
                    </m:r>
                    <m:r>
                      <a:rPr lang="en-IN" sz="2400" b="0" i="1" smtClean="0">
                        <a:latin typeface="Cambria Math" panose="02040503050406030204" pitchFamily="18" charset="0"/>
                      </a:rPr>
                      <m:t>0</m:t>
                    </m:r>
                    <m:r>
                      <a:rPr lang="en-IN" sz="2400" b="0" i="1" smtClean="0">
                        <a:latin typeface="Cambria Math" panose="02040503050406030204" pitchFamily="18" charset="0"/>
                      </a:rPr>
                      <m:t>.</m:t>
                    </m:r>
                  </m:oMath>
                </a14:m>
                <a:endParaRPr lang="en-IN" sz="2400" dirty="0"/>
              </a:p>
              <a:p>
                <a:r>
                  <a:rPr lang="en-IN" sz="2400" dirty="0"/>
                  <a:t>For that, we increase the total sample size, and draw samples from each of the </a:t>
                </a:r>
                <a14:m>
                  <m:oMath xmlns:m="http://schemas.openxmlformats.org/officeDocument/2006/math">
                    <m:r>
                      <a:rPr lang="en-IN" sz="2400" i="1" dirty="0" smtClean="0">
                        <a:latin typeface="Cambria Math" panose="02040503050406030204" pitchFamily="18" charset="0"/>
                      </a:rPr>
                      <m:t>4</m:t>
                    </m:r>
                  </m:oMath>
                </a14:m>
                <a:r>
                  <a:rPr lang="en-IN" sz="2400" dirty="0"/>
                  <a:t> distributions </a:t>
                </a:r>
                <a14:m>
                  <m:oMath xmlns:m="http://schemas.openxmlformats.org/officeDocument/2006/math">
                    <m:r>
                      <a:rPr lang="en-IN" sz="2400" i="1" dirty="0">
                        <a:latin typeface="Cambria Math" panose="02040503050406030204" pitchFamily="18" charset="0"/>
                      </a:rPr>
                      <m:t>5</m:t>
                    </m:r>
                    <m:r>
                      <a:rPr lang="en-IN" sz="2400" i="1" dirty="0" smtClean="0">
                        <a:latin typeface="Cambria Math" panose="02040503050406030204" pitchFamily="18" charset="0"/>
                      </a:rPr>
                      <m:t>000</m:t>
                    </m:r>
                  </m:oMath>
                </a14:m>
                <a:r>
                  <a:rPr lang="en-IN" sz="2400" dirty="0"/>
                  <a:t> times for each sample size.</a:t>
                </a:r>
              </a:p>
              <a:p>
                <a:r>
                  <a:rPr lang="en-IN" sz="2400" dirty="0"/>
                  <a:t>We check whether sampling distribution of </a:t>
                </a:r>
                <a14:m>
                  <m:oMath xmlns:m="http://schemas.openxmlformats.org/officeDocument/2006/math">
                    <m:r>
                      <a:rPr lang="en-IN" sz="2400" i="1" dirty="0">
                        <a:latin typeface="Cambria Math" panose="02040503050406030204" pitchFamily="18" charset="0"/>
                      </a:rPr>
                      <m:t>5</m:t>
                    </m:r>
                    <m:r>
                      <a:rPr lang="en-IN" sz="2400" i="1" dirty="0" smtClean="0">
                        <a:latin typeface="Cambria Math" panose="02040503050406030204" pitchFamily="18" charset="0"/>
                      </a:rPr>
                      <m:t>000</m:t>
                    </m:r>
                  </m:oMath>
                </a14:m>
                <a:r>
                  <a:rPr lang="en-IN" sz="2400" dirty="0"/>
                  <a:t> obtained values of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𝑇</m:t>
                        </m:r>
                      </m:e>
                      <m:sub>
                        <m:r>
                          <a:rPr lang="en-IN" sz="2400" b="0" i="1" smtClean="0">
                            <a:latin typeface="Cambria Math" panose="02040503050406030204" pitchFamily="18" charset="0"/>
                          </a:rPr>
                          <m:t>𝑝</m:t>
                        </m:r>
                      </m:sub>
                    </m:sSub>
                  </m:oMath>
                </a14:m>
                <a:r>
                  <a:rPr lang="en-IN" sz="2400" dirty="0"/>
                  <a:t> is normal or not through histograms and Shapiro-</a:t>
                </a:r>
                <a:r>
                  <a:rPr lang="en-IN" sz="2400" dirty="0" err="1"/>
                  <a:t>Wilks</a:t>
                </a:r>
                <a:r>
                  <a:rPr lang="en-IN" sz="2400" dirty="0"/>
                  <a:t> Test. </a:t>
                </a:r>
              </a:p>
              <a:p>
                <a:endParaRPr lang="en-IN" sz="2400" dirty="0"/>
              </a:p>
            </p:txBody>
          </p:sp>
        </mc:Choice>
        <mc:Fallback xmlns="">
          <p:sp>
            <p:nvSpPr>
              <p:cNvPr id="4" name="Content Placeholder 2">
                <a:extLst>
                  <a:ext uri="{FF2B5EF4-FFF2-40B4-BE49-F238E27FC236}">
                    <a16:creationId xmlns:a16="http://schemas.microsoft.com/office/drawing/2014/main" id="{8FE1DEE6-D1D0-4395-B3CA-BFF77EE21CA7}"/>
                  </a:ext>
                </a:extLst>
              </p:cNvPr>
              <p:cNvSpPr>
                <a:spLocks noGrp="1" noRot="1" noChangeAspect="1" noMove="1" noResize="1" noEditPoints="1" noAdjustHandles="1" noChangeArrowheads="1" noChangeShapeType="1" noTextEdit="1"/>
              </p:cNvSpPr>
              <p:nvPr>
                <p:ph idx="1"/>
              </p:nvPr>
            </p:nvSpPr>
            <p:spPr>
              <a:blipFill>
                <a:blip r:embed="rId2"/>
                <a:stretch>
                  <a:fillRect l="-424" t="-2707"/>
                </a:stretch>
              </a:blipFill>
            </p:spPr>
            <p:txBody>
              <a:bodyPr/>
              <a:lstStyle/>
              <a:p>
                <a:r>
                  <a:rPr lang="en-IN">
                    <a:noFill/>
                  </a:rPr>
                  <a:t> </a:t>
                </a:r>
              </a:p>
            </p:txBody>
          </p:sp>
        </mc:Fallback>
      </mc:AlternateContent>
    </p:spTree>
    <p:extLst>
      <p:ext uri="{BB962C8B-B14F-4D97-AF65-F5344CB8AC3E}">
        <p14:creationId xmlns:p14="http://schemas.microsoft.com/office/powerpoint/2010/main" val="404512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p:cNvSpPr txBox="1"/>
              <p:nvPr/>
            </p:nvSpPr>
            <p:spPr>
              <a:xfrm>
                <a:off x="7221415" y="480646"/>
                <a:ext cx="4783016" cy="5416868"/>
              </a:xfrm>
              <a:prstGeom prst="rect">
                <a:avLst/>
              </a:prstGeom>
              <a:noFill/>
            </p:spPr>
            <p:txBody>
              <a:bodyPr wrap="square" rtlCol="0">
                <a:spAutoFit/>
              </a:bodyPr>
              <a:lstStyle/>
              <a:p>
                <a:pPr marL="342900" indent="-342900">
                  <a:buFont typeface="Wingdings" panose="05000000000000000000" pitchFamily="2" charset="2"/>
                  <a:buChar char="§"/>
                </a:pPr>
                <a:r>
                  <a:rPr lang="en-IN" sz="2200" b="1" dirty="0"/>
                  <a:t>Observations :</a:t>
                </a:r>
              </a:p>
              <a:p>
                <a:pPr marL="285750" indent="-285750">
                  <a:buFont typeface="Wingdings" panose="05000000000000000000" pitchFamily="2" charset="2"/>
                  <a:buChar char="§"/>
                </a:pPr>
                <a:r>
                  <a:rPr lang="en-IN" dirty="0"/>
                  <a:t>n=10 m=15</a:t>
                </a:r>
              </a:p>
              <a:p>
                <a:pPr marL="285750" indent="-285750">
                  <a:buFont typeface="Wingdings" panose="05000000000000000000" pitchFamily="2" charset="2"/>
                  <a:buChar char="§"/>
                </a:pPr>
                <a:r>
                  <a:rPr lang="en-IN" dirty="0"/>
                  <a:t>The histograms corresponding to the </a:t>
                </a:r>
                <a14:m>
                  <m:oMath xmlns:m="http://schemas.openxmlformats.org/officeDocument/2006/math">
                    <m:r>
                      <a:rPr lang="en-IN" b="0" i="1" smtClean="0">
                        <a:latin typeface="Cambria Math" panose="02040503050406030204" pitchFamily="18" charset="0"/>
                      </a:rPr>
                      <m:t>4</m:t>
                    </m:r>
                  </m:oMath>
                </a14:m>
                <a:r>
                  <a:rPr lang="en-IN" dirty="0"/>
                  <a:t> distributions do not seem to be similar.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rPr>
                      <m:t>𝑝</m:t>
                    </m:r>
                  </m:oMath>
                </a14:m>
                <a:r>
                  <a:rPr lang="en-IN" dirty="0"/>
                  <a:t>-values  for Shapiro-</a:t>
                </a:r>
                <a:r>
                  <a:rPr lang="en-IN" dirty="0" err="1"/>
                  <a:t>Wilks</a:t>
                </a:r>
                <a:r>
                  <a:rPr lang="en-IN" dirty="0"/>
                  <a:t> test:</a:t>
                </a:r>
              </a:p>
              <a:p>
                <a:pPr marL="742950" lvl="1" indent="-285750">
                  <a:buFont typeface="Wingdings" pitchFamily="2" charset="2"/>
                  <a:buChar char="§"/>
                </a:pPr>
                <a:r>
                  <a:rPr lang="en-IN" dirty="0"/>
                  <a:t>Normal:</a:t>
                </a:r>
                <a:r>
                  <a:rPr lang="en-IN" dirty="0">
                    <a:solidFill>
                      <a:srgbClr val="FF0000"/>
                    </a:solidFill>
                  </a:rPr>
                  <a:t>0.01</a:t>
                </a:r>
              </a:p>
              <a:p>
                <a:pPr marL="742950" lvl="1" indent="-285750">
                  <a:buFont typeface="Wingdings" pitchFamily="2" charset="2"/>
                  <a:buChar char="§"/>
                </a:pPr>
                <a:r>
                  <a:rPr lang="en-IN" dirty="0"/>
                  <a:t>Uniform:</a:t>
                </a:r>
                <a:r>
                  <a:rPr lang="en-IN" dirty="0">
                    <a:solidFill>
                      <a:srgbClr val="FF0000"/>
                    </a:solidFill>
                  </a:rPr>
                  <a:t>0.001</a:t>
                </a:r>
              </a:p>
              <a:p>
                <a:pPr marL="742950" lvl="1" indent="-285750">
                  <a:buFont typeface="Wingdings" pitchFamily="2" charset="2"/>
                  <a:buChar char="§"/>
                </a:pPr>
                <a:r>
                  <a:rPr lang="en-IN" dirty="0"/>
                  <a:t>Cauchy: </a:t>
                </a:r>
                <a14:m>
                  <m:oMath xmlns:m="http://schemas.openxmlformats.org/officeDocument/2006/math">
                    <m:r>
                      <a:rPr lang="en-IN" i="1" dirty="0" smtClean="0">
                        <a:solidFill>
                          <a:srgbClr val="FF0000"/>
                        </a:solidFill>
                        <a:latin typeface="Cambria Math" panose="02040503050406030204" pitchFamily="18" charset="0"/>
                      </a:rPr>
                      <m:t>2</m:t>
                    </m:r>
                    <m:r>
                      <a:rPr lang="en-IN" b="0" i="1" dirty="0" smtClean="0">
                        <a:solidFill>
                          <a:srgbClr val="FF0000"/>
                        </a:solidFill>
                        <a:latin typeface="Cambria Math" panose="02040503050406030204" pitchFamily="18" charset="0"/>
                      </a:rPr>
                      <m:t>.777</m:t>
                    </m:r>
                    <m:r>
                      <a:rPr lang="en-IN" i="1">
                        <a:solidFill>
                          <a:srgbClr val="FF0000"/>
                        </a:solidFill>
                        <a:latin typeface="Cambria Math" panose="02040503050406030204" pitchFamily="18" charset="0"/>
                      </a:rPr>
                      <m:t>×</m:t>
                    </m:r>
                    <m:sSup>
                      <m:sSupPr>
                        <m:ctrlPr>
                          <a:rPr lang="en-IN" i="1">
                            <a:solidFill>
                              <a:srgbClr val="FF0000"/>
                            </a:solidFill>
                            <a:latin typeface="Cambria Math" panose="02040503050406030204" pitchFamily="18" charset="0"/>
                          </a:rPr>
                        </m:ctrlPr>
                      </m:sSupPr>
                      <m:e>
                        <m:r>
                          <a:rPr lang="en-IN" i="1">
                            <a:solidFill>
                              <a:srgbClr val="FF0000"/>
                            </a:solidFill>
                            <a:latin typeface="Cambria Math" panose="02040503050406030204" pitchFamily="18" charset="0"/>
                          </a:rPr>
                          <m:t>10</m:t>
                        </m:r>
                      </m:e>
                      <m:sup>
                        <m:r>
                          <a:rPr lang="en-IN" i="1">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11</m:t>
                        </m:r>
                      </m:sup>
                    </m:sSup>
                  </m:oMath>
                </a14:m>
                <a:endParaRPr lang="en-IN" dirty="0"/>
              </a:p>
              <a:p>
                <a:pPr marL="742950" lvl="1" indent="-285750">
                  <a:buFont typeface="Wingdings" pitchFamily="2" charset="2"/>
                  <a:buChar char="§"/>
                </a:pPr>
                <a:r>
                  <a:rPr lang="en-IN" dirty="0"/>
                  <a:t>Exponential: </a:t>
                </a:r>
                <a14:m>
                  <m:oMath xmlns:m="http://schemas.openxmlformats.org/officeDocument/2006/math">
                    <m:r>
                      <a:rPr lang="en-IN" b="0" i="1" smtClean="0">
                        <a:solidFill>
                          <a:srgbClr val="FF0000"/>
                        </a:solidFill>
                        <a:latin typeface="Cambria Math" panose="02040503050406030204" pitchFamily="18" charset="0"/>
                      </a:rPr>
                      <m:t>0.0009</m:t>
                    </m:r>
                  </m:oMath>
                </a14:m>
                <a:endParaRPr lang="en-IN" b="0" dirty="0">
                  <a:solidFill>
                    <a:srgbClr val="FF0000"/>
                  </a:solidFill>
                  <a:ea typeface="Cambria Math"/>
                </a:endParaRPr>
              </a:p>
              <a:p>
                <a:pPr marL="742950" lvl="1" indent="-285750">
                  <a:buFont typeface="Wingdings" pitchFamily="2" charset="2"/>
                  <a:buChar char="§"/>
                </a:pPr>
                <a:endParaRPr lang="en-IN" b="0" dirty="0">
                  <a:ea typeface="Cambria Math"/>
                </a:endParaRPr>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ea typeface="Cambria Math"/>
                      </a:rPr>
                      <m:t>𝑝</m:t>
                    </m:r>
                  </m:oMath>
                </a14:m>
                <a:r>
                  <a:rPr lang="en-IN" b="0" dirty="0">
                    <a:ea typeface="Cambria Math"/>
                  </a:rPr>
                  <a:t>- values for </a:t>
                </a:r>
                <a14:m>
                  <m:oMath xmlns:m="http://schemas.openxmlformats.org/officeDocument/2006/math">
                    <m:r>
                      <a:rPr lang="en-IN" b="0" i="1" smtClean="0">
                        <a:latin typeface="Cambria Math" panose="02040503050406030204" pitchFamily="18" charset="0"/>
                        <a:ea typeface="Cambria Math"/>
                      </a:rPr>
                      <m:t>2</m:t>
                    </m:r>
                  </m:oMath>
                </a14:m>
                <a:r>
                  <a:rPr lang="en-IN" b="0" dirty="0">
                    <a:ea typeface="Cambria Math"/>
                  </a:rPr>
                  <a:t> sample Kolmogorov-Smirnov test are:</a:t>
                </a:r>
              </a:p>
              <a:p>
                <a:pPr marL="742950" lvl="1" indent="-285750">
                  <a:buFont typeface="Wingdings" pitchFamily="2" charset="2"/>
                  <a:buChar char="§"/>
                </a:pPr>
                <a:r>
                  <a:rPr lang="en-IN" dirty="0">
                    <a:ea typeface="Cambria Math"/>
                  </a:rPr>
                  <a:t>Normal-Uniform: </a:t>
                </a:r>
                <a14:m>
                  <m:oMath xmlns:m="http://schemas.openxmlformats.org/officeDocument/2006/math">
                    <m:r>
                      <a:rPr lang="en-IN" b="0" i="1" smtClean="0">
                        <a:latin typeface="Cambria Math" panose="02040503050406030204" pitchFamily="18" charset="0"/>
                        <a:ea typeface="Cambria Math"/>
                      </a:rPr>
                      <m:t>0.572</m:t>
                    </m:r>
                  </m:oMath>
                </a14:m>
                <a:endParaRPr lang="en-IN" dirty="0">
                  <a:ea typeface="Cambria Math"/>
                </a:endParaRPr>
              </a:p>
              <a:p>
                <a:pPr marL="742950" lvl="1" indent="-285750">
                  <a:buFont typeface="Wingdings" pitchFamily="2" charset="2"/>
                  <a:buChar char="§"/>
                </a:pPr>
                <a:r>
                  <a:rPr lang="en-IN" b="0" dirty="0">
                    <a:ea typeface="Cambria Math"/>
                  </a:rPr>
                  <a:t>Normal-Cauchy:</a:t>
                </a:r>
                <a:r>
                  <a:rPr lang="en-IN" b="0" dirty="0">
                    <a:solidFill>
                      <a:srgbClr val="FF0000"/>
                    </a:solidFill>
                    <a:ea typeface="Cambria Math"/>
                  </a:rPr>
                  <a:t>6.062</a:t>
                </a:r>
                <a14:m>
                  <m:oMath xmlns:m="http://schemas.openxmlformats.org/officeDocument/2006/math">
                    <m:r>
                      <a:rPr lang="en-IN" i="1">
                        <a:solidFill>
                          <a:srgbClr val="FF0000"/>
                        </a:solidFill>
                        <a:latin typeface="Cambria Math" panose="02040503050406030204" pitchFamily="18" charset="0"/>
                      </a:rPr>
                      <m:t>×</m:t>
                    </m:r>
                    <m:sSup>
                      <m:sSupPr>
                        <m:ctrlPr>
                          <a:rPr lang="en-IN" i="1">
                            <a:solidFill>
                              <a:srgbClr val="FF0000"/>
                            </a:solidFill>
                            <a:latin typeface="Cambria Math" panose="02040503050406030204" pitchFamily="18" charset="0"/>
                          </a:rPr>
                        </m:ctrlPr>
                      </m:sSupPr>
                      <m:e>
                        <m:r>
                          <a:rPr lang="en-IN" i="1">
                            <a:solidFill>
                              <a:srgbClr val="FF0000"/>
                            </a:solidFill>
                            <a:latin typeface="Cambria Math" panose="02040503050406030204" pitchFamily="18" charset="0"/>
                          </a:rPr>
                          <m:t>10</m:t>
                        </m:r>
                      </m:e>
                      <m:sup>
                        <m:r>
                          <a:rPr lang="en-IN" i="1">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5</m:t>
                        </m:r>
                      </m:sup>
                    </m:sSup>
                  </m:oMath>
                </a14:m>
                <a:endParaRPr lang="en-IN" b="0" dirty="0">
                  <a:ea typeface="Cambria Math"/>
                </a:endParaRPr>
              </a:p>
              <a:p>
                <a:pPr marL="742950" lvl="1" indent="-285750">
                  <a:buFont typeface="Wingdings" pitchFamily="2" charset="2"/>
                  <a:buChar char="§"/>
                </a:pPr>
                <a:r>
                  <a:rPr lang="en-IN" dirty="0">
                    <a:ea typeface="Cambria Math"/>
                  </a:rPr>
                  <a:t>Normal-Exponential:</a:t>
                </a:r>
                <a:r>
                  <a:rPr lang="en-IN" dirty="0">
                    <a:solidFill>
                      <a:srgbClr val="FF0000"/>
                    </a:solidFill>
                    <a:ea typeface="Cambria Math"/>
                  </a:rPr>
                  <a:t>0.042</a:t>
                </a:r>
                <a:endParaRPr lang="en-IN" b="0" dirty="0">
                  <a:solidFill>
                    <a:srgbClr val="FF0000"/>
                  </a:solidFill>
                  <a:ea typeface="Cambria Math"/>
                </a:endParaRPr>
              </a:p>
              <a:p>
                <a:pPr marL="742950" lvl="1" indent="-285750">
                  <a:buFont typeface="Wingdings" pitchFamily="2" charset="2"/>
                  <a:buChar char="§"/>
                </a:pPr>
                <a:r>
                  <a:rPr lang="en-IN" b="0" dirty="0">
                    <a:ea typeface="Cambria Math"/>
                  </a:rPr>
                  <a:t>Cauchy-Uniform: </a:t>
                </a:r>
                <a:r>
                  <a:rPr lang="en-IN" b="0" dirty="0">
                    <a:solidFill>
                      <a:srgbClr val="FF0000"/>
                    </a:solidFill>
                    <a:ea typeface="Cambria Math"/>
                  </a:rPr>
                  <a:t>3.506</a:t>
                </a:r>
                <a14:m>
                  <m:oMath xmlns:m="http://schemas.openxmlformats.org/officeDocument/2006/math">
                    <m:r>
                      <a:rPr lang="en-IN" i="1">
                        <a:solidFill>
                          <a:srgbClr val="FF0000"/>
                        </a:solidFill>
                        <a:latin typeface="Cambria Math" panose="02040503050406030204" pitchFamily="18" charset="0"/>
                      </a:rPr>
                      <m:t>×</m:t>
                    </m:r>
                    <m:sSup>
                      <m:sSupPr>
                        <m:ctrlPr>
                          <a:rPr lang="en-IN" i="1">
                            <a:solidFill>
                              <a:srgbClr val="FF0000"/>
                            </a:solidFill>
                            <a:latin typeface="Cambria Math" panose="02040503050406030204" pitchFamily="18" charset="0"/>
                          </a:rPr>
                        </m:ctrlPr>
                      </m:sSupPr>
                      <m:e>
                        <m:r>
                          <a:rPr lang="en-IN" i="1">
                            <a:solidFill>
                              <a:srgbClr val="FF0000"/>
                            </a:solidFill>
                            <a:latin typeface="Cambria Math" panose="02040503050406030204" pitchFamily="18" charset="0"/>
                          </a:rPr>
                          <m:t>10</m:t>
                        </m:r>
                      </m:e>
                      <m:sup>
                        <m:r>
                          <a:rPr lang="en-IN" i="1">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4</m:t>
                        </m:r>
                      </m:sup>
                    </m:sSup>
                    <m:r>
                      <a:rPr lang="en-IN" i="1">
                        <a:solidFill>
                          <a:srgbClr val="FF0000"/>
                        </a:solidFill>
                        <a:latin typeface="Cambria Math" panose="02040503050406030204" pitchFamily="18" charset="0"/>
                      </a:rPr>
                      <m:t> </m:t>
                    </m:r>
                  </m:oMath>
                </a14:m>
                <a:endParaRPr lang="en-IN" dirty="0">
                  <a:ea typeface="Cambria Math"/>
                </a:endParaRPr>
              </a:p>
              <a:p>
                <a:pPr marL="742950" lvl="1" indent="-285750">
                  <a:buFont typeface="Wingdings" pitchFamily="2" charset="2"/>
                  <a:buChar char="§"/>
                </a:pPr>
                <a:r>
                  <a:rPr lang="en-IN" dirty="0">
                    <a:ea typeface="Cambria Math"/>
                  </a:rPr>
                  <a:t>Uniform-Exponential: 0.2193</a:t>
                </a:r>
              </a:p>
              <a:p>
                <a:pPr marL="742950" lvl="1" indent="-285750">
                  <a:buFont typeface="Wingdings" pitchFamily="2" charset="2"/>
                  <a:buChar char="§"/>
                </a:pPr>
                <a:r>
                  <a:rPr lang="en-IN" b="0" dirty="0">
                    <a:ea typeface="Cambria Math"/>
                  </a:rPr>
                  <a:t>Exponential-Cauchy:</a:t>
                </a:r>
                <a:r>
                  <a:rPr lang="en-IN" b="0" dirty="0">
                    <a:solidFill>
                      <a:srgbClr val="FF0000"/>
                    </a:solidFill>
                    <a:ea typeface="Cambria Math"/>
                  </a:rPr>
                  <a:t>0.0008</a:t>
                </a:r>
              </a:p>
            </p:txBody>
          </p:sp>
        </mc:Choice>
        <mc:Fallback>
          <p:sp>
            <p:nvSpPr>
              <p:cNvPr id="8" name="TextBox 7"/>
              <p:cNvSpPr txBox="1">
                <a:spLocks noRot="1" noChangeAspect="1" noMove="1" noResize="1" noEditPoints="1" noAdjustHandles="1" noChangeArrowheads="1" noChangeShapeType="1" noTextEdit="1"/>
              </p:cNvSpPr>
              <p:nvPr/>
            </p:nvSpPr>
            <p:spPr>
              <a:xfrm>
                <a:off x="7221415" y="480646"/>
                <a:ext cx="4783016" cy="5416868"/>
              </a:xfrm>
              <a:prstGeom prst="rect">
                <a:avLst/>
              </a:prstGeom>
              <a:blipFill>
                <a:blip r:embed="rId2"/>
                <a:stretch>
                  <a:fillRect l="-1403" t="-788" b="-1014"/>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FAB24B7A-8F38-4BFD-9914-73F3F5981DA6}"/>
              </a:ext>
            </a:extLst>
          </p:cNvPr>
          <p:cNvPicPr>
            <a:picLocks noChangeAspect="1"/>
          </p:cNvPicPr>
          <p:nvPr/>
        </p:nvPicPr>
        <p:blipFill>
          <a:blip r:embed="rId3"/>
          <a:stretch>
            <a:fillRect/>
          </a:stretch>
        </p:blipFill>
        <p:spPr>
          <a:xfrm>
            <a:off x="0" y="0"/>
            <a:ext cx="6866659" cy="6858000"/>
          </a:xfrm>
          <a:prstGeom prst="rect">
            <a:avLst/>
          </a:prstGeom>
        </p:spPr>
      </p:pic>
      <p:pic>
        <p:nvPicPr>
          <p:cNvPr id="9" name="Picture 8">
            <a:extLst>
              <a:ext uri="{FF2B5EF4-FFF2-40B4-BE49-F238E27FC236}">
                <a16:creationId xmlns:a16="http://schemas.microsoft.com/office/drawing/2014/main" id="{A4CC91F5-D618-4E55-A8E7-6AA882B84501}"/>
              </a:ext>
            </a:extLst>
          </p:cNvPr>
          <p:cNvPicPr>
            <a:picLocks noChangeAspect="1"/>
          </p:cNvPicPr>
          <p:nvPr/>
        </p:nvPicPr>
        <p:blipFill rotWithShape="1">
          <a:blip r:embed="rId4"/>
          <a:srcRect l="6052" t="8196" r="62089" b="68094"/>
          <a:stretch/>
        </p:blipFill>
        <p:spPr>
          <a:xfrm>
            <a:off x="2785335" y="3084478"/>
            <a:ext cx="2212794" cy="2029063"/>
          </a:xfrm>
          <a:prstGeom prst="rect">
            <a:avLst/>
          </a:prstGeom>
        </p:spPr>
      </p:pic>
      <p:pic>
        <p:nvPicPr>
          <p:cNvPr id="11" name="Picture 10">
            <a:extLst>
              <a:ext uri="{FF2B5EF4-FFF2-40B4-BE49-F238E27FC236}">
                <a16:creationId xmlns:a16="http://schemas.microsoft.com/office/drawing/2014/main" id="{AB184E50-C565-4277-AFCC-801B6F8DBC4F}"/>
              </a:ext>
            </a:extLst>
          </p:cNvPr>
          <p:cNvPicPr>
            <a:picLocks noChangeAspect="1"/>
          </p:cNvPicPr>
          <p:nvPr/>
        </p:nvPicPr>
        <p:blipFill rotWithShape="1">
          <a:blip r:embed="rId4"/>
          <a:srcRect l="6052" t="8196" r="62089" b="68094"/>
          <a:stretch/>
        </p:blipFill>
        <p:spPr>
          <a:xfrm>
            <a:off x="2785335" y="822154"/>
            <a:ext cx="2212794" cy="2029063"/>
          </a:xfrm>
          <a:prstGeom prst="rect">
            <a:avLst/>
          </a:prstGeom>
        </p:spPr>
      </p:pic>
      <p:pic>
        <p:nvPicPr>
          <p:cNvPr id="12" name="Picture 11">
            <a:extLst>
              <a:ext uri="{FF2B5EF4-FFF2-40B4-BE49-F238E27FC236}">
                <a16:creationId xmlns:a16="http://schemas.microsoft.com/office/drawing/2014/main" id="{F73449CE-92C6-4CF6-9E3A-E39FA97DD3AA}"/>
              </a:ext>
            </a:extLst>
          </p:cNvPr>
          <p:cNvPicPr>
            <a:picLocks noChangeAspect="1"/>
          </p:cNvPicPr>
          <p:nvPr/>
        </p:nvPicPr>
        <p:blipFill rotWithShape="1">
          <a:blip r:embed="rId4"/>
          <a:srcRect l="6052" t="8196" r="62089" b="68094"/>
          <a:stretch/>
        </p:blipFill>
        <p:spPr>
          <a:xfrm>
            <a:off x="585926" y="3084477"/>
            <a:ext cx="2237172" cy="2029063"/>
          </a:xfrm>
          <a:prstGeom prst="rect">
            <a:avLst/>
          </a:prstGeom>
        </p:spPr>
      </p:pic>
      <p:pic>
        <p:nvPicPr>
          <p:cNvPr id="13" name="Picture 12">
            <a:extLst>
              <a:ext uri="{FF2B5EF4-FFF2-40B4-BE49-F238E27FC236}">
                <a16:creationId xmlns:a16="http://schemas.microsoft.com/office/drawing/2014/main" id="{5747774D-FB59-4FB3-8C25-F13955025883}"/>
              </a:ext>
            </a:extLst>
          </p:cNvPr>
          <p:cNvPicPr>
            <a:picLocks noChangeAspect="1"/>
          </p:cNvPicPr>
          <p:nvPr/>
        </p:nvPicPr>
        <p:blipFill rotWithShape="1">
          <a:blip r:embed="rId4"/>
          <a:srcRect l="6052" t="8196" r="62089" b="68094"/>
          <a:stretch/>
        </p:blipFill>
        <p:spPr>
          <a:xfrm>
            <a:off x="585926" y="822154"/>
            <a:ext cx="2237172" cy="2029063"/>
          </a:xfrm>
          <a:prstGeom prst="rect">
            <a:avLst/>
          </a:prstGeom>
        </p:spPr>
      </p:pic>
    </p:spTree>
    <p:extLst>
      <p:ext uri="{BB962C8B-B14F-4D97-AF65-F5344CB8AC3E}">
        <p14:creationId xmlns:p14="http://schemas.microsoft.com/office/powerpoint/2010/main" val="2392413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p:cNvSpPr txBox="1"/>
              <p:nvPr/>
            </p:nvSpPr>
            <p:spPr>
              <a:xfrm>
                <a:off x="7221415" y="480646"/>
                <a:ext cx="4783016" cy="5416868"/>
              </a:xfrm>
              <a:prstGeom prst="rect">
                <a:avLst/>
              </a:prstGeom>
              <a:noFill/>
            </p:spPr>
            <p:txBody>
              <a:bodyPr wrap="square" rtlCol="0">
                <a:spAutoFit/>
              </a:bodyPr>
              <a:lstStyle/>
              <a:p>
                <a:pPr marL="342900" indent="-342900">
                  <a:buFont typeface="Wingdings" panose="05000000000000000000" pitchFamily="2" charset="2"/>
                  <a:buChar char="§"/>
                </a:pPr>
                <a:r>
                  <a:rPr lang="en-IN" sz="2200" b="1" dirty="0"/>
                  <a:t>Observations :</a:t>
                </a:r>
              </a:p>
              <a:p>
                <a:pPr marL="285750" indent="-285750">
                  <a:buFont typeface="Wingdings" panose="05000000000000000000" pitchFamily="2" charset="2"/>
                  <a:buChar char="§"/>
                </a:pPr>
                <a:r>
                  <a:rPr lang="en-IN" dirty="0"/>
                  <a:t>n=25 m=30</a:t>
                </a:r>
              </a:p>
              <a:p>
                <a:pPr marL="285750" indent="-285750">
                  <a:buFont typeface="Wingdings" panose="05000000000000000000" pitchFamily="2" charset="2"/>
                  <a:buChar char="§"/>
                </a:pPr>
                <a:r>
                  <a:rPr lang="en-IN" dirty="0"/>
                  <a:t>The histograms corresponding to the </a:t>
                </a:r>
                <a14:m>
                  <m:oMath xmlns:m="http://schemas.openxmlformats.org/officeDocument/2006/math">
                    <m:r>
                      <a:rPr lang="en-IN" b="0" i="1" smtClean="0">
                        <a:latin typeface="Cambria Math" panose="02040503050406030204" pitchFamily="18" charset="0"/>
                      </a:rPr>
                      <m:t>4</m:t>
                    </m:r>
                  </m:oMath>
                </a14:m>
                <a:r>
                  <a:rPr lang="en-IN" dirty="0"/>
                  <a:t> distributions do not seem to be similar.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rPr>
                      <m:t>𝑝</m:t>
                    </m:r>
                  </m:oMath>
                </a14:m>
                <a:r>
                  <a:rPr lang="en-IN" dirty="0"/>
                  <a:t>-values  for Shapiro-</a:t>
                </a:r>
                <a:r>
                  <a:rPr lang="en-IN" dirty="0" err="1"/>
                  <a:t>Wilks</a:t>
                </a:r>
                <a:r>
                  <a:rPr lang="en-IN" dirty="0"/>
                  <a:t> test:</a:t>
                </a:r>
              </a:p>
              <a:p>
                <a:pPr marL="742950" lvl="1" indent="-285750">
                  <a:buFont typeface="Wingdings" pitchFamily="2" charset="2"/>
                  <a:buChar char="§"/>
                </a:pPr>
                <a:r>
                  <a:rPr lang="en-IN" dirty="0"/>
                  <a:t>Normal: 0.08</a:t>
                </a:r>
              </a:p>
              <a:p>
                <a:pPr marL="742950" lvl="1" indent="-285750">
                  <a:buFont typeface="Wingdings" pitchFamily="2" charset="2"/>
                  <a:buChar char="§"/>
                </a:pPr>
                <a:r>
                  <a:rPr lang="en-IN" dirty="0"/>
                  <a:t>Uniform:0.05</a:t>
                </a:r>
              </a:p>
              <a:p>
                <a:pPr marL="742950" lvl="1" indent="-285750">
                  <a:buFont typeface="Wingdings" pitchFamily="2" charset="2"/>
                  <a:buChar char="§"/>
                </a:pPr>
                <a:r>
                  <a:rPr lang="en-IN" dirty="0"/>
                  <a:t>Cauchy: </a:t>
                </a:r>
                <a14:m>
                  <m:oMath xmlns:m="http://schemas.openxmlformats.org/officeDocument/2006/math">
                    <m:r>
                      <a:rPr lang="en-IN" i="1" dirty="0" smtClean="0">
                        <a:solidFill>
                          <a:srgbClr val="FF0000"/>
                        </a:solidFill>
                        <a:latin typeface="Cambria Math" panose="02040503050406030204" pitchFamily="18" charset="0"/>
                      </a:rPr>
                      <m:t>1</m:t>
                    </m:r>
                    <m:r>
                      <a:rPr lang="en-IN" b="0" i="1" dirty="0" smtClean="0">
                        <a:solidFill>
                          <a:srgbClr val="FF0000"/>
                        </a:solidFill>
                        <a:latin typeface="Cambria Math" panose="02040503050406030204" pitchFamily="18" charset="0"/>
                      </a:rPr>
                      <m:t>.7</m:t>
                    </m:r>
                    <m:r>
                      <a:rPr lang="en-IN" i="1">
                        <a:solidFill>
                          <a:srgbClr val="FF0000"/>
                        </a:solidFill>
                        <a:latin typeface="Cambria Math" panose="02040503050406030204" pitchFamily="18" charset="0"/>
                      </a:rPr>
                      <m:t>×</m:t>
                    </m:r>
                    <m:sSup>
                      <m:sSupPr>
                        <m:ctrlPr>
                          <a:rPr lang="en-IN" i="1">
                            <a:solidFill>
                              <a:srgbClr val="FF0000"/>
                            </a:solidFill>
                            <a:latin typeface="Cambria Math" panose="02040503050406030204" pitchFamily="18" charset="0"/>
                          </a:rPr>
                        </m:ctrlPr>
                      </m:sSupPr>
                      <m:e>
                        <m:r>
                          <a:rPr lang="en-IN" i="1">
                            <a:solidFill>
                              <a:srgbClr val="FF0000"/>
                            </a:solidFill>
                            <a:latin typeface="Cambria Math" panose="02040503050406030204" pitchFamily="18" charset="0"/>
                          </a:rPr>
                          <m:t>10</m:t>
                        </m:r>
                      </m:e>
                      <m:sup>
                        <m:r>
                          <a:rPr lang="en-IN" i="1">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13</m:t>
                        </m:r>
                      </m:sup>
                    </m:sSup>
                  </m:oMath>
                </a14:m>
                <a:endParaRPr lang="en-IN" dirty="0"/>
              </a:p>
              <a:p>
                <a:pPr marL="742950" lvl="1" indent="-285750">
                  <a:buFont typeface="Wingdings" pitchFamily="2" charset="2"/>
                  <a:buChar char="§"/>
                </a:pPr>
                <a:r>
                  <a:rPr lang="en-IN" dirty="0"/>
                  <a:t>Exponential: </a:t>
                </a:r>
                <a14:m>
                  <m:oMath xmlns:m="http://schemas.openxmlformats.org/officeDocument/2006/math">
                    <m:r>
                      <a:rPr lang="en-IN" b="0" i="1" smtClean="0">
                        <a:latin typeface="Cambria Math" panose="02040503050406030204" pitchFamily="18" charset="0"/>
                      </a:rPr>
                      <m:t>0.054</m:t>
                    </m:r>
                  </m:oMath>
                </a14:m>
                <a:endParaRPr lang="en-IN" b="0" dirty="0">
                  <a:ea typeface="Cambria Math"/>
                </a:endParaRPr>
              </a:p>
              <a:p>
                <a:pPr marL="742950" lvl="1" indent="-285750">
                  <a:buFont typeface="Wingdings" pitchFamily="2" charset="2"/>
                  <a:buChar char="§"/>
                </a:pPr>
                <a:endParaRPr lang="en-IN" b="0" dirty="0">
                  <a:ea typeface="Cambria Math"/>
                </a:endParaRPr>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ea typeface="Cambria Math"/>
                      </a:rPr>
                      <m:t>𝑝</m:t>
                    </m:r>
                  </m:oMath>
                </a14:m>
                <a:r>
                  <a:rPr lang="en-IN" b="0" dirty="0">
                    <a:ea typeface="Cambria Math"/>
                  </a:rPr>
                  <a:t>- values for </a:t>
                </a:r>
                <a14:m>
                  <m:oMath xmlns:m="http://schemas.openxmlformats.org/officeDocument/2006/math">
                    <m:r>
                      <a:rPr lang="en-IN" b="0" i="1" smtClean="0">
                        <a:latin typeface="Cambria Math" panose="02040503050406030204" pitchFamily="18" charset="0"/>
                        <a:ea typeface="Cambria Math"/>
                      </a:rPr>
                      <m:t>2</m:t>
                    </m:r>
                  </m:oMath>
                </a14:m>
                <a:r>
                  <a:rPr lang="en-IN" b="0" dirty="0">
                    <a:ea typeface="Cambria Math"/>
                  </a:rPr>
                  <a:t> sample Kolmogorov-Smirnov test are:</a:t>
                </a:r>
              </a:p>
              <a:p>
                <a:pPr marL="742950" lvl="1" indent="-285750">
                  <a:buFont typeface="Wingdings" pitchFamily="2" charset="2"/>
                  <a:buChar char="§"/>
                </a:pPr>
                <a:r>
                  <a:rPr lang="en-IN" dirty="0">
                    <a:ea typeface="Cambria Math"/>
                  </a:rPr>
                  <a:t>Normal-Uniform: 0.133</a:t>
                </a:r>
              </a:p>
              <a:p>
                <a:pPr marL="742950" lvl="1" indent="-285750">
                  <a:buFont typeface="Wingdings" pitchFamily="2" charset="2"/>
                  <a:buChar char="§"/>
                </a:pPr>
                <a:r>
                  <a:rPr lang="en-IN" b="0" dirty="0">
                    <a:ea typeface="Cambria Math"/>
                  </a:rPr>
                  <a:t>Normal-Cauchy: </a:t>
                </a:r>
                <a:r>
                  <a:rPr lang="en-IN" b="0" dirty="0">
                    <a:solidFill>
                      <a:srgbClr val="FF0000"/>
                    </a:solidFill>
                    <a:ea typeface="Cambria Math"/>
                  </a:rPr>
                  <a:t>0.0001</a:t>
                </a:r>
              </a:p>
              <a:p>
                <a:pPr marL="742950" lvl="1" indent="-285750">
                  <a:buFont typeface="Wingdings" pitchFamily="2" charset="2"/>
                  <a:buChar char="§"/>
                </a:pPr>
                <a:r>
                  <a:rPr lang="en-IN" dirty="0">
                    <a:ea typeface="Cambria Math"/>
                  </a:rPr>
                  <a:t>Normal-Exponential: 0.219</a:t>
                </a:r>
              </a:p>
              <a:p>
                <a:pPr marL="742950" lvl="1" indent="-285750">
                  <a:buFont typeface="Wingdings" pitchFamily="2" charset="2"/>
                  <a:buChar char="§"/>
                </a:pPr>
                <a:r>
                  <a:rPr lang="en-IN" b="0" dirty="0">
                    <a:ea typeface="Cambria Math"/>
                  </a:rPr>
                  <a:t>Cauchy-Uniform</a:t>
                </a:r>
                <a:r>
                  <a:rPr lang="en-IN" dirty="0">
                    <a:ea typeface="Cambria Math"/>
                  </a:rPr>
                  <a:t>:</a:t>
                </a:r>
                <a14:m>
                  <m:oMath xmlns:m="http://schemas.openxmlformats.org/officeDocument/2006/math">
                    <m:r>
                      <a:rPr lang="en-IN" b="0" i="1" smtClean="0">
                        <a:solidFill>
                          <a:srgbClr val="FF0000"/>
                        </a:solidFill>
                        <a:latin typeface="Cambria Math" panose="02040503050406030204" pitchFamily="18" charset="0"/>
                        <a:ea typeface="Cambria Math"/>
                      </a:rPr>
                      <m:t>0.0001</m:t>
                    </m:r>
                  </m:oMath>
                </a14:m>
                <a:endParaRPr lang="en-IN" b="0" dirty="0">
                  <a:solidFill>
                    <a:srgbClr val="FF0000"/>
                  </a:solidFill>
                  <a:ea typeface="Cambria Math"/>
                </a:endParaRPr>
              </a:p>
              <a:p>
                <a:pPr marL="742950" lvl="1" indent="-285750">
                  <a:buFont typeface="Wingdings" pitchFamily="2" charset="2"/>
                  <a:buChar char="§"/>
                </a:pPr>
                <a:r>
                  <a:rPr lang="en-IN" dirty="0">
                    <a:ea typeface="Cambria Math"/>
                  </a:rPr>
                  <a:t>Uniform-Exponential: </a:t>
                </a:r>
                <a14:m>
                  <m:oMath xmlns:m="http://schemas.openxmlformats.org/officeDocument/2006/math">
                    <m:r>
                      <a:rPr lang="en-IN" b="0" i="1" smtClean="0">
                        <a:latin typeface="Cambria Math" panose="02040503050406030204" pitchFamily="18" charset="0"/>
                        <a:ea typeface="Cambria Math"/>
                      </a:rPr>
                      <m:t>0.097</m:t>
                    </m:r>
                  </m:oMath>
                </a14:m>
                <a:endParaRPr lang="en-IN" dirty="0">
                  <a:ea typeface="Cambria Math"/>
                </a:endParaRPr>
              </a:p>
              <a:p>
                <a:pPr marL="742950" lvl="1" indent="-285750">
                  <a:buFont typeface="Wingdings" pitchFamily="2" charset="2"/>
                  <a:buChar char="§"/>
                </a:pPr>
                <a:r>
                  <a:rPr lang="en-IN" b="0" dirty="0">
                    <a:ea typeface="Cambria Math"/>
                  </a:rPr>
                  <a:t>Exponential-Cauchy:</a:t>
                </a:r>
                <a:r>
                  <a:rPr lang="en-IN" b="0" dirty="0">
                    <a:solidFill>
                      <a:srgbClr val="FF0000"/>
                    </a:solidFill>
                    <a:ea typeface="Cambria Math"/>
                  </a:rPr>
                  <a:t>0.006</a:t>
                </a:r>
              </a:p>
            </p:txBody>
          </p:sp>
        </mc:Choice>
        <mc:Fallback>
          <p:sp>
            <p:nvSpPr>
              <p:cNvPr id="8" name="TextBox 7"/>
              <p:cNvSpPr txBox="1">
                <a:spLocks noRot="1" noChangeAspect="1" noMove="1" noResize="1" noEditPoints="1" noAdjustHandles="1" noChangeArrowheads="1" noChangeShapeType="1" noTextEdit="1"/>
              </p:cNvSpPr>
              <p:nvPr/>
            </p:nvSpPr>
            <p:spPr>
              <a:xfrm>
                <a:off x="7221415" y="480646"/>
                <a:ext cx="4783016" cy="5416868"/>
              </a:xfrm>
              <a:prstGeom prst="rect">
                <a:avLst/>
              </a:prstGeom>
              <a:blipFill>
                <a:blip r:embed="rId2"/>
                <a:stretch>
                  <a:fillRect l="-1403" t="-788" b="-90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92A7E5A-CE2E-471C-A7DC-BC36E6844CA7}"/>
              </a:ext>
            </a:extLst>
          </p:cNvPr>
          <p:cNvPicPr>
            <a:picLocks noChangeAspect="1"/>
          </p:cNvPicPr>
          <p:nvPr/>
        </p:nvPicPr>
        <p:blipFill>
          <a:blip r:embed="rId3"/>
          <a:stretch>
            <a:fillRect/>
          </a:stretch>
        </p:blipFill>
        <p:spPr>
          <a:xfrm>
            <a:off x="0" y="0"/>
            <a:ext cx="6866659" cy="6858000"/>
          </a:xfrm>
          <a:prstGeom prst="rect">
            <a:avLst/>
          </a:prstGeom>
        </p:spPr>
      </p:pic>
      <p:pic>
        <p:nvPicPr>
          <p:cNvPr id="4" name="Picture 3">
            <a:extLst>
              <a:ext uri="{FF2B5EF4-FFF2-40B4-BE49-F238E27FC236}">
                <a16:creationId xmlns:a16="http://schemas.microsoft.com/office/drawing/2014/main" id="{B3121983-F339-4898-8876-DC8A85C54EFF}"/>
              </a:ext>
            </a:extLst>
          </p:cNvPr>
          <p:cNvPicPr>
            <a:picLocks noChangeAspect="1"/>
          </p:cNvPicPr>
          <p:nvPr/>
        </p:nvPicPr>
        <p:blipFill rotWithShape="1">
          <a:blip r:embed="rId4"/>
          <a:srcRect l="6052" t="8196" r="62089" b="68094"/>
          <a:stretch/>
        </p:blipFill>
        <p:spPr>
          <a:xfrm>
            <a:off x="2767579" y="2990294"/>
            <a:ext cx="2168406" cy="2123248"/>
          </a:xfrm>
          <a:prstGeom prst="rect">
            <a:avLst/>
          </a:prstGeom>
        </p:spPr>
      </p:pic>
      <p:pic>
        <p:nvPicPr>
          <p:cNvPr id="6" name="Picture 5">
            <a:extLst>
              <a:ext uri="{FF2B5EF4-FFF2-40B4-BE49-F238E27FC236}">
                <a16:creationId xmlns:a16="http://schemas.microsoft.com/office/drawing/2014/main" id="{CB29CEE6-3C78-4AFD-A5F4-521FD2A08EE7}"/>
              </a:ext>
            </a:extLst>
          </p:cNvPr>
          <p:cNvPicPr>
            <a:picLocks noChangeAspect="1"/>
          </p:cNvPicPr>
          <p:nvPr/>
        </p:nvPicPr>
        <p:blipFill rotWithShape="1">
          <a:blip r:embed="rId4"/>
          <a:srcRect l="6052" t="8196" r="62089" b="68094"/>
          <a:stretch/>
        </p:blipFill>
        <p:spPr>
          <a:xfrm>
            <a:off x="2767579" y="727970"/>
            <a:ext cx="2168406" cy="2123248"/>
          </a:xfrm>
          <a:prstGeom prst="rect">
            <a:avLst/>
          </a:prstGeom>
        </p:spPr>
      </p:pic>
      <p:pic>
        <p:nvPicPr>
          <p:cNvPr id="7" name="Picture 6">
            <a:extLst>
              <a:ext uri="{FF2B5EF4-FFF2-40B4-BE49-F238E27FC236}">
                <a16:creationId xmlns:a16="http://schemas.microsoft.com/office/drawing/2014/main" id="{A08D0851-E18F-4414-9645-301E357CAD62}"/>
              </a:ext>
            </a:extLst>
          </p:cNvPr>
          <p:cNvPicPr>
            <a:picLocks noChangeAspect="1"/>
          </p:cNvPicPr>
          <p:nvPr/>
        </p:nvPicPr>
        <p:blipFill rotWithShape="1">
          <a:blip r:embed="rId4"/>
          <a:srcRect l="6052" t="8196" r="62089" b="68094"/>
          <a:stretch/>
        </p:blipFill>
        <p:spPr>
          <a:xfrm>
            <a:off x="567395" y="2990293"/>
            <a:ext cx="2168406" cy="2123248"/>
          </a:xfrm>
          <a:prstGeom prst="rect">
            <a:avLst/>
          </a:prstGeom>
        </p:spPr>
      </p:pic>
      <p:pic>
        <p:nvPicPr>
          <p:cNvPr id="9" name="Picture 8">
            <a:extLst>
              <a:ext uri="{FF2B5EF4-FFF2-40B4-BE49-F238E27FC236}">
                <a16:creationId xmlns:a16="http://schemas.microsoft.com/office/drawing/2014/main" id="{EE3C151A-3AA7-47CE-A9B1-96576A5331CD}"/>
              </a:ext>
            </a:extLst>
          </p:cNvPr>
          <p:cNvPicPr>
            <a:picLocks noChangeAspect="1"/>
          </p:cNvPicPr>
          <p:nvPr/>
        </p:nvPicPr>
        <p:blipFill rotWithShape="1">
          <a:blip r:embed="rId4"/>
          <a:srcRect l="6052" t="8196" r="62089" b="68094"/>
          <a:stretch/>
        </p:blipFill>
        <p:spPr>
          <a:xfrm>
            <a:off x="567395" y="727970"/>
            <a:ext cx="2168406" cy="2123248"/>
          </a:xfrm>
          <a:prstGeom prst="rect">
            <a:avLst/>
          </a:prstGeom>
        </p:spPr>
      </p:pic>
    </p:spTree>
    <p:extLst>
      <p:ext uri="{BB962C8B-B14F-4D97-AF65-F5344CB8AC3E}">
        <p14:creationId xmlns:p14="http://schemas.microsoft.com/office/powerpoint/2010/main" val="3194817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p:cNvSpPr txBox="1"/>
              <p:nvPr/>
            </p:nvSpPr>
            <p:spPr>
              <a:xfrm>
                <a:off x="7221415" y="353646"/>
                <a:ext cx="4783016" cy="5693866"/>
              </a:xfrm>
              <a:prstGeom prst="rect">
                <a:avLst/>
              </a:prstGeom>
              <a:noFill/>
            </p:spPr>
            <p:txBody>
              <a:bodyPr wrap="square" rtlCol="0">
                <a:spAutoFit/>
              </a:bodyPr>
              <a:lstStyle/>
              <a:p>
                <a:pPr marL="342900" indent="-342900">
                  <a:buFont typeface="Wingdings" panose="05000000000000000000" pitchFamily="2" charset="2"/>
                  <a:buChar char="§"/>
                </a:pPr>
                <a:r>
                  <a:rPr lang="en-IN" sz="2200" b="1" dirty="0"/>
                  <a:t>Observations :</a:t>
                </a:r>
              </a:p>
              <a:p>
                <a:pPr marL="285750" indent="-285750">
                  <a:buFont typeface="Wingdings" panose="05000000000000000000" pitchFamily="2" charset="2"/>
                  <a:buChar char="§"/>
                </a:pPr>
                <a:r>
                  <a:rPr lang="en-IN" dirty="0"/>
                  <a:t>n=30 m=30</a:t>
                </a:r>
              </a:p>
              <a:p>
                <a:pPr marL="285750" indent="-285750">
                  <a:buFont typeface="Wingdings" panose="05000000000000000000" pitchFamily="2" charset="2"/>
                  <a:buChar char="§"/>
                </a:pPr>
                <a:r>
                  <a:rPr lang="en-IN" dirty="0"/>
                  <a:t>The histograms corresponding to the </a:t>
                </a:r>
                <a14:m>
                  <m:oMath xmlns:m="http://schemas.openxmlformats.org/officeDocument/2006/math">
                    <m:r>
                      <a:rPr lang="en-IN" b="0" i="1" smtClean="0">
                        <a:latin typeface="Cambria Math" panose="02040503050406030204" pitchFamily="18" charset="0"/>
                      </a:rPr>
                      <m:t>4</m:t>
                    </m:r>
                  </m:oMath>
                </a14:m>
                <a:r>
                  <a:rPr lang="en-IN" dirty="0"/>
                  <a:t> distributions do not seem to be similar.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rPr>
                      <m:t>𝑝</m:t>
                    </m:r>
                  </m:oMath>
                </a14:m>
                <a:r>
                  <a:rPr lang="en-IN" dirty="0"/>
                  <a:t>-values  for Shapiro-</a:t>
                </a:r>
                <a:r>
                  <a:rPr lang="en-IN" dirty="0" err="1"/>
                  <a:t>Wilks</a:t>
                </a:r>
                <a:r>
                  <a:rPr lang="en-IN" dirty="0"/>
                  <a:t> test:</a:t>
                </a:r>
              </a:p>
              <a:p>
                <a:pPr marL="742950" lvl="1" indent="-285750">
                  <a:buFont typeface="Wingdings" pitchFamily="2" charset="2"/>
                  <a:buChar char="§"/>
                </a:pPr>
                <a:r>
                  <a:rPr lang="en-IN" dirty="0"/>
                  <a:t>Normal: </a:t>
                </a:r>
                <a14:m>
                  <m:oMath xmlns:m="http://schemas.openxmlformats.org/officeDocument/2006/math">
                    <m:r>
                      <a:rPr lang="en-IN" b="0" i="1" smtClean="0">
                        <a:latin typeface="Cambria Math" panose="02040503050406030204" pitchFamily="18" charset="0"/>
                      </a:rPr>
                      <m:t>0.05</m:t>
                    </m:r>
                  </m:oMath>
                </a14:m>
                <a:endParaRPr lang="en-IN" dirty="0"/>
              </a:p>
              <a:p>
                <a:pPr marL="742950" lvl="1" indent="-285750">
                  <a:buFont typeface="Wingdings" pitchFamily="2" charset="2"/>
                  <a:buChar char="§"/>
                </a:pPr>
                <a:r>
                  <a:rPr lang="en-IN" dirty="0"/>
                  <a:t>Uniform:</a:t>
                </a:r>
                <a:r>
                  <a:rPr lang="en-IN" dirty="0">
                    <a:solidFill>
                      <a:srgbClr val="FF0000"/>
                    </a:solidFill>
                  </a:rPr>
                  <a:t>0.026</a:t>
                </a:r>
              </a:p>
              <a:p>
                <a:pPr marL="742950" lvl="1" indent="-285750">
                  <a:buFont typeface="Wingdings" pitchFamily="2" charset="2"/>
                  <a:buChar char="§"/>
                </a:pPr>
                <a:r>
                  <a:rPr lang="en-IN" dirty="0"/>
                  <a:t>Cauchy: </a:t>
                </a:r>
                <a14:m>
                  <m:oMath xmlns:m="http://schemas.openxmlformats.org/officeDocument/2006/math">
                    <m:r>
                      <a:rPr lang="en-IN" i="1" dirty="0" smtClean="0">
                        <a:solidFill>
                          <a:srgbClr val="FF0000"/>
                        </a:solidFill>
                        <a:latin typeface="Cambria Math" panose="02040503050406030204" pitchFamily="18" charset="0"/>
                      </a:rPr>
                      <m:t>1</m:t>
                    </m:r>
                    <m:r>
                      <a:rPr lang="en-IN" b="0" i="1" dirty="0" smtClean="0">
                        <a:solidFill>
                          <a:srgbClr val="FF0000"/>
                        </a:solidFill>
                        <a:latin typeface="Cambria Math" panose="02040503050406030204" pitchFamily="18" charset="0"/>
                      </a:rPr>
                      <m:t>.8</m:t>
                    </m:r>
                    <m:r>
                      <a:rPr lang="en-IN" i="1">
                        <a:solidFill>
                          <a:srgbClr val="FF0000"/>
                        </a:solidFill>
                        <a:latin typeface="Cambria Math" panose="02040503050406030204" pitchFamily="18" charset="0"/>
                      </a:rPr>
                      <m:t>×</m:t>
                    </m:r>
                    <m:sSup>
                      <m:sSupPr>
                        <m:ctrlPr>
                          <a:rPr lang="en-IN" i="1">
                            <a:solidFill>
                              <a:srgbClr val="FF0000"/>
                            </a:solidFill>
                            <a:latin typeface="Cambria Math" panose="02040503050406030204" pitchFamily="18" charset="0"/>
                          </a:rPr>
                        </m:ctrlPr>
                      </m:sSupPr>
                      <m:e>
                        <m:r>
                          <a:rPr lang="en-IN" i="1">
                            <a:solidFill>
                              <a:srgbClr val="FF0000"/>
                            </a:solidFill>
                            <a:latin typeface="Cambria Math" panose="02040503050406030204" pitchFamily="18" charset="0"/>
                          </a:rPr>
                          <m:t>10</m:t>
                        </m:r>
                      </m:e>
                      <m:sup>
                        <m:r>
                          <a:rPr lang="en-IN" i="1">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12</m:t>
                        </m:r>
                      </m:sup>
                    </m:sSup>
                  </m:oMath>
                </a14:m>
                <a:endParaRPr lang="en-IN" dirty="0"/>
              </a:p>
              <a:p>
                <a:pPr marL="742950" lvl="1" indent="-285750">
                  <a:buFont typeface="Wingdings" pitchFamily="2" charset="2"/>
                  <a:buChar char="§"/>
                </a:pPr>
                <a:r>
                  <a:rPr lang="en-IN" dirty="0"/>
                  <a:t>Exponential: </a:t>
                </a:r>
                <a14:m>
                  <m:oMath xmlns:m="http://schemas.openxmlformats.org/officeDocument/2006/math">
                    <m:r>
                      <a:rPr lang="en-IN" b="0" i="1" smtClean="0">
                        <a:solidFill>
                          <a:srgbClr val="FF0000"/>
                        </a:solidFill>
                        <a:latin typeface="Cambria Math" panose="02040503050406030204" pitchFamily="18" charset="0"/>
                      </a:rPr>
                      <m:t>0.001</m:t>
                    </m:r>
                  </m:oMath>
                </a14:m>
                <a:endParaRPr lang="en-IN" b="0" dirty="0">
                  <a:solidFill>
                    <a:srgbClr val="FF0000"/>
                  </a:solidFill>
                  <a:ea typeface="Cambria Math"/>
                </a:endParaRPr>
              </a:p>
              <a:p>
                <a:pPr marL="742950" lvl="1" indent="-285750">
                  <a:buFont typeface="Wingdings" pitchFamily="2" charset="2"/>
                  <a:buChar char="§"/>
                </a:pPr>
                <a:endParaRPr lang="en-IN" b="0" dirty="0">
                  <a:ea typeface="Cambria Math"/>
                </a:endParaRPr>
              </a:p>
              <a:p>
                <a:pPr marL="285750" indent="-285750">
                  <a:buFont typeface="Wingdings" panose="05000000000000000000" pitchFamily="2" charset="2"/>
                  <a:buChar char="§"/>
                </a:pPr>
                <a14:m>
                  <m:oMath xmlns:m="http://schemas.openxmlformats.org/officeDocument/2006/math">
                    <m:r>
                      <a:rPr lang="en-IN" b="0" i="1" smtClean="0">
                        <a:latin typeface="Cambria Math" panose="02040503050406030204" pitchFamily="18" charset="0"/>
                        <a:ea typeface="Cambria Math"/>
                      </a:rPr>
                      <m:t>𝑝</m:t>
                    </m:r>
                  </m:oMath>
                </a14:m>
                <a:r>
                  <a:rPr lang="en-IN" b="0" dirty="0">
                    <a:ea typeface="Cambria Math"/>
                  </a:rPr>
                  <a:t>- values for </a:t>
                </a:r>
                <a14:m>
                  <m:oMath xmlns:m="http://schemas.openxmlformats.org/officeDocument/2006/math">
                    <m:r>
                      <a:rPr lang="en-IN" b="0" i="1" smtClean="0">
                        <a:latin typeface="Cambria Math" panose="02040503050406030204" pitchFamily="18" charset="0"/>
                        <a:ea typeface="Cambria Math"/>
                      </a:rPr>
                      <m:t>2</m:t>
                    </m:r>
                  </m:oMath>
                </a14:m>
                <a:r>
                  <a:rPr lang="en-IN" b="0" dirty="0">
                    <a:ea typeface="Cambria Math"/>
                  </a:rPr>
                  <a:t> sample Kolmogorov-Smirnov test are:</a:t>
                </a:r>
              </a:p>
              <a:p>
                <a:pPr marL="742950" lvl="1" indent="-285750">
                  <a:buFont typeface="Wingdings" pitchFamily="2" charset="2"/>
                  <a:buChar char="§"/>
                </a:pPr>
                <a:r>
                  <a:rPr lang="en-IN" dirty="0">
                    <a:ea typeface="Cambria Math"/>
                  </a:rPr>
                  <a:t>Normal-Uniform: 0.95</a:t>
                </a:r>
              </a:p>
              <a:p>
                <a:pPr marL="742950" lvl="1" indent="-285750">
                  <a:buFont typeface="Wingdings" pitchFamily="2" charset="2"/>
                  <a:buChar char="§"/>
                </a:pPr>
                <a:r>
                  <a:rPr lang="en-IN" b="0" dirty="0">
                    <a:ea typeface="Cambria Math"/>
                  </a:rPr>
                  <a:t>Normal-Cauchy: </a:t>
                </a:r>
                <a:r>
                  <a:rPr lang="en-IN" b="0" dirty="0">
                    <a:solidFill>
                      <a:srgbClr val="FF0000"/>
                    </a:solidFill>
                    <a:ea typeface="Cambria Math"/>
                    <a:cs typeface="Arial" panose="020B0604020202020204" pitchFamily="34" charset="0"/>
                  </a:rPr>
                  <a:t>0.0001</a:t>
                </a:r>
              </a:p>
              <a:p>
                <a:pPr marL="742950" lvl="1" indent="-285750">
                  <a:buFont typeface="Wingdings" pitchFamily="2" charset="2"/>
                  <a:buChar char="§"/>
                </a:pPr>
                <a:r>
                  <a:rPr lang="en-IN" dirty="0">
                    <a:ea typeface="Cambria Math"/>
                  </a:rPr>
                  <a:t>Normal-Exponential: </a:t>
                </a:r>
                <a:r>
                  <a:rPr lang="en-IN" dirty="0">
                    <a:solidFill>
                      <a:srgbClr val="FF0000"/>
                    </a:solidFill>
                    <a:ea typeface="Cambria Math"/>
                  </a:rPr>
                  <a:t>0.026</a:t>
                </a:r>
              </a:p>
              <a:p>
                <a:pPr marL="742950" lvl="1" indent="-285750">
                  <a:buFont typeface="Wingdings" pitchFamily="2" charset="2"/>
                  <a:buChar char="§"/>
                </a:pPr>
                <a:r>
                  <a:rPr lang="en-IN" b="0" dirty="0">
                    <a:ea typeface="Cambria Math"/>
                  </a:rPr>
                  <a:t>Cauchy-Uniform: </a:t>
                </a:r>
                <a:r>
                  <a:rPr lang="en-IN" b="0" dirty="0">
                    <a:solidFill>
                      <a:srgbClr val="FF0000"/>
                    </a:solidFill>
                    <a:ea typeface="Cambria Math"/>
                    <a:cs typeface="Arial" panose="020B0604020202020204" pitchFamily="34" charset="0"/>
                  </a:rPr>
                  <a:t>0.0001</a:t>
                </a:r>
              </a:p>
              <a:p>
                <a:pPr marL="742950" lvl="1" indent="-285750">
                  <a:buFont typeface="Wingdings" pitchFamily="2" charset="2"/>
                  <a:buChar char="§"/>
                </a:pPr>
                <a:r>
                  <a:rPr lang="en-IN" dirty="0">
                    <a:ea typeface="Cambria Math"/>
                  </a:rPr>
                  <a:t>Uniform-Exponential: </a:t>
                </a:r>
                <a:r>
                  <a:rPr lang="en-IN" dirty="0">
                    <a:solidFill>
                      <a:srgbClr val="FF0000"/>
                    </a:solidFill>
                    <a:ea typeface="Cambria Math"/>
                  </a:rPr>
                  <a:t>0.04</a:t>
                </a:r>
              </a:p>
              <a:p>
                <a:pPr marL="742950" lvl="1" indent="-285750">
                  <a:buFont typeface="Wingdings" pitchFamily="2" charset="2"/>
                  <a:buChar char="§"/>
                </a:pPr>
                <a:r>
                  <a:rPr lang="en-IN" b="0" dirty="0">
                    <a:ea typeface="Cambria Math"/>
                  </a:rPr>
                  <a:t>Exponential-Cauchy: </a:t>
                </a:r>
                <a:r>
                  <a:rPr lang="en-IN" b="0" dirty="0">
                    <a:solidFill>
                      <a:srgbClr val="FF0000"/>
                    </a:solidFill>
                    <a:ea typeface="Cambria Math"/>
                    <a:cs typeface="Arial" panose="020B0604020202020204" pitchFamily="34" charset="0"/>
                  </a:rPr>
                  <a:t>0.00001</a:t>
                </a:r>
              </a:p>
              <a:p>
                <a:pPr marL="742950" lvl="1" indent="-285750">
                  <a:buFont typeface="Wingdings" pitchFamily="2" charset="2"/>
                  <a:buChar char="§"/>
                </a:pPr>
                <a:endParaRPr lang="en-IN" b="0" dirty="0">
                  <a:ea typeface="Cambria Math"/>
                </a:endParaRPr>
              </a:p>
            </p:txBody>
          </p:sp>
        </mc:Choice>
        <mc:Fallback>
          <p:sp>
            <p:nvSpPr>
              <p:cNvPr id="8" name="TextBox 7"/>
              <p:cNvSpPr txBox="1">
                <a:spLocks noRot="1" noChangeAspect="1" noMove="1" noResize="1" noEditPoints="1" noAdjustHandles="1" noChangeArrowheads="1" noChangeShapeType="1" noTextEdit="1"/>
              </p:cNvSpPr>
              <p:nvPr/>
            </p:nvSpPr>
            <p:spPr>
              <a:xfrm>
                <a:off x="7221415" y="353646"/>
                <a:ext cx="4783016" cy="5693866"/>
              </a:xfrm>
              <a:prstGeom prst="rect">
                <a:avLst/>
              </a:prstGeom>
              <a:blipFill>
                <a:blip r:embed="rId2"/>
                <a:stretch>
                  <a:fillRect l="-1403" t="-749"/>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ECCD537C-C742-428F-858D-9712ABDF77C1}"/>
              </a:ext>
            </a:extLst>
          </p:cNvPr>
          <p:cNvPicPr>
            <a:picLocks noChangeAspect="1"/>
          </p:cNvPicPr>
          <p:nvPr/>
        </p:nvPicPr>
        <p:blipFill>
          <a:blip r:embed="rId3"/>
          <a:stretch>
            <a:fillRect/>
          </a:stretch>
        </p:blipFill>
        <p:spPr>
          <a:xfrm>
            <a:off x="0" y="0"/>
            <a:ext cx="6866659" cy="6858000"/>
          </a:xfrm>
          <a:prstGeom prst="rect">
            <a:avLst/>
          </a:prstGeom>
        </p:spPr>
      </p:pic>
      <p:pic>
        <p:nvPicPr>
          <p:cNvPr id="4" name="Picture 3">
            <a:extLst>
              <a:ext uri="{FF2B5EF4-FFF2-40B4-BE49-F238E27FC236}">
                <a16:creationId xmlns:a16="http://schemas.microsoft.com/office/drawing/2014/main" id="{044B488F-FE8C-4DB3-BEA0-0B42D65E02D0}"/>
              </a:ext>
            </a:extLst>
          </p:cNvPr>
          <p:cNvPicPr>
            <a:picLocks noChangeAspect="1"/>
          </p:cNvPicPr>
          <p:nvPr/>
        </p:nvPicPr>
        <p:blipFill rotWithShape="1">
          <a:blip r:embed="rId4"/>
          <a:srcRect l="6052" t="8196" r="62089" b="68094"/>
          <a:stretch/>
        </p:blipFill>
        <p:spPr>
          <a:xfrm>
            <a:off x="2891865" y="3031209"/>
            <a:ext cx="2124018" cy="2082329"/>
          </a:xfrm>
          <a:prstGeom prst="rect">
            <a:avLst/>
          </a:prstGeom>
        </p:spPr>
      </p:pic>
      <p:pic>
        <p:nvPicPr>
          <p:cNvPr id="5" name="Picture 4">
            <a:extLst>
              <a:ext uri="{FF2B5EF4-FFF2-40B4-BE49-F238E27FC236}">
                <a16:creationId xmlns:a16="http://schemas.microsoft.com/office/drawing/2014/main" id="{6E4F8C3D-BD9F-4D21-9C3F-1BFD28E33200}"/>
              </a:ext>
            </a:extLst>
          </p:cNvPr>
          <p:cNvPicPr>
            <a:picLocks noChangeAspect="1"/>
          </p:cNvPicPr>
          <p:nvPr/>
        </p:nvPicPr>
        <p:blipFill rotWithShape="1">
          <a:blip r:embed="rId4"/>
          <a:srcRect l="6052" t="8196" r="62089" b="68094"/>
          <a:stretch/>
        </p:blipFill>
        <p:spPr>
          <a:xfrm>
            <a:off x="2891865" y="768885"/>
            <a:ext cx="2124018" cy="2082329"/>
          </a:xfrm>
          <a:prstGeom prst="rect">
            <a:avLst/>
          </a:prstGeom>
        </p:spPr>
      </p:pic>
      <p:pic>
        <p:nvPicPr>
          <p:cNvPr id="6" name="Picture 5">
            <a:extLst>
              <a:ext uri="{FF2B5EF4-FFF2-40B4-BE49-F238E27FC236}">
                <a16:creationId xmlns:a16="http://schemas.microsoft.com/office/drawing/2014/main" id="{FD1A6C4F-D0F0-450C-A3D2-6B85D659989B}"/>
              </a:ext>
            </a:extLst>
          </p:cNvPr>
          <p:cNvPicPr>
            <a:picLocks noChangeAspect="1"/>
          </p:cNvPicPr>
          <p:nvPr/>
        </p:nvPicPr>
        <p:blipFill rotWithShape="1">
          <a:blip r:embed="rId4"/>
          <a:srcRect l="6052" t="8196" r="62089" b="68094"/>
          <a:stretch/>
        </p:blipFill>
        <p:spPr>
          <a:xfrm>
            <a:off x="691681" y="3031208"/>
            <a:ext cx="2124018" cy="2082329"/>
          </a:xfrm>
          <a:prstGeom prst="rect">
            <a:avLst/>
          </a:prstGeom>
        </p:spPr>
      </p:pic>
      <p:pic>
        <p:nvPicPr>
          <p:cNvPr id="7" name="Picture 6">
            <a:extLst>
              <a:ext uri="{FF2B5EF4-FFF2-40B4-BE49-F238E27FC236}">
                <a16:creationId xmlns:a16="http://schemas.microsoft.com/office/drawing/2014/main" id="{AF03A2D8-AC4E-41C7-BAAF-D018C8BCCC13}"/>
              </a:ext>
            </a:extLst>
          </p:cNvPr>
          <p:cNvPicPr>
            <a:picLocks noChangeAspect="1"/>
          </p:cNvPicPr>
          <p:nvPr/>
        </p:nvPicPr>
        <p:blipFill rotWithShape="1">
          <a:blip r:embed="rId4"/>
          <a:srcRect l="6052" t="8196" r="62089" b="68094"/>
          <a:stretch/>
        </p:blipFill>
        <p:spPr>
          <a:xfrm>
            <a:off x="691681" y="768885"/>
            <a:ext cx="2124018" cy="2082329"/>
          </a:xfrm>
          <a:prstGeom prst="rect">
            <a:avLst/>
          </a:prstGeom>
        </p:spPr>
      </p:pic>
    </p:spTree>
    <p:extLst>
      <p:ext uri="{BB962C8B-B14F-4D97-AF65-F5344CB8AC3E}">
        <p14:creationId xmlns:p14="http://schemas.microsoft.com/office/powerpoint/2010/main" val="1068781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290C57-6DAA-4C6C-8C05-B12787FA21F6}"/>
                  </a:ext>
                </a:extLst>
              </p:cNvPr>
              <p:cNvSpPr>
                <a:spLocks noGrp="1"/>
              </p:cNvSpPr>
              <p:nvPr>
                <p:ph idx="1"/>
              </p:nvPr>
            </p:nvSpPr>
            <p:spPr>
              <a:xfrm>
                <a:off x="6866659" y="176324"/>
                <a:ext cx="4895558" cy="5359791"/>
              </a:xfrm>
            </p:spPr>
            <p:txBody>
              <a:bodyPr>
                <a:normAutofit fontScale="85000" lnSpcReduction="20000"/>
              </a:bodyPr>
              <a:lstStyle/>
              <a:p>
                <a:r>
                  <a:rPr lang="en-IN" sz="2200" b="1" dirty="0"/>
                  <a:t>Observations :</a:t>
                </a:r>
              </a:p>
              <a:p>
                <a:r>
                  <a:rPr lang="en-IN" sz="2100" dirty="0"/>
                  <a:t>n=40 m=47</a:t>
                </a:r>
              </a:p>
              <a:p>
                <a:r>
                  <a:rPr lang="en-IN" sz="2100" dirty="0"/>
                  <a:t>The histograms corresponding to the </a:t>
                </a:r>
                <a14:m>
                  <m:oMath xmlns:m="http://schemas.openxmlformats.org/officeDocument/2006/math">
                    <m:r>
                      <a:rPr lang="en-IN" sz="2100" b="0" i="1" smtClean="0">
                        <a:latin typeface="Cambria Math" panose="02040503050406030204" pitchFamily="18" charset="0"/>
                      </a:rPr>
                      <m:t>4</m:t>
                    </m:r>
                  </m:oMath>
                </a14:m>
                <a:r>
                  <a:rPr lang="en-IN" sz="2100" dirty="0"/>
                  <a:t> distributions do not seem to be similar.</a:t>
                </a:r>
              </a:p>
              <a:p>
                <a:endParaRPr lang="en-IN" sz="2100" dirty="0"/>
              </a:p>
              <a:p>
                <a14:m>
                  <m:oMath xmlns:m="http://schemas.openxmlformats.org/officeDocument/2006/math">
                    <m:r>
                      <a:rPr lang="en-IN" sz="2100" b="0" i="1" smtClean="0">
                        <a:latin typeface="Cambria Math" panose="02040503050406030204" pitchFamily="18" charset="0"/>
                      </a:rPr>
                      <m:t>𝑝</m:t>
                    </m:r>
                  </m:oMath>
                </a14:m>
                <a:r>
                  <a:rPr lang="en-IN" sz="2100" dirty="0"/>
                  <a:t>-values  for Shapiro-</a:t>
                </a:r>
                <a:r>
                  <a:rPr lang="en-IN" sz="2100" dirty="0" err="1"/>
                  <a:t>Wilks</a:t>
                </a:r>
                <a:r>
                  <a:rPr lang="en-IN" sz="2100" dirty="0"/>
                  <a:t> test:</a:t>
                </a:r>
              </a:p>
              <a:p>
                <a:pPr marL="800100" lvl="1" indent="-342900"/>
                <a:r>
                  <a:rPr lang="en-IN" sz="2100" dirty="0"/>
                  <a:t>Normal: </a:t>
                </a:r>
                <a14:m>
                  <m:oMath xmlns:m="http://schemas.openxmlformats.org/officeDocument/2006/math">
                    <m:r>
                      <a:rPr lang="en-IN" sz="2100" b="0" i="1" smtClean="0">
                        <a:latin typeface="Cambria Math" panose="02040503050406030204" pitchFamily="18" charset="0"/>
                      </a:rPr>
                      <m:t>0.06</m:t>
                    </m:r>
                  </m:oMath>
                </a14:m>
                <a:endParaRPr lang="en-IN" sz="2100" dirty="0"/>
              </a:p>
              <a:p>
                <a:pPr marL="800100" lvl="1" indent="-342900"/>
                <a:r>
                  <a:rPr lang="en-IN" sz="2100" dirty="0"/>
                  <a:t>Uniform:0.05</a:t>
                </a:r>
              </a:p>
              <a:p>
                <a:pPr marL="800100" lvl="1" indent="-342900"/>
                <a:r>
                  <a:rPr lang="en-IN" sz="2100" dirty="0"/>
                  <a:t>Cauchy: </a:t>
                </a:r>
                <a14:m>
                  <m:oMath xmlns:m="http://schemas.openxmlformats.org/officeDocument/2006/math">
                    <m:r>
                      <a:rPr lang="en-IN" sz="2100" i="1" dirty="0" smtClean="0">
                        <a:solidFill>
                          <a:srgbClr val="FF0000"/>
                        </a:solidFill>
                        <a:latin typeface="Cambria Math" panose="02040503050406030204" pitchFamily="18" charset="0"/>
                      </a:rPr>
                      <m:t>1</m:t>
                    </m:r>
                    <m:r>
                      <a:rPr lang="en-IN" sz="2100" b="0" i="1" dirty="0" smtClean="0">
                        <a:solidFill>
                          <a:srgbClr val="FF0000"/>
                        </a:solidFill>
                        <a:latin typeface="Cambria Math" panose="02040503050406030204" pitchFamily="18" charset="0"/>
                      </a:rPr>
                      <m:t>.34</m:t>
                    </m:r>
                    <m:r>
                      <a:rPr lang="en-IN" sz="2100" i="1">
                        <a:solidFill>
                          <a:srgbClr val="FF0000"/>
                        </a:solidFill>
                        <a:latin typeface="Cambria Math" panose="02040503050406030204" pitchFamily="18" charset="0"/>
                      </a:rPr>
                      <m:t>×</m:t>
                    </m:r>
                    <m:sSup>
                      <m:sSupPr>
                        <m:ctrlPr>
                          <a:rPr lang="en-IN" sz="2100" i="1">
                            <a:solidFill>
                              <a:srgbClr val="FF0000"/>
                            </a:solidFill>
                            <a:latin typeface="Cambria Math" panose="02040503050406030204" pitchFamily="18" charset="0"/>
                          </a:rPr>
                        </m:ctrlPr>
                      </m:sSupPr>
                      <m:e>
                        <m:r>
                          <a:rPr lang="en-IN" sz="2100" i="1">
                            <a:solidFill>
                              <a:srgbClr val="FF0000"/>
                            </a:solidFill>
                            <a:latin typeface="Cambria Math" panose="02040503050406030204" pitchFamily="18" charset="0"/>
                          </a:rPr>
                          <m:t>10</m:t>
                        </m:r>
                      </m:e>
                      <m:sup>
                        <m:r>
                          <a:rPr lang="en-IN" sz="2100" i="1">
                            <a:solidFill>
                              <a:srgbClr val="FF0000"/>
                            </a:solidFill>
                            <a:latin typeface="Cambria Math" panose="02040503050406030204" pitchFamily="18" charset="0"/>
                          </a:rPr>
                          <m:t>−</m:t>
                        </m:r>
                        <m:r>
                          <a:rPr lang="en-IN" sz="2100" b="0" i="1" smtClean="0">
                            <a:solidFill>
                              <a:srgbClr val="FF0000"/>
                            </a:solidFill>
                            <a:latin typeface="Cambria Math" panose="02040503050406030204" pitchFamily="18" charset="0"/>
                          </a:rPr>
                          <m:t>9</m:t>
                        </m:r>
                      </m:sup>
                    </m:sSup>
                  </m:oMath>
                </a14:m>
                <a:endParaRPr lang="en-IN" sz="2100" dirty="0"/>
              </a:p>
              <a:p>
                <a:pPr marL="800100" lvl="1" indent="-342900"/>
                <a:r>
                  <a:rPr lang="en-IN" sz="2100" dirty="0"/>
                  <a:t>Exponential: </a:t>
                </a:r>
                <a14:m>
                  <m:oMath xmlns:m="http://schemas.openxmlformats.org/officeDocument/2006/math">
                    <m:r>
                      <a:rPr lang="en-IN" sz="2100" b="0" i="1" smtClean="0">
                        <a:latin typeface="Cambria Math" panose="02040503050406030204" pitchFamily="18" charset="0"/>
                      </a:rPr>
                      <m:t>0.07</m:t>
                    </m:r>
                  </m:oMath>
                </a14:m>
                <a:endParaRPr lang="en-IN" sz="2100" b="0" dirty="0">
                  <a:ea typeface="Cambria Math"/>
                </a:endParaRPr>
              </a:p>
              <a:p>
                <a:pPr lvl="1"/>
                <a:endParaRPr lang="en-IN" sz="2100" b="0" dirty="0">
                  <a:ea typeface="Cambria Math"/>
                </a:endParaRPr>
              </a:p>
              <a:p>
                <a14:m>
                  <m:oMath xmlns:m="http://schemas.openxmlformats.org/officeDocument/2006/math">
                    <m:r>
                      <a:rPr lang="en-IN" sz="2100" b="0" i="1" smtClean="0">
                        <a:latin typeface="Cambria Math" panose="02040503050406030204" pitchFamily="18" charset="0"/>
                        <a:ea typeface="Cambria Math"/>
                      </a:rPr>
                      <m:t>𝑝</m:t>
                    </m:r>
                  </m:oMath>
                </a14:m>
                <a:r>
                  <a:rPr lang="en-IN" sz="2100" b="0" dirty="0">
                    <a:ea typeface="Cambria Math"/>
                  </a:rPr>
                  <a:t>- values for </a:t>
                </a:r>
                <a14:m>
                  <m:oMath xmlns:m="http://schemas.openxmlformats.org/officeDocument/2006/math">
                    <m:r>
                      <a:rPr lang="en-IN" sz="2100" b="0" i="1" smtClean="0">
                        <a:latin typeface="Cambria Math" panose="02040503050406030204" pitchFamily="18" charset="0"/>
                        <a:ea typeface="Cambria Math"/>
                      </a:rPr>
                      <m:t>2</m:t>
                    </m:r>
                  </m:oMath>
                </a14:m>
                <a:r>
                  <a:rPr lang="en-IN" sz="2100" b="0" dirty="0">
                    <a:ea typeface="Cambria Math"/>
                  </a:rPr>
                  <a:t> sample Kolmogorov-Smirnov test are:</a:t>
                </a:r>
              </a:p>
              <a:p>
                <a:pPr marL="800100" lvl="1" indent="-342900"/>
                <a:r>
                  <a:rPr lang="en-IN" sz="2100" dirty="0">
                    <a:ea typeface="Cambria Math"/>
                  </a:rPr>
                  <a:t>Normal-Uniform: 0.219</a:t>
                </a:r>
              </a:p>
              <a:p>
                <a:pPr marL="800100" lvl="1" indent="-342900"/>
                <a:r>
                  <a:rPr lang="en-IN" sz="2100" b="0" dirty="0">
                    <a:ea typeface="Cambria Math"/>
                  </a:rPr>
                  <a:t>Normal-Cauchy: </a:t>
                </a:r>
                <a:r>
                  <a:rPr lang="en-IN" sz="2100" b="0" dirty="0">
                    <a:solidFill>
                      <a:srgbClr val="FF0000"/>
                    </a:solidFill>
                    <a:ea typeface="Cambria Math"/>
                  </a:rPr>
                  <a:t>0.025</a:t>
                </a:r>
              </a:p>
              <a:p>
                <a:pPr marL="800100" lvl="1" indent="-342900"/>
                <a:r>
                  <a:rPr lang="en-IN" sz="2100" dirty="0">
                    <a:ea typeface="Cambria Math"/>
                  </a:rPr>
                  <a:t>Normal-Exponential: 0.794</a:t>
                </a:r>
              </a:p>
              <a:p>
                <a:pPr marL="800100" lvl="1" indent="-342900"/>
                <a:r>
                  <a:rPr lang="en-IN" sz="2100" b="0" dirty="0">
                    <a:ea typeface="Cambria Math"/>
                  </a:rPr>
                  <a:t>Cauchy-Uniform: </a:t>
                </a:r>
                <a:r>
                  <a:rPr lang="en-IN" sz="2100" b="0" dirty="0">
                    <a:solidFill>
                      <a:srgbClr val="FF0000"/>
                    </a:solidFill>
                    <a:ea typeface="Cambria Math"/>
                  </a:rPr>
                  <a:t>0.0017</a:t>
                </a:r>
              </a:p>
              <a:p>
                <a:pPr marL="800100" lvl="1" indent="-342900"/>
                <a:r>
                  <a:rPr lang="en-IN" sz="2100" dirty="0">
                    <a:ea typeface="Cambria Math"/>
                  </a:rPr>
                  <a:t>Uniform-Exponential: 0.432</a:t>
                </a:r>
              </a:p>
              <a:p>
                <a:pPr marL="800100" lvl="1" indent="-342900"/>
                <a:r>
                  <a:rPr lang="en-IN" sz="2100" b="0" dirty="0">
                    <a:ea typeface="Cambria Math"/>
                  </a:rPr>
                  <a:t>Exponential-Cauchy: </a:t>
                </a:r>
                <a:r>
                  <a:rPr lang="en-IN" sz="2100" b="0" dirty="0">
                    <a:solidFill>
                      <a:srgbClr val="FF0000"/>
                    </a:solidFill>
                    <a:ea typeface="Cambria Math"/>
                  </a:rPr>
                  <a:t>0.025</a:t>
                </a:r>
              </a:p>
              <a:p>
                <a:pPr marL="800100" lvl="1" indent="-342900"/>
                <a:endParaRPr lang="en-IN" sz="2100" dirty="0">
                  <a:ea typeface="Cambria Math"/>
                </a:endParaRPr>
              </a:p>
              <a:p>
                <a:endParaRPr lang="en-IN" dirty="0"/>
              </a:p>
            </p:txBody>
          </p:sp>
        </mc:Choice>
        <mc:Fallback>
          <p:sp>
            <p:nvSpPr>
              <p:cNvPr id="3" name="Content Placeholder 2">
                <a:extLst>
                  <a:ext uri="{FF2B5EF4-FFF2-40B4-BE49-F238E27FC236}">
                    <a16:creationId xmlns:a16="http://schemas.microsoft.com/office/drawing/2014/main" id="{23290C57-6DAA-4C6C-8C05-B12787FA21F6}"/>
                  </a:ext>
                </a:extLst>
              </p:cNvPr>
              <p:cNvSpPr>
                <a:spLocks noGrp="1" noRot="1" noChangeAspect="1" noMove="1" noResize="1" noEditPoints="1" noAdjustHandles="1" noChangeArrowheads="1" noChangeShapeType="1" noTextEdit="1"/>
              </p:cNvSpPr>
              <p:nvPr>
                <p:ph idx="1"/>
              </p:nvPr>
            </p:nvSpPr>
            <p:spPr>
              <a:xfrm>
                <a:off x="6866659" y="176324"/>
                <a:ext cx="4895558" cy="5359791"/>
              </a:xfrm>
              <a:blipFill>
                <a:blip r:embed="rId2"/>
                <a:stretch>
                  <a:fillRect l="-498" t="-2162" b="-1365"/>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159C41AC-EA20-40BB-8DE9-65F84819D7E0}"/>
              </a:ext>
            </a:extLst>
          </p:cNvPr>
          <p:cNvPicPr>
            <a:picLocks noChangeAspect="1"/>
          </p:cNvPicPr>
          <p:nvPr/>
        </p:nvPicPr>
        <p:blipFill>
          <a:blip r:embed="rId3"/>
          <a:stretch>
            <a:fillRect/>
          </a:stretch>
        </p:blipFill>
        <p:spPr>
          <a:xfrm>
            <a:off x="0" y="17754"/>
            <a:ext cx="6866659" cy="6858000"/>
          </a:xfrm>
          <a:prstGeom prst="rect">
            <a:avLst/>
          </a:prstGeom>
        </p:spPr>
      </p:pic>
      <p:pic>
        <p:nvPicPr>
          <p:cNvPr id="4" name="Picture 3">
            <a:extLst>
              <a:ext uri="{FF2B5EF4-FFF2-40B4-BE49-F238E27FC236}">
                <a16:creationId xmlns:a16="http://schemas.microsoft.com/office/drawing/2014/main" id="{1A2F8972-8321-4409-BA94-9A37FB44B29E}"/>
              </a:ext>
            </a:extLst>
          </p:cNvPr>
          <p:cNvPicPr>
            <a:picLocks noChangeAspect="1"/>
          </p:cNvPicPr>
          <p:nvPr/>
        </p:nvPicPr>
        <p:blipFill rotWithShape="1">
          <a:blip r:embed="rId4"/>
          <a:srcRect l="6052" t="8196" r="62089" b="68094"/>
          <a:stretch/>
        </p:blipFill>
        <p:spPr>
          <a:xfrm>
            <a:off x="2874112" y="2960193"/>
            <a:ext cx="2070750" cy="2188857"/>
          </a:xfrm>
          <a:prstGeom prst="rect">
            <a:avLst/>
          </a:prstGeom>
        </p:spPr>
      </p:pic>
      <p:pic>
        <p:nvPicPr>
          <p:cNvPr id="5" name="Picture 4">
            <a:extLst>
              <a:ext uri="{FF2B5EF4-FFF2-40B4-BE49-F238E27FC236}">
                <a16:creationId xmlns:a16="http://schemas.microsoft.com/office/drawing/2014/main" id="{0D44D6FC-8A3B-4E8E-9D4F-25A4B20B399F}"/>
              </a:ext>
            </a:extLst>
          </p:cNvPr>
          <p:cNvPicPr>
            <a:picLocks noChangeAspect="1"/>
          </p:cNvPicPr>
          <p:nvPr/>
        </p:nvPicPr>
        <p:blipFill rotWithShape="1">
          <a:blip r:embed="rId4"/>
          <a:srcRect l="6052" t="8196" r="62089" b="68094"/>
          <a:stretch/>
        </p:blipFill>
        <p:spPr>
          <a:xfrm>
            <a:off x="2874112" y="697869"/>
            <a:ext cx="2070750" cy="2188857"/>
          </a:xfrm>
          <a:prstGeom prst="rect">
            <a:avLst/>
          </a:prstGeom>
        </p:spPr>
      </p:pic>
      <p:pic>
        <p:nvPicPr>
          <p:cNvPr id="7" name="Picture 6">
            <a:extLst>
              <a:ext uri="{FF2B5EF4-FFF2-40B4-BE49-F238E27FC236}">
                <a16:creationId xmlns:a16="http://schemas.microsoft.com/office/drawing/2014/main" id="{A470E032-869C-494B-BE3D-073802715795}"/>
              </a:ext>
            </a:extLst>
          </p:cNvPr>
          <p:cNvPicPr>
            <a:picLocks noChangeAspect="1"/>
          </p:cNvPicPr>
          <p:nvPr/>
        </p:nvPicPr>
        <p:blipFill rotWithShape="1">
          <a:blip r:embed="rId4"/>
          <a:srcRect l="6052" t="8196" r="62089" b="68094"/>
          <a:stretch/>
        </p:blipFill>
        <p:spPr>
          <a:xfrm>
            <a:off x="673928" y="2960192"/>
            <a:ext cx="2070750" cy="2188857"/>
          </a:xfrm>
          <a:prstGeom prst="rect">
            <a:avLst/>
          </a:prstGeom>
        </p:spPr>
      </p:pic>
      <p:pic>
        <p:nvPicPr>
          <p:cNvPr id="8" name="Picture 7">
            <a:extLst>
              <a:ext uri="{FF2B5EF4-FFF2-40B4-BE49-F238E27FC236}">
                <a16:creationId xmlns:a16="http://schemas.microsoft.com/office/drawing/2014/main" id="{D426115A-8D0E-4E8D-ACB0-9A1C26A47748}"/>
              </a:ext>
            </a:extLst>
          </p:cNvPr>
          <p:cNvPicPr>
            <a:picLocks noChangeAspect="1"/>
          </p:cNvPicPr>
          <p:nvPr/>
        </p:nvPicPr>
        <p:blipFill rotWithShape="1">
          <a:blip r:embed="rId4"/>
          <a:srcRect l="6052" t="8196" r="62089" b="68094"/>
          <a:stretch/>
        </p:blipFill>
        <p:spPr>
          <a:xfrm>
            <a:off x="673928" y="697869"/>
            <a:ext cx="2070750" cy="2188857"/>
          </a:xfrm>
          <a:prstGeom prst="rect">
            <a:avLst/>
          </a:prstGeom>
        </p:spPr>
      </p:pic>
    </p:spTree>
    <p:extLst>
      <p:ext uri="{BB962C8B-B14F-4D97-AF65-F5344CB8AC3E}">
        <p14:creationId xmlns:p14="http://schemas.microsoft.com/office/powerpoint/2010/main" val="2252030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85F7-BA85-4BE8-A1B7-821086AC7860}"/>
              </a:ext>
            </a:extLst>
          </p:cNvPr>
          <p:cNvSpPr>
            <a:spLocks noGrp="1"/>
          </p:cNvSpPr>
          <p:nvPr>
            <p:ph type="title"/>
          </p:nvPr>
        </p:nvSpPr>
        <p:spPr>
          <a:xfrm>
            <a:off x="1069848" y="484632"/>
            <a:ext cx="10058400" cy="1122495"/>
          </a:xfrm>
        </p:spPr>
        <p:txBody>
          <a:bodyPr/>
          <a:lstStyle/>
          <a:p>
            <a:r>
              <a:rPr lang="en-IN" dirty="0"/>
              <a:t>Comments:</a:t>
            </a:r>
          </a:p>
        </p:txBody>
      </p:sp>
      <p:sp>
        <p:nvSpPr>
          <p:cNvPr id="3" name="Content Placeholder 2">
            <a:extLst>
              <a:ext uri="{FF2B5EF4-FFF2-40B4-BE49-F238E27FC236}">
                <a16:creationId xmlns:a16="http://schemas.microsoft.com/office/drawing/2014/main" id="{C44D91CD-BB2F-4029-8098-DE004B5C6E30}"/>
              </a:ext>
            </a:extLst>
          </p:cNvPr>
          <p:cNvSpPr>
            <a:spLocks noGrp="1"/>
          </p:cNvSpPr>
          <p:nvPr>
            <p:ph idx="1"/>
          </p:nvPr>
        </p:nvSpPr>
        <p:spPr>
          <a:xfrm>
            <a:off x="914400" y="1607127"/>
            <a:ext cx="10213848" cy="4565073"/>
          </a:xfrm>
        </p:spPr>
        <p:txBody>
          <a:bodyPr/>
          <a:lstStyle/>
          <a:p>
            <a:r>
              <a:rPr lang="en-IN" dirty="0"/>
              <a:t>In this case also the statistic obtained from Cauchy distribution does not agree with the same obtained from other three distributions for large sample sizes and it does not follow the normal distribution asymptotically.</a:t>
            </a:r>
          </a:p>
          <a:p>
            <a:r>
              <a:rPr lang="en-IN" dirty="0"/>
              <a:t>For other three distribution Shapiro wilk test as well as </a:t>
            </a:r>
            <a:r>
              <a:rPr lang="en-IN" dirty="0" err="1"/>
              <a:t>Kolgomorov</a:t>
            </a:r>
            <a:r>
              <a:rPr lang="en-IN" dirty="0"/>
              <a:t> Smirnov Test accepts the null hypothesis for large values of sample size. So the statistic is asymptotically normal for these three distribution.</a:t>
            </a:r>
          </a:p>
          <a:p>
            <a:r>
              <a:rPr lang="en-IN" dirty="0"/>
              <a:t>It again shows that parametric test does not agree with distribution free property of the test statistic even if for large sample sizes.</a:t>
            </a:r>
          </a:p>
        </p:txBody>
      </p:sp>
    </p:spTree>
    <p:extLst>
      <p:ext uri="{BB962C8B-B14F-4D97-AF65-F5344CB8AC3E}">
        <p14:creationId xmlns:p14="http://schemas.microsoft.com/office/powerpoint/2010/main" val="1391324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SIZE OF THE TEST</a:t>
            </a:r>
          </a:p>
        </p:txBody>
      </p:sp>
    </p:spTree>
    <p:extLst>
      <p:ext uri="{BB962C8B-B14F-4D97-AF65-F5344CB8AC3E}">
        <p14:creationId xmlns:p14="http://schemas.microsoft.com/office/powerpoint/2010/main" val="1803935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2656-4C9E-40BE-995B-3269BE0D9CE4}"/>
              </a:ext>
            </a:extLst>
          </p:cNvPr>
          <p:cNvSpPr>
            <a:spLocks noGrp="1"/>
          </p:cNvSpPr>
          <p:nvPr>
            <p:ph type="title"/>
          </p:nvPr>
        </p:nvSpPr>
        <p:spPr/>
        <p:txBody>
          <a:bodyPr>
            <a:normAutofit/>
          </a:bodyPr>
          <a:lstStyle/>
          <a:p>
            <a:r>
              <a:rPr lang="en-US" dirty="0"/>
              <a:t>Size of Test for Non Parametric Exact Distribution :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6C10CE-2768-4516-8249-22F82515398A}"/>
                  </a:ext>
                </a:extLst>
              </p:cNvPr>
              <p:cNvSpPr>
                <a:spLocks noGrp="1"/>
              </p:cNvSpPr>
              <p:nvPr>
                <p:ph idx="1"/>
              </p:nvPr>
            </p:nvSpPr>
            <p:spPr/>
            <p:txBody>
              <a:bodyPr>
                <a:normAutofit/>
              </a:bodyPr>
              <a:lstStyle/>
              <a:p>
                <a:pPr>
                  <a:lnSpc>
                    <a:spcPct val="100000"/>
                  </a:lnSpc>
                </a:pPr>
                <a:r>
                  <a:rPr lang="en-IN" sz="2000" dirty="0"/>
                  <a:t>Here, we try to estimate size of the test and check(graphically) whether it asymptotically attains its level or not.</a:t>
                </a:r>
              </a:p>
              <a:p>
                <a:pPr marL="0" indent="0">
                  <a:lnSpc>
                    <a:spcPct val="100000"/>
                  </a:lnSpc>
                  <a:buNone/>
                </a:pPr>
                <a:r>
                  <a:rPr lang="en-IN" sz="2000" dirty="0"/>
                  <a:t>For that, we draw samples of different sizes from the </a:t>
                </a:r>
                <a14:m>
                  <m:oMath xmlns:m="http://schemas.openxmlformats.org/officeDocument/2006/math">
                    <m:r>
                      <a:rPr lang="en-IN" sz="2000" b="0" i="1" smtClean="0">
                        <a:latin typeface="Cambria Math" panose="02040503050406030204" pitchFamily="18" charset="0"/>
                      </a:rPr>
                      <m:t>4</m:t>
                    </m:r>
                  </m:oMath>
                </a14:m>
                <a:r>
                  <a:rPr lang="en-IN" sz="2000" dirty="0"/>
                  <a:t> distributions 10000 times, and test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oMath>
                </a14:m>
                <a:r>
                  <a:rPr lang="en-IN" sz="2000" dirty="0"/>
                  <a:t> against all </a:t>
                </a:r>
                <a14:m>
                  <m:oMath xmlns:m="http://schemas.openxmlformats.org/officeDocument/2006/math">
                    <m:r>
                      <a:rPr lang="en-IN" sz="2000" b="0" i="1" smtClean="0">
                        <a:latin typeface="Cambria Math" panose="02040503050406030204" pitchFamily="18" charset="0"/>
                      </a:rPr>
                      <m:t>3</m:t>
                    </m:r>
                    <m:r>
                      <a:rPr lang="en-IN" sz="2000" b="0" i="1" smtClean="0">
                        <a:latin typeface="Cambria Math" panose="02040503050406030204" pitchFamily="18" charset="0"/>
                      </a:rPr>
                      <m:t> </m:t>
                    </m:r>
                  </m:oMath>
                </a14:m>
                <a:r>
                  <a:rPr lang="en-IN" sz="2000" dirty="0"/>
                  <a:t>alternatives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&lt;</m:t>
                    </m:r>
                    <m:r>
                      <a:rPr lang="en-IN" i="1">
                        <a:latin typeface="Cambria Math" panose="02040503050406030204" pitchFamily="18" charset="0"/>
                      </a:rPr>
                      <m:t>0</m:t>
                    </m:r>
                    <m:r>
                      <a:rPr lang="en-US"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m:t>
                    </m:r>
                    <m:r>
                      <a:rPr lang="en-IN" i="1">
                        <a:latin typeface="Cambria Math" panose="02040503050406030204" pitchFamily="18" charset="0"/>
                        <a:ea typeface="Cambria Math"/>
                      </a:rPr>
                      <m:t>0</m:t>
                    </m:r>
                  </m:oMath>
                </a14:m>
                <a:r>
                  <a:rPr lang="en-IN" sz="2000" dirty="0"/>
                  <a:t>) fixing the level.</a:t>
                </a:r>
              </a:p>
              <a:p>
                <a:pPr>
                  <a:lnSpc>
                    <a:spcPct val="100000"/>
                  </a:lnSpc>
                </a:pPr>
                <a:r>
                  <a:rPr lang="en-IN" sz="2000" dirty="0"/>
                  <a:t>We estimate size of the test by the proportion of cases where test is rejected under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r>
                      <a:rPr lang="en-IN" sz="2000" b="0" i="1" smtClean="0">
                        <a:latin typeface="Cambria Math" panose="02040503050406030204" pitchFamily="18" charset="0"/>
                      </a:rPr>
                      <m:t>:</m:t>
                    </m:r>
                    <m:r>
                      <a:rPr lang="en-IN" sz="2000" b="0" i="1" smtClean="0">
                        <a:latin typeface="Cambria Math" panose="02040503050406030204" pitchFamily="18" charset="0"/>
                      </a:rPr>
                      <m:t>𝜃</m:t>
                    </m:r>
                    <m:r>
                      <a:rPr lang="en-IN" sz="2000" b="0" i="1" smtClean="0">
                        <a:latin typeface="Cambria Math" panose="02040503050406030204" pitchFamily="18" charset="0"/>
                      </a:rPr>
                      <m:t>=</m:t>
                    </m:r>
                    <m:r>
                      <a:rPr lang="en-IN" sz="2000" b="0" i="1" smtClean="0">
                        <a:latin typeface="Cambria Math" panose="02040503050406030204" pitchFamily="18" charset="0"/>
                      </a:rPr>
                      <m:t>0</m:t>
                    </m:r>
                  </m:oMath>
                </a14:m>
                <a:endParaRPr lang="en-IN" sz="2000" dirty="0"/>
              </a:p>
              <a:p>
                <a:pPr>
                  <a:lnSpc>
                    <a:spcPct val="100000"/>
                  </a:lnSpc>
                </a:pPr>
                <a:r>
                  <a:rPr lang="en-IN" sz="2000" dirty="0"/>
                  <a:t>We increase the total sample size and plot the estimated sizes against the total sample sizes, and check whether they approach to the fixed level.</a:t>
                </a:r>
              </a:p>
              <a:p>
                <a:pPr>
                  <a:lnSpc>
                    <a:spcPct val="100000"/>
                  </a:lnSpc>
                </a:pPr>
                <a:endParaRPr lang="en-IN" sz="2000" dirty="0"/>
              </a:p>
              <a:p>
                <a:endParaRPr lang="en-IN" dirty="0"/>
              </a:p>
            </p:txBody>
          </p:sp>
        </mc:Choice>
        <mc:Fallback xmlns="">
          <p:sp>
            <p:nvSpPr>
              <p:cNvPr id="3" name="Content Placeholder 2">
                <a:extLst>
                  <a:ext uri="{FF2B5EF4-FFF2-40B4-BE49-F238E27FC236}">
                    <a16:creationId xmlns:a16="http://schemas.microsoft.com/office/drawing/2014/main" id="{846C10CE-2768-4516-8249-22F82515398A}"/>
                  </a:ext>
                </a:extLst>
              </p:cNvPr>
              <p:cNvSpPr>
                <a:spLocks noGrp="1" noRot="1" noChangeAspect="1" noMove="1" noResize="1" noEditPoints="1" noAdjustHandles="1" noChangeArrowheads="1" noChangeShapeType="1" noTextEdit="1"/>
              </p:cNvSpPr>
              <p:nvPr>
                <p:ph idx="1"/>
              </p:nvPr>
            </p:nvSpPr>
            <p:spPr>
              <a:blipFill>
                <a:blip r:embed="rId2"/>
                <a:stretch>
                  <a:fillRect l="-667" t="-752"/>
                </a:stretch>
              </a:blipFill>
            </p:spPr>
            <p:txBody>
              <a:bodyPr/>
              <a:lstStyle/>
              <a:p>
                <a:r>
                  <a:rPr lang="en-IN">
                    <a:noFill/>
                  </a:rPr>
                  <a:t> </a:t>
                </a:r>
              </a:p>
            </p:txBody>
          </p:sp>
        </mc:Fallback>
      </mc:AlternateContent>
    </p:spTree>
    <p:extLst>
      <p:ext uri="{BB962C8B-B14F-4D97-AF65-F5344CB8AC3E}">
        <p14:creationId xmlns:p14="http://schemas.microsoft.com/office/powerpoint/2010/main" val="17439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441B13-CC32-4BEC-BE24-832946440F99}"/>
                  </a:ext>
                </a:extLst>
              </p:cNvPr>
              <p:cNvSpPr>
                <a:spLocks noGrp="1"/>
              </p:cNvSpPr>
              <p:nvPr>
                <p:ph idx="1"/>
              </p:nvPr>
            </p:nvSpPr>
            <p:spPr>
              <a:xfrm>
                <a:off x="1066800" y="675163"/>
                <a:ext cx="10058400" cy="5201854"/>
              </a:xfrm>
            </p:spPr>
            <p:txBody>
              <a:bodyPr>
                <a:normAutofit fontScale="92500" lnSpcReduction="10000"/>
              </a:bodyPr>
              <a:lstStyle/>
              <a:p>
                <a:r>
                  <a:rPr lang="en-IN" dirty="0"/>
                  <a:t>The Test Statistic is :   </a:t>
                </a:r>
              </a:p>
              <a:p>
                <a:pPr marL="0" indent="0">
                  <a:buNone/>
                </a:pPr>
                <a:r>
                  <a:rPr lang="en-IN" dirty="0"/>
                  <a:t>		 </a:t>
                </a:r>
                <a14:m>
                  <m:oMath xmlns:m="http://schemas.openxmlformats.org/officeDocument/2006/math">
                    <m:r>
                      <a:rPr lang="en-IN" sz="2800" i="1">
                        <a:latin typeface="Cambria Math"/>
                      </a:rPr>
                      <m:t>𝑈</m:t>
                    </m:r>
                    <m:r>
                      <a:rPr lang="en-IN" sz="2800" i="1">
                        <a:latin typeface="Cambria Math"/>
                      </a:rPr>
                      <m:t> </m:t>
                    </m:r>
                  </m:oMath>
                </a14:m>
                <a:r>
                  <a:rPr lang="en-IN" sz="2800" b="0" i="0" dirty="0">
                    <a:effectLst/>
                    <a:latin typeface="Arial" panose="020B0604020202020204" pitchFamily="34" charset="0"/>
                  </a:rPr>
                  <a:t>=</a:t>
                </a:r>
                <a:r>
                  <a:rPr lang="en-IN" sz="2800" dirty="0"/>
                  <a:t> </a:t>
                </a:r>
                <a14:m>
                  <m:oMath xmlns:m="http://schemas.openxmlformats.org/officeDocument/2006/math">
                    <m:nary>
                      <m:naryPr>
                        <m:chr m:val="∑"/>
                        <m:ctrlPr>
                          <a:rPr lang="en-IN" sz="2800" i="1">
                            <a:latin typeface="Cambria Math" panose="02040503050406030204" pitchFamily="18" charset="0"/>
                          </a:rPr>
                        </m:ctrlPr>
                      </m:naryPr>
                      <m:sub>
                        <m:r>
                          <m:rPr>
                            <m:brk m:alnAt="23"/>
                          </m:rPr>
                          <a:rPr lang="en-IN" sz="2800" i="1">
                            <a:latin typeface="Cambria Math"/>
                          </a:rPr>
                          <m:t>𝑖</m:t>
                        </m:r>
                        <m:r>
                          <a:rPr lang="en-IN" sz="2800" i="1">
                            <a:latin typeface="Cambria Math"/>
                          </a:rPr>
                          <m:t>=1</m:t>
                        </m:r>
                      </m:sub>
                      <m:sup>
                        <m:r>
                          <a:rPr lang="en-IN" sz="2800" i="1">
                            <a:latin typeface="Cambria Math"/>
                          </a:rPr>
                          <m:t>𝑛</m:t>
                        </m:r>
                      </m:sup>
                      <m:e>
                        <m:nary>
                          <m:naryPr>
                            <m:chr m:val="∑"/>
                            <m:ctrlPr>
                              <a:rPr lang="en-IN" sz="2800" i="1">
                                <a:latin typeface="Cambria Math" panose="02040503050406030204" pitchFamily="18" charset="0"/>
                              </a:rPr>
                            </m:ctrlPr>
                          </m:naryPr>
                          <m:sub>
                            <m:r>
                              <m:rPr>
                                <m:brk m:alnAt="23"/>
                              </m:rPr>
                              <a:rPr lang="en-IN" sz="2800" i="1">
                                <a:latin typeface="Cambria Math"/>
                              </a:rPr>
                              <m:t>𝑗</m:t>
                            </m:r>
                            <m:r>
                              <a:rPr lang="en-IN" sz="2800" i="1">
                                <a:latin typeface="Cambria Math"/>
                              </a:rPr>
                              <m:t>=1</m:t>
                            </m:r>
                          </m:sub>
                          <m:sup>
                            <m:r>
                              <a:rPr lang="en-IN" sz="2800" i="1">
                                <a:latin typeface="Cambria Math"/>
                              </a:rPr>
                              <m:t>𝑚</m:t>
                            </m:r>
                          </m:sup>
                          <m:e>
                            <m:r>
                              <a:rPr lang="en-IN" sz="2800" i="1">
                                <a:latin typeface="Cambria Math"/>
                              </a:rPr>
                              <m:t>𝐼</m:t>
                            </m:r>
                            <m:r>
                              <a:rPr lang="en-IN" sz="2800" i="1">
                                <a:latin typeface="Cambria Math"/>
                              </a:rPr>
                              <m:t>(</m:t>
                            </m:r>
                            <m:sSub>
                              <m:sSubPr>
                                <m:ctrlPr>
                                  <a:rPr lang="en-IN" sz="2800" i="1">
                                    <a:latin typeface="Cambria Math" panose="02040503050406030204" pitchFamily="18" charset="0"/>
                                  </a:rPr>
                                </m:ctrlPr>
                              </m:sSubPr>
                              <m:e>
                                <m:r>
                                  <a:rPr lang="en-IN" sz="2800" i="1">
                                    <a:latin typeface="Cambria Math"/>
                                  </a:rPr>
                                  <m:t>𝑋</m:t>
                                </m:r>
                              </m:e>
                              <m:sub>
                                <m:r>
                                  <a:rPr lang="en-IN" sz="2800" i="1">
                                    <a:latin typeface="Cambria Math"/>
                                  </a:rPr>
                                  <m:t>𝑖</m:t>
                                </m:r>
                              </m:sub>
                            </m:sSub>
                            <m:r>
                              <a:rPr lang="en-IN" sz="2800" i="1">
                                <a:latin typeface="Cambria Math"/>
                              </a:rPr>
                              <m:t>&gt;</m:t>
                            </m:r>
                            <m:sSub>
                              <m:sSubPr>
                                <m:ctrlPr>
                                  <a:rPr lang="en-IN" sz="2800" i="1">
                                    <a:latin typeface="Cambria Math" panose="02040503050406030204" pitchFamily="18" charset="0"/>
                                  </a:rPr>
                                </m:ctrlPr>
                              </m:sSubPr>
                              <m:e>
                                <m:r>
                                  <a:rPr lang="en-IN" sz="2800" i="1">
                                    <a:latin typeface="Cambria Math"/>
                                  </a:rPr>
                                  <m:t>𝑌</m:t>
                                </m:r>
                              </m:e>
                              <m:sub>
                                <m:r>
                                  <a:rPr lang="en-IN" sz="2800" i="1">
                                    <a:latin typeface="Cambria Math"/>
                                  </a:rPr>
                                  <m:t>𝑗</m:t>
                                </m:r>
                              </m:sub>
                            </m:sSub>
                            <m:r>
                              <a:rPr lang="en-IN" sz="2800" i="1">
                                <a:latin typeface="Cambria Math"/>
                              </a:rPr>
                              <m:t>)</m:t>
                            </m:r>
                          </m:e>
                        </m:nary>
                      </m:e>
                    </m:nary>
                  </m:oMath>
                </a14:m>
                <a:endParaRPr lang="en-IN" dirty="0"/>
              </a:p>
              <a:p>
                <a:br>
                  <a:rPr lang="en-IN" dirty="0"/>
                </a:br>
                <a:r>
                  <a:rPr lang="en-IN" sz="2400" dirty="0"/>
                  <a:t>We reject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𝐻</m:t>
                        </m:r>
                      </m:e>
                      <m:sub>
                        <m:r>
                          <a:rPr lang="en-IN" sz="2400" i="1">
                            <a:latin typeface="Cambria Math" panose="02040503050406030204" pitchFamily="18" charset="0"/>
                          </a:rPr>
                          <m:t>0</m:t>
                        </m:r>
                      </m:sub>
                    </m:sSub>
                    <m:r>
                      <a:rPr lang="en-IN" sz="2400" i="1">
                        <a:latin typeface="Cambria Math" panose="02040503050406030204" pitchFamily="18" charset="0"/>
                      </a:rPr>
                      <m:t> </m:t>
                    </m:r>
                  </m:oMath>
                </a14:m>
                <a:r>
                  <a:rPr lang="en-IN" sz="2400" dirty="0"/>
                  <a:t>in favour of</a:t>
                </a:r>
              </a:p>
              <a:p>
                <a:pPr lvl="1"/>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𝐻</m:t>
                        </m:r>
                      </m:e>
                      <m:sub>
                        <m:r>
                          <a:rPr lang="en-IN" sz="2400" i="1">
                            <a:latin typeface="Cambria Math" panose="02040503050406030204" pitchFamily="18" charset="0"/>
                          </a:rPr>
                          <m:t>1</m:t>
                        </m:r>
                      </m:sub>
                    </m:sSub>
                  </m:oMath>
                </a14:m>
                <a:r>
                  <a:rPr lang="en-IN" sz="2400" dirty="0"/>
                  <a:t>, for large values of </a:t>
                </a:r>
                <a14:m>
                  <m:oMath xmlns:m="http://schemas.openxmlformats.org/officeDocument/2006/math">
                    <m:r>
                      <a:rPr lang="en-IN" sz="2400" i="1">
                        <a:latin typeface="Cambria Math" panose="02040503050406030204" pitchFamily="18" charset="0"/>
                      </a:rPr>
                      <m:t>𝑈</m:t>
                    </m:r>
                  </m:oMath>
                </a14:m>
                <a:endParaRPr lang="en-IN" sz="2400" dirty="0"/>
              </a:p>
              <a:p>
                <a:pPr lvl="1"/>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𝐻</m:t>
                        </m:r>
                      </m:e>
                      <m:sub>
                        <m:r>
                          <a:rPr lang="en-IN" sz="2400" i="1">
                            <a:latin typeface="Cambria Math" panose="02040503050406030204" pitchFamily="18" charset="0"/>
                          </a:rPr>
                          <m:t>2</m:t>
                        </m:r>
                      </m:sub>
                    </m:sSub>
                  </m:oMath>
                </a14:m>
                <a:r>
                  <a:rPr lang="en-IN" sz="2400" dirty="0"/>
                  <a:t>, for small values of </a:t>
                </a:r>
                <a14:m>
                  <m:oMath xmlns:m="http://schemas.openxmlformats.org/officeDocument/2006/math">
                    <m:r>
                      <a:rPr lang="en-IN" sz="2400" i="1">
                        <a:latin typeface="Cambria Math" panose="02040503050406030204" pitchFamily="18" charset="0"/>
                      </a:rPr>
                      <m:t>𝑈</m:t>
                    </m:r>
                  </m:oMath>
                </a14:m>
                <a:endParaRPr lang="en-IN" sz="2400" dirty="0"/>
              </a:p>
              <a:p>
                <a:pPr lvl="1"/>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𝐻</m:t>
                        </m:r>
                      </m:e>
                      <m:sub>
                        <m:r>
                          <a:rPr lang="en-IN" sz="2400" i="1">
                            <a:latin typeface="Cambria Math" panose="02040503050406030204" pitchFamily="18" charset="0"/>
                          </a:rPr>
                          <m:t>3</m:t>
                        </m:r>
                      </m:sub>
                    </m:sSub>
                  </m:oMath>
                </a14:m>
                <a:r>
                  <a:rPr lang="en-IN" sz="2400" dirty="0"/>
                  <a:t>, </a:t>
                </a:r>
                <a:r>
                  <a:rPr lang="en-US" sz="2400" dirty="0"/>
                  <a:t>for both large and small values of </a:t>
                </a:r>
                <a14:m>
                  <m:oMath xmlns:m="http://schemas.openxmlformats.org/officeDocument/2006/math">
                    <m:r>
                      <a:rPr lang="en-IN" sz="2400" i="1">
                        <a:latin typeface="Cambria Math" panose="02040503050406030204" pitchFamily="18" charset="0"/>
                      </a:rPr>
                      <m:t>𝑈</m:t>
                    </m:r>
                  </m:oMath>
                </a14:m>
                <a:endParaRPr lang="en-IN" sz="2400" dirty="0"/>
              </a:p>
              <a:p>
                <a:pPr marL="274320" lvl="1" indent="0">
                  <a:buNone/>
                </a:pPr>
                <a:endParaRPr lang="en-IN" sz="2400" dirty="0"/>
              </a:p>
              <a:p>
                <a:pPr marL="274320" lvl="1" indent="0">
                  <a:buNone/>
                </a:pPr>
                <a:endParaRPr lang="en-IN" sz="2400" dirty="0"/>
              </a:p>
              <a:p>
                <a:pPr marL="274320" lvl="1" indent="0">
                  <a:buNone/>
                </a:pPr>
                <a:r>
                  <a:rPr lang="en-IN" sz="2400" dirty="0"/>
                  <a:t>An alternate test statistic is</a:t>
                </a:r>
              </a:p>
              <a:p>
                <a:pPr marL="0" indent="0">
                  <a:buNone/>
                </a:pPr>
                <a14:m>
                  <m:oMathPara xmlns:m="http://schemas.openxmlformats.org/officeDocument/2006/math">
                    <m:oMathParaPr>
                      <m:jc m:val="centerGroup"/>
                    </m:oMathParaPr>
                    <m:oMath xmlns:m="http://schemas.openxmlformats.org/officeDocument/2006/math">
                      <m:r>
                        <a:rPr lang="en-IN" sz="2400" i="1" smtClean="0">
                          <a:latin typeface="Cambria Math"/>
                        </a:rPr>
                        <m:t>𝑊</m:t>
                      </m:r>
                      <m:r>
                        <a:rPr lang="en-IN" sz="2400" i="1" smtClean="0">
                          <a:latin typeface="Cambria Math"/>
                        </a:rPr>
                        <m:t>=</m:t>
                      </m:r>
                      <m:nary>
                        <m:naryPr>
                          <m:chr m:val="∑"/>
                          <m:ctrlPr>
                            <a:rPr lang="en-IN" sz="2400" i="1">
                              <a:latin typeface="Cambria Math" panose="02040503050406030204" pitchFamily="18" charset="0"/>
                            </a:rPr>
                          </m:ctrlPr>
                        </m:naryPr>
                        <m:sub>
                          <m:r>
                            <m:rPr>
                              <m:brk m:alnAt="23"/>
                            </m:rPr>
                            <a:rPr lang="en-IN" sz="2400" i="1">
                              <a:latin typeface="Cambria Math"/>
                            </a:rPr>
                            <m:t>𝑖</m:t>
                          </m:r>
                          <m:r>
                            <a:rPr lang="en-IN" sz="2400" i="1">
                              <a:latin typeface="Cambria Math"/>
                            </a:rPr>
                            <m:t>=1</m:t>
                          </m:r>
                        </m:sub>
                        <m:sup>
                          <m:r>
                            <a:rPr lang="en-IN" sz="2400" i="1">
                              <a:latin typeface="Cambria Math"/>
                            </a:rPr>
                            <m:t>𝑛</m:t>
                          </m:r>
                        </m:sup>
                        <m:e>
                          <m:sSub>
                            <m:sSubPr>
                              <m:ctrlPr>
                                <a:rPr lang="en-IN" sz="2400" i="1">
                                  <a:latin typeface="Cambria Math" panose="02040503050406030204" pitchFamily="18" charset="0"/>
                                </a:rPr>
                              </m:ctrlPr>
                            </m:sSubPr>
                            <m:e>
                              <m:r>
                                <a:rPr lang="en-IN" sz="2400" i="1">
                                  <a:latin typeface="Cambria Math"/>
                                </a:rPr>
                                <m:t>𝑅</m:t>
                              </m:r>
                            </m:e>
                            <m:sub>
                              <m:r>
                                <a:rPr lang="en-IN" sz="2400" i="1">
                                  <a:latin typeface="Cambria Math"/>
                                </a:rPr>
                                <m:t>𝑖</m:t>
                              </m:r>
                            </m:sub>
                          </m:sSub>
                        </m:e>
                      </m:nary>
                    </m:oMath>
                  </m:oMathPara>
                </a14:m>
                <a:endParaRPr lang="en-IN" dirty="0"/>
              </a:p>
              <a:p>
                <a:pPr marL="0" indent="0">
                  <a:buNone/>
                </a:pPr>
                <a:r>
                  <a:rPr lang="en-IN" sz="2000" dirty="0"/>
                  <a:t>Where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a:rPr>
                          <m:t>𝑅</m:t>
                        </m:r>
                      </m:e>
                      <m:sub>
                        <m:r>
                          <a:rPr lang="en-IN" sz="2000" i="1">
                            <a:latin typeface="Cambria Math"/>
                          </a:rPr>
                          <m:t>𝑖</m:t>
                        </m:r>
                      </m:sub>
                    </m:sSub>
                  </m:oMath>
                </a14:m>
                <a:r>
                  <a:rPr lang="en-IN" sz="2000" dirty="0"/>
                  <a:t>’s denote the ranks of </a:t>
                </a:r>
                <a14:m>
                  <m:oMath xmlns:m="http://schemas.openxmlformats.org/officeDocument/2006/math">
                    <m:sSub>
                      <m:sSubPr>
                        <m:ctrlPr>
                          <a:rPr lang="en-IN" i="1">
                            <a:latin typeface="Cambria Math" panose="02040503050406030204" pitchFamily="18" charset="0"/>
                          </a:rPr>
                        </m:ctrlPr>
                      </m:sSubPr>
                      <m:e>
                        <m:r>
                          <a:rPr lang="en-IN" i="1">
                            <a:latin typeface="Cambria Math"/>
                          </a:rPr>
                          <m:t>𝑋</m:t>
                        </m:r>
                      </m:e>
                      <m:sub>
                        <m:r>
                          <a:rPr lang="en-IN" i="1">
                            <a:latin typeface="Cambria Math"/>
                          </a:rPr>
                          <m:t>𝑖</m:t>
                        </m:r>
                      </m:sub>
                    </m:sSub>
                  </m:oMath>
                </a14:m>
                <a:r>
                  <a:rPr lang="en-IN" sz="2000" dirty="0"/>
                  <a:t>’s in the combined sample of X’s and Y’s</a:t>
                </a:r>
              </a:p>
              <a:p>
                <a:pPr marL="0" indent="0">
                  <a:buNone/>
                </a:pPr>
                <a:r>
                  <a:rPr lang="en-IN" sz="2000" dirty="0"/>
                  <a:t>W is a linear shift of U and hence its equivalent.</a:t>
                </a:r>
                <a:endParaRPr lang="en-IN" dirty="0"/>
              </a:p>
            </p:txBody>
          </p:sp>
        </mc:Choice>
        <mc:Fallback xmlns="">
          <p:sp>
            <p:nvSpPr>
              <p:cNvPr id="3" name="Content Placeholder 2">
                <a:extLst>
                  <a:ext uri="{FF2B5EF4-FFF2-40B4-BE49-F238E27FC236}">
                    <a16:creationId xmlns:a16="http://schemas.microsoft.com/office/drawing/2014/main" id="{AE441B13-CC32-4BEC-BE24-832946440F99}"/>
                  </a:ext>
                </a:extLst>
              </p:cNvPr>
              <p:cNvSpPr>
                <a:spLocks noGrp="1" noRot="1" noChangeAspect="1" noMove="1" noResize="1" noEditPoints="1" noAdjustHandles="1" noChangeArrowheads="1" noChangeShapeType="1" noTextEdit="1"/>
              </p:cNvSpPr>
              <p:nvPr>
                <p:ph idx="1"/>
              </p:nvPr>
            </p:nvSpPr>
            <p:spPr>
              <a:xfrm>
                <a:off x="1066800" y="675163"/>
                <a:ext cx="10058400" cy="5201854"/>
              </a:xfrm>
              <a:blipFill>
                <a:blip r:embed="rId2"/>
                <a:stretch>
                  <a:fillRect l="-545" t="-1758" b="-821"/>
                </a:stretch>
              </a:blipFill>
            </p:spPr>
            <p:txBody>
              <a:bodyPr/>
              <a:lstStyle/>
              <a:p>
                <a:r>
                  <a:rPr lang="en-IN">
                    <a:noFill/>
                  </a:rPr>
                  <a:t> </a:t>
                </a:r>
              </a:p>
            </p:txBody>
          </p:sp>
        </mc:Fallback>
      </mc:AlternateContent>
    </p:spTree>
    <p:extLst>
      <p:ext uri="{BB962C8B-B14F-4D97-AF65-F5344CB8AC3E}">
        <p14:creationId xmlns:p14="http://schemas.microsoft.com/office/powerpoint/2010/main" val="3031173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2CE0EF-968E-4A88-961F-8087CE177F7F}"/>
              </a:ext>
            </a:extLst>
          </p:cNvPr>
          <p:cNvPicPr>
            <a:picLocks noChangeAspect="1"/>
          </p:cNvPicPr>
          <p:nvPr/>
        </p:nvPicPr>
        <p:blipFill>
          <a:blip r:embed="rId3"/>
          <a:stretch>
            <a:fillRect/>
          </a:stretch>
        </p:blipFill>
        <p:spPr>
          <a:xfrm>
            <a:off x="6167022" y="-9328"/>
            <a:ext cx="6866659" cy="6858000"/>
          </a:xfrm>
          <a:prstGeom prst="rect">
            <a:avLst/>
          </a:prstGeom>
        </p:spPr>
      </p:pic>
      <p:pic>
        <p:nvPicPr>
          <p:cNvPr id="3" name="Picture 2">
            <a:extLst>
              <a:ext uri="{FF2B5EF4-FFF2-40B4-BE49-F238E27FC236}">
                <a16:creationId xmlns:a16="http://schemas.microsoft.com/office/drawing/2014/main" id="{0F29CD06-9BC1-4B1B-9E09-9A98BF3A0357}"/>
              </a:ext>
            </a:extLst>
          </p:cNvPr>
          <p:cNvPicPr>
            <a:picLocks noChangeAspect="1"/>
          </p:cNvPicPr>
          <p:nvPr/>
        </p:nvPicPr>
        <p:blipFill>
          <a:blip r:embed="rId4"/>
          <a:stretch>
            <a:fillRect/>
          </a:stretch>
        </p:blipFill>
        <p:spPr>
          <a:xfrm>
            <a:off x="0" y="0"/>
            <a:ext cx="6866164" cy="68580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BA2F764-618D-47A1-B221-CA615EB7787D}"/>
                  </a:ext>
                </a:extLst>
              </p:cNvPr>
              <p:cNvSpPr txBox="1"/>
              <p:nvPr/>
            </p:nvSpPr>
            <p:spPr>
              <a:xfrm>
                <a:off x="5273336" y="5885895"/>
                <a:ext cx="1438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&lt;</m:t>
                      </m:r>
                      <m:r>
                        <a:rPr lang="en-IN" i="1">
                          <a:latin typeface="Cambria Math" panose="02040503050406030204" pitchFamily="18" charset="0"/>
                        </a:rPr>
                        <m:t>0</m:t>
                      </m:r>
                    </m:oMath>
                  </m:oMathPara>
                </a14:m>
                <a:endParaRPr lang="en-IN" dirty="0"/>
              </a:p>
            </p:txBody>
          </p:sp>
        </mc:Choice>
        <mc:Fallback xmlns="">
          <p:sp>
            <p:nvSpPr>
              <p:cNvPr id="2" name="TextBox 1">
                <a:extLst>
                  <a:ext uri="{FF2B5EF4-FFF2-40B4-BE49-F238E27FC236}">
                    <a16:creationId xmlns:a16="http://schemas.microsoft.com/office/drawing/2014/main" id="{BBA2F764-618D-47A1-B221-CA615EB7787D}"/>
                  </a:ext>
                </a:extLst>
              </p:cNvPr>
              <p:cNvSpPr txBox="1">
                <a:spLocks noRot="1" noChangeAspect="1" noMove="1" noResize="1" noEditPoints="1" noAdjustHandles="1" noChangeArrowheads="1" noChangeShapeType="1" noTextEdit="1"/>
              </p:cNvSpPr>
              <p:nvPr/>
            </p:nvSpPr>
            <p:spPr>
              <a:xfrm>
                <a:off x="5273336" y="5885895"/>
                <a:ext cx="1438182" cy="369332"/>
              </a:xfrm>
              <a:prstGeom prst="rect">
                <a:avLst/>
              </a:prstGeom>
              <a:blipFill>
                <a:blip r:embed="rId5"/>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3128954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5D564-6229-4EB2-8143-A9B28B10F176}"/>
              </a:ext>
            </a:extLst>
          </p:cNvPr>
          <p:cNvPicPr>
            <a:picLocks noChangeAspect="1"/>
          </p:cNvPicPr>
          <p:nvPr/>
        </p:nvPicPr>
        <p:blipFill>
          <a:blip r:embed="rId2"/>
          <a:stretch>
            <a:fillRect/>
          </a:stretch>
        </p:blipFill>
        <p:spPr>
          <a:xfrm>
            <a:off x="168293" y="-5"/>
            <a:ext cx="6866164" cy="6858000"/>
          </a:xfrm>
          <a:prstGeom prst="rect">
            <a:avLst/>
          </a:prstGeom>
        </p:spPr>
      </p:pic>
      <p:pic>
        <p:nvPicPr>
          <p:cNvPr id="5" name="Picture 4">
            <a:extLst>
              <a:ext uri="{FF2B5EF4-FFF2-40B4-BE49-F238E27FC236}">
                <a16:creationId xmlns:a16="http://schemas.microsoft.com/office/drawing/2014/main" id="{2B80AA25-751A-4AE9-ACC1-99607ABCDF65}"/>
              </a:ext>
            </a:extLst>
          </p:cNvPr>
          <p:cNvPicPr>
            <a:picLocks noChangeAspect="1"/>
          </p:cNvPicPr>
          <p:nvPr/>
        </p:nvPicPr>
        <p:blipFill>
          <a:blip r:embed="rId3"/>
          <a:stretch>
            <a:fillRect/>
          </a:stretch>
        </p:blipFill>
        <p:spPr>
          <a:xfrm>
            <a:off x="6096000" y="-5"/>
            <a:ext cx="6866164" cy="6858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24E878-9132-44E9-BE3D-F38A4FB15FBB}"/>
                  </a:ext>
                </a:extLst>
              </p:cNvPr>
              <p:cNvSpPr txBox="1"/>
              <p:nvPr/>
            </p:nvSpPr>
            <p:spPr>
              <a:xfrm>
                <a:off x="5273336" y="5885895"/>
                <a:ext cx="1438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&lt;</m:t>
                      </m:r>
                      <m:r>
                        <a:rPr lang="en-IN" i="1">
                          <a:latin typeface="Cambria Math" panose="02040503050406030204" pitchFamily="18" charset="0"/>
                        </a:rPr>
                        <m:t>0</m:t>
                      </m:r>
                    </m:oMath>
                  </m:oMathPara>
                </a14:m>
                <a:endParaRPr lang="en-IN" dirty="0"/>
              </a:p>
            </p:txBody>
          </p:sp>
        </mc:Choice>
        <mc:Fallback xmlns="">
          <p:sp>
            <p:nvSpPr>
              <p:cNvPr id="4" name="TextBox 3">
                <a:extLst>
                  <a:ext uri="{FF2B5EF4-FFF2-40B4-BE49-F238E27FC236}">
                    <a16:creationId xmlns:a16="http://schemas.microsoft.com/office/drawing/2014/main" id="{7924E878-9132-44E9-BE3D-F38A4FB15FBB}"/>
                  </a:ext>
                </a:extLst>
              </p:cNvPr>
              <p:cNvSpPr txBox="1">
                <a:spLocks noRot="1" noChangeAspect="1" noMove="1" noResize="1" noEditPoints="1" noAdjustHandles="1" noChangeArrowheads="1" noChangeShapeType="1" noTextEdit="1"/>
              </p:cNvSpPr>
              <p:nvPr/>
            </p:nvSpPr>
            <p:spPr>
              <a:xfrm>
                <a:off x="5273336" y="5885895"/>
                <a:ext cx="1438182" cy="369332"/>
              </a:xfrm>
              <a:prstGeom prst="rect">
                <a:avLst/>
              </a:prstGeom>
              <a:blipFill>
                <a:blip r:embed="rId4"/>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3191020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18CDC6-6FA1-44AB-9ABF-B794A75C97D9}"/>
              </a:ext>
            </a:extLst>
          </p:cNvPr>
          <p:cNvPicPr>
            <a:picLocks noChangeAspect="1"/>
          </p:cNvPicPr>
          <p:nvPr/>
        </p:nvPicPr>
        <p:blipFill>
          <a:blip r:embed="rId2"/>
          <a:stretch>
            <a:fillRect/>
          </a:stretch>
        </p:blipFill>
        <p:spPr>
          <a:xfrm>
            <a:off x="-5885" y="9325"/>
            <a:ext cx="6866659" cy="6858000"/>
          </a:xfrm>
          <a:prstGeom prst="rect">
            <a:avLst/>
          </a:prstGeom>
        </p:spPr>
      </p:pic>
      <p:pic>
        <p:nvPicPr>
          <p:cNvPr id="3" name="Picture 2">
            <a:extLst>
              <a:ext uri="{FF2B5EF4-FFF2-40B4-BE49-F238E27FC236}">
                <a16:creationId xmlns:a16="http://schemas.microsoft.com/office/drawing/2014/main" id="{E98E403D-8FC2-4527-B56A-7667955B5060}"/>
              </a:ext>
            </a:extLst>
          </p:cNvPr>
          <p:cNvPicPr>
            <a:picLocks noChangeAspect="1"/>
          </p:cNvPicPr>
          <p:nvPr/>
        </p:nvPicPr>
        <p:blipFill>
          <a:blip r:embed="rId3"/>
          <a:stretch>
            <a:fillRect/>
          </a:stretch>
        </p:blipFill>
        <p:spPr>
          <a:xfrm>
            <a:off x="6096000" y="0"/>
            <a:ext cx="6866164" cy="6858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13DF09-B961-4484-ABAF-8A6EFD937C89}"/>
                  </a:ext>
                </a:extLst>
              </p:cNvPr>
              <p:cNvSpPr txBox="1"/>
              <p:nvPr/>
            </p:nvSpPr>
            <p:spPr>
              <a:xfrm>
                <a:off x="5273336" y="5885895"/>
                <a:ext cx="1438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&lt;</m:t>
                      </m:r>
                      <m:r>
                        <a:rPr lang="en-IN" i="1">
                          <a:latin typeface="Cambria Math" panose="02040503050406030204" pitchFamily="18" charset="0"/>
                        </a:rPr>
                        <m:t>0</m:t>
                      </m:r>
                    </m:oMath>
                  </m:oMathPara>
                </a14:m>
                <a:endParaRPr lang="en-IN" dirty="0"/>
              </a:p>
            </p:txBody>
          </p:sp>
        </mc:Choice>
        <mc:Fallback xmlns="">
          <p:sp>
            <p:nvSpPr>
              <p:cNvPr id="4" name="TextBox 3">
                <a:extLst>
                  <a:ext uri="{FF2B5EF4-FFF2-40B4-BE49-F238E27FC236}">
                    <a16:creationId xmlns:a16="http://schemas.microsoft.com/office/drawing/2014/main" id="{1E13DF09-B961-4484-ABAF-8A6EFD937C89}"/>
                  </a:ext>
                </a:extLst>
              </p:cNvPr>
              <p:cNvSpPr txBox="1">
                <a:spLocks noRot="1" noChangeAspect="1" noMove="1" noResize="1" noEditPoints="1" noAdjustHandles="1" noChangeArrowheads="1" noChangeShapeType="1" noTextEdit="1"/>
              </p:cNvSpPr>
              <p:nvPr/>
            </p:nvSpPr>
            <p:spPr>
              <a:xfrm>
                <a:off x="5273336" y="5885895"/>
                <a:ext cx="1438182" cy="369332"/>
              </a:xfrm>
              <a:prstGeom prst="rect">
                <a:avLst/>
              </a:prstGeom>
              <a:blipFill>
                <a:blip r:embed="rId4"/>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1370303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800C2D-BC15-4026-A50E-AC1415E67493}"/>
                  </a:ext>
                </a:extLst>
              </p:cNvPr>
              <p:cNvSpPr txBox="1"/>
              <p:nvPr/>
            </p:nvSpPr>
            <p:spPr>
              <a:xfrm>
                <a:off x="2228704" y="5963724"/>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=0.001</m:t>
                      </m:r>
                    </m:oMath>
                  </m:oMathPara>
                </a14:m>
                <a:endParaRPr lang="en-IN" dirty="0"/>
              </a:p>
            </p:txBody>
          </p:sp>
        </mc:Choice>
        <mc:Fallback xmlns="">
          <p:sp>
            <p:nvSpPr>
              <p:cNvPr id="6" name="TextBox 5">
                <a:extLst>
                  <a:ext uri="{FF2B5EF4-FFF2-40B4-BE49-F238E27FC236}">
                    <a16:creationId xmlns:a16="http://schemas.microsoft.com/office/drawing/2014/main" id="{A2800C2D-BC15-4026-A50E-AC1415E67493}"/>
                  </a:ext>
                </a:extLst>
              </p:cNvPr>
              <p:cNvSpPr txBox="1">
                <a:spLocks noRot="1" noChangeAspect="1" noMove="1" noResize="1" noEditPoints="1" noAdjustHandles="1" noChangeArrowheads="1" noChangeShapeType="1" noTextEdit="1"/>
              </p:cNvSpPr>
              <p:nvPr/>
            </p:nvSpPr>
            <p:spPr>
              <a:xfrm>
                <a:off x="2228704" y="5963724"/>
                <a:ext cx="1872343"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825D71-DBA1-44AB-A78B-90F82B539E0F}"/>
                  </a:ext>
                </a:extLst>
              </p:cNvPr>
              <p:cNvSpPr txBox="1"/>
              <p:nvPr/>
            </p:nvSpPr>
            <p:spPr>
              <a:xfrm>
                <a:off x="8321209" y="5963724"/>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=0.005</m:t>
                      </m:r>
                    </m:oMath>
                  </m:oMathPara>
                </a14:m>
                <a:endParaRPr lang="en-IN" dirty="0"/>
              </a:p>
            </p:txBody>
          </p:sp>
        </mc:Choice>
        <mc:Fallback xmlns="">
          <p:sp>
            <p:nvSpPr>
              <p:cNvPr id="11" name="TextBox 10">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8321209" y="5963724"/>
                <a:ext cx="1872343" cy="369332"/>
              </a:xfrm>
              <a:prstGeom prst="rect">
                <a:avLst/>
              </a:prstGeom>
              <a:blipFill>
                <a:blip r:embed="rId3"/>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B0EEF0C1-42AA-46F2-964E-151457B7ADA0}"/>
              </a:ext>
            </a:extLst>
          </p:cNvPr>
          <p:cNvPicPr>
            <a:picLocks noChangeAspect="1"/>
          </p:cNvPicPr>
          <p:nvPr/>
        </p:nvPicPr>
        <p:blipFill>
          <a:blip r:embed="rId4"/>
          <a:stretch>
            <a:fillRect/>
          </a:stretch>
        </p:blipFill>
        <p:spPr>
          <a:xfrm>
            <a:off x="6096000" y="0"/>
            <a:ext cx="6866164" cy="6858000"/>
          </a:xfrm>
          <a:prstGeom prst="rect">
            <a:avLst/>
          </a:prstGeom>
        </p:spPr>
      </p:pic>
      <p:pic>
        <p:nvPicPr>
          <p:cNvPr id="8" name="Picture 7">
            <a:extLst>
              <a:ext uri="{FF2B5EF4-FFF2-40B4-BE49-F238E27FC236}">
                <a16:creationId xmlns:a16="http://schemas.microsoft.com/office/drawing/2014/main" id="{1D2F06B3-0210-4122-AFEF-8540C6A3E46C}"/>
              </a:ext>
            </a:extLst>
          </p:cNvPr>
          <p:cNvPicPr>
            <a:picLocks noChangeAspect="1"/>
          </p:cNvPicPr>
          <p:nvPr/>
        </p:nvPicPr>
        <p:blipFill>
          <a:blip r:embed="rId5"/>
          <a:stretch>
            <a:fillRect/>
          </a:stretch>
        </p:blipFill>
        <p:spPr>
          <a:xfrm>
            <a:off x="0" y="3277"/>
            <a:ext cx="6866164" cy="68580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1EDA1C-23CE-4BC2-9856-7A8483CE6336}"/>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oMath>
                  </m:oMathPara>
                </a14:m>
                <a:endParaRPr lang="en-IN" dirty="0"/>
              </a:p>
            </p:txBody>
          </p:sp>
        </mc:Choice>
        <mc:Fallback xmlns="">
          <p:sp>
            <p:nvSpPr>
              <p:cNvPr id="2" name="TextBox 1">
                <a:extLst>
                  <a:ext uri="{FF2B5EF4-FFF2-40B4-BE49-F238E27FC236}">
                    <a16:creationId xmlns:a16="http://schemas.microsoft.com/office/drawing/2014/main" id="{DE1EDA1C-23CE-4BC2-9856-7A8483CE6336}"/>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3446851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825D71-DBA1-44AB-A78B-90F82B539E0F}"/>
                  </a:ext>
                </a:extLst>
              </p:cNvPr>
              <p:cNvSpPr txBox="1"/>
              <p:nvPr/>
            </p:nvSpPr>
            <p:spPr>
              <a:xfrm>
                <a:off x="2734164" y="5919280"/>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oMath>
                  </m:oMathPara>
                </a14:m>
                <a:endParaRPr lang="en-IN" dirty="0"/>
              </a:p>
            </p:txBody>
          </p:sp>
        </mc:Choice>
        <mc:Fallback xmlns="">
          <p:sp>
            <p:nvSpPr>
              <p:cNvPr id="4" name="TextBox 3">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2734164" y="5919280"/>
                <a:ext cx="1872343"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788E83-188D-44A9-8031-C660BE6EAA0D}"/>
                  </a:ext>
                </a:extLst>
              </p:cNvPr>
              <p:cNvSpPr txBox="1"/>
              <p:nvPr/>
            </p:nvSpPr>
            <p:spPr>
              <a:xfrm>
                <a:off x="8364752" y="5919280"/>
                <a:ext cx="18636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IN" dirty="0"/>
              </a:p>
            </p:txBody>
          </p:sp>
        </mc:Choice>
        <mc:Fallback xmlns="">
          <p:sp>
            <p:nvSpPr>
              <p:cNvPr id="11" name="TextBox 10">
                <a:extLst>
                  <a:ext uri="{FF2B5EF4-FFF2-40B4-BE49-F238E27FC236}">
                    <a16:creationId xmlns:a16="http://schemas.microsoft.com/office/drawing/2014/main" id="{0B788E83-188D-44A9-8031-C660BE6EAA0D}"/>
                  </a:ext>
                </a:extLst>
              </p:cNvPr>
              <p:cNvSpPr txBox="1">
                <a:spLocks noRot="1" noChangeAspect="1" noMove="1" noResize="1" noEditPoints="1" noAdjustHandles="1" noChangeArrowheads="1" noChangeShapeType="1" noTextEdit="1"/>
              </p:cNvSpPr>
              <p:nvPr/>
            </p:nvSpPr>
            <p:spPr>
              <a:xfrm>
                <a:off x="8364752" y="5919280"/>
                <a:ext cx="1863635" cy="369332"/>
              </a:xfrm>
              <a:prstGeom prst="rect">
                <a:avLst/>
              </a:prstGeom>
              <a:blipFill>
                <a:blip r:embed="rId3"/>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B07969C1-66FB-4819-948B-110C1B68D96F}"/>
              </a:ext>
            </a:extLst>
          </p:cNvPr>
          <p:cNvPicPr>
            <a:picLocks noChangeAspect="1"/>
          </p:cNvPicPr>
          <p:nvPr/>
        </p:nvPicPr>
        <p:blipFill>
          <a:blip r:embed="rId4"/>
          <a:stretch>
            <a:fillRect/>
          </a:stretch>
        </p:blipFill>
        <p:spPr>
          <a:xfrm>
            <a:off x="237253" y="0"/>
            <a:ext cx="6866164" cy="6858000"/>
          </a:xfrm>
          <a:prstGeom prst="rect">
            <a:avLst/>
          </a:prstGeom>
        </p:spPr>
      </p:pic>
      <p:pic>
        <p:nvPicPr>
          <p:cNvPr id="8" name="Picture 7">
            <a:extLst>
              <a:ext uri="{FF2B5EF4-FFF2-40B4-BE49-F238E27FC236}">
                <a16:creationId xmlns:a16="http://schemas.microsoft.com/office/drawing/2014/main" id="{C37B2A0D-CD46-414A-A602-577E82A1BA56}"/>
              </a:ext>
            </a:extLst>
          </p:cNvPr>
          <p:cNvPicPr>
            <a:picLocks noChangeAspect="1"/>
          </p:cNvPicPr>
          <p:nvPr/>
        </p:nvPicPr>
        <p:blipFill>
          <a:blip r:embed="rId5"/>
          <a:stretch>
            <a:fillRect/>
          </a:stretch>
        </p:blipFill>
        <p:spPr>
          <a:xfrm>
            <a:off x="5863487" y="0"/>
            <a:ext cx="6866164" cy="685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0D5CD21-2587-41B6-8F70-CA0C5B6A17B1}"/>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oMath>
                  </m:oMathPara>
                </a14:m>
                <a:endParaRPr lang="en-IN" dirty="0"/>
              </a:p>
            </p:txBody>
          </p:sp>
        </mc:Choice>
        <mc:Fallback xmlns="">
          <p:sp>
            <p:nvSpPr>
              <p:cNvPr id="7" name="TextBox 6">
                <a:extLst>
                  <a:ext uri="{FF2B5EF4-FFF2-40B4-BE49-F238E27FC236}">
                    <a16:creationId xmlns:a16="http://schemas.microsoft.com/office/drawing/2014/main" id="{40D5CD21-2587-41B6-8F70-CA0C5B6A17B1}"/>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1663307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94D1AD-00FC-40CE-AC76-4E54D425F1B4}"/>
                  </a:ext>
                </a:extLst>
              </p:cNvPr>
              <p:cNvSpPr/>
              <p:nvPr/>
            </p:nvSpPr>
            <p:spPr>
              <a:xfrm>
                <a:off x="2943655" y="5862166"/>
                <a:ext cx="988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=0.1</m:t>
                      </m:r>
                    </m:oMath>
                  </m:oMathPara>
                </a14:m>
                <a:endParaRPr lang="en-IN" dirty="0"/>
              </a:p>
            </p:txBody>
          </p:sp>
        </mc:Choice>
        <mc:Fallback xmlns="">
          <p:sp>
            <p:nvSpPr>
              <p:cNvPr id="6" name="Rectangle 5">
                <a:extLst>
                  <a:ext uri="{FF2B5EF4-FFF2-40B4-BE49-F238E27FC236}">
                    <a16:creationId xmlns:a16="http://schemas.microsoft.com/office/drawing/2014/main" id="{A394D1AD-00FC-40CE-AC76-4E54D425F1B4}"/>
                  </a:ext>
                </a:extLst>
              </p:cNvPr>
              <p:cNvSpPr>
                <a:spLocks noRot="1" noChangeAspect="1" noMove="1" noResize="1" noEditPoints="1" noAdjustHandles="1" noChangeArrowheads="1" noChangeShapeType="1" noTextEdit="1"/>
              </p:cNvSpPr>
              <p:nvPr/>
            </p:nvSpPr>
            <p:spPr>
              <a:xfrm>
                <a:off x="2943655" y="5862166"/>
                <a:ext cx="988347"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394D1AD-00FC-40CE-AC76-4E54D425F1B4}"/>
                  </a:ext>
                </a:extLst>
              </p:cNvPr>
              <p:cNvSpPr/>
              <p:nvPr/>
            </p:nvSpPr>
            <p:spPr>
              <a:xfrm>
                <a:off x="8851827" y="5862166"/>
                <a:ext cx="993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=0.4</m:t>
                      </m:r>
                    </m:oMath>
                  </m:oMathPara>
                </a14:m>
                <a:endParaRPr lang="en-IN" dirty="0"/>
              </a:p>
            </p:txBody>
          </p:sp>
        </mc:Choice>
        <mc:Fallback xmlns="">
          <p:sp>
            <p:nvSpPr>
              <p:cNvPr id="10" name="Rectangle 9">
                <a:extLst>
                  <a:ext uri="{FF2B5EF4-FFF2-40B4-BE49-F238E27FC236}">
                    <a16:creationId xmlns:a16="http://schemas.microsoft.com/office/drawing/2014/main" id="{A394D1AD-00FC-40CE-AC76-4E54D425F1B4}"/>
                  </a:ext>
                </a:extLst>
              </p:cNvPr>
              <p:cNvSpPr>
                <a:spLocks noRot="1" noChangeAspect="1" noMove="1" noResize="1" noEditPoints="1" noAdjustHandles="1" noChangeArrowheads="1" noChangeShapeType="1" noTextEdit="1"/>
              </p:cNvSpPr>
              <p:nvPr/>
            </p:nvSpPr>
            <p:spPr>
              <a:xfrm>
                <a:off x="8851827" y="5862166"/>
                <a:ext cx="993157" cy="369332"/>
              </a:xfrm>
              <a:prstGeom prst="rect">
                <a:avLst/>
              </a:prstGeom>
              <a:blipFill>
                <a:blip r:embed="rId3"/>
                <a:stretch>
                  <a:fillRect/>
                </a:stretch>
              </a:blipFill>
            </p:spPr>
            <p:txBody>
              <a:bodyPr/>
              <a:lstStyle/>
              <a:p>
                <a:r>
                  <a:rPr lang="en-IN">
                    <a:noFill/>
                  </a:rPr>
                  <a:t> </a:t>
                </a:r>
              </a:p>
            </p:txBody>
          </p:sp>
        </mc:Fallback>
      </mc:AlternateContent>
      <p:pic>
        <p:nvPicPr>
          <p:cNvPr id="12" name="Picture 11">
            <a:extLst>
              <a:ext uri="{FF2B5EF4-FFF2-40B4-BE49-F238E27FC236}">
                <a16:creationId xmlns:a16="http://schemas.microsoft.com/office/drawing/2014/main" id="{0AF2DB6D-02D9-4391-8623-DB1A7641A51E}"/>
              </a:ext>
            </a:extLst>
          </p:cNvPr>
          <p:cNvPicPr>
            <a:picLocks noChangeAspect="1"/>
          </p:cNvPicPr>
          <p:nvPr/>
        </p:nvPicPr>
        <p:blipFill>
          <a:blip r:embed="rId4"/>
          <a:stretch>
            <a:fillRect/>
          </a:stretch>
        </p:blipFill>
        <p:spPr>
          <a:xfrm>
            <a:off x="6071981" y="0"/>
            <a:ext cx="6866164" cy="6858000"/>
          </a:xfrm>
          <a:prstGeom prst="rect">
            <a:avLst/>
          </a:prstGeom>
        </p:spPr>
      </p:pic>
      <p:pic>
        <p:nvPicPr>
          <p:cNvPr id="14" name="Picture 13">
            <a:extLst>
              <a:ext uri="{FF2B5EF4-FFF2-40B4-BE49-F238E27FC236}">
                <a16:creationId xmlns:a16="http://schemas.microsoft.com/office/drawing/2014/main" id="{5EC29C64-AD42-4EFA-91C1-96F97692E7B2}"/>
              </a:ext>
            </a:extLst>
          </p:cNvPr>
          <p:cNvPicPr>
            <a:picLocks noChangeAspect="1"/>
          </p:cNvPicPr>
          <p:nvPr/>
        </p:nvPicPr>
        <p:blipFill>
          <a:blip r:embed="rId5"/>
          <a:stretch>
            <a:fillRect/>
          </a:stretch>
        </p:blipFill>
        <p:spPr>
          <a:xfrm>
            <a:off x="8484" y="0"/>
            <a:ext cx="6866164" cy="68580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89D1B2-79D6-424B-86DC-4585632C5A80}"/>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oMath>
                  </m:oMathPara>
                </a14:m>
                <a:endParaRPr lang="en-IN" dirty="0"/>
              </a:p>
            </p:txBody>
          </p:sp>
        </mc:Choice>
        <mc:Fallback xmlns="">
          <p:sp>
            <p:nvSpPr>
              <p:cNvPr id="8" name="TextBox 7">
                <a:extLst>
                  <a:ext uri="{FF2B5EF4-FFF2-40B4-BE49-F238E27FC236}">
                    <a16:creationId xmlns:a16="http://schemas.microsoft.com/office/drawing/2014/main" id="{B889D1B2-79D6-424B-86DC-4585632C5A80}"/>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3156955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800C2D-BC15-4026-A50E-AC1415E67493}"/>
                  </a:ext>
                </a:extLst>
              </p:cNvPr>
              <p:cNvSpPr txBox="1"/>
              <p:nvPr/>
            </p:nvSpPr>
            <p:spPr>
              <a:xfrm>
                <a:off x="2328603" y="5963724"/>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=0.001</m:t>
                      </m:r>
                    </m:oMath>
                  </m:oMathPara>
                </a14:m>
                <a:endParaRPr lang="en-IN" dirty="0"/>
              </a:p>
            </p:txBody>
          </p:sp>
        </mc:Choice>
        <mc:Fallback xmlns="">
          <p:sp>
            <p:nvSpPr>
              <p:cNvPr id="6" name="TextBox 5">
                <a:extLst>
                  <a:ext uri="{FF2B5EF4-FFF2-40B4-BE49-F238E27FC236}">
                    <a16:creationId xmlns:a16="http://schemas.microsoft.com/office/drawing/2014/main" id="{A2800C2D-BC15-4026-A50E-AC1415E67493}"/>
                  </a:ext>
                </a:extLst>
              </p:cNvPr>
              <p:cNvSpPr txBox="1">
                <a:spLocks noRot="1" noChangeAspect="1" noMove="1" noResize="1" noEditPoints="1" noAdjustHandles="1" noChangeArrowheads="1" noChangeShapeType="1" noTextEdit="1"/>
              </p:cNvSpPr>
              <p:nvPr/>
            </p:nvSpPr>
            <p:spPr>
              <a:xfrm>
                <a:off x="2328603" y="5963724"/>
                <a:ext cx="1872343"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825D71-DBA1-44AB-A78B-90F82B539E0F}"/>
                  </a:ext>
                </a:extLst>
              </p:cNvPr>
              <p:cNvSpPr txBox="1"/>
              <p:nvPr/>
            </p:nvSpPr>
            <p:spPr>
              <a:xfrm>
                <a:off x="8401108" y="5963724"/>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=0.005</m:t>
                      </m:r>
                    </m:oMath>
                  </m:oMathPara>
                </a14:m>
                <a:endParaRPr lang="en-IN" dirty="0"/>
              </a:p>
            </p:txBody>
          </p:sp>
        </mc:Choice>
        <mc:Fallback xmlns="">
          <p:sp>
            <p:nvSpPr>
              <p:cNvPr id="11" name="TextBox 10">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8401108" y="5963724"/>
                <a:ext cx="1872343" cy="369332"/>
              </a:xfrm>
              <a:prstGeom prst="rect">
                <a:avLst/>
              </a:prstGeom>
              <a:blipFill>
                <a:blip r:embed="rId3"/>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2122E0E2-26A4-4ADB-ADE9-2D9F7B0FF779}"/>
              </a:ext>
            </a:extLst>
          </p:cNvPr>
          <p:cNvPicPr>
            <a:picLocks noChangeAspect="1"/>
          </p:cNvPicPr>
          <p:nvPr/>
        </p:nvPicPr>
        <p:blipFill>
          <a:blip r:embed="rId4"/>
          <a:stretch>
            <a:fillRect/>
          </a:stretch>
        </p:blipFill>
        <p:spPr>
          <a:xfrm>
            <a:off x="0" y="0"/>
            <a:ext cx="6866164" cy="6858000"/>
          </a:xfrm>
          <a:prstGeom prst="rect">
            <a:avLst/>
          </a:prstGeom>
        </p:spPr>
      </p:pic>
      <p:pic>
        <p:nvPicPr>
          <p:cNvPr id="8" name="Picture 7">
            <a:extLst>
              <a:ext uri="{FF2B5EF4-FFF2-40B4-BE49-F238E27FC236}">
                <a16:creationId xmlns:a16="http://schemas.microsoft.com/office/drawing/2014/main" id="{8053A444-8794-4FB8-83AB-8E1859D9B031}"/>
              </a:ext>
            </a:extLst>
          </p:cNvPr>
          <p:cNvPicPr>
            <a:picLocks noChangeAspect="1"/>
          </p:cNvPicPr>
          <p:nvPr/>
        </p:nvPicPr>
        <p:blipFill>
          <a:blip r:embed="rId5"/>
          <a:stretch>
            <a:fillRect/>
          </a:stretch>
        </p:blipFill>
        <p:spPr>
          <a:xfrm>
            <a:off x="6096000" y="0"/>
            <a:ext cx="6866164" cy="685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02A4E5-D10E-4964-A3F6-B65587F70217}"/>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≠0</m:t>
                      </m:r>
                    </m:oMath>
                  </m:oMathPara>
                </a14:m>
                <a:endParaRPr lang="en-IN" dirty="0"/>
              </a:p>
            </p:txBody>
          </p:sp>
        </mc:Choice>
        <mc:Fallback xmlns="">
          <p:sp>
            <p:nvSpPr>
              <p:cNvPr id="7" name="TextBox 6">
                <a:extLst>
                  <a:ext uri="{FF2B5EF4-FFF2-40B4-BE49-F238E27FC236}">
                    <a16:creationId xmlns:a16="http://schemas.microsoft.com/office/drawing/2014/main" id="{9402A4E5-D10E-4964-A3F6-B65587F70217}"/>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1157381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825D71-DBA1-44AB-A78B-90F82B539E0F}"/>
                  </a:ext>
                </a:extLst>
              </p:cNvPr>
              <p:cNvSpPr txBox="1"/>
              <p:nvPr/>
            </p:nvSpPr>
            <p:spPr>
              <a:xfrm>
                <a:off x="2698653" y="5840002"/>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oMath>
                  </m:oMathPara>
                </a14:m>
                <a:endParaRPr lang="en-IN" dirty="0"/>
              </a:p>
            </p:txBody>
          </p:sp>
        </mc:Choice>
        <mc:Fallback xmlns="">
          <p:sp>
            <p:nvSpPr>
              <p:cNvPr id="4" name="TextBox 3">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2698653" y="5840002"/>
                <a:ext cx="1872343"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788E83-188D-44A9-8031-C660BE6EAA0D}"/>
                  </a:ext>
                </a:extLst>
              </p:cNvPr>
              <p:cNvSpPr txBox="1"/>
              <p:nvPr/>
            </p:nvSpPr>
            <p:spPr>
              <a:xfrm>
                <a:off x="8383306" y="5840002"/>
                <a:ext cx="18636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IN" dirty="0"/>
              </a:p>
            </p:txBody>
          </p:sp>
        </mc:Choice>
        <mc:Fallback xmlns="">
          <p:sp>
            <p:nvSpPr>
              <p:cNvPr id="11" name="TextBox 10">
                <a:extLst>
                  <a:ext uri="{FF2B5EF4-FFF2-40B4-BE49-F238E27FC236}">
                    <a16:creationId xmlns:a16="http://schemas.microsoft.com/office/drawing/2014/main" id="{0B788E83-188D-44A9-8031-C660BE6EAA0D}"/>
                  </a:ext>
                </a:extLst>
              </p:cNvPr>
              <p:cNvSpPr txBox="1">
                <a:spLocks noRot="1" noChangeAspect="1" noMove="1" noResize="1" noEditPoints="1" noAdjustHandles="1" noChangeArrowheads="1" noChangeShapeType="1" noTextEdit="1"/>
              </p:cNvSpPr>
              <p:nvPr/>
            </p:nvSpPr>
            <p:spPr>
              <a:xfrm>
                <a:off x="8383306" y="5840002"/>
                <a:ext cx="1863635" cy="369332"/>
              </a:xfrm>
              <a:prstGeom prst="rect">
                <a:avLst/>
              </a:prstGeom>
              <a:blipFill>
                <a:blip r:embed="rId3"/>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3EB89DBA-7E85-4BD3-AA3B-2C22E40FCB34}"/>
              </a:ext>
            </a:extLst>
          </p:cNvPr>
          <p:cNvPicPr>
            <a:picLocks noChangeAspect="1"/>
          </p:cNvPicPr>
          <p:nvPr/>
        </p:nvPicPr>
        <p:blipFill>
          <a:blip r:embed="rId4"/>
          <a:stretch>
            <a:fillRect/>
          </a:stretch>
        </p:blipFill>
        <p:spPr>
          <a:xfrm>
            <a:off x="6096000" y="0"/>
            <a:ext cx="6866164" cy="6858000"/>
          </a:xfrm>
          <a:prstGeom prst="rect">
            <a:avLst/>
          </a:prstGeom>
        </p:spPr>
      </p:pic>
      <p:pic>
        <p:nvPicPr>
          <p:cNvPr id="8" name="Picture 7">
            <a:extLst>
              <a:ext uri="{FF2B5EF4-FFF2-40B4-BE49-F238E27FC236}">
                <a16:creationId xmlns:a16="http://schemas.microsoft.com/office/drawing/2014/main" id="{23C83091-4874-4F3D-8840-52FE4AA2167F}"/>
              </a:ext>
            </a:extLst>
          </p:cNvPr>
          <p:cNvPicPr>
            <a:picLocks noChangeAspect="1"/>
          </p:cNvPicPr>
          <p:nvPr/>
        </p:nvPicPr>
        <p:blipFill>
          <a:blip r:embed="rId5"/>
          <a:stretch>
            <a:fillRect/>
          </a:stretch>
        </p:blipFill>
        <p:spPr>
          <a:xfrm>
            <a:off x="375613" y="0"/>
            <a:ext cx="6866164" cy="6858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19D2048-57C9-4E09-A125-8B38F22AA3B7}"/>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m:t>
                      </m:r>
                      <m:r>
                        <a:rPr lang="en-IN" i="1">
                          <a:latin typeface="Cambria Math" panose="02040503050406030204" pitchFamily="18" charset="0"/>
                          <a:ea typeface="Cambria Math"/>
                        </a:rPr>
                        <m:t>0</m:t>
                      </m:r>
                    </m:oMath>
                  </m:oMathPara>
                </a14:m>
                <a:endParaRPr lang="en-IN" dirty="0"/>
              </a:p>
            </p:txBody>
          </p:sp>
        </mc:Choice>
        <mc:Fallback xmlns="">
          <p:sp>
            <p:nvSpPr>
              <p:cNvPr id="6" name="TextBox 5">
                <a:extLst>
                  <a:ext uri="{FF2B5EF4-FFF2-40B4-BE49-F238E27FC236}">
                    <a16:creationId xmlns:a16="http://schemas.microsoft.com/office/drawing/2014/main" id="{219D2048-57C9-4E09-A125-8B38F22AA3B7}"/>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3015485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94D1AD-00FC-40CE-AC76-4E54D425F1B4}"/>
                  </a:ext>
                </a:extLst>
              </p:cNvPr>
              <p:cNvSpPr/>
              <p:nvPr/>
            </p:nvSpPr>
            <p:spPr>
              <a:xfrm>
                <a:off x="2774979" y="5679559"/>
                <a:ext cx="988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=0.1</m:t>
                      </m:r>
                    </m:oMath>
                  </m:oMathPara>
                </a14:m>
                <a:endParaRPr lang="en-IN" dirty="0"/>
              </a:p>
            </p:txBody>
          </p:sp>
        </mc:Choice>
        <mc:Fallback xmlns="">
          <p:sp>
            <p:nvSpPr>
              <p:cNvPr id="6" name="Rectangle 5">
                <a:extLst>
                  <a:ext uri="{FF2B5EF4-FFF2-40B4-BE49-F238E27FC236}">
                    <a16:creationId xmlns:a16="http://schemas.microsoft.com/office/drawing/2014/main" id="{A394D1AD-00FC-40CE-AC76-4E54D425F1B4}"/>
                  </a:ext>
                </a:extLst>
              </p:cNvPr>
              <p:cNvSpPr>
                <a:spLocks noRot="1" noChangeAspect="1" noMove="1" noResize="1" noEditPoints="1" noAdjustHandles="1" noChangeArrowheads="1" noChangeShapeType="1" noTextEdit="1"/>
              </p:cNvSpPr>
              <p:nvPr/>
            </p:nvSpPr>
            <p:spPr>
              <a:xfrm>
                <a:off x="2774979" y="5679559"/>
                <a:ext cx="988347"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394D1AD-00FC-40CE-AC76-4E54D425F1B4}"/>
                  </a:ext>
                </a:extLst>
              </p:cNvPr>
              <p:cNvSpPr/>
              <p:nvPr/>
            </p:nvSpPr>
            <p:spPr>
              <a:xfrm>
                <a:off x="8860704" y="5679559"/>
                <a:ext cx="993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=0.4</m:t>
                      </m:r>
                    </m:oMath>
                  </m:oMathPara>
                </a14:m>
                <a:endParaRPr lang="en-IN" dirty="0"/>
              </a:p>
            </p:txBody>
          </p:sp>
        </mc:Choice>
        <mc:Fallback xmlns="">
          <p:sp>
            <p:nvSpPr>
              <p:cNvPr id="10" name="Rectangle 9">
                <a:extLst>
                  <a:ext uri="{FF2B5EF4-FFF2-40B4-BE49-F238E27FC236}">
                    <a16:creationId xmlns:a16="http://schemas.microsoft.com/office/drawing/2014/main" id="{A394D1AD-00FC-40CE-AC76-4E54D425F1B4}"/>
                  </a:ext>
                </a:extLst>
              </p:cNvPr>
              <p:cNvSpPr>
                <a:spLocks noRot="1" noChangeAspect="1" noMove="1" noResize="1" noEditPoints="1" noAdjustHandles="1" noChangeArrowheads="1" noChangeShapeType="1" noTextEdit="1"/>
              </p:cNvSpPr>
              <p:nvPr/>
            </p:nvSpPr>
            <p:spPr>
              <a:xfrm>
                <a:off x="8860704" y="5679559"/>
                <a:ext cx="993157" cy="369332"/>
              </a:xfrm>
              <a:prstGeom prst="rect">
                <a:avLst/>
              </a:prstGeom>
              <a:blipFill>
                <a:blip r:embed="rId3"/>
                <a:stretch>
                  <a:fillRect/>
                </a:stretch>
              </a:blipFill>
            </p:spPr>
            <p:txBody>
              <a:bodyPr/>
              <a:lstStyle/>
              <a:p>
                <a:r>
                  <a:rPr lang="en-IN">
                    <a:noFill/>
                  </a:rPr>
                  <a:t> </a:t>
                </a:r>
              </a:p>
            </p:txBody>
          </p:sp>
        </mc:Fallback>
      </mc:AlternateContent>
      <p:sp>
        <p:nvSpPr>
          <p:cNvPr id="7" name="TextBox 1"/>
          <p:cNvSpPr txBox="1"/>
          <p:nvPr/>
        </p:nvSpPr>
        <p:spPr>
          <a:xfrm>
            <a:off x="785375" y="6128159"/>
            <a:ext cx="103251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In most of the cases, as the total sample size increases, the estimate of size of the test gets close to actual level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55A5419-740C-4C44-A692-BC2F4BBD0C3F}"/>
                  </a:ext>
                </a:extLst>
              </p:cNvPr>
              <p:cNvSpPr txBox="1"/>
              <p:nvPr/>
            </p:nvSpPr>
            <p:spPr>
              <a:xfrm>
                <a:off x="5470124" y="5888613"/>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≠0</m:t>
                      </m:r>
                    </m:oMath>
                  </m:oMathPara>
                </a14:m>
                <a:endParaRPr lang="en-IN" dirty="0"/>
              </a:p>
            </p:txBody>
          </p:sp>
        </mc:Choice>
        <mc:Fallback xmlns="">
          <p:sp>
            <p:nvSpPr>
              <p:cNvPr id="8" name="TextBox 7">
                <a:extLst>
                  <a:ext uri="{FF2B5EF4-FFF2-40B4-BE49-F238E27FC236}">
                    <a16:creationId xmlns:a16="http://schemas.microsoft.com/office/drawing/2014/main" id="{055A5419-740C-4C44-A692-BC2F4BBD0C3F}"/>
                  </a:ext>
                </a:extLst>
              </p:cNvPr>
              <p:cNvSpPr txBox="1">
                <a:spLocks noRot="1" noChangeAspect="1" noMove="1" noResize="1" noEditPoints="1" noAdjustHandles="1" noChangeArrowheads="1" noChangeShapeType="1" noTextEdit="1"/>
              </p:cNvSpPr>
              <p:nvPr/>
            </p:nvSpPr>
            <p:spPr>
              <a:xfrm>
                <a:off x="5470124" y="5888613"/>
                <a:ext cx="1251752" cy="369332"/>
              </a:xfrm>
              <a:prstGeom prst="rect">
                <a:avLst/>
              </a:prstGeom>
              <a:blipFill>
                <a:blip r:embed="rId4"/>
                <a:stretch>
                  <a:fillRect/>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3E0D66D0-B5B6-434F-9592-6AA7F6E1AC37}"/>
              </a:ext>
            </a:extLst>
          </p:cNvPr>
          <p:cNvPicPr>
            <a:picLocks noChangeAspect="1"/>
          </p:cNvPicPr>
          <p:nvPr/>
        </p:nvPicPr>
        <p:blipFill>
          <a:blip r:embed="rId5"/>
          <a:stretch>
            <a:fillRect/>
          </a:stretch>
        </p:blipFill>
        <p:spPr>
          <a:xfrm>
            <a:off x="7606" y="0"/>
            <a:ext cx="6866164" cy="6858000"/>
          </a:xfrm>
          <a:prstGeom prst="rect">
            <a:avLst/>
          </a:prstGeom>
        </p:spPr>
      </p:pic>
      <p:pic>
        <p:nvPicPr>
          <p:cNvPr id="11" name="Picture 10">
            <a:extLst>
              <a:ext uri="{FF2B5EF4-FFF2-40B4-BE49-F238E27FC236}">
                <a16:creationId xmlns:a16="http://schemas.microsoft.com/office/drawing/2014/main" id="{3BBDD911-3B85-4131-A1AE-27B8B7A5916D}"/>
              </a:ext>
            </a:extLst>
          </p:cNvPr>
          <p:cNvPicPr>
            <a:picLocks noChangeAspect="1"/>
          </p:cNvPicPr>
          <p:nvPr/>
        </p:nvPicPr>
        <p:blipFill>
          <a:blip r:embed="rId6"/>
          <a:stretch>
            <a:fillRect/>
          </a:stretch>
        </p:blipFill>
        <p:spPr>
          <a:xfrm>
            <a:off x="6096000" y="0"/>
            <a:ext cx="6866164" cy="6858000"/>
          </a:xfrm>
          <a:prstGeom prst="rect">
            <a:avLst/>
          </a:prstGeom>
        </p:spPr>
      </p:pic>
    </p:spTree>
    <p:extLst>
      <p:ext uri="{BB962C8B-B14F-4D97-AF65-F5344CB8AC3E}">
        <p14:creationId xmlns:p14="http://schemas.microsoft.com/office/powerpoint/2010/main" val="3511113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C96B-D8B3-4D61-9900-6F81285EED0B}"/>
              </a:ext>
            </a:extLst>
          </p:cNvPr>
          <p:cNvSpPr>
            <a:spLocks noGrp="1"/>
          </p:cNvSpPr>
          <p:nvPr>
            <p:ph type="title"/>
          </p:nvPr>
        </p:nvSpPr>
        <p:spPr/>
        <p:txBody>
          <a:bodyPr/>
          <a:lstStyle/>
          <a:p>
            <a:r>
              <a:rPr lang="en-US" dirty="0"/>
              <a:t>Size Of Test for Non Parametric Asymptotic Distribution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F79C2-734F-444B-BC9E-DC28728B6B69}"/>
                  </a:ext>
                </a:extLst>
              </p:cNvPr>
              <p:cNvSpPr>
                <a:spLocks noGrp="1"/>
              </p:cNvSpPr>
              <p:nvPr>
                <p:ph idx="1"/>
              </p:nvPr>
            </p:nvSpPr>
            <p:spPr/>
            <p:txBody>
              <a:bodyPr/>
              <a:lstStyle/>
              <a:p>
                <a:r>
                  <a:rPr lang="en-IN" sz="2400" dirty="0"/>
                  <a:t>Distribution of T approaches to </a:t>
                </a:r>
                <a14:m>
                  <m:oMath xmlns:m="http://schemas.openxmlformats.org/officeDocument/2006/math">
                    <m:r>
                      <a:rPr lang="en-IN" sz="2400" b="0" i="1" smtClean="0">
                        <a:latin typeface="Cambria Math" panose="02040503050406030204" pitchFamily="18" charset="0"/>
                      </a:rPr>
                      <m:t>𝑁</m:t>
                    </m:r>
                    <m:r>
                      <a:rPr lang="en-IN" sz="2400" b="0" i="1" smtClean="0">
                        <a:latin typeface="Cambria Math" panose="02040503050406030204" pitchFamily="18" charset="0"/>
                      </a:rPr>
                      <m:t>(0,1)</m:t>
                    </m:r>
                  </m:oMath>
                </a14:m>
                <a:r>
                  <a:rPr lang="en-IN" sz="2400" dirty="0"/>
                  <a:t> as the total sample size increase.</a:t>
                </a:r>
              </a:p>
              <a:p>
                <a:pPr marL="109728" indent="0">
                  <a:buNone/>
                </a:pPr>
                <a:endParaRPr lang="en-IN" sz="2400" dirty="0"/>
              </a:p>
              <a:p>
                <a:r>
                  <a:rPr lang="en-IN" sz="2400" dirty="0"/>
                  <a:t>Using the above fact, we use following rejection rule:</a:t>
                </a:r>
              </a:p>
              <a:p>
                <a:pPr marL="708660" lvl="1" indent="-342900"/>
                <a:r>
                  <a:rPr lang="en-IN" sz="2000" dirty="0"/>
                  <a:t>Reject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oMath>
                </a14:m>
                <a:r>
                  <a:rPr lang="en-IN" sz="2000" dirty="0"/>
                  <a:t> in favour of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1</m:t>
                        </m:r>
                      </m:sub>
                    </m:sSub>
                  </m:oMath>
                </a14:m>
                <a:r>
                  <a:rPr lang="en-IN" sz="2000" dirty="0"/>
                  <a:t> if </a:t>
                </a:r>
                <a14:m>
                  <m:oMath xmlns:m="http://schemas.openxmlformats.org/officeDocument/2006/math">
                    <m:r>
                      <a:rPr lang="en-IN" sz="2000" b="0" i="1" smtClean="0">
                        <a:latin typeface="Cambria Math" panose="02040503050406030204" pitchFamily="18" charset="0"/>
                      </a:rPr>
                      <m:t>𝑇</m:t>
                    </m:r>
                    <m:r>
                      <a:rPr lang="en-US" sz="2000" b="0" i="1" smtClean="0">
                        <a:latin typeface="Cambria Math" panose="02040503050406030204" pitchFamily="18" charset="0"/>
                      </a:rPr>
                      <m:t>&gt;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𝜏</m:t>
                        </m:r>
                      </m:e>
                      <m:sub>
                        <m:r>
                          <a:rPr lang="en-IN" sz="2000" b="0" i="1" smtClean="0">
                            <a:latin typeface="Cambria Math" panose="02040503050406030204" pitchFamily="18" charset="0"/>
                          </a:rPr>
                          <m:t>𝛼</m:t>
                        </m:r>
                      </m:sub>
                    </m:sSub>
                  </m:oMath>
                </a14:m>
                <a:endParaRPr lang="en-IN" sz="2000" dirty="0"/>
              </a:p>
              <a:p>
                <a:pPr marL="708660" lvl="1" indent="-342900"/>
                <a:r>
                  <a:rPr lang="en-IN" sz="2000" dirty="0"/>
                  <a:t>Reject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oMath>
                </a14:m>
                <a:r>
                  <a:rPr lang="en-IN" sz="2000" dirty="0"/>
                  <a:t> in favour of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2</m:t>
                        </m:r>
                      </m:sub>
                    </m:sSub>
                  </m:oMath>
                </a14:m>
                <a:r>
                  <a:rPr lang="en-IN" sz="2000" dirty="0"/>
                  <a:t> if </a:t>
                </a:r>
                <a14:m>
                  <m:oMath xmlns:m="http://schemas.openxmlformats.org/officeDocument/2006/math">
                    <m:r>
                      <a:rPr lang="en-IN" sz="2000" b="0" i="1" smtClean="0">
                        <a:latin typeface="Cambria Math" panose="02040503050406030204" pitchFamily="18" charset="0"/>
                      </a:rPr>
                      <m:t>𝑇</m:t>
                    </m:r>
                    <m:r>
                      <a:rPr lang="en-US" sz="2000" b="0" i="1" smtClean="0">
                        <a:latin typeface="Cambria Math" panose="02040503050406030204" pitchFamily="18" charset="0"/>
                      </a:rPr>
                      <m:t>&lt;−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𝜏</m:t>
                        </m:r>
                      </m:e>
                      <m:sub>
                        <m:r>
                          <a:rPr lang="en-IN" sz="2000" b="0" i="1" smtClean="0">
                            <a:latin typeface="Cambria Math" panose="02040503050406030204" pitchFamily="18" charset="0"/>
                          </a:rPr>
                          <m:t>𝛼</m:t>
                        </m:r>
                      </m:sub>
                    </m:sSub>
                  </m:oMath>
                </a14:m>
                <a:endParaRPr lang="en-IN" sz="2000" dirty="0"/>
              </a:p>
              <a:p>
                <a:pPr marL="708660" lvl="1" indent="-342900"/>
                <a:r>
                  <a:rPr lang="en-IN" sz="2000" dirty="0"/>
                  <a:t>Reject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oMath>
                </a14:m>
                <a:r>
                  <a:rPr lang="en-IN" sz="2000" dirty="0"/>
                  <a:t> in favour of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3</m:t>
                        </m:r>
                      </m:sub>
                    </m:sSub>
                  </m:oMath>
                </a14:m>
                <a:r>
                  <a:rPr lang="en-IN" sz="2000" dirty="0"/>
                  <a:t> if </a:t>
                </a:r>
                <a14:m>
                  <m:oMath xmlns:m="http://schemas.openxmlformats.org/officeDocument/2006/math">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𝑇</m:t>
                        </m:r>
                      </m:e>
                    </m:d>
                    <m:r>
                      <a:rPr lang="en-IN" sz="2000" b="0" i="1" smtClean="0">
                        <a:latin typeface="Cambria Math" panose="02040503050406030204" pitchFamily="18" charset="0"/>
                      </a:rPr>
                      <m:t>&gt;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𝜏</m:t>
                        </m:r>
                      </m:e>
                      <m:sub>
                        <m:r>
                          <a:rPr lang="en-IN" sz="2000" b="0" i="1" smtClean="0">
                            <a:latin typeface="Cambria Math" panose="02040503050406030204" pitchFamily="18" charset="0"/>
                          </a:rPr>
                          <m:t> </m:t>
                        </m:r>
                        <m:f>
                          <m:fPr>
                            <m:type m:val="skw"/>
                            <m:ctrlPr>
                              <a:rPr lang="en-IN" sz="2000" b="0" i="1" smtClean="0">
                                <a:latin typeface="Cambria Math" panose="02040503050406030204" pitchFamily="18" charset="0"/>
                              </a:rPr>
                            </m:ctrlPr>
                          </m:fPr>
                          <m:num>
                            <m:r>
                              <a:rPr lang="en-IN" sz="2000" b="0" i="1" smtClean="0">
                                <a:latin typeface="Cambria Math" panose="02040503050406030204" pitchFamily="18" charset="0"/>
                              </a:rPr>
                              <m:t>𝛼</m:t>
                            </m:r>
                          </m:num>
                          <m:den>
                            <m:r>
                              <a:rPr lang="en-IN" sz="2000" b="0" i="1" smtClean="0">
                                <a:latin typeface="Cambria Math" panose="02040503050406030204" pitchFamily="18" charset="0"/>
                              </a:rPr>
                              <m:t>2</m:t>
                            </m:r>
                          </m:den>
                        </m:f>
                      </m:sub>
                    </m:sSub>
                  </m:oMath>
                </a14:m>
                <a:endParaRPr lang="en-IN" sz="2000" b="0" dirty="0"/>
              </a:p>
              <a:p>
                <a:pPr marL="365760" lvl="1" indent="0">
                  <a:buNone/>
                </a:pPr>
                <a:endParaRPr lang="en-IN" sz="2000" b="0" dirty="0"/>
              </a:p>
              <a:p>
                <a:r>
                  <a:rPr lang="en-IN" sz="2400" dirty="0"/>
                  <a:t>Again, we estimate the size similarly, and plot that against the total sample size.</a:t>
                </a:r>
                <a:endParaRPr lang="en-IN" dirty="0"/>
              </a:p>
            </p:txBody>
          </p:sp>
        </mc:Choice>
        <mc:Fallback xmlns="">
          <p:sp>
            <p:nvSpPr>
              <p:cNvPr id="3" name="Content Placeholder 2">
                <a:extLst>
                  <a:ext uri="{FF2B5EF4-FFF2-40B4-BE49-F238E27FC236}">
                    <a16:creationId xmlns:a16="http://schemas.microsoft.com/office/drawing/2014/main" id="{EFBF79C2-734F-444B-BC9E-DC28728B6B69}"/>
                  </a:ext>
                </a:extLst>
              </p:cNvPr>
              <p:cNvSpPr>
                <a:spLocks noGrp="1" noRot="1" noChangeAspect="1" noMove="1" noResize="1" noEditPoints="1" noAdjustHandles="1" noChangeArrowheads="1" noChangeShapeType="1" noTextEdit="1"/>
              </p:cNvSpPr>
              <p:nvPr>
                <p:ph idx="1"/>
              </p:nvPr>
            </p:nvSpPr>
            <p:spPr>
              <a:blipFill>
                <a:blip r:embed="rId2"/>
                <a:stretch>
                  <a:fillRect l="-545" t="-2256" b="-902"/>
                </a:stretch>
              </a:blipFill>
            </p:spPr>
            <p:txBody>
              <a:bodyPr/>
              <a:lstStyle/>
              <a:p>
                <a:r>
                  <a:rPr lang="en-IN">
                    <a:noFill/>
                  </a:rPr>
                  <a:t> </a:t>
                </a:r>
              </a:p>
            </p:txBody>
          </p:sp>
        </mc:Fallback>
      </mc:AlternateContent>
    </p:spTree>
    <p:extLst>
      <p:ext uri="{BB962C8B-B14F-4D97-AF65-F5344CB8AC3E}">
        <p14:creationId xmlns:p14="http://schemas.microsoft.com/office/powerpoint/2010/main" val="154288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82FA-CA02-423F-BEC7-2C09817AC059}"/>
              </a:ext>
            </a:extLst>
          </p:cNvPr>
          <p:cNvSpPr>
            <a:spLocks noGrp="1"/>
          </p:cNvSpPr>
          <p:nvPr>
            <p:ph type="title"/>
          </p:nvPr>
        </p:nvSpPr>
        <p:spPr>
          <a:xfrm>
            <a:off x="609600" y="176597"/>
            <a:ext cx="10972800" cy="1143000"/>
          </a:xfrm>
        </p:spPr>
        <p:txBody>
          <a:bodyPr/>
          <a:lstStyle/>
          <a:p>
            <a:r>
              <a:rPr lang="en-US" dirty="0"/>
              <a:t>objective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5B963A-8FCE-4715-92B8-11059780C1CE}"/>
                  </a:ext>
                </a:extLst>
              </p:cNvPr>
              <p:cNvSpPr>
                <a:spLocks noGrp="1"/>
              </p:cNvSpPr>
              <p:nvPr>
                <p:ph idx="1"/>
              </p:nvPr>
            </p:nvSpPr>
            <p:spPr>
              <a:xfrm>
                <a:off x="465338" y="1319597"/>
                <a:ext cx="10515600" cy="4075113"/>
              </a:xfrm>
            </p:spPr>
            <p:txBody>
              <a:bodyPr>
                <a:noAutofit/>
              </a:bodyPr>
              <a:lstStyle/>
              <a:p>
                <a:pPr marL="514350" indent="-514350">
                  <a:buSzPct val="86000"/>
                  <a:buFont typeface="+mj-lt"/>
                  <a:buAutoNum type="arabicPeriod"/>
                </a:pPr>
                <a:r>
                  <a:rPr lang="en-US" sz="2400" dirty="0"/>
                  <a:t>We verify that the Mann-Whitney Statistic is distribution free under the null hypothesis. </a:t>
                </a:r>
              </a:p>
              <a:p>
                <a:pPr marL="514350" indent="-514350">
                  <a:buSzPct val="86000"/>
                  <a:buFont typeface="+mj-lt"/>
                  <a:buAutoNum type="arabicPeriod"/>
                </a:pPr>
                <a:r>
                  <a:rPr lang="en-US" sz="2400" dirty="0"/>
                  <a:t>For size </a:t>
                </a:r>
                <a14:m>
                  <m:oMath xmlns:m="http://schemas.openxmlformats.org/officeDocument/2006/math">
                    <m:r>
                      <a:rPr lang="en-US" sz="2400" b="0" i="1" smtClean="0">
                        <a:latin typeface="Cambria Math" panose="02040503050406030204" pitchFamily="18" charset="0"/>
                      </a:rPr>
                      <m:t>𝛼</m:t>
                    </m:r>
                  </m:oMath>
                </a14:m>
                <a:r>
                  <a:rPr lang="en-US" sz="2400" dirty="0"/>
                  <a:t> (specified), we estimate the size of the test</a:t>
                </a:r>
                <a14:m>
                  <m:oMath xmlns:m="http://schemas.openxmlformats.org/officeDocument/2006/math">
                    <m:r>
                      <a:rPr lang="en-IN" sz="2400" b="0" i="1" smtClean="0">
                        <a:latin typeface="Cambria Math" panose="02040503050406030204" pitchFamily="18" charset="0"/>
                      </a:rPr>
                      <m:t>,</m:t>
                    </m:r>
                  </m:oMath>
                </a14:m>
                <a:r>
                  <a:rPr lang="en-US" sz="2400" dirty="0"/>
                  <a:t> and plot the estimated sizes against the increasing sample sizes.</a:t>
                </a:r>
              </a:p>
              <a:p>
                <a:pPr marL="514350" indent="-514350">
                  <a:buSzPct val="86000"/>
                  <a:buFont typeface="+mj-lt"/>
                  <a:buAutoNum type="arabicPeriod"/>
                </a:pPr>
                <a:r>
                  <a:rPr lang="en-US" sz="2400" dirty="0"/>
                  <a:t>For fixed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 </m:t>
                    </m:r>
                  </m:oMath>
                </a14:m>
                <a:r>
                  <a:rPr lang="en-IN" sz="2400" dirty="0"/>
                  <a:t>and </a:t>
                </a:r>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 </m:t>
                    </m:r>
                  </m:oMath>
                </a14:m>
                <a:r>
                  <a:rPr lang="en-IN" sz="2400" dirty="0"/>
                  <a:t>we show how the underlying distribution affects the power function </a:t>
                </a:r>
                <a:r>
                  <a:rPr lang="en-US" sz="2400" dirty="0"/>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𝑛</m:t>
                        </m:r>
                        <m:r>
                          <a:rPr lang="en-IN" sz="2400" b="0" i="1" smtClean="0">
                            <a:latin typeface="Cambria Math" panose="02040503050406030204" pitchFamily="18" charset="0"/>
                          </a:rPr>
                          <m:t>,</m:t>
                        </m:r>
                        <m:r>
                          <a:rPr lang="en-IN" sz="2400" b="0" i="1" smtClean="0">
                            <a:latin typeface="Cambria Math" panose="02040503050406030204" pitchFamily="18" charset="0"/>
                          </a:rPr>
                          <m:t>𝑚</m:t>
                        </m:r>
                      </m:sub>
                    </m:sSub>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m:t>
                    </m:r>
                  </m:oMath>
                </a14:m>
                <a:r>
                  <a:rPr lang="en-US" sz="2400" dirty="0"/>
                  <a:t>) </a:t>
                </a:r>
                <a:r>
                  <a:rPr lang="en-IN" sz="2400" dirty="0"/>
                  <a:t>of the test for the Mann-Whitney statistic for varying </a:t>
                </a:r>
                <a14:m>
                  <m:oMath xmlns:m="http://schemas.openxmlformats.org/officeDocument/2006/math">
                    <m:r>
                      <a:rPr lang="en-US" sz="2400" i="1">
                        <a:latin typeface="Cambria Math" panose="02040503050406030204" pitchFamily="18" charset="0"/>
                      </a:rPr>
                      <m:t>𝜃</m:t>
                    </m:r>
                  </m:oMath>
                </a14:m>
                <a:r>
                  <a:rPr lang="en-IN" sz="2400" dirty="0"/>
                  <a:t> and also for fixed </a:t>
                </a:r>
                <a14:m>
                  <m:oMath xmlns:m="http://schemas.openxmlformats.org/officeDocument/2006/math">
                    <m:r>
                      <a:rPr lang="en-US" sz="2400" i="1">
                        <a:latin typeface="Cambria Math" panose="02040503050406030204" pitchFamily="18" charset="0"/>
                      </a:rPr>
                      <m:t>𝜃</m:t>
                    </m:r>
                  </m:oMath>
                </a14:m>
                <a:r>
                  <a:rPr lang="en-IN" sz="2400" dirty="0"/>
                  <a:t> and varying </a:t>
                </a:r>
                <a14:m>
                  <m:oMath xmlns:m="http://schemas.openxmlformats.org/officeDocument/2006/math">
                    <m:r>
                      <a:rPr lang="en-IN" sz="2400" b="0" i="1" smtClean="0">
                        <a:latin typeface="Cambria Math" panose="02040503050406030204" pitchFamily="18" charset="0"/>
                      </a:rPr>
                      <m:t>𝑚</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and</m:t>
                    </m:r>
                    <m:r>
                      <a:rPr lang="en-US" sz="2400" b="0" i="1" smtClean="0">
                        <a:latin typeface="Cambria Math" panose="02040503050406030204" pitchFamily="18" charset="0"/>
                      </a:rPr>
                      <m:t> </m:t>
                    </m:r>
                    <m:r>
                      <a:rPr lang="en-IN" sz="2400" b="0" i="1" smtClean="0">
                        <a:latin typeface="Cambria Math" panose="02040503050406030204" pitchFamily="18" charset="0"/>
                      </a:rPr>
                      <m:t>𝑛</m:t>
                    </m:r>
                  </m:oMath>
                </a14:m>
                <a:r>
                  <a:rPr lang="en-IN" sz="2400" dirty="0"/>
                  <a:t>.</a:t>
                </a:r>
              </a:p>
              <a:p>
                <a:pPr marL="514350" indent="-514350">
                  <a:buSzPct val="86000"/>
                  <a:buFont typeface="+mj-lt"/>
                  <a:buAutoNum type="arabicPeriod"/>
                </a:pPr>
                <a:r>
                  <a:rPr lang="en-US" sz="2400" dirty="0"/>
                  <a:t>We carry out the corresponding parametric test and make a comparison with the non-parametric test. </a:t>
                </a:r>
              </a:p>
              <a:p>
                <a:pPr marL="514350" indent="-514350">
                  <a:buSzPct val="86000"/>
                  <a:buFont typeface="+mj-lt"/>
                  <a:buAutoNum type="arabicPeriod"/>
                </a:pPr>
                <a:r>
                  <a:rPr lang="en-US" sz="2400" dirty="0"/>
                  <a:t>We will check these for both exact and limiting distributions.</a:t>
                </a:r>
              </a:p>
              <a:p>
                <a:pPr marL="514350" indent="-514350">
                  <a:buSzPct val="86000"/>
                  <a:buFont typeface="+mj-lt"/>
                  <a:buAutoNum type="arabicPeriod"/>
                </a:pPr>
                <a:endParaRPr lang="en-US" sz="2400" dirty="0"/>
              </a:p>
            </p:txBody>
          </p:sp>
        </mc:Choice>
        <mc:Fallback>
          <p:sp>
            <p:nvSpPr>
              <p:cNvPr id="3" name="Content Placeholder 2">
                <a:extLst>
                  <a:ext uri="{FF2B5EF4-FFF2-40B4-BE49-F238E27FC236}">
                    <a16:creationId xmlns:a16="http://schemas.microsoft.com/office/drawing/2014/main" id="{2A5B963A-8FCE-4715-92B8-11059780C1CE}"/>
                  </a:ext>
                </a:extLst>
              </p:cNvPr>
              <p:cNvSpPr>
                <a:spLocks noGrp="1" noRot="1" noChangeAspect="1" noMove="1" noResize="1" noEditPoints="1" noAdjustHandles="1" noChangeArrowheads="1" noChangeShapeType="1" noTextEdit="1"/>
              </p:cNvSpPr>
              <p:nvPr>
                <p:ph idx="1"/>
              </p:nvPr>
            </p:nvSpPr>
            <p:spPr>
              <a:xfrm>
                <a:off x="465338" y="1319597"/>
                <a:ext cx="10515600" cy="4075113"/>
              </a:xfrm>
              <a:blipFill>
                <a:blip r:embed="rId2"/>
                <a:stretch>
                  <a:fillRect l="-638" t="-2242" r="-1507" b="-1644"/>
                </a:stretch>
              </a:blipFill>
            </p:spPr>
            <p:txBody>
              <a:bodyPr/>
              <a:lstStyle/>
              <a:p>
                <a:r>
                  <a:rPr lang="en-IN">
                    <a:noFill/>
                  </a:rPr>
                  <a:t> </a:t>
                </a:r>
              </a:p>
            </p:txBody>
          </p:sp>
        </mc:Fallback>
      </mc:AlternateContent>
    </p:spTree>
    <p:extLst>
      <p:ext uri="{BB962C8B-B14F-4D97-AF65-F5344CB8AC3E}">
        <p14:creationId xmlns:p14="http://schemas.microsoft.com/office/powerpoint/2010/main" val="2300529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825D71-DBA1-44AB-A78B-90F82B539E0F}"/>
                  </a:ext>
                </a:extLst>
              </p:cNvPr>
              <p:cNvSpPr txBox="1"/>
              <p:nvPr/>
            </p:nvSpPr>
            <p:spPr>
              <a:xfrm>
                <a:off x="2233827" y="6106655"/>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001</m:t>
                      </m:r>
                    </m:oMath>
                  </m:oMathPara>
                </a14:m>
                <a:endParaRPr lang="en-IN" dirty="0"/>
              </a:p>
            </p:txBody>
          </p:sp>
        </mc:Choice>
        <mc:Fallback xmlns="">
          <p:sp>
            <p:nvSpPr>
              <p:cNvPr id="5" name="TextBox 4">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2233827" y="6106655"/>
                <a:ext cx="1872343"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825D71-DBA1-44AB-A78B-90F82B539E0F}"/>
                  </a:ext>
                </a:extLst>
              </p:cNvPr>
              <p:cNvSpPr txBox="1"/>
              <p:nvPr/>
            </p:nvSpPr>
            <p:spPr>
              <a:xfrm>
                <a:off x="8085830" y="6106655"/>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005</m:t>
                      </m:r>
                    </m:oMath>
                  </m:oMathPara>
                </a14:m>
                <a:endParaRPr lang="en-IN" dirty="0"/>
              </a:p>
            </p:txBody>
          </p:sp>
        </mc:Choice>
        <mc:Fallback xmlns="">
          <p:sp>
            <p:nvSpPr>
              <p:cNvPr id="11" name="TextBox 10">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8085830" y="6106655"/>
                <a:ext cx="1872343" cy="369332"/>
              </a:xfrm>
              <a:prstGeom prst="rect">
                <a:avLst/>
              </a:prstGeom>
              <a:blipFill>
                <a:blip r:embed="rId3"/>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DC278112-D474-4C6D-B0AC-490A581830E6}"/>
              </a:ext>
            </a:extLst>
          </p:cNvPr>
          <p:cNvPicPr>
            <a:picLocks noChangeAspect="1"/>
          </p:cNvPicPr>
          <p:nvPr/>
        </p:nvPicPr>
        <p:blipFill>
          <a:blip r:embed="rId4"/>
          <a:stretch>
            <a:fillRect/>
          </a:stretch>
        </p:blipFill>
        <p:spPr>
          <a:xfrm>
            <a:off x="346276" y="382013"/>
            <a:ext cx="6866659" cy="6858000"/>
          </a:xfrm>
          <a:prstGeom prst="rect">
            <a:avLst/>
          </a:prstGeom>
        </p:spPr>
      </p:pic>
      <p:pic>
        <p:nvPicPr>
          <p:cNvPr id="9" name="Picture 8">
            <a:extLst>
              <a:ext uri="{FF2B5EF4-FFF2-40B4-BE49-F238E27FC236}">
                <a16:creationId xmlns:a16="http://schemas.microsoft.com/office/drawing/2014/main" id="{B88C74B5-F15D-45CF-867A-0F8504532E40}"/>
              </a:ext>
            </a:extLst>
          </p:cNvPr>
          <p:cNvPicPr>
            <a:picLocks noChangeAspect="1"/>
          </p:cNvPicPr>
          <p:nvPr/>
        </p:nvPicPr>
        <p:blipFill>
          <a:blip r:embed="rId5"/>
          <a:stretch>
            <a:fillRect/>
          </a:stretch>
        </p:blipFill>
        <p:spPr>
          <a:xfrm>
            <a:off x="6016101" y="382013"/>
            <a:ext cx="6866659" cy="685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115B80-E0E1-4A69-BD4B-27B53CDDC7EB}"/>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&lt;</m:t>
                      </m:r>
                      <m:r>
                        <a:rPr lang="en-IN" i="1">
                          <a:latin typeface="Cambria Math" panose="02040503050406030204" pitchFamily="18" charset="0"/>
                        </a:rPr>
                        <m:t>0</m:t>
                      </m:r>
                    </m:oMath>
                  </m:oMathPara>
                </a14:m>
                <a:endParaRPr lang="en-IN" dirty="0"/>
              </a:p>
            </p:txBody>
          </p:sp>
        </mc:Choice>
        <mc:Fallback xmlns="">
          <p:sp>
            <p:nvSpPr>
              <p:cNvPr id="7" name="TextBox 6">
                <a:extLst>
                  <a:ext uri="{FF2B5EF4-FFF2-40B4-BE49-F238E27FC236}">
                    <a16:creationId xmlns:a16="http://schemas.microsoft.com/office/drawing/2014/main" id="{B8115B80-E0E1-4A69-BD4B-27B53CDDC7EB}"/>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4241427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p:cNvSpPr txBox="1"/>
              <p:nvPr/>
            </p:nvSpPr>
            <p:spPr>
              <a:xfrm>
                <a:off x="2168769" y="5571364"/>
                <a:ext cx="1371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=0.01</m:t>
                      </m:r>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2168769" y="5571364"/>
                <a:ext cx="1371600" cy="369332"/>
              </a:xfrm>
              <a:prstGeom prst="rect">
                <a:avLst/>
              </a:prstGeom>
              <a:blipFill rotWithShape="1">
                <a:blip r:embed="rId4"/>
                <a:stretch>
                  <a:fillRect t="-6557" b="-262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DB65B80-0AC8-456A-A660-6D43CD73B246}"/>
                  </a:ext>
                </a:extLst>
              </p:cNvPr>
              <p:cNvSpPr/>
              <p:nvPr/>
            </p:nvSpPr>
            <p:spPr>
              <a:xfrm>
                <a:off x="8306371" y="5571364"/>
                <a:ext cx="1116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=0.05</m:t>
                      </m:r>
                    </m:oMath>
                  </m:oMathPara>
                </a14:m>
                <a:endParaRPr lang="en-IN" dirty="0"/>
              </a:p>
            </p:txBody>
          </p:sp>
        </mc:Choice>
        <mc:Fallback xmlns="">
          <p:sp>
            <p:nvSpPr>
              <p:cNvPr id="16" name="Rectangle 15">
                <a:extLst>
                  <a:ext uri="{FF2B5EF4-FFF2-40B4-BE49-F238E27FC236}">
                    <a16:creationId xmlns:a16="http://schemas.microsoft.com/office/drawing/2014/main" xmlns="" xmlns:a14="http://schemas.microsoft.com/office/drawing/2010/main" id="{EDB65B80-0AC8-456A-A660-6D43CD73B246}"/>
                  </a:ext>
                </a:extLst>
              </p:cNvPr>
              <p:cNvSpPr>
                <a:spLocks noRot="1" noChangeAspect="1" noMove="1" noResize="1" noEditPoints="1" noAdjustHandles="1" noChangeArrowheads="1" noChangeShapeType="1" noTextEdit="1"/>
              </p:cNvSpPr>
              <p:nvPr/>
            </p:nvSpPr>
            <p:spPr>
              <a:xfrm>
                <a:off x="8306371" y="5571364"/>
                <a:ext cx="1116588" cy="369332"/>
              </a:xfrm>
              <a:prstGeom prst="rect">
                <a:avLst/>
              </a:prstGeom>
              <a:blipFill rotWithShape="1">
                <a:blip r:embed="rId6"/>
                <a:stretch>
                  <a:fillRect t="-6557" r="-8197" b="-26230"/>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48AEC624-81FF-4CDC-BFB9-EA219A1D7410}"/>
              </a:ext>
            </a:extLst>
          </p:cNvPr>
          <p:cNvPicPr>
            <a:picLocks noChangeAspect="1"/>
          </p:cNvPicPr>
          <p:nvPr/>
        </p:nvPicPr>
        <p:blipFill>
          <a:blip r:embed="rId7"/>
          <a:stretch>
            <a:fillRect/>
          </a:stretch>
        </p:blipFill>
        <p:spPr>
          <a:xfrm>
            <a:off x="0" y="0"/>
            <a:ext cx="6866659" cy="6858000"/>
          </a:xfrm>
          <a:prstGeom prst="rect">
            <a:avLst/>
          </a:prstGeom>
        </p:spPr>
      </p:pic>
      <p:pic>
        <p:nvPicPr>
          <p:cNvPr id="7" name="Picture 6">
            <a:extLst>
              <a:ext uri="{FF2B5EF4-FFF2-40B4-BE49-F238E27FC236}">
                <a16:creationId xmlns:a16="http://schemas.microsoft.com/office/drawing/2014/main" id="{22943A93-8D0A-4663-A04C-E31052E9558A}"/>
              </a:ext>
            </a:extLst>
          </p:cNvPr>
          <p:cNvPicPr>
            <a:picLocks noChangeAspect="1"/>
          </p:cNvPicPr>
          <p:nvPr/>
        </p:nvPicPr>
        <p:blipFill>
          <a:blip r:embed="rId8"/>
          <a:stretch>
            <a:fillRect/>
          </a:stretch>
        </p:blipFill>
        <p:spPr>
          <a:xfrm>
            <a:off x="5989629" y="0"/>
            <a:ext cx="6866659" cy="6858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4EB31C-1700-46DF-8394-3B51E4BEF93F}"/>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&lt;</m:t>
                      </m:r>
                      <m:r>
                        <a:rPr lang="en-IN" i="1">
                          <a:latin typeface="Cambria Math" panose="02040503050406030204" pitchFamily="18" charset="0"/>
                        </a:rPr>
                        <m:t>0</m:t>
                      </m:r>
                    </m:oMath>
                  </m:oMathPara>
                </a14:m>
                <a:endParaRPr lang="en-IN" dirty="0"/>
              </a:p>
            </p:txBody>
          </p:sp>
        </mc:Choice>
        <mc:Fallback xmlns="">
          <p:sp>
            <p:nvSpPr>
              <p:cNvPr id="6" name="TextBox 5">
                <a:extLst>
                  <a:ext uri="{FF2B5EF4-FFF2-40B4-BE49-F238E27FC236}">
                    <a16:creationId xmlns:a16="http://schemas.microsoft.com/office/drawing/2014/main" id="{8A4EB31C-1700-46DF-8394-3B51E4BEF93F}"/>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9"/>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2593015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p:cNvSpPr txBox="1"/>
              <p:nvPr/>
            </p:nvSpPr>
            <p:spPr>
              <a:xfrm>
                <a:off x="2191191" y="5599538"/>
                <a:ext cx="188741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=0.1</m:t>
                      </m:r>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2191191" y="5599538"/>
                <a:ext cx="1887415"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394D1AD-00FC-40CE-AC76-4E54D425F1B4}"/>
                  </a:ext>
                </a:extLst>
              </p:cNvPr>
              <p:cNvSpPr/>
              <p:nvPr/>
            </p:nvSpPr>
            <p:spPr>
              <a:xfrm>
                <a:off x="8815518" y="5599538"/>
                <a:ext cx="993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=0.4</m:t>
                      </m:r>
                    </m:oMath>
                  </m:oMathPara>
                </a14:m>
                <a:endParaRPr lang="en-IN" dirty="0"/>
              </a:p>
            </p:txBody>
          </p:sp>
        </mc:Choice>
        <mc:Fallback xmlns="">
          <p:sp>
            <p:nvSpPr>
              <p:cNvPr id="16" name="Rectangle 15">
                <a:extLst>
                  <a:ext uri="{FF2B5EF4-FFF2-40B4-BE49-F238E27FC236}">
                    <a16:creationId xmlns:a16="http://schemas.microsoft.com/office/drawing/2014/main" id="{A394D1AD-00FC-40CE-AC76-4E54D425F1B4}"/>
                  </a:ext>
                </a:extLst>
              </p:cNvPr>
              <p:cNvSpPr>
                <a:spLocks noRot="1" noChangeAspect="1" noMove="1" noResize="1" noEditPoints="1" noAdjustHandles="1" noChangeArrowheads="1" noChangeShapeType="1" noTextEdit="1"/>
              </p:cNvSpPr>
              <p:nvPr/>
            </p:nvSpPr>
            <p:spPr>
              <a:xfrm>
                <a:off x="8815518" y="5599538"/>
                <a:ext cx="993157" cy="369332"/>
              </a:xfrm>
              <a:prstGeom prst="rect">
                <a:avLst/>
              </a:prstGeom>
              <a:blipFill>
                <a:blip r:embed="rId3"/>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AEBDA475-9BA3-497D-A6E5-3AFE8FA6231D}"/>
              </a:ext>
            </a:extLst>
          </p:cNvPr>
          <p:cNvPicPr>
            <a:picLocks noChangeAspect="1"/>
          </p:cNvPicPr>
          <p:nvPr/>
        </p:nvPicPr>
        <p:blipFill>
          <a:blip r:embed="rId4"/>
          <a:stretch>
            <a:fillRect/>
          </a:stretch>
        </p:blipFill>
        <p:spPr>
          <a:xfrm>
            <a:off x="0" y="0"/>
            <a:ext cx="6866659" cy="6858000"/>
          </a:xfrm>
          <a:prstGeom prst="rect">
            <a:avLst/>
          </a:prstGeom>
        </p:spPr>
      </p:pic>
      <p:pic>
        <p:nvPicPr>
          <p:cNvPr id="10" name="Picture 9">
            <a:extLst>
              <a:ext uri="{FF2B5EF4-FFF2-40B4-BE49-F238E27FC236}">
                <a16:creationId xmlns:a16="http://schemas.microsoft.com/office/drawing/2014/main" id="{CBC54A56-0670-41A9-B5CE-13DE3F0DBBD6}"/>
              </a:ext>
            </a:extLst>
          </p:cNvPr>
          <p:cNvPicPr>
            <a:picLocks noChangeAspect="1"/>
          </p:cNvPicPr>
          <p:nvPr/>
        </p:nvPicPr>
        <p:blipFill>
          <a:blip r:embed="rId5"/>
          <a:stretch>
            <a:fillRect/>
          </a:stretch>
        </p:blipFill>
        <p:spPr>
          <a:xfrm>
            <a:off x="6096000" y="0"/>
            <a:ext cx="6866659" cy="685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DF6006-359E-4221-8943-5F3DCA921D40}"/>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&lt;</m:t>
                      </m:r>
                      <m:r>
                        <a:rPr lang="en-IN" i="1">
                          <a:latin typeface="Cambria Math" panose="02040503050406030204" pitchFamily="18" charset="0"/>
                        </a:rPr>
                        <m:t>0</m:t>
                      </m:r>
                    </m:oMath>
                  </m:oMathPara>
                </a14:m>
                <a:endParaRPr lang="en-IN" dirty="0"/>
              </a:p>
            </p:txBody>
          </p:sp>
        </mc:Choice>
        <mc:Fallback xmlns="">
          <p:sp>
            <p:nvSpPr>
              <p:cNvPr id="7" name="TextBox 6">
                <a:extLst>
                  <a:ext uri="{FF2B5EF4-FFF2-40B4-BE49-F238E27FC236}">
                    <a16:creationId xmlns:a16="http://schemas.microsoft.com/office/drawing/2014/main" id="{E7DF6006-359E-4221-8943-5F3DCA921D40}"/>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1633954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825D71-DBA1-44AB-A78B-90F82B539E0F}"/>
                  </a:ext>
                </a:extLst>
              </p:cNvPr>
              <p:cNvSpPr txBox="1"/>
              <p:nvPr/>
            </p:nvSpPr>
            <p:spPr>
              <a:xfrm>
                <a:off x="2233827" y="6106655"/>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001</m:t>
                      </m:r>
                    </m:oMath>
                  </m:oMathPara>
                </a14:m>
                <a:endParaRPr lang="en-IN" dirty="0"/>
              </a:p>
            </p:txBody>
          </p:sp>
        </mc:Choice>
        <mc:Fallback xmlns="">
          <p:sp>
            <p:nvSpPr>
              <p:cNvPr id="5" name="TextBox 4">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2233827" y="6106655"/>
                <a:ext cx="1872343"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825D71-DBA1-44AB-A78B-90F82B539E0F}"/>
                  </a:ext>
                </a:extLst>
              </p:cNvPr>
              <p:cNvSpPr txBox="1"/>
              <p:nvPr/>
            </p:nvSpPr>
            <p:spPr>
              <a:xfrm>
                <a:off x="8085830" y="6106655"/>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005</m:t>
                      </m:r>
                    </m:oMath>
                  </m:oMathPara>
                </a14:m>
                <a:endParaRPr lang="en-IN" dirty="0"/>
              </a:p>
            </p:txBody>
          </p:sp>
        </mc:Choice>
        <mc:Fallback xmlns="">
          <p:sp>
            <p:nvSpPr>
              <p:cNvPr id="11" name="TextBox 10">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8085830" y="6106655"/>
                <a:ext cx="1872343" cy="369332"/>
              </a:xfrm>
              <a:prstGeom prst="rect">
                <a:avLst/>
              </a:prstGeom>
              <a:blipFill>
                <a:blip r:embed="rId3"/>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4278395D-31A8-48BE-916A-EEAE3D2E482F}"/>
              </a:ext>
            </a:extLst>
          </p:cNvPr>
          <p:cNvPicPr>
            <a:picLocks noChangeAspect="1"/>
          </p:cNvPicPr>
          <p:nvPr/>
        </p:nvPicPr>
        <p:blipFill>
          <a:blip r:embed="rId4"/>
          <a:stretch>
            <a:fillRect/>
          </a:stretch>
        </p:blipFill>
        <p:spPr>
          <a:xfrm>
            <a:off x="326611" y="0"/>
            <a:ext cx="6866659" cy="6858000"/>
          </a:xfrm>
          <a:prstGeom prst="rect">
            <a:avLst/>
          </a:prstGeom>
        </p:spPr>
      </p:pic>
      <p:pic>
        <p:nvPicPr>
          <p:cNvPr id="7" name="Picture 6">
            <a:extLst>
              <a:ext uri="{FF2B5EF4-FFF2-40B4-BE49-F238E27FC236}">
                <a16:creationId xmlns:a16="http://schemas.microsoft.com/office/drawing/2014/main" id="{1ECF5AFA-3D03-488E-B4F2-8FB57AB44A63}"/>
              </a:ext>
            </a:extLst>
          </p:cNvPr>
          <p:cNvPicPr>
            <a:picLocks noChangeAspect="1"/>
          </p:cNvPicPr>
          <p:nvPr/>
        </p:nvPicPr>
        <p:blipFill>
          <a:blip r:embed="rId5"/>
          <a:stretch>
            <a:fillRect/>
          </a:stretch>
        </p:blipFill>
        <p:spPr>
          <a:xfrm>
            <a:off x="6096000" y="0"/>
            <a:ext cx="6866659" cy="6858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7D4375-6BB7-455F-9099-6AD8D5B662E1}"/>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oMath>
                  </m:oMathPara>
                </a14:m>
                <a:endParaRPr lang="en-IN" dirty="0"/>
              </a:p>
            </p:txBody>
          </p:sp>
        </mc:Choice>
        <mc:Fallback xmlns="">
          <p:sp>
            <p:nvSpPr>
              <p:cNvPr id="6" name="TextBox 5">
                <a:extLst>
                  <a:ext uri="{FF2B5EF4-FFF2-40B4-BE49-F238E27FC236}">
                    <a16:creationId xmlns:a16="http://schemas.microsoft.com/office/drawing/2014/main" id="{EA7D4375-6BB7-455F-9099-6AD8D5B662E1}"/>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2074772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p:cNvSpPr txBox="1"/>
              <p:nvPr/>
            </p:nvSpPr>
            <p:spPr>
              <a:xfrm>
                <a:off x="2168769" y="5571364"/>
                <a:ext cx="1371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=0.01</m:t>
                      </m:r>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2168769" y="5571364"/>
                <a:ext cx="1371600" cy="369332"/>
              </a:xfrm>
              <a:prstGeom prst="rect">
                <a:avLst/>
              </a:prstGeom>
              <a:blipFill rotWithShape="1">
                <a:blip r:embed="rId4"/>
                <a:stretch>
                  <a:fillRect t="-6557" b="-262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DB65B80-0AC8-456A-A660-6D43CD73B246}"/>
                  </a:ext>
                </a:extLst>
              </p:cNvPr>
              <p:cNvSpPr/>
              <p:nvPr/>
            </p:nvSpPr>
            <p:spPr>
              <a:xfrm>
                <a:off x="8306371" y="5571364"/>
                <a:ext cx="1116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=0.05</m:t>
                      </m:r>
                    </m:oMath>
                  </m:oMathPara>
                </a14:m>
                <a:endParaRPr lang="en-IN" dirty="0"/>
              </a:p>
            </p:txBody>
          </p:sp>
        </mc:Choice>
        <mc:Fallback xmlns="">
          <p:sp>
            <p:nvSpPr>
              <p:cNvPr id="16" name="Rectangle 15">
                <a:extLst>
                  <a:ext uri="{FF2B5EF4-FFF2-40B4-BE49-F238E27FC236}">
                    <a16:creationId xmlns:a16="http://schemas.microsoft.com/office/drawing/2014/main" xmlns="" xmlns:a14="http://schemas.microsoft.com/office/drawing/2010/main" id="{EDB65B80-0AC8-456A-A660-6D43CD73B246}"/>
                  </a:ext>
                </a:extLst>
              </p:cNvPr>
              <p:cNvSpPr>
                <a:spLocks noRot="1" noChangeAspect="1" noMove="1" noResize="1" noEditPoints="1" noAdjustHandles="1" noChangeArrowheads="1" noChangeShapeType="1" noTextEdit="1"/>
              </p:cNvSpPr>
              <p:nvPr/>
            </p:nvSpPr>
            <p:spPr>
              <a:xfrm>
                <a:off x="8306371" y="5571364"/>
                <a:ext cx="1116588" cy="369332"/>
              </a:xfrm>
              <a:prstGeom prst="rect">
                <a:avLst/>
              </a:prstGeom>
              <a:blipFill rotWithShape="1">
                <a:blip r:embed="rId6"/>
                <a:stretch>
                  <a:fillRect t="-6557" r="-8197" b="-26230"/>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DC241AD3-75D2-44BD-9CF7-F7DD10FF364A}"/>
              </a:ext>
            </a:extLst>
          </p:cNvPr>
          <p:cNvPicPr>
            <a:picLocks noChangeAspect="1"/>
          </p:cNvPicPr>
          <p:nvPr/>
        </p:nvPicPr>
        <p:blipFill>
          <a:blip r:embed="rId7"/>
          <a:stretch>
            <a:fillRect/>
          </a:stretch>
        </p:blipFill>
        <p:spPr>
          <a:xfrm>
            <a:off x="107039" y="0"/>
            <a:ext cx="6866659" cy="6858000"/>
          </a:xfrm>
          <a:prstGeom prst="rect">
            <a:avLst/>
          </a:prstGeom>
        </p:spPr>
      </p:pic>
      <p:pic>
        <p:nvPicPr>
          <p:cNvPr id="8" name="Picture 7">
            <a:extLst>
              <a:ext uri="{FF2B5EF4-FFF2-40B4-BE49-F238E27FC236}">
                <a16:creationId xmlns:a16="http://schemas.microsoft.com/office/drawing/2014/main" id="{AFEE0A9E-9805-4F08-A8F9-B9500E323519}"/>
              </a:ext>
            </a:extLst>
          </p:cNvPr>
          <p:cNvPicPr>
            <a:picLocks noChangeAspect="1"/>
          </p:cNvPicPr>
          <p:nvPr/>
        </p:nvPicPr>
        <p:blipFill>
          <a:blip r:embed="rId8"/>
          <a:stretch>
            <a:fillRect/>
          </a:stretch>
        </p:blipFill>
        <p:spPr>
          <a:xfrm>
            <a:off x="5602099" y="0"/>
            <a:ext cx="6866659" cy="685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85B25B-0844-4BEE-BD23-0008F8C91CD4}"/>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oMath>
                  </m:oMathPara>
                </a14:m>
                <a:endParaRPr lang="en-IN" dirty="0"/>
              </a:p>
            </p:txBody>
          </p:sp>
        </mc:Choice>
        <mc:Fallback xmlns="">
          <p:sp>
            <p:nvSpPr>
              <p:cNvPr id="7" name="TextBox 6">
                <a:extLst>
                  <a:ext uri="{FF2B5EF4-FFF2-40B4-BE49-F238E27FC236}">
                    <a16:creationId xmlns:a16="http://schemas.microsoft.com/office/drawing/2014/main" id="{3985B25B-0844-4BEE-BD23-0008F8C91CD4}"/>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9"/>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3491359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p:cNvSpPr txBox="1"/>
              <p:nvPr/>
            </p:nvSpPr>
            <p:spPr>
              <a:xfrm>
                <a:off x="2404255" y="5695327"/>
                <a:ext cx="188741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m:t>
                      </m:r>
                      <m:r>
                        <a:rPr lang="en-IN" b="0" i="1" smtClean="0">
                          <a:latin typeface="Cambria Math"/>
                        </a:rPr>
                        <m:t>0</m:t>
                      </m:r>
                      <m:r>
                        <a:rPr lang="en-IN" b="0" i="1" smtClean="0">
                          <a:latin typeface="Cambria Math"/>
                        </a:rPr>
                        <m:t>.</m:t>
                      </m:r>
                      <m:r>
                        <a:rPr lang="en-IN" b="0" i="1" smtClean="0">
                          <a:latin typeface="Cambria Math"/>
                        </a:rPr>
                        <m:t>1</m:t>
                      </m:r>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2404255" y="5695327"/>
                <a:ext cx="1887415"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394D1AD-00FC-40CE-AC76-4E54D425F1B4}"/>
                  </a:ext>
                </a:extLst>
              </p:cNvPr>
              <p:cNvSpPr/>
              <p:nvPr/>
            </p:nvSpPr>
            <p:spPr>
              <a:xfrm>
                <a:off x="8794588" y="5695327"/>
                <a:ext cx="993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m:t>
                      </m:r>
                      <m:r>
                        <a:rPr lang="en-US" i="1" smtClean="0">
                          <a:latin typeface="Cambria Math" panose="02040503050406030204" pitchFamily="18" charset="0"/>
                        </a:rPr>
                        <m:t>0</m:t>
                      </m:r>
                      <m:r>
                        <a:rPr lang="en-US" i="1" smtClean="0">
                          <a:latin typeface="Cambria Math" panose="02040503050406030204" pitchFamily="18" charset="0"/>
                        </a:rPr>
                        <m:t>.</m:t>
                      </m:r>
                      <m:r>
                        <a:rPr lang="en-US" i="1" smtClean="0">
                          <a:latin typeface="Cambria Math" panose="02040503050406030204" pitchFamily="18" charset="0"/>
                        </a:rPr>
                        <m:t>4</m:t>
                      </m:r>
                    </m:oMath>
                  </m:oMathPara>
                </a14:m>
                <a:endParaRPr lang="en-IN" dirty="0"/>
              </a:p>
            </p:txBody>
          </p:sp>
        </mc:Choice>
        <mc:Fallback xmlns="">
          <p:sp>
            <p:nvSpPr>
              <p:cNvPr id="16" name="Rectangle 15">
                <a:extLst>
                  <a:ext uri="{FF2B5EF4-FFF2-40B4-BE49-F238E27FC236}">
                    <a16:creationId xmlns:a16="http://schemas.microsoft.com/office/drawing/2014/main" id="{A394D1AD-00FC-40CE-AC76-4E54D425F1B4}"/>
                  </a:ext>
                </a:extLst>
              </p:cNvPr>
              <p:cNvSpPr>
                <a:spLocks noRot="1" noChangeAspect="1" noMove="1" noResize="1" noEditPoints="1" noAdjustHandles="1" noChangeArrowheads="1" noChangeShapeType="1" noTextEdit="1"/>
              </p:cNvSpPr>
              <p:nvPr/>
            </p:nvSpPr>
            <p:spPr>
              <a:xfrm>
                <a:off x="8794588" y="5695327"/>
                <a:ext cx="993157" cy="369332"/>
              </a:xfrm>
              <a:prstGeom prst="rect">
                <a:avLst/>
              </a:prstGeom>
              <a:blipFill>
                <a:blip r:embed="rId3"/>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1A938BE9-2689-4DFD-AFE1-4C1759C6402D}"/>
              </a:ext>
            </a:extLst>
          </p:cNvPr>
          <p:cNvPicPr>
            <a:picLocks noChangeAspect="1"/>
          </p:cNvPicPr>
          <p:nvPr/>
        </p:nvPicPr>
        <p:blipFill>
          <a:blip r:embed="rId4"/>
          <a:stretch>
            <a:fillRect/>
          </a:stretch>
        </p:blipFill>
        <p:spPr>
          <a:xfrm>
            <a:off x="0" y="0"/>
            <a:ext cx="6866659" cy="6858000"/>
          </a:xfrm>
          <a:prstGeom prst="rect">
            <a:avLst/>
          </a:prstGeom>
        </p:spPr>
      </p:pic>
      <p:pic>
        <p:nvPicPr>
          <p:cNvPr id="8" name="Picture 7">
            <a:extLst>
              <a:ext uri="{FF2B5EF4-FFF2-40B4-BE49-F238E27FC236}">
                <a16:creationId xmlns:a16="http://schemas.microsoft.com/office/drawing/2014/main" id="{A2DFC83E-5706-4D54-A256-A024851AD250}"/>
              </a:ext>
            </a:extLst>
          </p:cNvPr>
          <p:cNvPicPr>
            <a:picLocks noChangeAspect="1"/>
          </p:cNvPicPr>
          <p:nvPr/>
        </p:nvPicPr>
        <p:blipFill>
          <a:blip r:embed="rId5"/>
          <a:stretch>
            <a:fillRect/>
          </a:stretch>
        </p:blipFill>
        <p:spPr>
          <a:xfrm>
            <a:off x="6167022" y="0"/>
            <a:ext cx="6866659" cy="685800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8EF0EB-6BEA-4D11-A175-5B936AD93542}"/>
                  </a:ext>
                </a:extLst>
              </p:cNvPr>
              <p:cNvSpPr txBox="1"/>
              <p:nvPr/>
            </p:nvSpPr>
            <p:spPr>
              <a:xfrm>
                <a:off x="5446105" y="6148390"/>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oMath>
                  </m:oMathPara>
                </a14:m>
                <a:endParaRPr lang="en-IN" dirty="0"/>
              </a:p>
            </p:txBody>
          </p:sp>
        </mc:Choice>
        <mc:Fallback xmlns="">
          <p:sp>
            <p:nvSpPr>
              <p:cNvPr id="9" name="TextBox 8">
                <a:extLst>
                  <a:ext uri="{FF2B5EF4-FFF2-40B4-BE49-F238E27FC236}">
                    <a16:creationId xmlns:a16="http://schemas.microsoft.com/office/drawing/2014/main" id="{278EF0EB-6BEA-4D11-A175-5B936AD93542}"/>
                  </a:ext>
                </a:extLst>
              </p:cNvPr>
              <p:cNvSpPr txBox="1">
                <a:spLocks noRot="1" noChangeAspect="1" noMove="1" noResize="1" noEditPoints="1" noAdjustHandles="1" noChangeArrowheads="1" noChangeShapeType="1" noTextEdit="1"/>
              </p:cNvSpPr>
              <p:nvPr/>
            </p:nvSpPr>
            <p:spPr>
              <a:xfrm>
                <a:off x="5446105" y="6148390"/>
                <a:ext cx="1251752"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2154634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825D71-DBA1-44AB-A78B-90F82B539E0F}"/>
                  </a:ext>
                </a:extLst>
              </p:cNvPr>
              <p:cNvSpPr txBox="1"/>
              <p:nvPr/>
            </p:nvSpPr>
            <p:spPr>
              <a:xfrm>
                <a:off x="2233827" y="6106655"/>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001</m:t>
                      </m:r>
                    </m:oMath>
                  </m:oMathPara>
                </a14:m>
                <a:endParaRPr lang="en-IN" dirty="0"/>
              </a:p>
            </p:txBody>
          </p:sp>
        </mc:Choice>
        <mc:Fallback xmlns="">
          <p:sp>
            <p:nvSpPr>
              <p:cNvPr id="5" name="TextBox 4">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2233827" y="6106655"/>
                <a:ext cx="1872343"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825D71-DBA1-44AB-A78B-90F82B539E0F}"/>
                  </a:ext>
                </a:extLst>
              </p:cNvPr>
              <p:cNvSpPr txBox="1"/>
              <p:nvPr/>
            </p:nvSpPr>
            <p:spPr>
              <a:xfrm>
                <a:off x="8085830" y="6106655"/>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005</m:t>
                      </m:r>
                    </m:oMath>
                  </m:oMathPara>
                </a14:m>
                <a:endParaRPr lang="en-IN" dirty="0"/>
              </a:p>
            </p:txBody>
          </p:sp>
        </mc:Choice>
        <mc:Fallback xmlns="">
          <p:sp>
            <p:nvSpPr>
              <p:cNvPr id="11" name="TextBox 10">
                <a:extLst>
                  <a:ext uri="{FF2B5EF4-FFF2-40B4-BE49-F238E27FC236}">
                    <a16:creationId xmlns:a16="http://schemas.microsoft.com/office/drawing/2014/main" id="{C7825D71-DBA1-44AB-A78B-90F82B539E0F}"/>
                  </a:ext>
                </a:extLst>
              </p:cNvPr>
              <p:cNvSpPr txBox="1">
                <a:spLocks noRot="1" noChangeAspect="1" noMove="1" noResize="1" noEditPoints="1" noAdjustHandles="1" noChangeArrowheads="1" noChangeShapeType="1" noTextEdit="1"/>
              </p:cNvSpPr>
              <p:nvPr/>
            </p:nvSpPr>
            <p:spPr>
              <a:xfrm>
                <a:off x="8085830" y="6106655"/>
                <a:ext cx="1872343" cy="369332"/>
              </a:xfrm>
              <a:prstGeom prst="rect">
                <a:avLst/>
              </a:prstGeom>
              <a:blipFill>
                <a:blip r:embed="rId3"/>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BFA25CE-78AB-4CDB-AB76-3C57AC7A7DCA}"/>
              </a:ext>
            </a:extLst>
          </p:cNvPr>
          <p:cNvPicPr>
            <a:picLocks noChangeAspect="1"/>
          </p:cNvPicPr>
          <p:nvPr/>
        </p:nvPicPr>
        <p:blipFill>
          <a:blip r:embed="rId4"/>
          <a:stretch>
            <a:fillRect/>
          </a:stretch>
        </p:blipFill>
        <p:spPr>
          <a:xfrm>
            <a:off x="0" y="0"/>
            <a:ext cx="6866659" cy="6858000"/>
          </a:xfrm>
          <a:prstGeom prst="rect">
            <a:avLst/>
          </a:prstGeom>
        </p:spPr>
      </p:pic>
      <p:pic>
        <p:nvPicPr>
          <p:cNvPr id="8" name="Picture 7">
            <a:extLst>
              <a:ext uri="{FF2B5EF4-FFF2-40B4-BE49-F238E27FC236}">
                <a16:creationId xmlns:a16="http://schemas.microsoft.com/office/drawing/2014/main" id="{08264162-7C50-4192-8CA6-89A213486022}"/>
              </a:ext>
            </a:extLst>
          </p:cNvPr>
          <p:cNvPicPr>
            <a:picLocks noChangeAspect="1"/>
          </p:cNvPicPr>
          <p:nvPr/>
        </p:nvPicPr>
        <p:blipFill>
          <a:blip r:embed="rId5"/>
          <a:stretch>
            <a:fillRect/>
          </a:stretch>
        </p:blipFill>
        <p:spPr>
          <a:xfrm>
            <a:off x="6096000" y="0"/>
            <a:ext cx="6866659" cy="6858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02B44C-8A9F-4CF6-8C06-AA8E1D13E908}"/>
                  </a:ext>
                </a:extLst>
              </p:cNvPr>
              <p:cNvSpPr txBox="1"/>
              <p:nvPr/>
            </p:nvSpPr>
            <p:spPr>
              <a:xfrm>
                <a:off x="5470124" y="5888613"/>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m:t>
                      </m:r>
                      <m:r>
                        <a:rPr lang="en-IN" i="1">
                          <a:latin typeface="Cambria Math" panose="02040503050406030204" pitchFamily="18" charset="0"/>
                          <a:ea typeface="Cambria Math"/>
                        </a:rPr>
                        <m:t>0</m:t>
                      </m:r>
                    </m:oMath>
                  </m:oMathPara>
                </a14:m>
                <a:endParaRPr lang="en-IN" dirty="0"/>
              </a:p>
            </p:txBody>
          </p:sp>
        </mc:Choice>
        <mc:Fallback xmlns="">
          <p:sp>
            <p:nvSpPr>
              <p:cNvPr id="6" name="TextBox 5">
                <a:extLst>
                  <a:ext uri="{FF2B5EF4-FFF2-40B4-BE49-F238E27FC236}">
                    <a16:creationId xmlns:a16="http://schemas.microsoft.com/office/drawing/2014/main" id="{9102B44C-8A9F-4CF6-8C06-AA8E1D13E908}"/>
                  </a:ext>
                </a:extLst>
              </p:cNvPr>
              <p:cNvSpPr txBox="1">
                <a:spLocks noRot="1" noChangeAspect="1" noMove="1" noResize="1" noEditPoints="1" noAdjustHandles="1" noChangeArrowheads="1" noChangeShapeType="1" noTextEdit="1"/>
              </p:cNvSpPr>
              <p:nvPr/>
            </p:nvSpPr>
            <p:spPr>
              <a:xfrm>
                <a:off x="5470124" y="5888613"/>
                <a:ext cx="1251752" cy="369332"/>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77411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p:cNvSpPr txBox="1"/>
              <p:nvPr/>
            </p:nvSpPr>
            <p:spPr>
              <a:xfrm>
                <a:off x="2168769" y="5571364"/>
                <a:ext cx="1371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=0.01</m:t>
                      </m:r>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2168769" y="5571364"/>
                <a:ext cx="1371600" cy="369332"/>
              </a:xfrm>
              <a:prstGeom prst="rect">
                <a:avLst/>
              </a:prstGeom>
              <a:blipFill rotWithShape="1">
                <a:blip r:embed="rId4"/>
                <a:stretch>
                  <a:fillRect t="-6557" b="-262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DB65B80-0AC8-456A-A660-6D43CD73B246}"/>
                  </a:ext>
                </a:extLst>
              </p:cNvPr>
              <p:cNvSpPr/>
              <p:nvPr/>
            </p:nvSpPr>
            <p:spPr>
              <a:xfrm>
                <a:off x="8306371" y="5571364"/>
                <a:ext cx="1116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=0.05</m:t>
                      </m:r>
                    </m:oMath>
                  </m:oMathPara>
                </a14:m>
                <a:endParaRPr lang="en-IN" dirty="0"/>
              </a:p>
            </p:txBody>
          </p:sp>
        </mc:Choice>
        <mc:Fallback xmlns="">
          <p:sp>
            <p:nvSpPr>
              <p:cNvPr id="16" name="Rectangle 15">
                <a:extLst>
                  <a:ext uri="{FF2B5EF4-FFF2-40B4-BE49-F238E27FC236}">
                    <a16:creationId xmlns:a16="http://schemas.microsoft.com/office/drawing/2014/main" xmlns="" xmlns:a14="http://schemas.microsoft.com/office/drawing/2010/main" id="{EDB65B80-0AC8-456A-A660-6D43CD73B246}"/>
                  </a:ext>
                </a:extLst>
              </p:cNvPr>
              <p:cNvSpPr>
                <a:spLocks noRot="1" noChangeAspect="1" noMove="1" noResize="1" noEditPoints="1" noAdjustHandles="1" noChangeArrowheads="1" noChangeShapeType="1" noTextEdit="1"/>
              </p:cNvSpPr>
              <p:nvPr/>
            </p:nvSpPr>
            <p:spPr>
              <a:xfrm>
                <a:off x="8306371" y="5571364"/>
                <a:ext cx="1116588" cy="369332"/>
              </a:xfrm>
              <a:prstGeom prst="rect">
                <a:avLst/>
              </a:prstGeom>
              <a:blipFill rotWithShape="1">
                <a:blip r:embed="rId6"/>
                <a:stretch>
                  <a:fillRect t="-6557" r="-8197" b="-2623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162C037-C9FF-4341-AADA-EB5144E480A7}"/>
              </a:ext>
            </a:extLst>
          </p:cNvPr>
          <p:cNvPicPr>
            <a:picLocks noChangeAspect="1"/>
          </p:cNvPicPr>
          <p:nvPr/>
        </p:nvPicPr>
        <p:blipFill>
          <a:blip r:embed="rId7"/>
          <a:stretch>
            <a:fillRect/>
          </a:stretch>
        </p:blipFill>
        <p:spPr>
          <a:xfrm>
            <a:off x="0" y="0"/>
            <a:ext cx="6866659" cy="6858000"/>
          </a:xfrm>
          <a:prstGeom prst="rect">
            <a:avLst/>
          </a:prstGeom>
        </p:spPr>
      </p:pic>
      <p:pic>
        <p:nvPicPr>
          <p:cNvPr id="7" name="Picture 6">
            <a:extLst>
              <a:ext uri="{FF2B5EF4-FFF2-40B4-BE49-F238E27FC236}">
                <a16:creationId xmlns:a16="http://schemas.microsoft.com/office/drawing/2014/main" id="{EB4B554E-84A0-422E-9629-5EA621C01A7D}"/>
              </a:ext>
            </a:extLst>
          </p:cNvPr>
          <p:cNvPicPr>
            <a:picLocks noChangeAspect="1"/>
          </p:cNvPicPr>
          <p:nvPr/>
        </p:nvPicPr>
        <p:blipFill>
          <a:blip r:embed="rId8"/>
          <a:stretch>
            <a:fillRect/>
          </a:stretch>
        </p:blipFill>
        <p:spPr>
          <a:xfrm>
            <a:off x="5989629" y="0"/>
            <a:ext cx="6866659" cy="6858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31AAD2-A0C4-4BF6-B821-C461A26301F4}"/>
                  </a:ext>
                </a:extLst>
              </p:cNvPr>
              <p:cNvSpPr txBox="1"/>
              <p:nvPr/>
            </p:nvSpPr>
            <p:spPr>
              <a:xfrm>
                <a:off x="5470124" y="5888613"/>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≠0</m:t>
                      </m:r>
                    </m:oMath>
                  </m:oMathPara>
                </a14:m>
                <a:endParaRPr lang="en-IN" dirty="0"/>
              </a:p>
            </p:txBody>
          </p:sp>
        </mc:Choice>
        <mc:Fallback xmlns="">
          <p:sp>
            <p:nvSpPr>
              <p:cNvPr id="6" name="TextBox 5">
                <a:extLst>
                  <a:ext uri="{FF2B5EF4-FFF2-40B4-BE49-F238E27FC236}">
                    <a16:creationId xmlns:a16="http://schemas.microsoft.com/office/drawing/2014/main" id="{3B31AAD2-A0C4-4BF6-B821-C461A26301F4}"/>
                  </a:ext>
                </a:extLst>
              </p:cNvPr>
              <p:cNvSpPr txBox="1">
                <a:spLocks noRot="1" noChangeAspect="1" noMove="1" noResize="1" noEditPoints="1" noAdjustHandles="1" noChangeArrowheads="1" noChangeShapeType="1" noTextEdit="1"/>
              </p:cNvSpPr>
              <p:nvPr/>
            </p:nvSpPr>
            <p:spPr>
              <a:xfrm>
                <a:off x="5470124" y="5888613"/>
                <a:ext cx="1251752" cy="369332"/>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00877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p:cNvSpPr txBox="1"/>
              <p:nvPr/>
            </p:nvSpPr>
            <p:spPr>
              <a:xfrm>
                <a:off x="2439766" y="5727239"/>
                <a:ext cx="188741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m:t>
                      </m:r>
                      <m:r>
                        <a:rPr lang="en-IN" b="0" i="1" smtClean="0">
                          <a:latin typeface="Cambria Math"/>
                        </a:rPr>
                        <m:t>0</m:t>
                      </m:r>
                      <m:r>
                        <a:rPr lang="en-IN" b="0" i="1" smtClean="0">
                          <a:latin typeface="Cambria Math"/>
                        </a:rPr>
                        <m:t>.</m:t>
                      </m:r>
                      <m:r>
                        <a:rPr lang="en-IN" b="0" i="1" smtClean="0">
                          <a:latin typeface="Cambria Math"/>
                        </a:rPr>
                        <m:t>1</m:t>
                      </m:r>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2439766" y="5727239"/>
                <a:ext cx="1887415"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394D1AD-00FC-40CE-AC76-4E54D425F1B4}"/>
                  </a:ext>
                </a:extLst>
              </p:cNvPr>
              <p:cNvSpPr/>
              <p:nvPr/>
            </p:nvSpPr>
            <p:spPr>
              <a:xfrm>
                <a:off x="8655720" y="5727239"/>
                <a:ext cx="993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m:t>
                      </m:r>
                      <m:r>
                        <a:rPr lang="en-US" i="1" smtClean="0">
                          <a:latin typeface="Cambria Math" panose="02040503050406030204" pitchFamily="18" charset="0"/>
                        </a:rPr>
                        <m:t>0</m:t>
                      </m:r>
                      <m:r>
                        <a:rPr lang="en-US" i="1" smtClean="0">
                          <a:latin typeface="Cambria Math" panose="02040503050406030204" pitchFamily="18" charset="0"/>
                        </a:rPr>
                        <m:t>.</m:t>
                      </m:r>
                      <m:r>
                        <a:rPr lang="en-US" i="1" smtClean="0">
                          <a:latin typeface="Cambria Math" panose="02040503050406030204" pitchFamily="18" charset="0"/>
                        </a:rPr>
                        <m:t>4</m:t>
                      </m:r>
                    </m:oMath>
                  </m:oMathPara>
                </a14:m>
                <a:endParaRPr lang="en-IN" dirty="0"/>
              </a:p>
            </p:txBody>
          </p:sp>
        </mc:Choice>
        <mc:Fallback xmlns="">
          <p:sp>
            <p:nvSpPr>
              <p:cNvPr id="16" name="Rectangle 15">
                <a:extLst>
                  <a:ext uri="{FF2B5EF4-FFF2-40B4-BE49-F238E27FC236}">
                    <a16:creationId xmlns:a16="http://schemas.microsoft.com/office/drawing/2014/main" id="{A394D1AD-00FC-40CE-AC76-4E54D425F1B4}"/>
                  </a:ext>
                </a:extLst>
              </p:cNvPr>
              <p:cNvSpPr>
                <a:spLocks noRot="1" noChangeAspect="1" noMove="1" noResize="1" noEditPoints="1" noAdjustHandles="1" noChangeArrowheads="1" noChangeShapeType="1" noTextEdit="1"/>
              </p:cNvSpPr>
              <p:nvPr/>
            </p:nvSpPr>
            <p:spPr>
              <a:xfrm>
                <a:off x="8655720" y="5727239"/>
                <a:ext cx="993157" cy="369332"/>
              </a:xfrm>
              <a:prstGeom prst="rect">
                <a:avLst/>
              </a:prstGeom>
              <a:blipFill>
                <a:blip r:embed="rId3"/>
                <a:stretch>
                  <a:fillRect/>
                </a:stretch>
              </a:blipFill>
            </p:spPr>
            <p:txBody>
              <a:bodyPr/>
              <a:lstStyle/>
              <a:p>
                <a:r>
                  <a:rPr lang="en-IN">
                    <a:noFill/>
                  </a:rPr>
                  <a:t> </a:t>
                </a:r>
              </a:p>
            </p:txBody>
          </p:sp>
        </mc:Fallback>
      </mc:AlternateContent>
      <p:sp>
        <p:nvSpPr>
          <p:cNvPr id="6" name="TextBox 1"/>
          <p:cNvSpPr txBox="1"/>
          <p:nvPr/>
        </p:nvSpPr>
        <p:spPr>
          <a:xfrm>
            <a:off x="762000" y="6234623"/>
            <a:ext cx="10668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Here also, we can see that, the estimate of size goes closer to the defined level as the total sample size increases.</a:t>
            </a:r>
          </a:p>
        </p:txBody>
      </p:sp>
      <p:pic>
        <p:nvPicPr>
          <p:cNvPr id="4" name="Picture 3">
            <a:extLst>
              <a:ext uri="{FF2B5EF4-FFF2-40B4-BE49-F238E27FC236}">
                <a16:creationId xmlns:a16="http://schemas.microsoft.com/office/drawing/2014/main" id="{52971EBA-1A22-48B4-A426-80F3C7F7EACC}"/>
              </a:ext>
            </a:extLst>
          </p:cNvPr>
          <p:cNvPicPr>
            <a:picLocks noChangeAspect="1"/>
          </p:cNvPicPr>
          <p:nvPr/>
        </p:nvPicPr>
        <p:blipFill>
          <a:blip r:embed="rId4"/>
          <a:stretch>
            <a:fillRect/>
          </a:stretch>
        </p:blipFill>
        <p:spPr>
          <a:xfrm>
            <a:off x="6096000" y="0"/>
            <a:ext cx="6866659" cy="6858000"/>
          </a:xfrm>
          <a:prstGeom prst="rect">
            <a:avLst/>
          </a:prstGeom>
        </p:spPr>
      </p:pic>
      <p:pic>
        <p:nvPicPr>
          <p:cNvPr id="8" name="Picture 7">
            <a:extLst>
              <a:ext uri="{FF2B5EF4-FFF2-40B4-BE49-F238E27FC236}">
                <a16:creationId xmlns:a16="http://schemas.microsoft.com/office/drawing/2014/main" id="{2D6044F0-04BF-4C4E-BE9C-54415FA286AB}"/>
              </a:ext>
            </a:extLst>
          </p:cNvPr>
          <p:cNvPicPr>
            <a:picLocks noChangeAspect="1"/>
          </p:cNvPicPr>
          <p:nvPr/>
        </p:nvPicPr>
        <p:blipFill>
          <a:blip r:embed="rId5"/>
          <a:stretch>
            <a:fillRect/>
          </a:stretch>
        </p:blipFill>
        <p:spPr>
          <a:xfrm>
            <a:off x="0" y="0"/>
            <a:ext cx="6866659" cy="685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69A9F0-FFE5-49CC-9173-00D24CF06054}"/>
                  </a:ext>
                </a:extLst>
              </p:cNvPr>
              <p:cNvSpPr txBox="1"/>
              <p:nvPr/>
            </p:nvSpPr>
            <p:spPr>
              <a:xfrm>
                <a:off x="5470124" y="5888613"/>
                <a:ext cx="1251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3</m:t>
                          </m:r>
                        </m:sub>
                      </m:sSub>
                      <m:r>
                        <a:rPr lang="en-IN" i="1">
                          <a:latin typeface="Cambria Math" panose="02040503050406030204" pitchFamily="18" charset="0"/>
                        </a:rPr>
                        <m:t>:</m:t>
                      </m:r>
                      <m:r>
                        <a:rPr lang="en-IN" i="1">
                          <a:latin typeface="Cambria Math" panose="02040503050406030204" pitchFamily="18" charset="0"/>
                        </a:rPr>
                        <m:t>𝜃</m:t>
                      </m:r>
                      <m:r>
                        <a:rPr lang="en-IN" i="1">
                          <a:latin typeface="Cambria Math" panose="02040503050406030204" pitchFamily="18" charset="0"/>
                          <a:ea typeface="Cambria Math"/>
                        </a:rPr>
                        <m:t>≠</m:t>
                      </m:r>
                      <m:r>
                        <a:rPr lang="en-IN" i="1">
                          <a:latin typeface="Cambria Math" panose="02040503050406030204" pitchFamily="18" charset="0"/>
                          <a:ea typeface="Cambria Math"/>
                        </a:rPr>
                        <m:t>0</m:t>
                      </m:r>
                    </m:oMath>
                  </m:oMathPara>
                </a14:m>
                <a:endParaRPr lang="en-IN" dirty="0"/>
              </a:p>
            </p:txBody>
          </p:sp>
        </mc:Choice>
        <mc:Fallback xmlns="">
          <p:sp>
            <p:nvSpPr>
              <p:cNvPr id="7" name="TextBox 6">
                <a:extLst>
                  <a:ext uri="{FF2B5EF4-FFF2-40B4-BE49-F238E27FC236}">
                    <a16:creationId xmlns:a16="http://schemas.microsoft.com/office/drawing/2014/main" id="{E769A9F0-FFE5-49CC-9173-00D24CF06054}"/>
                  </a:ext>
                </a:extLst>
              </p:cNvPr>
              <p:cNvSpPr txBox="1">
                <a:spLocks noRot="1" noChangeAspect="1" noMove="1" noResize="1" noEditPoints="1" noAdjustHandles="1" noChangeArrowheads="1" noChangeShapeType="1" noTextEdit="1"/>
              </p:cNvSpPr>
              <p:nvPr/>
            </p:nvSpPr>
            <p:spPr>
              <a:xfrm>
                <a:off x="5470124" y="5888613"/>
                <a:ext cx="1251752" cy="369332"/>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29373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FE20-631F-4A85-9699-9CD392D8E9E1}"/>
              </a:ext>
            </a:extLst>
          </p:cNvPr>
          <p:cNvSpPr>
            <a:spLocks noGrp="1"/>
          </p:cNvSpPr>
          <p:nvPr>
            <p:ph type="title"/>
          </p:nvPr>
        </p:nvSpPr>
        <p:spPr>
          <a:xfrm>
            <a:off x="1176380" y="2091490"/>
            <a:ext cx="10058400" cy="1609344"/>
          </a:xfrm>
        </p:spPr>
        <p:txBody>
          <a:bodyPr>
            <a:normAutofit/>
          </a:bodyPr>
          <a:lstStyle/>
          <a:p>
            <a:r>
              <a:rPr lang="en-US" dirty="0"/>
              <a:t>Size of Test for Parametric Exact Distribution :  </a:t>
            </a:r>
            <a:endParaRPr lang="en-IN" dirty="0"/>
          </a:p>
        </p:txBody>
      </p:sp>
    </p:spTree>
    <p:extLst>
      <p:ext uri="{BB962C8B-B14F-4D97-AF65-F5344CB8AC3E}">
        <p14:creationId xmlns:p14="http://schemas.microsoft.com/office/powerpoint/2010/main" val="38200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DISTRIBUTION OF STATISTIC</a:t>
            </a:r>
          </a:p>
        </p:txBody>
      </p:sp>
    </p:spTree>
    <p:extLst>
      <p:ext uri="{BB962C8B-B14F-4D97-AF65-F5344CB8AC3E}">
        <p14:creationId xmlns:p14="http://schemas.microsoft.com/office/powerpoint/2010/main" val="1583703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rPr>
              <a:t>Parametric Counterpart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sz="2400" dirty="0"/>
                  <a:t>We do the same here as Non-Parametric case.</a:t>
                </a:r>
              </a:p>
              <a:p>
                <a:r>
                  <a:rPr lang="en-IN" sz="2400" dirty="0"/>
                  <a:t>We perform t-test for samples from the 4 distributions, for different levels and increasing sample sizes.</a:t>
                </a:r>
              </a:p>
              <a:p>
                <a:r>
                  <a:rPr lang="en-IN" sz="2400" dirty="0"/>
                  <a:t>Size of the test is estimated by proportion of rejections under </a:t>
                </a:r>
              </a:p>
              <a:p>
                <a:pPr marL="548640" lvl="2" indent="0">
                  <a:buNone/>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r>
                        <a:rPr lang="en-IN" sz="2000" b="0" i="1" smtClean="0">
                          <a:latin typeface="Cambria Math" panose="02040503050406030204" pitchFamily="18" charset="0"/>
                        </a:rPr>
                        <m:t>:</m:t>
                      </m:r>
                      <m:r>
                        <a:rPr lang="en-IN" sz="2000" b="0" i="1" smtClean="0">
                          <a:latin typeface="Cambria Math" panose="02040503050406030204" pitchFamily="18" charset="0"/>
                        </a:rPr>
                        <m:t>𝜃</m:t>
                      </m:r>
                      <m:r>
                        <a:rPr lang="en-IN" sz="2000" b="0" i="1" smtClean="0">
                          <a:latin typeface="Cambria Math" panose="02040503050406030204" pitchFamily="18" charset="0"/>
                        </a:rPr>
                        <m:t>=</m:t>
                      </m:r>
                      <m:r>
                        <a:rPr lang="en-IN" sz="2000" b="0" i="1" smtClean="0">
                          <a:latin typeface="Cambria Math" panose="02040503050406030204" pitchFamily="18" charset="0"/>
                        </a:rPr>
                        <m:t>0</m:t>
                      </m:r>
                      <m:r>
                        <a:rPr lang="en-IN" sz="2000" b="0" i="1" smtClean="0">
                          <a:latin typeface="Cambria Math" panose="02040503050406030204" pitchFamily="18" charset="0"/>
                        </a:rPr>
                        <m:t>.</m:t>
                      </m:r>
                    </m:oMath>
                  </m:oMathPara>
                </a14:m>
                <a:endParaRPr lang="en-IN" sz="2000" dirty="0"/>
              </a:p>
              <a:p>
                <a:r>
                  <a:rPr lang="en-IN" sz="2400" dirty="0"/>
                  <a:t>We plot the estimated sizes against the total sample size, and try to see whether it approaches to the fixed level as the total sample size increases. </a:t>
                </a:r>
              </a:p>
              <a:p>
                <a:r>
                  <a:rPr lang="en-IN" sz="2400" dirty="0"/>
                  <a:t>We considered the alternative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5" t="-22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82806F-1C34-4FF2-ABFA-2EACBE4F6235}"/>
                  </a:ext>
                </a:extLst>
              </p:cNvPr>
              <p:cNvSpPr txBox="1"/>
              <p:nvPr/>
            </p:nvSpPr>
            <p:spPr>
              <a:xfrm>
                <a:off x="5470124" y="5340521"/>
                <a:ext cx="125175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1</m:t>
                          </m:r>
                        </m:sub>
                      </m:sSub>
                      <m:r>
                        <a:rPr lang="en-IN" sz="2000" i="1">
                          <a:latin typeface="Cambria Math" panose="02040503050406030204" pitchFamily="18" charset="0"/>
                        </a:rPr>
                        <m:t>:</m:t>
                      </m:r>
                      <m:r>
                        <a:rPr lang="en-IN" sz="2000" i="1">
                          <a:latin typeface="Cambria Math" panose="02040503050406030204" pitchFamily="18" charset="0"/>
                        </a:rPr>
                        <m:t>𝜃</m:t>
                      </m:r>
                      <m:r>
                        <a:rPr lang="en-US" sz="2000" i="1">
                          <a:latin typeface="Cambria Math" panose="02040503050406030204" pitchFamily="18" charset="0"/>
                        </a:rPr>
                        <m:t>&lt;</m:t>
                      </m:r>
                      <m:r>
                        <a:rPr lang="en-IN" sz="2000" i="1">
                          <a:latin typeface="Cambria Math" panose="02040503050406030204" pitchFamily="18" charset="0"/>
                        </a:rPr>
                        <m:t>0</m:t>
                      </m:r>
                    </m:oMath>
                  </m:oMathPara>
                </a14:m>
                <a:endParaRPr lang="en-IN" sz="2000" dirty="0"/>
              </a:p>
            </p:txBody>
          </p:sp>
        </mc:Choice>
        <mc:Fallback xmlns="">
          <p:sp>
            <p:nvSpPr>
              <p:cNvPr id="4" name="TextBox 3">
                <a:extLst>
                  <a:ext uri="{FF2B5EF4-FFF2-40B4-BE49-F238E27FC236}">
                    <a16:creationId xmlns:a16="http://schemas.microsoft.com/office/drawing/2014/main" id="{CF82806F-1C34-4FF2-ABFA-2EACBE4F6235}"/>
                  </a:ext>
                </a:extLst>
              </p:cNvPr>
              <p:cNvSpPr txBox="1">
                <a:spLocks noRot="1" noChangeAspect="1" noMove="1" noResize="1" noEditPoints="1" noAdjustHandles="1" noChangeArrowheads="1" noChangeShapeType="1" noTextEdit="1"/>
              </p:cNvSpPr>
              <p:nvPr/>
            </p:nvSpPr>
            <p:spPr>
              <a:xfrm>
                <a:off x="5470124" y="5340521"/>
                <a:ext cx="1251752" cy="400110"/>
              </a:xfrm>
              <a:prstGeom prst="rect">
                <a:avLst/>
              </a:prstGeom>
              <a:blipFill>
                <a:blip r:embed="rId3"/>
                <a:stretch>
                  <a:fillRect b="-1515"/>
                </a:stretch>
              </a:blipFill>
            </p:spPr>
            <p:txBody>
              <a:bodyPr/>
              <a:lstStyle/>
              <a:p>
                <a:r>
                  <a:rPr lang="en-IN">
                    <a:noFill/>
                  </a:rPr>
                  <a:t> </a:t>
                </a:r>
              </a:p>
            </p:txBody>
          </p:sp>
        </mc:Fallback>
      </mc:AlternateContent>
    </p:spTree>
    <p:extLst>
      <p:ext uri="{BB962C8B-B14F-4D97-AF65-F5344CB8AC3E}">
        <p14:creationId xmlns:p14="http://schemas.microsoft.com/office/powerpoint/2010/main" val="2545268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643783" y="5829180"/>
            <a:ext cx="1090443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In both cases, for samples from normal, uniform and exponential distribution, the estimate of size goes closer to the actual level as total sample size increases and for samples from Cauchy distribution, the estimate does not at all go closer to the actual level.</a:t>
            </a:r>
          </a:p>
        </p:txBody>
      </p:sp>
      <p:pic>
        <p:nvPicPr>
          <p:cNvPr id="8" name="Picture 7">
            <a:extLst>
              <a:ext uri="{FF2B5EF4-FFF2-40B4-BE49-F238E27FC236}">
                <a16:creationId xmlns:a16="http://schemas.microsoft.com/office/drawing/2014/main" id="{EDC5E548-E134-485A-A211-C968185E4EAF}"/>
              </a:ext>
            </a:extLst>
          </p:cNvPr>
          <p:cNvPicPr>
            <a:picLocks noChangeAspect="1"/>
          </p:cNvPicPr>
          <p:nvPr/>
        </p:nvPicPr>
        <p:blipFill>
          <a:blip r:embed="rId2"/>
          <a:stretch>
            <a:fillRect/>
          </a:stretch>
        </p:blipFill>
        <p:spPr>
          <a:xfrm>
            <a:off x="0" y="0"/>
            <a:ext cx="6866659" cy="6858000"/>
          </a:xfrm>
          <a:prstGeom prst="rect">
            <a:avLst/>
          </a:prstGeom>
        </p:spPr>
      </p:pic>
      <p:pic>
        <p:nvPicPr>
          <p:cNvPr id="10" name="Picture 9">
            <a:extLst>
              <a:ext uri="{FF2B5EF4-FFF2-40B4-BE49-F238E27FC236}">
                <a16:creationId xmlns:a16="http://schemas.microsoft.com/office/drawing/2014/main" id="{9CD677A1-A40F-4A5A-8A0A-6DC05CAFCC7E}"/>
              </a:ext>
            </a:extLst>
          </p:cNvPr>
          <p:cNvPicPr>
            <a:picLocks noChangeAspect="1"/>
          </p:cNvPicPr>
          <p:nvPr/>
        </p:nvPicPr>
        <p:blipFill>
          <a:blip r:embed="rId3"/>
          <a:stretch>
            <a:fillRect/>
          </a:stretch>
        </p:blipFill>
        <p:spPr>
          <a:xfrm>
            <a:off x="6246920" y="0"/>
            <a:ext cx="6866659" cy="6858000"/>
          </a:xfrm>
          <a:prstGeom prst="rect">
            <a:avLst/>
          </a:prstGeom>
        </p:spPr>
      </p:pic>
    </p:spTree>
    <p:extLst>
      <p:ext uri="{BB962C8B-B14F-4D97-AF65-F5344CB8AC3E}">
        <p14:creationId xmlns:p14="http://schemas.microsoft.com/office/powerpoint/2010/main" val="2528830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308608" y="6027328"/>
            <a:ext cx="1127760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Here also, we can see that in case of samples from Cauchy distribution, the estimate of size stays far away from the actual level even if we increase the total sample size and in rest of the cases, the estimate goes close to the actual level.</a:t>
            </a:r>
          </a:p>
        </p:txBody>
      </p:sp>
      <p:pic>
        <p:nvPicPr>
          <p:cNvPr id="8" name="Picture 7">
            <a:extLst>
              <a:ext uri="{FF2B5EF4-FFF2-40B4-BE49-F238E27FC236}">
                <a16:creationId xmlns:a16="http://schemas.microsoft.com/office/drawing/2014/main" id="{09B3A148-E5F7-44CC-937D-CCDC52E654CD}"/>
              </a:ext>
            </a:extLst>
          </p:cNvPr>
          <p:cNvPicPr>
            <a:picLocks noChangeAspect="1"/>
          </p:cNvPicPr>
          <p:nvPr/>
        </p:nvPicPr>
        <p:blipFill>
          <a:blip r:embed="rId2"/>
          <a:stretch>
            <a:fillRect/>
          </a:stretch>
        </p:blipFill>
        <p:spPr>
          <a:xfrm>
            <a:off x="5947408" y="0"/>
            <a:ext cx="6866659" cy="6858000"/>
          </a:xfrm>
          <a:prstGeom prst="rect">
            <a:avLst/>
          </a:prstGeom>
        </p:spPr>
      </p:pic>
      <p:pic>
        <p:nvPicPr>
          <p:cNvPr id="10" name="Picture 9">
            <a:extLst>
              <a:ext uri="{FF2B5EF4-FFF2-40B4-BE49-F238E27FC236}">
                <a16:creationId xmlns:a16="http://schemas.microsoft.com/office/drawing/2014/main" id="{6B1D932D-6CD0-4657-8E58-EF5A44A40E96}"/>
              </a:ext>
            </a:extLst>
          </p:cNvPr>
          <p:cNvPicPr>
            <a:picLocks noChangeAspect="1"/>
          </p:cNvPicPr>
          <p:nvPr/>
        </p:nvPicPr>
        <p:blipFill>
          <a:blip r:embed="rId3"/>
          <a:stretch>
            <a:fillRect/>
          </a:stretch>
        </p:blipFill>
        <p:spPr>
          <a:xfrm>
            <a:off x="0" y="0"/>
            <a:ext cx="6866659" cy="6858000"/>
          </a:xfrm>
          <a:prstGeom prst="rect">
            <a:avLst/>
          </a:prstGeom>
        </p:spPr>
      </p:pic>
    </p:spTree>
    <p:extLst>
      <p:ext uri="{BB962C8B-B14F-4D97-AF65-F5344CB8AC3E}">
        <p14:creationId xmlns:p14="http://schemas.microsoft.com/office/powerpoint/2010/main" val="1614770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487400" y="5813031"/>
                <a:ext cx="1147884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For samples from all </a:t>
                </a:r>
                <a14:m>
                  <m:oMath xmlns:m="http://schemas.openxmlformats.org/officeDocument/2006/math">
                    <m:r>
                      <a:rPr lang="en-IN" b="0" i="1" smtClean="0">
                        <a:latin typeface="Cambria Math" panose="02040503050406030204" pitchFamily="18" charset="0"/>
                      </a:rPr>
                      <m:t>4</m:t>
                    </m:r>
                  </m:oMath>
                </a14:m>
                <a:r>
                  <a:rPr lang="en-IN" dirty="0"/>
                  <a:t> distributions except for Cauchy, the estimate of size goes close to the actual level of the test as the total sample size increases.</a:t>
                </a:r>
              </a:p>
            </p:txBody>
          </p:sp>
        </mc:Choice>
        <mc:Fallback xmlns="">
          <p:sp>
            <p:nvSpPr>
              <p:cNvPr id="6" name="TextBox 5"/>
              <p:cNvSpPr txBox="1">
                <a:spLocks noRot="1" noChangeAspect="1" noMove="1" noResize="1" noEditPoints="1" noAdjustHandles="1" noChangeArrowheads="1" noChangeShapeType="1" noTextEdit="1"/>
              </p:cNvSpPr>
              <p:nvPr/>
            </p:nvSpPr>
            <p:spPr>
              <a:xfrm>
                <a:off x="487400" y="5813031"/>
                <a:ext cx="11478846" cy="646331"/>
              </a:xfrm>
              <a:prstGeom prst="rect">
                <a:avLst/>
              </a:prstGeom>
              <a:blipFill>
                <a:blip r:embed="rId2"/>
                <a:stretch>
                  <a:fillRect l="-478" t="-5660" b="-14151"/>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31E34C09-309A-4339-A7F9-41B18EFC0DBC}"/>
              </a:ext>
            </a:extLst>
          </p:cNvPr>
          <p:cNvPicPr>
            <a:picLocks noChangeAspect="1"/>
          </p:cNvPicPr>
          <p:nvPr/>
        </p:nvPicPr>
        <p:blipFill>
          <a:blip r:embed="rId3"/>
          <a:stretch>
            <a:fillRect/>
          </a:stretch>
        </p:blipFill>
        <p:spPr>
          <a:xfrm>
            <a:off x="0" y="0"/>
            <a:ext cx="6866659" cy="6858000"/>
          </a:xfrm>
          <a:prstGeom prst="rect">
            <a:avLst/>
          </a:prstGeom>
        </p:spPr>
      </p:pic>
      <p:pic>
        <p:nvPicPr>
          <p:cNvPr id="16" name="Picture 15">
            <a:extLst>
              <a:ext uri="{FF2B5EF4-FFF2-40B4-BE49-F238E27FC236}">
                <a16:creationId xmlns:a16="http://schemas.microsoft.com/office/drawing/2014/main" id="{89480E90-B790-4657-B4F8-B79675D4CB24}"/>
              </a:ext>
            </a:extLst>
          </p:cNvPr>
          <p:cNvPicPr>
            <a:picLocks noChangeAspect="1"/>
          </p:cNvPicPr>
          <p:nvPr/>
        </p:nvPicPr>
        <p:blipFill>
          <a:blip r:embed="rId4"/>
          <a:stretch>
            <a:fillRect/>
          </a:stretch>
        </p:blipFill>
        <p:spPr>
          <a:xfrm>
            <a:off x="6096000" y="0"/>
            <a:ext cx="6866659" cy="6858000"/>
          </a:xfrm>
          <a:prstGeom prst="rect">
            <a:avLst/>
          </a:prstGeom>
        </p:spPr>
      </p:pic>
    </p:spTree>
    <p:extLst>
      <p:ext uri="{BB962C8B-B14F-4D97-AF65-F5344CB8AC3E}">
        <p14:creationId xmlns:p14="http://schemas.microsoft.com/office/powerpoint/2010/main" val="2497502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187331" y="5934780"/>
                <a:ext cx="2192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=0.3</m:t>
                      </m:r>
                    </m:oMath>
                  </m:oMathPara>
                </a14:m>
                <a:endParaRPr lang="en-IN" dirty="0"/>
              </a:p>
            </p:txBody>
          </p:sp>
        </mc:Choice>
        <mc:Fallback xmlns="">
          <p:sp>
            <p:nvSpPr>
              <p:cNvPr id="10" name="TextBox 9"/>
              <p:cNvSpPr txBox="1">
                <a:spLocks noRot="1" noChangeAspect="1" noMove="1" noResize="1" noEditPoints="1" noAdjustHandles="1" noChangeArrowheads="1" noChangeShapeType="1" noTextEdit="1"/>
              </p:cNvSpPr>
              <p:nvPr/>
            </p:nvSpPr>
            <p:spPr>
              <a:xfrm>
                <a:off x="2187331" y="5934780"/>
                <a:ext cx="2192215" cy="369332"/>
              </a:xfrm>
              <a:prstGeom prst="rect">
                <a:avLst/>
              </a:prstGeom>
              <a:blipFill rotWithShape="1">
                <a:blip r:embed="rId3"/>
                <a:stretch>
                  <a:fillRect t="-6667" b="-28333"/>
                </a:stretch>
              </a:blipFill>
            </p:spPr>
            <p:txBody>
              <a:bodyPr/>
              <a:lstStyle/>
              <a:p>
                <a:r>
                  <a:rPr lang="en-IN">
                    <a:noFill/>
                  </a:rPr>
                  <a:t> </a:t>
                </a:r>
              </a:p>
            </p:txBody>
          </p:sp>
        </mc:Fallback>
      </mc:AlternateContent>
      <p:sp>
        <p:nvSpPr>
          <p:cNvPr id="2" name="TextBox 1"/>
          <p:cNvSpPr txBox="1"/>
          <p:nvPr/>
        </p:nvSpPr>
        <p:spPr>
          <a:xfrm>
            <a:off x="6604000" y="508000"/>
            <a:ext cx="4953000" cy="2308324"/>
          </a:xfrm>
          <a:prstGeom prst="rect">
            <a:avLst/>
          </a:prstGeom>
          <a:noFill/>
        </p:spPr>
        <p:txBody>
          <a:bodyPr wrap="square" rtlCol="0">
            <a:spAutoFit/>
          </a:bodyPr>
          <a:lstStyle/>
          <a:p>
            <a:r>
              <a:rPr lang="en-IN" dirty="0"/>
              <a:t>Here also, we can observe that in case of samples arising out of normal, uniform and exponential distribution, the estimate of size gets close to the actual level as the total sample size increases, but for samples from Cauchy distribution, the estimate of size is always much more higher than actual level of the test. </a:t>
            </a:r>
          </a:p>
        </p:txBody>
      </p:sp>
      <p:sp>
        <p:nvSpPr>
          <p:cNvPr id="4" name="TextBox 3"/>
          <p:cNvSpPr txBox="1"/>
          <p:nvPr/>
        </p:nvSpPr>
        <p:spPr>
          <a:xfrm>
            <a:off x="6604000" y="3098800"/>
            <a:ext cx="5257800" cy="3693319"/>
          </a:xfrm>
          <a:prstGeom prst="rect">
            <a:avLst/>
          </a:prstGeom>
          <a:noFill/>
        </p:spPr>
        <p:txBody>
          <a:bodyPr wrap="square" rtlCol="0">
            <a:spAutoFit/>
          </a:bodyPr>
          <a:lstStyle/>
          <a:p>
            <a:pPr marL="285750" indent="-285750">
              <a:buFont typeface="Wingdings" panose="05000000000000000000" pitchFamily="2" charset="2"/>
              <a:buChar char="§"/>
            </a:pPr>
            <a:r>
              <a:rPr lang="en-IN" dirty="0"/>
              <a:t>Above observation supports the fact that the statistic is not distribution free.</a:t>
            </a:r>
          </a:p>
          <a:p>
            <a:pPr marL="285750" indent="-285750">
              <a:buFont typeface="Wingdings" panose="05000000000000000000" pitchFamily="2" charset="2"/>
              <a:buChar char="§"/>
            </a:pPr>
            <a:r>
              <a:rPr lang="en-IN" dirty="0"/>
              <a:t>The statistic performs perfectly when the sample arises out of a normal distribution.</a:t>
            </a:r>
          </a:p>
          <a:p>
            <a:pPr marL="285750" indent="-285750">
              <a:buFont typeface="Wingdings" panose="05000000000000000000" pitchFamily="2" charset="2"/>
              <a:buChar char="§"/>
            </a:pPr>
            <a:r>
              <a:rPr lang="en-IN" dirty="0"/>
              <a:t>We observe that, for samples from uniform and exponential distribution also, the estimate of size gets closer to actual level as the total sample size increases.</a:t>
            </a:r>
          </a:p>
          <a:p>
            <a:pPr marL="285750" indent="-285750">
              <a:buFont typeface="Wingdings" panose="05000000000000000000" pitchFamily="2" charset="2"/>
              <a:buChar char="§"/>
            </a:pPr>
            <a:r>
              <a:rPr lang="en-IN" dirty="0"/>
              <a:t>But, for sample from Cauchy distribution, the estimated size does not at all go close to the actual level of the test, so the distribution of the statistic deviates from normality very highly.</a:t>
            </a:r>
          </a:p>
        </p:txBody>
      </p:sp>
      <p:pic>
        <p:nvPicPr>
          <p:cNvPr id="6" name="Picture 5">
            <a:extLst>
              <a:ext uri="{FF2B5EF4-FFF2-40B4-BE49-F238E27FC236}">
                <a16:creationId xmlns:a16="http://schemas.microsoft.com/office/drawing/2014/main" id="{E43086A3-5D3A-4510-80CA-015A1E3D9659}"/>
              </a:ext>
            </a:extLst>
          </p:cNvPr>
          <p:cNvPicPr>
            <a:picLocks noChangeAspect="1"/>
          </p:cNvPicPr>
          <p:nvPr/>
        </p:nvPicPr>
        <p:blipFill>
          <a:blip r:embed="rId4"/>
          <a:stretch>
            <a:fillRect/>
          </a:stretch>
        </p:blipFill>
        <p:spPr>
          <a:xfrm>
            <a:off x="505396" y="71022"/>
            <a:ext cx="6866659" cy="6858000"/>
          </a:xfrm>
          <a:prstGeom prst="rect">
            <a:avLst/>
          </a:prstGeom>
        </p:spPr>
      </p:pic>
    </p:spTree>
    <p:extLst>
      <p:ext uri="{BB962C8B-B14F-4D97-AF65-F5344CB8AC3E}">
        <p14:creationId xmlns:p14="http://schemas.microsoft.com/office/powerpoint/2010/main" val="2405498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0252" y="147281"/>
            <a:ext cx="10058400" cy="1609344"/>
          </a:xfrm>
        </p:spPr>
        <p:txBody>
          <a:bodyPr>
            <a:normAutofit/>
          </a:bodyPr>
          <a:lstStyle/>
          <a:p>
            <a:r>
              <a:rPr lang="en-IN" sz="4400" dirty="0"/>
              <a:t>Size of Test using Asymptotic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395046"/>
                <a:ext cx="10972800" cy="4736124"/>
              </a:xfrm>
            </p:spPr>
            <p:txBody>
              <a:bodyPr>
                <a:normAutofit fontScale="92500"/>
              </a:bodyPr>
              <a:lstStyle/>
              <a:p>
                <a:r>
                  <a:rPr lang="en-IN" sz="2400" dirty="0"/>
                  <a:t>Distribution of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𝑇</m:t>
                        </m:r>
                      </m:e>
                      <m:sub>
                        <m:r>
                          <a:rPr lang="en-IN" sz="2400" b="0" i="1" smtClean="0">
                            <a:latin typeface="Cambria Math" panose="02040503050406030204" pitchFamily="18" charset="0"/>
                          </a:rPr>
                          <m:t>𝑝</m:t>
                        </m:r>
                      </m:sub>
                    </m:sSub>
                  </m:oMath>
                </a14:m>
                <a:r>
                  <a:rPr lang="en-IN" sz="2400" dirty="0"/>
                  <a:t> approaches to </a:t>
                </a:r>
                <a14:m>
                  <m:oMath xmlns:m="http://schemas.openxmlformats.org/officeDocument/2006/math">
                    <m:r>
                      <a:rPr lang="en-IN" sz="2400" i="1">
                        <a:latin typeface="Cambria Math" panose="02040503050406030204" pitchFamily="18" charset="0"/>
                      </a:rPr>
                      <m:t>𝑁</m:t>
                    </m:r>
                    <m:r>
                      <a:rPr lang="en-IN" sz="2400" i="1">
                        <a:latin typeface="Cambria Math" panose="02040503050406030204" pitchFamily="18" charset="0"/>
                      </a:rPr>
                      <m:t>(0,1)</m:t>
                    </m:r>
                  </m:oMath>
                </a14:m>
                <a:r>
                  <a:rPr lang="en-IN" sz="2400" dirty="0"/>
                  <a:t> as the total sample size increases, in case sample is from normal distribution.</a:t>
                </a:r>
              </a:p>
              <a:p>
                <a:pPr marL="109728" indent="0">
                  <a:buNone/>
                </a:pPr>
                <a:endParaRPr lang="en-IN" sz="2400" dirty="0"/>
              </a:p>
              <a:p>
                <a:r>
                  <a:rPr lang="en-IN" sz="2400" dirty="0"/>
                  <a:t>Using the above fact, we use following rejection rule:</a:t>
                </a:r>
              </a:p>
              <a:p>
                <a:pPr marL="708660" lvl="1" indent="-342900"/>
                <a:r>
                  <a:rPr lang="en-IN" sz="2000" dirty="0"/>
                  <a:t>Reject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r>
                  <a:rPr lang="en-IN" sz="2000" dirty="0"/>
                  <a:t> in favour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1</m:t>
                        </m:r>
                      </m:sub>
                    </m:sSub>
                  </m:oMath>
                </a14:m>
                <a:r>
                  <a:rPr lang="en-IN" sz="2000" dirty="0"/>
                  <a:t> if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𝑇</m:t>
                        </m:r>
                      </m:e>
                      <m:sub>
                        <m:r>
                          <a:rPr lang="en-IN" sz="2000" i="1">
                            <a:latin typeface="Cambria Math" panose="02040503050406030204" pitchFamily="18" charset="0"/>
                          </a:rPr>
                          <m:t>𝑝</m:t>
                        </m:r>
                      </m:sub>
                    </m:sSub>
                    <m:r>
                      <a:rPr lang="en-US" sz="2000" b="0" i="1" smtClean="0">
                        <a:latin typeface="Cambria Math" panose="02040503050406030204" pitchFamily="18" charset="0"/>
                      </a:rPr>
                      <m:t>&gt;</m:t>
                    </m:r>
                    <m:sSub>
                      <m:sSubPr>
                        <m:ctrlPr>
                          <a:rPr lang="en-IN" sz="2000" i="1">
                            <a:latin typeface="Cambria Math" panose="02040503050406030204" pitchFamily="18" charset="0"/>
                          </a:rPr>
                        </m:ctrlPr>
                      </m:sSubPr>
                      <m:e>
                        <m:r>
                          <a:rPr lang="en-IN" sz="2000" i="1">
                            <a:latin typeface="Cambria Math" panose="02040503050406030204" pitchFamily="18" charset="0"/>
                          </a:rPr>
                          <m:t>𝜏</m:t>
                        </m:r>
                      </m:e>
                      <m:sub>
                        <m:r>
                          <a:rPr lang="en-IN" sz="2000" i="1">
                            <a:latin typeface="Cambria Math" panose="02040503050406030204" pitchFamily="18" charset="0"/>
                          </a:rPr>
                          <m:t>𝛼</m:t>
                        </m:r>
                      </m:sub>
                    </m:sSub>
                  </m:oMath>
                </a14:m>
                <a:endParaRPr lang="en-IN" sz="2000" dirty="0"/>
              </a:p>
              <a:p>
                <a:pPr marL="708660" lvl="1" indent="-342900"/>
                <a:r>
                  <a:rPr lang="en-IN" sz="2000" dirty="0"/>
                  <a:t>Reject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r>
                  <a:rPr lang="en-IN" sz="2000" dirty="0"/>
                  <a:t> in favour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2</m:t>
                        </m:r>
                      </m:sub>
                    </m:sSub>
                  </m:oMath>
                </a14:m>
                <a:r>
                  <a:rPr lang="en-IN" sz="2000" dirty="0"/>
                  <a:t> if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𝑇</m:t>
                        </m:r>
                      </m:e>
                      <m:sub>
                        <m:r>
                          <a:rPr lang="en-IN" sz="2000" i="1">
                            <a:latin typeface="Cambria Math" panose="02040503050406030204" pitchFamily="18" charset="0"/>
                          </a:rPr>
                          <m:t>𝑝</m:t>
                        </m:r>
                      </m:sub>
                    </m:sSub>
                    <m:r>
                      <a:rPr lang="en-US" sz="2000" b="0" i="1" smtClean="0">
                        <a:latin typeface="Cambria Math" panose="02040503050406030204" pitchFamily="18" charset="0"/>
                      </a:rPr>
                      <m:t>&lt;−</m:t>
                    </m:r>
                    <m:sSub>
                      <m:sSubPr>
                        <m:ctrlPr>
                          <a:rPr lang="en-IN" sz="2000" i="1">
                            <a:latin typeface="Cambria Math" panose="02040503050406030204" pitchFamily="18" charset="0"/>
                          </a:rPr>
                        </m:ctrlPr>
                      </m:sSubPr>
                      <m:e>
                        <m:r>
                          <a:rPr lang="en-IN" sz="2000" i="1">
                            <a:latin typeface="Cambria Math" panose="02040503050406030204" pitchFamily="18" charset="0"/>
                          </a:rPr>
                          <m:t>𝜏</m:t>
                        </m:r>
                      </m:e>
                      <m:sub>
                        <m:r>
                          <a:rPr lang="en-IN" sz="2000" i="1">
                            <a:latin typeface="Cambria Math" panose="02040503050406030204" pitchFamily="18" charset="0"/>
                          </a:rPr>
                          <m:t>𝛼</m:t>
                        </m:r>
                      </m:sub>
                    </m:sSub>
                  </m:oMath>
                </a14:m>
                <a:endParaRPr lang="en-IN" sz="2000" dirty="0"/>
              </a:p>
              <a:p>
                <a:pPr marL="708660" lvl="1" indent="-342900"/>
                <a:r>
                  <a:rPr lang="en-IN" sz="2000" dirty="0"/>
                  <a:t>Reject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r>
                  <a:rPr lang="en-IN" sz="2000" dirty="0"/>
                  <a:t> in favour of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3</m:t>
                        </m:r>
                      </m:sub>
                    </m:sSub>
                  </m:oMath>
                </a14:m>
                <a:r>
                  <a:rPr lang="en-IN" sz="2000" dirty="0"/>
                  <a:t> if</a:t>
                </a:r>
                <a14:m>
                  <m:oMath xmlns:m="http://schemas.openxmlformats.org/officeDocument/2006/math">
                    <m:sSub>
                      <m:sSubPr>
                        <m:ctrlPr>
                          <a:rPr lang="en-IN" sz="2000" i="1">
                            <a:latin typeface="Cambria Math" panose="02040503050406030204" pitchFamily="18" charset="0"/>
                          </a:rPr>
                        </m:ctrlPr>
                      </m:sSubPr>
                      <m:e>
                        <m:r>
                          <a:rPr lang="en-US" sz="2000" b="0" i="1" smtClean="0">
                            <a:latin typeface="Cambria Math" panose="02040503050406030204" pitchFamily="18" charset="0"/>
                          </a:rPr>
                          <m:t> |</m:t>
                        </m:r>
                        <m:r>
                          <a:rPr lang="en-IN" sz="2000" i="1">
                            <a:latin typeface="Cambria Math" panose="02040503050406030204" pitchFamily="18" charset="0"/>
                          </a:rPr>
                          <m:t>𝑇</m:t>
                        </m:r>
                      </m:e>
                      <m:sub>
                        <m:r>
                          <a:rPr lang="en-IN" sz="2000" i="1">
                            <a:latin typeface="Cambria Math" panose="02040503050406030204" pitchFamily="18" charset="0"/>
                          </a:rPr>
                          <m:t>𝑝</m:t>
                        </m:r>
                      </m:sub>
                    </m:sSub>
                    <m:r>
                      <a:rPr lang="en-US" sz="2000" b="0" i="1" smtClean="0">
                        <a:latin typeface="Cambria Math" panose="02040503050406030204" pitchFamily="18" charset="0"/>
                      </a:rPr>
                      <m:t>|</m:t>
                    </m:r>
                    <m:r>
                      <a:rPr lang="en-IN" sz="2000" i="1">
                        <a:latin typeface="Cambria Math" panose="02040503050406030204" pitchFamily="18" charset="0"/>
                      </a:rPr>
                      <m:t>&gt; </m:t>
                    </m:r>
                    <m:sSub>
                      <m:sSubPr>
                        <m:ctrlPr>
                          <a:rPr lang="en-IN" sz="2000" i="1">
                            <a:latin typeface="Cambria Math" panose="02040503050406030204" pitchFamily="18" charset="0"/>
                          </a:rPr>
                        </m:ctrlPr>
                      </m:sSubPr>
                      <m:e>
                        <m:r>
                          <a:rPr lang="en-IN" sz="2000" i="1">
                            <a:latin typeface="Cambria Math" panose="02040503050406030204" pitchFamily="18" charset="0"/>
                          </a:rPr>
                          <m:t>𝜏</m:t>
                        </m:r>
                      </m:e>
                      <m:sub>
                        <m:r>
                          <a:rPr lang="en-IN" sz="2000" i="1">
                            <a:latin typeface="Cambria Math" panose="02040503050406030204" pitchFamily="18" charset="0"/>
                          </a:rPr>
                          <m:t> </m:t>
                        </m:r>
                        <m:f>
                          <m:fPr>
                            <m:type m:val="skw"/>
                            <m:ctrlPr>
                              <a:rPr lang="en-IN" sz="2000" i="1">
                                <a:latin typeface="Cambria Math" panose="02040503050406030204" pitchFamily="18" charset="0"/>
                              </a:rPr>
                            </m:ctrlPr>
                          </m:fPr>
                          <m:num>
                            <m:r>
                              <a:rPr lang="en-IN" sz="2000" i="1">
                                <a:latin typeface="Cambria Math" panose="02040503050406030204" pitchFamily="18" charset="0"/>
                              </a:rPr>
                              <m:t>𝛼</m:t>
                            </m:r>
                          </m:num>
                          <m:den>
                            <m:r>
                              <a:rPr lang="en-IN" sz="2000" i="1">
                                <a:latin typeface="Cambria Math" panose="02040503050406030204" pitchFamily="18" charset="0"/>
                              </a:rPr>
                              <m:t>2</m:t>
                            </m:r>
                          </m:den>
                        </m:f>
                      </m:sub>
                    </m:sSub>
                  </m:oMath>
                </a14:m>
                <a:endParaRPr lang="en-IN" sz="2000" dirty="0"/>
              </a:p>
              <a:p>
                <a:pPr marL="365760" lvl="1" indent="0">
                  <a:buNone/>
                </a:pPr>
                <a:endParaRPr lang="en-IN" sz="2000" dirty="0"/>
              </a:p>
              <a:p>
                <a:r>
                  <a:rPr lang="en-IN" sz="2400" dirty="0"/>
                  <a:t>Again, we estimate the size similarly, and plot that against the total sample size.</a:t>
                </a:r>
              </a:p>
              <a:p>
                <a:pPr marL="109728" indent="0">
                  <a:buNone/>
                </a:pPr>
                <a:endParaRPr lang="en-IN" sz="2400" dirty="0"/>
              </a:p>
              <a:p>
                <a:r>
                  <a:rPr lang="en-IN" sz="2400" dirty="0"/>
                  <a:t>For just checking, we do the same for other 3 distributions also and compare them with the normal one.</a:t>
                </a:r>
              </a:p>
              <a:p>
                <a:pPr marL="109728"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395046"/>
                <a:ext cx="10972800" cy="4736124"/>
              </a:xfrm>
              <a:blipFill>
                <a:blip r:embed="rId2"/>
                <a:stretch>
                  <a:fillRect l="-389" t="-1544" b="-1931"/>
                </a:stretch>
              </a:blipFill>
            </p:spPr>
            <p:txBody>
              <a:bodyPr/>
              <a:lstStyle/>
              <a:p>
                <a:r>
                  <a:rPr lang="en-IN">
                    <a:noFill/>
                  </a:rPr>
                  <a:t> </a:t>
                </a:r>
              </a:p>
            </p:txBody>
          </p:sp>
        </mc:Fallback>
      </mc:AlternateContent>
    </p:spTree>
    <p:extLst>
      <p:ext uri="{BB962C8B-B14F-4D97-AF65-F5344CB8AC3E}">
        <p14:creationId xmlns:p14="http://schemas.microsoft.com/office/powerpoint/2010/main" val="842764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8874" y="5548895"/>
            <a:ext cx="11462126" cy="923330"/>
          </a:xfrm>
          <a:prstGeom prst="rect">
            <a:avLst/>
          </a:prstGeom>
          <a:noFill/>
        </p:spPr>
        <p:txBody>
          <a:bodyPr wrap="square" rtlCol="0">
            <a:spAutoFit/>
          </a:bodyPr>
          <a:lstStyle/>
          <a:p>
            <a:r>
              <a:rPr lang="en-IN" dirty="0"/>
              <a:t>We can observe that in case of samples arising out of normal, uniform and exponential distribution, the estimate of size gets close to the actual level as the total sample size increases, but for samples from Cauchy distribution, the estimate of size is usually less than the actual level. </a:t>
            </a:r>
          </a:p>
        </p:txBody>
      </p:sp>
      <p:pic>
        <p:nvPicPr>
          <p:cNvPr id="8" name="Picture 7">
            <a:extLst>
              <a:ext uri="{FF2B5EF4-FFF2-40B4-BE49-F238E27FC236}">
                <a16:creationId xmlns:a16="http://schemas.microsoft.com/office/drawing/2014/main" id="{0CAF084E-4B56-4001-956F-164FDCF6DCC8}"/>
              </a:ext>
            </a:extLst>
          </p:cNvPr>
          <p:cNvPicPr>
            <a:picLocks noChangeAspect="1"/>
          </p:cNvPicPr>
          <p:nvPr/>
        </p:nvPicPr>
        <p:blipFill>
          <a:blip r:embed="rId2"/>
          <a:stretch>
            <a:fillRect/>
          </a:stretch>
        </p:blipFill>
        <p:spPr>
          <a:xfrm>
            <a:off x="6133203" y="0"/>
            <a:ext cx="6866659" cy="6858000"/>
          </a:xfrm>
          <a:prstGeom prst="rect">
            <a:avLst/>
          </a:prstGeom>
        </p:spPr>
      </p:pic>
      <p:pic>
        <p:nvPicPr>
          <p:cNvPr id="12" name="Picture 11">
            <a:extLst>
              <a:ext uri="{FF2B5EF4-FFF2-40B4-BE49-F238E27FC236}">
                <a16:creationId xmlns:a16="http://schemas.microsoft.com/office/drawing/2014/main" id="{73BCEF6A-D0CD-49A2-8DD2-7B97835CB479}"/>
              </a:ext>
            </a:extLst>
          </p:cNvPr>
          <p:cNvPicPr>
            <a:picLocks noChangeAspect="1"/>
          </p:cNvPicPr>
          <p:nvPr/>
        </p:nvPicPr>
        <p:blipFill>
          <a:blip r:embed="rId3"/>
          <a:stretch>
            <a:fillRect/>
          </a:stretch>
        </p:blipFill>
        <p:spPr>
          <a:xfrm>
            <a:off x="2" y="0"/>
            <a:ext cx="6866659" cy="6858000"/>
          </a:xfrm>
          <a:prstGeom prst="rect">
            <a:avLst/>
          </a:prstGeom>
        </p:spPr>
      </p:pic>
    </p:spTree>
    <p:extLst>
      <p:ext uri="{BB962C8B-B14F-4D97-AF65-F5344CB8AC3E}">
        <p14:creationId xmlns:p14="http://schemas.microsoft.com/office/powerpoint/2010/main" val="1665906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8874" y="5548895"/>
            <a:ext cx="11462126" cy="923330"/>
          </a:xfrm>
          <a:prstGeom prst="rect">
            <a:avLst/>
          </a:prstGeom>
          <a:noFill/>
        </p:spPr>
        <p:txBody>
          <a:bodyPr wrap="square" rtlCol="0">
            <a:spAutoFit/>
          </a:bodyPr>
          <a:lstStyle/>
          <a:p>
            <a:r>
              <a:rPr lang="en-IN" dirty="0"/>
              <a:t>Here also, we can see that for samples from normal, uniform and exponential distribution, the estimate of size gets close to the actual level as total sample size increases, but for samples from Cauchy distribution, the estimate of size is much less than the actual level, even if the sample size is increased.</a:t>
            </a:r>
          </a:p>
        </p:txBody>
      </p:sp>
      <p:pic>
        <p:nvPicPr>
          <p:cNvPr id="8" name="Picture 7">
            <a:extLst>
              <a:ext uri="{FF2B5EF4-FFF2-40B4-BE49-F238E27FC236}">
                <a16:creationId xmlns:a16="http://schemas.microsoft.com/office/drawing/2014/main" id="{0DC4819D-1BCE-4337-BA85-5B5AE2F8BA25}"/>
              </a:ext>
            </a:extLst>
          </p:cNvPr>
          <p:cNvPicPr>
            <a:picLocks noChangeAspect="1"/>
          </p:cNvPicPr>
          <p:nvPr/>
        </p:nvPicPr>
        <p:blipFill>
          <a:blip r:embed="rId2"/>
          <a:stretch>
            <a:fillRect/>
          </a:stretch>
        </p:blipFill>
        <p:spPr>
          <a:xfrm>
            <a:off x="0" y="0"/>
            <a:ext cx="6866659" cy="6858000"/>
          </a:xfrm>
          <a:prstGeom prst="rect">
            <a:avLst/>
          </a:prstGeom>
        </p:spPr>
      </p:pic>
      <p:pic>
        <p:nvPicPr>
          <p:cNvPr id="14" name="Picture 13">
            <a:extLst>
              <a:ext uri="{FF2B5EF4-FFF2-40B4-BE49-F238E27FC236}">
                <a16:creationId xmlns:a16="http://schemas.microsoft.com/office/drawing/2014/main" id="{AEFA646C-112A-4E8D-BEAC-5AB63C196190}"/>
              </a:ext>
            </a:extLst>
          </p:cNvPr>
          <p:cNvPicPr>
            <a:picLocks noChangeAspect="1"/>
          </p:cNvPicPr>
          <p:nvPr/>
        </p:nvPicPr>
        <p:blipFill>
          <a:blip r:embed="rId3"/>
          <a:stretch>
            <a:fillRect/>
          </a:stretch>
        </p:blipFill>
        <p:spPr>
          <a:xfrm>
            <a:off x="6096000" y="0"/>
            <a:ext cx="6866659" cy="6858000"/>
          </a:xfrm>
          <a:prstGeom prst="rect">
            <a:avLst/>
          </a:prstGeom>
        </p:spPr>
      </p:pic>
    </p:spTree>
    <p:extLst>
      <p:ext uri="{BB962C8B-B14F-4D97-AF65-F5344CB8AC3E}">
        <p14:creationId xmlns:p14="http://schemas.microsoft.com/office/powerpoint/2010/main" val="28653389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281354" y="5676900"/>
                <a:ext cx="11478846" cy="646331"/>
              </a:xfrm>
              <a:prstGeom prst="rect">
                <a:avLst/>
              </a:prstGeom>
              <a:noFill/>
            </p:spPr>
            <p:txBody>
              <a:bodyPr wrap="square" rtlCol="0">
                <a:spAutoFit/>
              </a:bodyPr>
              <a:lstStyle/>
              <a:p>
                <a:r>
                  <a:rPr lang="en-IN" dirty="0"/>
                  <a:t>We can observe that, for samples from all </a:t>
                </a:r>
                <a14:m>
                  <m:oMath xmlns:m="http://schemas.openxmlformats.org/officeDocument/2006/math">
                    <m:r>
                      <a:rPr lang="en-IN" b="0" i="1" smtClean="0">
                        <a:latin typeface="Cambria Math" panose="02040503050406030204" pitchFamily="18" charset="0"/>
                      </a:rPr>
                      <m:t>4</m:t>
                    </m:r>
                  </m:oMath>
                </a14:m>
                <a:r>
                  <a:rPr lang="en-IN" dirty="0"/>
                  <a:t> distributions except for the Cauchy one, the estimate of size goes close to the actual level of the test as the total sample size increases.</a:t>
                </a:r>
              </a:p>
            </p:txBody>
          </p:sp>
        </mc:Choice>
        <mc:Fallback xmlns="">
          <p:sp>
            <p:nvSpPr>
              <p:cNvPr id="7" name="TextBox 6"/>
              <p:cNvSpPr txBox="1">
                <a:spLocks noRot="1" noChangeAspect="1" noMove="1" noResize="1" noEditPoints="1" noAdjustHandles="1" noChangeArrowheads="1" noChangeShapeType="1" noTextEdit="1"/>
              </p:cNvSpPr>
              <p:nvPr/>
            </p:nvSpPr>
            <p:spPr>
              <a:xfrm>
                <a:off x="281354" y="5676900"/>
                <a:ext cx="11478846" cy="646331"/>
              </a:xfrm>
              <a:prstGeom prst="rect">
                <a:avLst/>
              </a:prstGeom>
              <a:blipFill>
                <a:blip r:embed="rId2"/>
                <a:stretch>
                  <a:fillRect l="-425" t="-4717" b="-14151"/>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A26E0798-3513-4CD6-A53B-B24DBA97C219}"/>
              </a:ext>
            </a:extLst>
          </p:cNvPr>
          <p:cNvPicPr>
            <a:picLocks noChangeAspect="1"/>
          </p:cNvPicPr>
          <p:nvPr/>
        </p:nvPicPr>
        <p:blipFill>
          <a:blip r:embed="rId3"/>
          <a:stretch>
            <a:fillRect/>
          </a:stretch>
        </p:blipFill>
        <p:spPr>
          <a:xfrm>
            <a:off x="0" y="0"/>
            <a:ext cx="6866659" cy="6858000"/>
          </a:xfrm>
          <a:prstGeom prst="rect">
            <a:avLst/>
          </a:prstGeom>
        </p:spPr>
      </p:pic>
      <p:pic>
        <p:nvPicPr>
          <p:cNvPr id="10" name="Picture 9">
            <a:extLst>
              <a:ext uri="{FF2B5EF4-FFF2-40B4-BE49-F238E27FC236}">
                <a16:creationId xmlns:a16="http://schemas.microsoft.com/office/drawing/2014/main" id="{F90FEC6E-A882-4365-A60C-31DD2413EC9A}"/>
              </a:ext>
            </a:extLst>
          </p:cNvPr>
          <p:cNvPicPr>
            <a:picLocks noChangeAspect="1"/>
          </p:cNvPicPr>
          <p:nvPr/>
        </p:nvPicPr>
        <p:blipFill>
          <a:blip r:embed="rId4"/>
          <a:stretch>
            <a:fillRect/>
          </a:stretch>
        </p:blipFill>
        <p:spPr>
          <a:xfrm>
            <a:off x="6020777" y="0"/>
            <a:ext cx="6866659" cy="6858000"/>
          </a:xfrm>
          <a:prstGeom prst="rect">
            <a:avLst/>
          </a:prstGeom>
        </p:spPr>
      </p:pic>
    </p:spTree>
    <p:extLst>
      <p:ext uri="{BB962C8B-B14F-4D97-AF65-F5344CB8AC3E}">
        <p14:creationId xmlns:p14="http://schemas.microsoft.com/office/powerpoint/2010/main" val="1166654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73800" y="254000"/>
            <a:ext cx="5283200" cy="2308324"/>
          </a:xfrm>
          <a:prstGeom prst="rect">
            <a:avLst/>
          </a:prstGeom>
          <a:noFill/>
        </p:spPr>
        <p:txBody>
          <a:bodyPr wrap="square" rtlCol="0">
            <a:spAutoFit/>
          </a:bodyPr>
          <a:lstStyle/>
          <a:p>
            <a:r>
              <a:rPr lang="en-IN" dirty="0"/>
              <a:t>Here also, we can observe that in case of samples arising out of normal, uniform and exponential distribution, the estimate of size gets close to the actual level as the total sample size increases, but for samples from Cauchy distribution, the estimate of size always stays away from actual level of the test, even if the sample size increases.</a:t>
            </a:r>
          </a:p>
        </p:txBody>
      </p:sp>
      <p:sp>
        <p:nvSpPr>
          <p:cNvPr id="5" name="TextBox 4"/>
          <p:cNvSpPr txBox="1"/>
          <p:nvPr/>
        </p:nvSpPr>
        <p:spPr>
          <a:xfrm>
            <a:off x="6273800" y="2590800"/>
            <a:ext cx="5753100" cy="3693319"/>
          </a:xfrm>
          <a:prstGeom prst="rect">
            <a:avLst/>
          </a:prstGeom>
          <a:noFill/>
        </p:spPr>
        <p:txBody>
          <a:bodyPr wrap="square" rtlCol="0">
            <a:spAutoFit/>
          </a:bodyPr>
          <a:lstStyle/>
          <a:p>
            <a:pPr marL="285750" indent="-285750">
              <a:buFont typeface="Wingdings" panose="05000000000000000000" pitchFamily="2" charset="2"/>
              <a:buChar char="§"/>
            </a:pPr>
            <a:r>
              <a:rPr lang="en-IN" dirty="0"/>
              <a:t>Above observation supports the fact that the standardised form of the statistic is also not distribution free.</a:t>
            </a:r>
          </a:p>
          <a:p>
            <a:pPr marL="285750" indent="-285750">
              <a:buFont typeface="Wingdings" panose="05000000000000000000" pitchFamily="2" charset="2"/>
              <a:buChar char="§"/>
            </a:pPr>
            <a:r>
              <a:rPr lang="en-IN" dirty="0"/>
              <a:t>We observe that, for samples from normal, uniform and exponential distribution also, the estimate of size gets closer to actual level as the total sample size increases, i.e., in these cases, the standardised statistic is approximately normal.</a:t>
            </a:r>
          </a:p>
          <a:p>
            <a:pPr marL="285750" indent="-285750">
              <a:buFont typeface="Wingdings" panose="05000000000000000000" pitchFamily="2" charset="2"/>
              <a:buChar char="§"/>
            </a:pPr>
            <a:r>
              <a:rPr lang="en-IN" dirty="0"/>
              <a:t>But, for sample from Cauchy distribution, the estimated size does not at all go close to the actual level of the test, so the distribution of the standardised statistic deviates from normality very highly.</a:t>
            </a:r>
          </a:p>
        </p:txBody>
      </p:sp>
      <p:pic>
        <p:nvPicPr>
          <p:cNvPr id="7" name="Picture 6">
            <a:extLst>
              <a:ext uri="{FF2B5EF4-FFF2-40B4-BE49-F238E27FC236}">
                <a16:creationId xmlns:a16="http://schemas.microsoft.com/office/drawing/2014/main" id="{21888887-7666-4174-B2E4-B0DA9BE6ED83}"/>
              </a:ext>
            </a:extLst>
          </p:cNvPr>
          <p:cNvPicPr>
            <a:picLocks noChangeAspect="1"/>
          </p:cNvPicPr>
          <p:nvPr/>
        </p:nvPicPr>
        <p:blipFill>
          <a:blip r:embed="rId2"/>
          <a:stretch>
            <a:fillRect/>
          </a:stretch>
        </p:blipFill>
        <p:spPr>
          <a:xfrm>
            <a:off x="0" y="0"/>
            <a:ext cx="6866659" cy="6858000"/>
          </a:xfrm>
          <a:prstGeom prst="rect">
            <a:avLst/>
          </a:prstGeom>
        </p:spPr>
      </p:pic>
    </p:spTree>
    <p:extLst>
      <p:ext uri="{BB962C8B-B14F-4D97-AF65-F5344CB8AC3E}">
        <p14:creationId xmlns:p14="http://schemas.microsoft.com/office/powerpoint/2010/main" val="336755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A08A-0080-49FB-9F60-0F8D22866A41}"/>
              </a:ext>
            </a:extLst>
          </p:cNvPr>
          <p:cNvSpPr>
            <a:spLocks noGrp="1"/>
          </p:cNvSpPr>
          <p:nvPr>
            <p:ph type="title"/>
          </p:nvPr>
        </p:nvSpPr>
        <p:spPr/>
        <p:txBody>
          <a:bodyPr/>
          <a:lstStyle/>
          <a:p>
            <a:r>
              <a:rPr lang="en-IN" dirty="0"/>
              <a:t>Distribution free :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69F694-E500-417D-8FF8-4EBEC5D96C0A}"/>
                  </a:ext>
                </a:extLst>
              </p:cNvPr>
              <p:cNvSpPr>
                <a:spLocks noGrp="1"/>
              </p:cNvSpPr>
              <p:nvPr>
                <p:ph idx="1"/>
              </p:nvPr>
            </p:nvSpPr>
            <p:spPr/>
            <p:txBody>
              <a:bodyPr>
                <a:normAutofit fontScale="92500" lnSpcReduction="10000"/>
              </a:bodyPr>
              <a:lstStyle/>
              <a:p>
                <a:endParaRPr lang="en-US" dirty="0"/>
              </a:p>
              <a:p>
                <a:r>
                  <a:rPr lang="en-US" dirty="0"/>
                  <a:t>Mann-Whitney Statistic is distribution free under </a:t>
                </a:r>
                <a:r>
                  <a:rPr lang="en-IN" sz="2000" dirty="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𝐻</m:t>
                        </m:r>
                      </m:e>
                      <m:sub>
                        <m:r>
                          <a:rPr lang="en-IN" sz="2000" i="1">
                            <a:latin typeface="Cambria Math" panose="02040503050406030204" pitchFamily="18" charset="0"/>
                          </a:rPr>
                          <m:t>0</m:t>
                        </m:r>
                      </m:sub>
                    </m:sSub>
                  </m:oMath>
                </a14:m>
                <a:endParaRPr lang="en-US" dirty="0"/>
              </a:p>
              <a:p>
                <a:r>
                  <a:rPr lang="en-US" dirty="0"/>
                  <a:t>We will try to verify this using a simulation study   </a:t>
                </a:r>
              </a:p>
              <a:p>
                <a:r>
                  <a:rPr lang="en-US" dirty="0"/>
                  <a:t>Here we draw random samples from four continuous distributions given as :  </a:t>
                </a:r>
              </a:p>
              <a:p>
                <a:pPr lvl="1"/>
                <a:r>
                  <a:rPr lang="en-US" dirty="0"/>
                  <a:t>Normal  </a:t>
                </a:r>
              </a:p>
              <a:p>
                <a:pPr lvl="1"/>
                <a:r>
                  <a:rPr lang="en-US" dirty="0"/>
                  <a:t>Uniform  </a:t>
                </a:r>
              </a:p>
              <a:p>
                <a:pPr lvl="1"/>
                <a:r>
                  <a:rPr lang="en-US" dirty="0"/>
                  <a:t>Cauchy  </a:t>
                </a:r>
              </a:p>
              <a:p>
                <a:pPr lvl="1"/>
                <a:r>
                  <a:rPr lang="en-US" dirty="0"/>
                  <a:t>Exponential  </a:t>
                </a:r>
              </a:p>
              <a:p>
                <a:r>
                  <a:rPr lang="en-US" dirty="0"/>
                  <a:t>We keep all the scale parameters same for each case.  </a:t>
                </a:r>
              </a:p>
              <a:p>
                <a:r>
                  <a:rPr lang="en-US" dirty="0"/>
                  <a:t>The three distributions Normal , Cauchy , and Uniform are from location family , and exponential becomes shifted exponential after location shift . </a:t>
                </a:r>
              </a:p>
              <a:p>
                <a:r>
                  <a:rPr lang="en-US" dirty="0"/>
                  <a:t>All the above distributions satisfy the assumption for Mann-Whitney U test.</a:t>
                </a:r>
                <a:endParaRPr lang="en-IN" dirty="0"/>
              </a:p>
            </p:txBody>
          </p:sp>
        </mc:Choice>
        <mc:Fallback>
          <p:sp>
            <p:nvSpPr>
              <p:cNvPr id="3" name="Content Placeholder 2">
                <a:extLst>
                  <a:ext uri="{FF2B5EF4-FFF2-40B4-BE49-F238E27FC236}">
                    <a16:creationId xmlns:a16="http://schemas.microsoft.com/office/drawing/2014/main" id="{A969F694-E500-417D-8FF8-4EBEC5D96C0A}"/>
                  </a:ext>
                </a:extLst>
              </p:cNvPr>
              <p:cNvSpPr>
                <a:spLocks noGrp="1" noRot="1" noChangeAspect="1" noMove="1" noResize="1" noEditPoints="1" noAdjustHandles="1" noChangeArrowheads="1" noChangeShapeType="1" noTextEdit="1"/>
              </p:cNvSpPr>
              <p:nvPr>
                <p:ph idx="1"/>
              </p:nvPr>
            </p:nvSpPr>
            <p:spPr>
              <a:blipFill>
                <a:blip r:embed="rId2"/>
                <a:stretch>
                  <a:fillRect l="-303" b="-1053"/>
                </a:stretch>
              </a:blipFill>
            </p:spPr>
            <p:txBody>
              <a:bodyPr/>
              <a:lstStyle/>
              <a:p>
                <a:r>
                  <a:rPr lang="en-IN">
                    <a:noFill/>
                  </a:rPr>
                  <a:t> </a:t>
                </a:r>
              </a:p>
            </p:txBody>
          </p:sp>
        </mc:Fallback>
      </mc:AlternateContent>
    </p:spTree>
    <p:extLst>
      <p:ext uri="{BB962C8B-B14F-4D97-AF65-F5344CB8AC3E}">
        <p14:creationId xmlns:p14="http://schemas.microsoft.com/office/powerpoint/2010/main" val="3613365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POWER FUNCTION</a:t>
            </a:r>
          </a:p>
        </p:txBody>
      </p:sp>
    </p:spTree>
    <p:extLst>
      <p:ext uri="{BB962C8B-B14F-4D97-AF65-F5344CB8AC3E}">
        <p14:creationId xmlns:p14="http://schemas.microsoft.com/office/powerpoint/2010/main" val="3832775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0B7702-4C2E-41FD-9313-3AFE288A3858}"/>
                  </a:ext>
                </a:extLst>
              </p:cNvPr>
              <p:cNvSpPr>
                <a:spLocks noGrp="1"/>
              </p:cNvSpPr>
              <p:nvPr>
                <p:ph type="title"/>
              </p:nvPr>
            </p:nvSpPr>
            <p:spPr/>
            <p:txBody>
              <a:bodyPr>
                <a:normAutofit/>
              </a:bodyPr>
              <a:lstStyle/>
              <a:p>
                <a:r>
                  <a:rPr lang="en-US" sz="4800" dirty="0"/>
                  <a:t>POWER FUNCTION (</a:t>
                </a:r>
                <a14:m>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𝛽</m:t>
                        </m:r>
                      </m:e>
                      <m:sub>
                        <m:r>
                          <a:rPr lang="en-US" sz="4800" b="0" i="1" smtClean="0">
                            <a:latin typeface="Cambria Math" panose="02040503050406030204" pitchFamily="18" charset="0"/>
                          </a:rPr>
                          <m:t>𝑛</m:t>
                        </m:r>
                        <m:r>
                          <a:rPr lang="en-US" sz="4800" b="0" i="1" smtClean="0">
                            <a:latin typeface="Cambria Math" panose="02040503050406030204" pitchFamily="18" charset="0"/>
                          </a:rPr>
                          <m:t>,</m:t>
                        </m:r>
                        <m:r>
                          <a:rPr lang="en-US" sz="4800" b="0" i="1" smtClean="0">
                            <a:latin typeface="Cambria Math" panose="02040503050406030204" pitchFamily="18" charset="0"/>
                          </a:rPr>
                          <m:t>𝑚</m:t>
                        </m:r>
                      </m:sub>
                    </m:sSub>
                    <m:r>
                      <a:rPr lang="en-US" sz="4800" b="0" i="1" smtClean="0">
                        <a:latin typeface="Cambria Math" panose="02040503050406030204" pitchFamily="18" charset="0"/>
                      </a:rPr>
                      <m:t>(</m:t>
                    </m:r>
                    <m:r>
                      <a:rPr lang="en-US" sz="4800" b="0" i="1" smtClean="0">
                        <a:latin typeface="Cambria Math" panose="02040503050406030204" pitchFamily="18" charset="0"/>
                      </a:rPr>
                      <m:t>𝜃</m:t>
                    </m:r>
                    <m:r>
                      <a:rPr lang="en-US" sz="4800" b="0" i="1" smtClean="0">
                        <a:latin typeface="Cambria Math" panose="02040503050406030204" pitchFamily="18" charset="0"/>
                      </a:rPr>
                      <m:t>)</m:t>
                    </m:r>
                  </m:oMath>
                </a14:m>
                <a:r>
                  <a:rPr lang="en-US" sz="4800" dirty="0"/>
                  <a:t>)</a:t>
                </a:r>
                <a:endParaRPr lang="en-IN" sz="4800" dirty="0"/>
              </a:p>
            </p:txBody>
          </p:sp>
        </mc:Choice>
        <mc:Fallback xmlns="">
          <p:sp>
            <p:nvSpPr>
              <p:cNvPr id="2" name="Title 1">
                <a:extLst>
                  <a:ext uri="{FF2B5EF4-FFF2-40B4-BE49-F238E27FC236}">
                    <a16:creationId xmlns:a16="http://schemas.microsoft.com/office/drawing/2014/main" id="{8C0B7702-4C2E-41FD-9313-3AFE288A385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0108C-FAED-4E3A-BE6D-A5802F33E37A}"/>
                  </a:ext>
                </a:extLst>
              </p:cNvPr>
              <p:cNvSpPr>
                <a:spLocks noGrp="1"/>
              </p:cNvSpPr>
              <p:nvPr>
                <p:ph idx="1"/>
              </p:nvPr>
            </p:nvSpPr>
            <p:spPr>
              <a:xfrm>
                <a:off x="838200" y="1938579"/>
                <a:ext cx="10515600" cy="4351338"/>
              </a:xfrm>
            </p:spPr>
            <p:txBody>
              <a:bodyPr>
                <a:normAutofit/>
              </a:bodyPr>
              <a:lstStyle/>
              <a:p>
                <a:r>
                  <a:rPr lang="en-US" sz="2400" dirty="0"/>
                  <a:t>Here we consider the power function for two-sided alternative.</a:t>
                </a:r>
              </a:p>
              <a:p>
                <a14:m>
                  <m:oMath xmlns:m="http://schemas.openxmlformats.org/officeDocument/2006/math">
                    <m:r>
                      <a:rPr lang="en-US" sz="2400" b="0" i="1" smtClean="0">
                        <a:latin typeface="Cambria Math" panose="02040503050406030204" pitchFamily="18" charset="0"/>
                      </a:rPr>
                      <m:t>𝜃</m:t>
                    </m:r>
                  </m:oMath>
                </a14:m>
                <a:r>
                  <a:rPr lang="en-US" sz="2400" dirty="0"/>
                  <a:t> is location parameter and we vary </a:t>
                </a:r>
                <a14:m>
                  <m:oMath xmlns:m="http://schemas.openxmlformats.org/officeDocument/2006/math">
                    <m:r>
                      <a:rPr lang="en-US" sz="2400" b="0" i="1" smtClean="0">
                        <a:latin typeface="Cambria Math" panose="02040503050406030204" pitchFamily="18" charset="0"/>
                      </a:rPr>
                      <m:t>𝜃</m:t>
                    </m:r>
                  </m:oMath>
                </a14:m>
                <a:r>
                  <a:rPr lang="en-US" sz="2400" dirty="0"/>
                  <a:t> for fixed sample size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US" sz="2400" dirty="0"/>
                  <a:t>and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t> </a:t>
                </a:r>
              </a:p>
              <a:p>
                <a:r>
                  <a:rPr lang="en-US" sz="2400" dirty="0"/>
                  <a:t>For fixed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IN" sz="2400" dirty="0"/>
                  <a:t>and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 </m:t>
                    </m:r>
                  </m:oMath>
                </a14:m>
                <a:r>
                  <a:rPr lang="en-IN" sz="2400" dirty="0"/>
                  <a:t>we show how the underlying distribution affects the power function of the test for the Mann-Whitney statistic when </a:t>
                </a:r>
                <a14:m>
                  <m:oMath xmlns:m="http://schemas.openxmlformats.org/officeDocument/2006/math">
                    <m:r>
                      <a:rPr lang="en-US" sz="2400" b="0" i="1" smtClean="0">
                        <a:latin typeface="Cambria Math" panose="02040503050406030204" pitchFamily="18" charset="0"/>
                      </a:rPr>
                      <m:t>𝜃</m:t>
                    </m:r>
                  </m:oMath>
                </a14:m>
                <a:r>
                  <a:rPr lang="en-IN" sz="2400" dirty="0"/>
                  <a:t> is varying. </a:t>
                </a:r>
              </a:p>
              <a:p>
                <a:r>
                  <a:rPr lang="en-IN" sz="2400" dirty="0"/>
                  <a:t>Here we show for the following distribution</a:t>
                </a:r>
              </a:p>
              <a:p>
                <a:pPr lvl="1"/>
                <a:r>
                  <a:rPr lang="en-IN" sz="2000" dirty="0"/>
                  <a:t>Normal (symmetric)</a:t>
                </a:r>
              </a:p>
              <a:p>
                <a:pPr lvl="1"/>
                <a:r>
                  <a:rPr lang="en-IN" sz="2000" dirty="0"/>
                  <a:t>Uniform(symmetric, bounded)</a:t>
                </a:r>
              </a:p>
              <a:p>
                <a:pPr lvl="1"/>
                <a:r>
                  <a:rPr lang="en-IN" sz="2000" dirty="0"/>
                  <a:t>Cauchy (symmetric, heavy tailed, moments do not exist)</a:t>
                </a:r>
              </a:p>
              <a:p>
                <a:pPr lvl="1"/>
                <a:r>
                  <a:rPr lang="en-IN" sz="2000" dirty="0"/>
                  <a:t>Exponential (positively skewed)</a:t>
                </a:r>
              </a:p>
              <a:p>
                <a:pPr lvl="1"/>
                <a:endParaRPr lang="en-IN" sz="2000" dirty="0"/>
              </a:p>
            </p:txBody>
          </p:sp>
        </mc:Choice>
        <mc:Fallback xmlns="">
          <p:sp>
            <p:nvSpPr>
              <p:cNvPr id="3" name="Content Placeholder 2">
                <a:extLst>
                  <a:ext uri="{FF2B5EF4-FFF2-40B4-BE49-F238E27FC236}">
                    <a16:creationId xmlns:a16="http://schemas.microsoft.com/office/drawing/2014/main" id="{E4B0108C-FAED-4E3A-BE6D-A5802F33E37A}"/>
                  </a:ext>
                </a:extLst>
              </p:cNvPr>
              <p:cNvSpPr>
                <a:spLocks noGrp="1" noRot="1" noChangeAspect="1" noMove="1" noResize="1" noEditPoints="1" noAdjustHandles="1" noChangeArrowheads="1" noChangeShapeType="1" noTextEdit="1"/>
              </p:cNvSpPr>
              <p:nvPr>
                <p:ph idx="1"/>
              </p:nvPr>
            </p:nvSpPr>
            <p:spPr>
              <a:xfrm>
                <a:off x="838200" y="1938579"/>
                <a:ext cx="10515600" cy="4351338"/>
              </a:xfrm>
              <a:blipFill>
                <a:blip r:embed="rId3"/>
                <a:stretch>
                  <a:fillRect l="-522" t="-2101"/>
                </a:stretch>
              </a:blipFill>
            </p:spPr>
            <p:txBody>
              <a:bodyPr/>
              <a:lstStyle/>
              <a:p>
                <a:r>
                  <a:rPr lang="en-IN">
                    <a:noFill/>
                  </a:rPr>
                  <a:t> </a:t>
                </a:r>
              </a:p>
            </p:txBody>
          </p:sp>
        </mc:Fallback>
      </mc:AlternateContent>
    </p:spTree>
    <p:extLst>
      <p:ext uri="{BB962C8B-B14F-4D97-AF65-F5344CB8AC3E}">
        <p14:creationId xmlns:p14="http://schemas.microsoft.com/office/powerpoint/2010/main" val="2022358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B8F4A6-28C6-4F50-BBCE-BB2369C81CA0}"/>
              </a:ext>
            </a:extLst>
          </p:cNvPr>
          <p:cNvSpPr txBox="1"/>
          <p:nvPr/>
        </p:nvSpPr>
        <p:spPr>
          <a:xfrm>
            <a:off x="7017924" y="694901"/>
            <a:ext cx="46242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Here we plot the power function of the Mann-Whitney Statistic against different values of the location parameter, where sample size is fixed.</a:t>
            </a:r>
          </a:p>
          <a:p>
            <a:pPr marL="285750" indent="-285750">
              <a:buFont typeface="Arial" panose="020B0604020202020204" pitchFamily="34" charset="0"/>
              <a:buChar char="•"/>
            </a:pPr>
            <a:r>
              <a:rPr lang="en-US" b="1" dirty="0"/>
              <a:t>Observations:</a:t>
            </a:r>
          </a:p>
          <a:p>
            <a:pPr marL="800100" lvl="1" indent="-342900">
              <a:buFont typeface="+mj-lt"/>
              <a:buAutoNum type="arabicPeriod"/>
            </a:pPr>
            <a:r>
              <a:rPr lang="en-US" dirty="0"/>
              <a:t>Uniform has more power than the other three distributions.</a:t>
            </a:r>
          </a:p>
          <a:p>
            <a:pPr marL="800100" lvl="1" indent="-342900">
              <a:buFont typeface="+mj-lt"/>
              <a:buAutoNum type="arabicPeriod"/>
            </a:pPr>
            <a:r>
              <a:rPr lang="en-US" dirty="0"/>
              <a:t>Normal has less power than exponential but for higher values of the parameter power plot moderately coincide with the exponential one.</a:t>
            </a:r>
          </a:p>
          <a:p>
            <a:pPr marL="800100" lvl="1" indent="-342900">
              <a:buFont typeface="+mj-lt"/>
              <a:buAutoNum type="arabicPeriod"/>
            </a:pPr>
            <a:r>
              <a:rPr lang="en-US" dirty="0"/>
              <a:t>Cauchy has the least power among the four distribution under consideration.</a:t>
            </a:r>
          </a:p>
          <a:p>
            <a:pPr marL="800100" lvl="1" indent="-342900">
              <a:buFont typeface="+mj-lt"/>
              <a:buAutoNum type="arabicPeriod"/>
            </a:pPr>
            <a:endParaRPr lang="en-US" dirty="0"/>
          </a:p>
        </p:txBody>
      </p:sp>
      <p:pic>
        <p:nvPicPr>
          <p:cNvPr id="6" name="Picture 5">
            <a:extLst>
              <a:ext uri="{FF2B5EF4-FFF2-40B4-BE49-F238E27FC236}">
                <a16:creationId xmlns:a16="http://schemas.microsoft.com/office/drawing/2014/main" id="{2FC50977-66E6-4D5D-85F8-466D36E1F9F0}"/>
              </a:ext>
            </a:extLst>
          </p:cNvPr>
          <p:cNvPicPr>
            <a:picLocks noChangeAspect="1"/>
          </p:cNvPicPr>
          <p:nvPr/>
        </p:nvPicPr>
        <p:blipFill>
          <a:blip r:embed="rId2"/>
          <a:stretch>
            <a:fillRect/>
          </a:stretch>
        </p:blipFill>
        <p:spPr>
          <a:xfrm>
            <a:off x="0" y="0"/>
            <a:ext cx="6866659" cy="6858000"/>
          </a:xfrm>
          <a:prstGeom prst="rect">
            <a:avLst/>
          </a:prstGeom>
        </p:spPr>
      </p:pic>
    </p:spTree>
    <p:extLst>
      <p:ext uri="{BB962C8B-B14F-4D97-AF65-F5344CB8AC3E}">
        <p14:creationId xmlns:p14="http://schemas.microsoft.com/office/powerpoint/2010/main" val="34356742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ACFF39-67E7-43A4-B6B0-43325AE52549}"/>
                  </a:ext>
                </a:extLst>
              </p:cNvPr>
              <p:cNvSpPr txBox="1"/>
              <p:nvPr/>
            </p:nvSpPr>
            <p:spPr>
              <a:xfrm>
                <a:off x="7384869" y="1494070"/>
                <a:ext cx="3309257" cy="3231654"/>
              </a:xfrm>
              <a:prstGeom prst="rect">
                <a:avLst/>
              </a:prstGeom>
              <a:noFill/>
            </p:spPr>
            <p:txBody>
              <a:bodyPr wrap="square" rtlCol="0">
                <a:spAutoFit/>
              </a:bodyPr>
              <a:lstStyle/>
              <a:p>
                <a:r>
                  <a:rPr lang="en-US" dirty="0"/>
                  <a:t>Power function of Mann-Whitney statistic under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US"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US"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ea typeface="Cambria Math"/>
                      </a:rPr>
                      <m:t>∀</m:t>
                    </m:r>
                    <m:r>
                      <a:rPr lang="en-IN" i="1">
                        <a:latin typeface="Cambria Math" panose="02040503050406030204" pitchFamily="18" charset="0"/>
                        <a:ea typeface="Cambria Math"/>
                      </a:rPr>
                      <m:t>𝑥</m:t>
                    </m:r>
                    <m:r>
                      <a:rPr lang="en-IN" i="1">
                        <a:latin typeface="Cambria Math" panose="02040503050406030204" pitchFamily="18" charset="0"/>
                        <a:ea typeface="Cambria Math"/>
                      </a:rPr>
                      <m:t>, </m:t>
                    </m:r>
                  </m:oMath>
                </a14:m>
                <a:r>
                  <a:rPr lang="en-IN" dirty="0"/>
                  <a:t>with </a:t>
                </a:r>
                <a14:m>
                  <m:oMath xmlns:m="http://schemas.openxmlformats.org/officeDocument/2006/math">
                    <m:r>
                      <m:rPr>
                        <m:sty m:val="p"/>
                      </m:rPr>
                      <a:rPr lang="en-US">
                        <a:latin typeface="Cambria Math" panose="02040503050406030204" pitchFamily="18" charset="0"/>
                      </a:rPr>
                      <m:t>G</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&gt;</m:t>
                    </m:r>
                    <m:r>
                      <a:rPr lang="en-US"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oMath>
                </a14:m>
                <a:r>
                  <a:rPr lang="en-IN" dirty="0"/>
                  <a:t> for some </a:t>
                </a:r>
                <a14:m>
                  <m:oMath xmlns:m="http://schemas.openxmlformats.org/officeDocument/2006/math">
                    <m:r>
                      <a:rPr lang="en-IN" i="1">
                        <a:latin typeface="Cambria Math" panose="02040503050406030204" pitchFamily="18" charset="0"/>
                      </a:rPr>
                      <m:t>𝑥</m:t>
                    </m:r>
                  </m:oMath>
                </a14:m>
                <a:r>
                  <a:rPr lang="en-IN"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𝜃</m:t>
                    </m:r>
                    <m:r>
                      <a:rPr lang="en-US" b="0" i="1" smtClean="0">
                        <a:latin typeface="Cambria Math" panose="02040503050406030204" pitchFamily="18" charset="0"/>
                      </a:rPr>
                      <m:t>&lt;</m:t>
                    </m:r>
                    <m:r>
                      <a:rPr lang="en-IN" i="1">
                        <a:latin typeface="Cambria Math" panose="02040503050406030204" pitchFamily="18" charset="0"/>
                      </a:rPr>
                      <m:t>0</m:t>
                    </m:r>
                  </m:oMath>
                </a14:m>
                <a:endParaRPr lang="en-IN" dirty="0"/>
              </a:p>
              <a:p>
                <a:pPr marL="285750" indent="-285750">
                  <a:buFont typeface="Arial" panose="020B0604020202020204" pitchFamily="34" charset="0"/>
                  <a:buChar char="•"/>
                </a:pPr>
                <a:r>
                  <a:rPr lang="en-IN" dirty="0"/>
                  <a:t>Observation:</a:t>
                </a:r>
              </a:p>
              <a:p>
                <a:pPr marL="742950" lvl="1" indent="-285750">
                  <a:buFont typeface="Arial" panose="020B0604020202020204" pitchFamily="34" charset="0"/>
                  <a:buChar char="•"/>
                </a:pPr>
                <a:r>
                  <a:rPr lang="en-IN" dirty="0"/>
                  <a:t>Same as previous but power of all the four plot is higher than the previous power plot of both sided alternative. </a:t>
                </a:r>
              </a:p>
            </p:txBody>
          </p:sp>
        </mc:Choice>
        <mc:Fallback xmlns="">
          <p:sp>
            <p:nvSpPr>
              <p:cNvPr id="3" name="TextBox 2">
                <a:extLst>
                  <a:ext uri="{FF2B5EF4-FFF2-40B4-BE49-F238E27FC236}">
                    <a16:creationId xmlns:a16="http://schemas.microsoft.com/office/drawing/2014/main" id="{F8ACFF39-67E7-43A4-B6B0-43325AE52549}"/>
                  </a:ext>
                </a:extLst>
              </p:cNvPr>
              <p:cNvSpPr txBox="1">
                <a:spLocks noRot="1" noChangeAspect="1" noMove="1" noResize="1" noEditPoints="1" noAdjustHandles="1" noChangeArrowheads="1" noChangeShapeType="1" noTextEdit="1"/>
              </p:cNvSpPr>
              <p:nvPr/>
            </p:nvSpPr>
            <p:spPr>
              <a:xfrm>
                <a:off x="7384869" y="1494070"/>
                <a:ext cx="3309257" cy="3231654"/>
              </a:xfrm>
              <a:prstGeom prst="rect">
                <a:avLst/>
              </a:prstGeom>
              <a:blipFill>
                <a:blip r:embed="rId2"/>
                <a:stretch>
                  <a:fillRect l="-1473" t="-943" r="-3315"/>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49164330-B83E-483B-85BB-515190030B1E}"/>
              </a:ext>
            </a:extLst>
          </p:cNvPr>
          <p:cNvPicPr>
            <a:picLocks noChangeAspect="1"/>
          </p:cNvPicPr>
          <p:nvPr/>
        </p:nvPicPr>
        <p:blipFill>
          <a:blip r:embed="rId3"/>
          <a:stretch>
            <a:fillRect/>
          </a:stretch>
        </p:blipFill>
        <p:spPr>
          <a:xfrm>
            <a:off x="0" y="0"/>
            <a:ext cx="6866659" cy="6858000"/>
          </a:xfrm>
          <a:prstGeom prst="rect">
            <a:avLst/>
          </a:prstGeom>
        </p:spPr>
      </p:pic>
      <p:pic>
        <p:nvPicPr>
          <p:cNvPr id="8" name="Picture 7">
            <a:extLst>
              <a:ext uri="{FF2B5EF4-FFF2-40B4-BE49-F238E27FC236}">
                <a16:creationId xmlns:a16="http://schemas.microsoft.com/office/drawing/2014/main" id="{D837AF2C-7A86-4A4F-8580-418B205BA22B}"/>
              </a:ext>
            </a:extLst>
          </p:cNvPr>
          <p:cNvPicPr>
            <a:picLocks noChangeAspect="1"/>
          </p:cNvPicPr>
          <p:nvPr/>
        </p:nvPicPr>
        <p:blipFill rotWithShape="1">
          <a:blip r:embed="rId4"/>
          <a:srcRect l="9705" t="65501" r="24746" b="32169"/>
          <a:stretch/>
        </p:blipFill>
        <p:spPr>
          <a:xfrm>
            <a:off x="665817" y="4500979"/>
            <a:ext cx="4500979" cy="159798"/>
          </a:xfrm>
          <a:prstGeom prst="rect">
            <a:avLst/>
          </a:prstGeom>
        </p:spPr>
      </p:pic>
    </p:spTree>
    <p:extLst>
      <p:ext uri="{BB962C8B-B14F-4D97-AF65-F5344CB8AC3E}">
        <p14:creationId xmlns:p14="http://schemas.microsoft.com/office/powerpoint/2010/main" val="2254175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33D4019-C47B-4CCD-B09C-E659E7BF1CF8}"/>
                  </a:ext>
                </a:extLst>
              </p:cNvPr>
              <p:cNvSpPr txBox="1"/>
              <p:nvPr/>
            </p:nvSpPr>
            <p:spPr>
              <a:xfrm>
                <a:off x="7384869" y="2151017"/>
                <a:ext cx="3309257" cy="2031325"/>
              </a:xfrm>
              <a:prstGeom prst="rect">
                <a:avLst/>
              </a:prstGeom>
              <a:noFill/>
            </p:spPr>
            <p:txBody>
              <a:bodyPr wrap="square" rtlCol="0">
                <a:spAutoFit/>
              </a:bodyPr>
              <a:lstStyle/>
              <a:p>
                <a:r>
                  <a:rPr lang="en-US" dirty="0"/>
                  <a:t>Power function of Mann-Whitney statistic under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US"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US"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ea typeface="Cambria Math"/>
                      </a:rPr>
                      <m:t>∀</m:t>
                    </m:r>
                    <m:r>
                      <a:rPr lang="en-IN" i="1">
                        <a:latin typeface="Cambria Math" panose="02040503050406030204" pitchFamily="18" charset="0"/>
                        <a:ea typeface="Cambria Math"/>
                      </a:rPr>
                      <m:t>𝑥</m:t>
                    </m:r>
                    <m:r>
                      <a:rPr lang="en-IN" i="1">
                        <a:latin typeface="Cambria Math" panose="02040503050406030204" pitchFamily="18" charset="0"/>
                        <a:ea typeface="Cambria Math"/>
                      </a:rPr>
                      <m:t>, </m:t>
                    </m:r>
                  </m:oMath>
                </a14:m>
                <a:r>
                  <a:rPr lang="en-IN" dirty="0"/>
                  <a:t>with </a:t>
                </a:r>
                <a14:m>
                  <m:oMath xmlns:m="http://schemas.openxmlformats.org/officeDocument/2006/math">
                    <m:r>
                      <a:rPr lang="en-US"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&lt;</m:t>
                    </m:r>
                    <m:r>
                      <a:rPr lang="en-US"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oMath>
                </a14:m>
                <a:r>
                  <a:rPr lang="en-IN" dirty="0"/>
                  <a:t> for some </a:t>
                </a:r>
                <a14:m>
                  <m:oMath xmlns:m="http://schemas.openxmlformats.org/officeDocument/2006/math">
                    <m:r>
                      <a:rPr lang="en-IN" i="1">
                        <a:latin typeface="Cambria Math" panose="02040503050406030204" pitchFamily="18" charset="0"/>
                      </a:rPr>
                      <m:t>𝑥</m:t>
                    </m:r>
                  </m:oMath>
                </a14:m>
                <a:r>
                  <a:rPr lang="en-IN"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b="0" i="1" smtClean="0">
                        <a:latin typeface="Cambria Math" panose="02040503050406030204" pitchFamily="18" charset="0"/>
                      </a:rPr>
                      <m:t>&gt;</m:t>
                    </m:r>
                    <m:r>
                      <a:rPr lang="en-IN" i="1">
                        <a:latin typeface="Cambria Math" panose="02040503050406030204" pitchFamily="18" charset="0"/>
                      </a:rPr>
                      <m:t>0</m:t>
                    </m:r>
                  </m:oMath>
                </a14:m>
                <a:endParaRPr lang="en-IN" dirty="0"/>
              </a:p>
              <a:p>
                <a:pPr marL="285750" indent="-285750">
                  <a:buFont typeface="Arial" panose="020B0604020202020204" pitchFamily="34" charset="0"/>
                  <a:buChar char="•"/>
                </a:pPr>
                <a:r>
                  <a:rPr lang="en-IN" dirty="0"/>
                  <a:t>Observation:</a:t>
                </a:r>
              </a:p>
              <a:p>
                <a:pPr marL="742950" lvl="1" indent="-285750">
                  <a:buFont typeface="Arial" panose="020B0604020202020204" pitchFamily="34" charset="0"/>
                  <a:buChar char="•"/>
                </a:pPr>
                <a:r>
                  <a:rPr lang="en-IN" dirty="0"/>
                  <a:t>Same as previous. </a:t>
                </a:r>
              </a:p>
            </p:txBody>
          </p:sp>
        </mc:Choice>
        <mc:Fallback xmlns="">
          <p:sp>
            <p:nvSpPr>
              <p:cNvPr id="4" name="TextBox 3">
                <a:extLst>
                  <a:ext uri="{FF2B5EF4-FFF2-40B4-BE49-F238E27FC236}">
                    <a16:creationId xmlns:a16="http://schemas.microsoft.com/office/drawing/2014/main" id="{B33D4019-C47B-4CCD-B09C-E659E7BF1CF8}"/>
                  </a:ext>
                </a:extLst>
              </p:cNvPr>
              <p:cNvSpPr txBox="1">
                <a:spLocks noRot="1" noChangeAspect="1" noMove="1" noResize="1" noEditPoints="1" noAdjustHandles="1" noChangeArrowheads="1" noChangeShapeType="1" noTextEdit="1"/>
              </p:cNvSpPr>
              <p:nvPr/>
            </p:nvSpPr>
            <p:spPr>
              <a:xfrm>
                <a:off x="7384869" y="2151017"/>
                <a:ext cx="3309257" cy="2031325"/>
              </a:xfrm>
              <a:prstGeom prst="rect">
                <a:avLst/>
              </a:prstGeom>
              <a:blipFill>
                <a:blip r:embed="rId2"/>
                <a:stretch>
                  <a:fillRect l="-1473" t="-1802" r="-3131" b="-3904"/>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BA6CA52A-EF2A-41AD-9E40-D3BAA599F195}"/>
              </a:ext>
            </a:extLst>
          </p:cNvPr>
          <p:cNvPicPr>
            <a:picLocks noChangeAspect="1"/>
          </p:cNvPicPr>
          <p:nvPr/>
        </p:nvPicPr>
        <p:blipFill>
          <a:blip r:embed="rId3"/>
          <a:stretch>
            <a:fillRect/>
          </a:stretch>
        </p:blipFill>
        <p:spPr>
          <a:xfrm>
            <a:off x="0" y="0"/>
            <a:ext cx="6866659" cy="6858000"/>
          </a:xfrm>
          <a:prstGeom prst="rect">
            <a:avLst/>
          </a:prstGeom>
        </p:spPr>
      </p:pic>
    </p:spTree>
    <p:extLst>
      <p:ext uri="{BB962C8B-B14F-4D97-AF65-F5344CB8AC3E}">
        <p14:creationId xmlns:p14="http://schemas.microsoft.com/office/powerpoint/2010/main" val="7220573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DFAB4B-8CD7-4BB2-800E-49BC0EEB0B48}"/>
              </a:ext>
            </a:extLst>
          </p:cNvPr>
          <p:cNvSpPr txBox="1"/>
          <p:nvPr/>
        </p:nvSpPr>
        <p:spPr>
          <a:xfrm>
            <a:off x="7363901" y="662189"/>
            <a:ext cx="382306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Here we plot the power function of Mann-Whitney Statistic and corresponding      t-statistic</a:t>
            </a:r>
          </a:p>
          <a:p>
            <a:pPr marL="285750" indent="-285750">
              <a:buFont typeface="Arial" panose="020B0604020202020204" pitchFamily="34" charset="0"/>
              <a:buChar char="•"/>
            </a:pPr>
            <a:r>
              <a:rPr lang="en-US" b="1" dirty="0"/>
              <a:t>Observation:</a:t>
            </a:r>
          </a:p>
          <a:p>
            <a:pPr marL="800100" lvl="1" indent="-342900">
              <a:buFont typeface="+mj-lt"/>
              <a:buAutoNum type="arabicPeriod"/>
            </a:pPr>
            <a:r>
              <a:rPr lang="en-US" dirty="0"/>
              <a:t>Power function of the t-statistic is slightly higher than Mann-Whitney statistic.</a:t>
            </a:r>
          </a:p>
          <a:p>
            <a:pPr marL="800100" lvl="1" indent="-342900">
              <a:buFont typeface="+mj-lt"/>
              <a:buAutoNum type="arabicPeriod"/>
            </a:pPr>
            <a:r>
              <a:rPr lang="en-US" dirty="0"/>
              <a:t>Here we have performed t-test, which is the MP test when sample actually comes from normal. So, parametric counter part has higher power as expected.</a:t>
            </a:r>
          </a:p>
          <a:p>
            <a:pPr lvl="1"/>
            <a:endParaRPr lang="en-US" dirty="0"/>
          </a:p>
          <a:p>
            <a:pPr marL="742950" lvl="1"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CE8355AB-DC9E-4458-80A0-5E73B119D1AD}"/>
              </a:ext>
            </a:extLst>
          </p:cNvPr>
          <p:cNvPicPr>
            <a:picLocks noChangeAspect="1"/>
          </p:cNvPicPr>
          <p:nvPr/>
        </p:nvPicPr>
        <p:blipFill>
          <a:blip r:embed="rId2"/>
          <a:stretch>
            <a:fillRect/>
          </a:stretch>
        </p:blipFill>
        <p:spPr>
          <a:xfrm>
            <a:off x="0" y="0"/>
            <a:ext cx="6866659" cy="6858000"/>
          </a:xfrm>
          <a:prstGeom prst="rect">
            <a:avLst/>
          </a:prstGeom>
        </p:spPr>
      </p:pic>
    </p:spTree>
    <p:extLst>
      <p:ext uri="{BB962C8B-B14F-4D97-AF65-F5344CB8AC3E}">
        <p14:creationId xmlns:p14="http://schemas.microsoft.com/office/powerpoint/2010/main" val="682453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EFE6A1-A6D3-4A99-8BAD-B4E91E536342}"/>
              </a:ext>
            </a:extLst>
          </p:cNvPr>
          <p:cNvPicPr>
            <a:picLocks noChangeAspect="1"/>
          </p:cNvPicPr>
          <p:nvPr/>
        </p:nvPicPr>
        <p:blipFill>
          <a:blip r:embed="rId2"/>
          <a:stretch>
            <a:fillRect/>
          </a:stretch>
        </p:blipFill>
        <p:spPr>
          <a:xfrm>
            <a:off x="0" y="0"/>
            <a:ext cx="6866659" cy="6858000"/>
          </a:xfrm>
          <a:prstGeom prst="rect">
            <a:avLst/>
          </a:prstGeom>
        </p:spPr>
      </p:pic>
    </p:spTree>
    <p:extLst>
      <p:ext uri="{BB962C8B-B14F-4D97-AF65-F5344CB8AC3E}">
        <p14:creationId xmlns:p14="http://schemas.microsoft.com/office/powerpoint/2010/main" val="13001105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99DF45-D703-4E29-A12A-E768788FD3FA}"/>
                  </a:ext>
                </a:extLst>
              </p:cNvPr>
              <p:cNvSpPr txBox="1"/>
              <p:nvPr/>
            </p:nvSpPr>
            <p:spPr>
              <a:xfrm>
                <a:off x="7184571" y="1550126"/>
                <a:ext cx="4075612" cy="1200329"/>
              </a:xfrm>
              <a:prstGeom prst="rect">
                <a:avLst/>
              </a:prstGeom>
              <a:noFill/>
            </p:spPr>
            <p:txBody>
              <a:bodyPr wrap="square" rtlCol="0">
                <a:spAutoFit/>
              </a:bodyPr>
              <a:lstStyle/>
              <a:p>
                <a:r>
                  <a:rPr lang="en-US" b="1" dirty="0"/>
                  <a:t>Observation:</a:t>
                </a:r>
              </a:p>
              <a:p>
                <a:pPr marL="342900" indent="-342900">
                  <a:buFont typeface="+mj-lt"/>
                  <a:buAutoNum type="arabicPeriod"/>
                </a:pPr>
                <a:r>
                  <a:rPr lang="en-US" dirty="0"/>
                  <a:t>Here also, t-test has slightly more power than Mann-Whitney test except for a neighborhood of </a:t>
                </a:r>
                <a14:m>
                  <m:oMath xmlns:m="http://schemas.openxmlformats.org/officeDocument/2006/math">
                    <m:r>
                      <a:rPr lang="en-US" b="0" i="1" smtClean="0">
                        <a:latin typeface="Cambria Math" panose="02040503050406030204" pitchFamily="18" charset="0"/>
                      </a:rPr>
                      <m:t>0.</m:t>
                    </m:r>
                  </m:oMath>
                </a14:m>
                <a:endParaRPr lang="en-US" b="0" dirty="0"/>
              </a:p>
            </p:txBody>
          </p:sp>
        </mc:Choice>
        <mc:Fallback xmlns="">
          <p:sp>
            <p:nvSpPr>
              <p:cNvPr id="5" name="TextBox 4">
                <a:extLst>
                  <a:ext uri="{FF2B5EF4-FFF2-40B4-BE49-F238E27FC236}">
                    <a16:creationId xmlns:a16="http://schemas.microsoft.com/office/drawing/2014/main" id="{6A99DF45-D703-4E29-A12A-E768788FD3FA}"/>
                  </a:ext>
                </a:extLst>
              </p:cNvPr>
              <p:cNvSpPr txBox="1">
                <a:spLocks noRot="1" noChangeAspect="1" noMove="1" noResize="1" noEditPoints="1" noAdjustHandles="1" noChangeArrowheads="1" noChangeShapeType="1" noTextEdit="1"/>
              </p:cNvSpPr>
              <p:nvPr/>
            </p:nvSpPr>
            <p:spPr>
              <a:xfrm>
                <a:off x="7184571" y="1550126"/>
                <a:ext cx="4075612" cy="1200329"/>
              </a:xfrm>
              <a:prstGeom prst="rect">
                <a:avLst/>
              </a:prstGeom>
              <a:blipFill>
                <a:blip r:embed="rId2"/>
                <a:stretch>
                  <a:fillRect l="-1347" t="-2538" r="-1647" b="-7107"/>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8D4DA4EB-F42E-4CCF-8B72-8F1D222C46BD}"/>
              </a:ext>
            </a:extLst>
          </p:cNvPr>
          <p:cNvPicPr>
            <a:picLocks noChangeAspect="1"/>
          </p:cNvPicPr>
          <p:nvPr/>
        </p:nvPicPr>
        <p:blipFill>
          <a:blip r:embed="rId3"/>
          <a:stretch>
            <a:fillRect/>
          </a:stretch>
        </p:blipFill>
        <p:spPr>
          <a:xfrm>
            <a:off x="0" y="0"/>
            <a:ext cx="6866659" cy="6858000"/>
          </a:xfrm>
          <a:prstGeom prst="rect">
            <a:avLst/>
          </a:prstGeom>
        </p:spPr>
      </p:pic>
    </p:spTree>
    <p:extLst>
      <p:ext uri="{BB962C8B-B14F-4D97-AF65-F5344CB8AC3E}">
        <p14:creationId xmlns:p14="http://schemas.microsoft.com/office/powerpoint/2010/main" val="5915263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5242EB-7A93-4810-922D-A1EC06996044}"/>
              </a:ext>
            </a:extLst>
          </p:cNvPr>
          <p:cNvSpPr txBox="1"/>
          <p:nvPr/>
        </p:nvSpPr>
        <p:spPr>
          <a:xfrm>
            <a:off x="7262947" y="566678"/>
            <a:ext cx="4049485" cy="2585323"/>
          </a:xfrm>
          <a:prstGeom prst="rect">
            <a:avLst/>
          </a:prstGeom>
          <a:noFill/>
        </p:spPr>
        <p:txBody>
          <a:bodyPr wrap="square" rtlCol="0">
            <a:spAutoFit/>
          </a:bodyPr>
          <a:lstStyle/>
          <a:p>
            <a:r>
              <a:rPr lang="en-US" b="1" dirty="0"/>
              <a:t>Observation:</a:t>
            </a:r>
          </a:p>
          <a:p>
            <a:pPr marL="342900" indent="-342900">
              <a:buFont typeface="+mj-lt"/>
              <a:buAutoNum type="arabicPeriod"/>
            </a:pPr>
            <a:r>
              <a:rPr lang="en-US" dirty="0"/>
              <a:t>Samples come from Cauchy population but we have used the t-statistic which makes normal assumption. So, the power is less.</a:t>
            </a:r>
          </a:p>
          <a:p>
            <a:pPr marL="342900" indent="-342900">
              <a:buFont typeface="+mj-lt"/>
              <a:buAutoNum type="arabicPeriod"/>
            </a:pPr>
            <a:r>
              <a:rPr lang="en-US" dirty="0"/>
              <a:t>Since Mann-Whitney statistic does not require any distributional assumption, here power is more than t-test.  </a:t>
            </a:r>
            <a:endParaRPr lang="en-IN" dirty="0"/>
          </a:p>
        </p:txBody>
      </p:sp>
      <p:pic>
        <p:nvPicPr>
          <p:cNvPr id="4" name="Picture 3">
            <a:extLst>
              <a:ext uri="{FF2B5EF4-FFF2-40B4-BE49-F238E27FC236}">
                <a16:creationId xmlns:a16="http://schemas.microsoft.com/office/drawing/2014/main" id="{996A22EE-3D6C-4D6B-80D8-EBD843EE937A}"/>
              </a:ext>
            </a:extLst>
          </p:cNvPr>
          <p:cNvPicPr>
            <a:picLocks noChangeAspect="1"/>
          </p:cNvPicPr>
          <p:nvPr/>
        </p:nvPicPr>
        <p:blipFill>
          <a:blip r:embed="rId2"/>
          <a:stretch>
            <a:fillRect/>
          </a:stretch>
        </p:blipFill>
        <p:spPr>
          <a:xfrm>
            <a:off x="0" y="0"/>
            <a:ext cx="6866659" cy="6858000"/>
          </a:xfrm>
          <a:prstGeom prst="rect">
            <a:avLst/>
          </a:prstGeom>
        </p:spPr>
      </p:pic>
    </p:spTree>
    <p:extLst>
      <p:ext uri="{BB962C8B-B14F-4D97-AF65-F5344CB8AC3E}">
        <p14:creationId xmlns:p14="http://schemas.microsoft.com/office/powerpoint/2010/main" val="3849668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129E6E-BD39-4A25-A747-ED2FC444C913}"/>
              </a:ext>
            </a:extLst>
          </p:cNvPr>
          <p:cNvSpPr txBox="1"/>
          <p:nvPr/>
        </p:nvSpPr>
        <p:spPr>
          <a:xfrm>
            <a:off x="6932023" y="2011684"/>
            <a:ext cx="4702628" cy="2862322"/>
          </a:xfrm>
          <a:prstGeom prst="rect">
            <a:avLst/>
          </a:prstGeom>
          <a:noFill/>
        </p:spPr>
        <p:txBody>
          <a:bodyPr wrap="square" rtlCol="0">
            <a:spAutoFit/>
          </a:bodyPr>
          <a:lstStyle/>
          <a:p>
            <a:r>
              <a:rPr lang="en-US" b="1" dirty="0"/>
              <a:t>Observation:</a:t>
            </a:r>
          </a:p>
          <a:p>
            <a:pPr marL="342900" indent="-342900">
              <a:buFont typeface="+mj-lt"/>
              <a:buAutoNum type="arabicPeriod"/>
            </a:pPr>
            <a:r>
              <a:rPr lang="en-US" dirty="0"/>
              <a:t>We have used the t-statistic assuming the sample to be normal, but samples come from exponential population. So, the power gets decreased but not like Cauchy distribution.</a:t>
            </a:r>
          </a:p>
          <a:p>
            <a:pPr marL="342900" indent="-342900">
              <a:buFont typeface="+mj-lt"/>
              <a:buAutoNum type="arabicPeriod"/>
            </a:pPr>
            <a:r>
              <a:rPr lang="en-US" dirty="0"/>
              <a:t>Since Mann-Whitney statistic does not require any distributional assumption, here power is moderately higher than t-test.</a:t>
            </a:r>
            <a:endParaRPr lang="en-IN" dirty="0"/>
          </a:p>
        </p:txBody>
      </p:sp>
      <p:pic>
        <p:nvPicPr>
          <p:cNvPr id="4" name="Picture 3">
            <a:extLst>
              <a:ext uri="{FF2B5EF4-FFF2-40B4-BE49-F238E27FC236}">
                <a16:creationId xmlns:a16="http://schemas.microsoft.com/office/drawing/2014/main" id="{0EAD6F89-1956-43CF-8562-F9415775236E}"/>
              </a:ext>
            </a:extLst>
          </p:cNvPr>
          <p:cNvPicPr>
            <a:picLocks noChangeAspect="1"/>
          </p:cNvPicPr>
          <p:nvPr/>
        </p:nvPicPr>
        <p:blipFill>
          <a:blip r:embed="rId2"/>
          <a:stretch>
            <a:fillRect/>
          </a:stretch>
        </p:blipFill>
        <p:spPr>
          <a:xfrm>
            <a:off x="0" y="0"/>
            <a:ext cx="6866659" cy="6858000"/>
          </a:xfrm>
          <a:prstGeom prst="rect">
            <a:avLst/>
          </a:prstGeom>
        </p:spPr>
      </p:pic>
    </p:spTree>
    <p:extLst>
      <p:ext uri="{BB962C8B-B14F-4D97-AF65-F5344CB8AC3E}">
        <p14:creationId xmlns:p14="http://schemas.microsoft.com/office/powerpoint/2010/main" val="316177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2A485B-5EDB-4C52-B69F-922AE8DE8AF0}"/>
                  </a:ext>
                </a:extLst>
              </p:cNvPr>
              <p:cNvSpPr txBox="1"/>
              <p:nvPr/>
            </p:nvSpPr>
            <p:spPr>
              <a:xfrm>
                <a:off x="7297445" y="2513613"/>
                <a:ext cx="4160712" cy="20313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𝑯</m:t>
                          </m:r>
                        </m:e>
                        <m:sub>
                          <m:r>
                            <a:rPr lang="en-IN" b="1" i="1" smtClean="0">
                              <a:latin typeface="Cambria Math" panose="02040503050406030204" pitchFamily="18" charset="0"/>
                            </a:rPr>
                            <m:t>𝟎</m:t>
                          </m:r>
                        </m:sub>
                      </m:sSub>
                      <m:r>
                        <a:rPr lang="en-IN" b="1" i="1" smtClean="0">
                          <a:latin typeface="Cambria Math" panose="02040503050406030204" pitchFamily="18" charset="0"/>
                        </a:rPr>
                        <m:t> :</m:t>
                      </m:r>
                      <m:r>
                        <a:rPr lang="en-IN" b="1" i="1" smtClean="0">
                          <a:latin typeface="Cambria Math" panose="02040503050406030204" pitchFamily="18" charset="0"/>
                        </a:rPr>
                        <m:t>𝑭</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e>
                      </m:d>
                      <m:r>
                        <a:rPr lang="en-IN" b="1" i="0" smtClean="0">
                          <a:latin typeface="Cambria Math" panose="02040503050406030204" pitchFamily="18" charset="0"/>
                        </a:rPr>
                        <m:t>=</m:t>
                      </m:r>
                      <m:r>
                        <a:rPr lang="en-IN" b="1" i="0" smtClean="0">
                          <a:latin typeface="Cambria Math" panose="02040503050406030204" pitchFamily="18" charset="0"/>
                        </a:rPr>
                        <m:t>𝐆</m:t>
                      </m:r>
                      <m:d>
                        <m:dPr>
                          <m:ctrlPr>
                            <a:rPr lang="en-IN" b="1" i="1" smtClean="0">
                              <a:latin typeface="Cambria Math" panose="02040503050406030204" pitchFamily="18" charset="0"/>
                            </a:rPr>
                          </m:ctrlPr>
                        </m:dPr>
                        <m:e>
                          <m:r>
                            <a:rPr lang="en-IN" b="1" i="0" smtClean="0">
                              <a:latin typeface="Cambria Math" panose="02040503050406030204" pitchFamily="18" charset="0"/>
                            </a:rPr>
                            <m:t>𝐱</m:t>
                          </m:r>
                        </m:e>
                      </m:d>
                      <m:r>
                        <a:rPr lang="en-IN" b="1" i="0" smtClean="0">
                          <a:latin typeface="Cambria Math" panose="02040503050406030204" pitchFamily="18" charset="0"/>
                        </a:rPr>
                        <m:t> </m:t>
                      </m:r>
                      <m:r>
                        <a:rPr lang="en-IN" b="1" i="0" smtClean="0">
                          <a:latin typeface="Cambria Math" panose="02040503050406030204" pitchFamily="18" charset="0"/>
                        </a:rPr>
                        <m:t>𝐯𝐬</m:t>
                      </m:r>
                      <m:r>
                        <a:rPr lang="en-US" b="1" i="1" smtClean="0">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𝟑</m:t>
                          </m:r>
                        </m:sub>
                      </m:sSub>
                      <m:r>
                        <a:rPr lang="en-IN" b="1" i="1" smtClean="0">
                          <a:latin typeface="Cambria Math" panose="02040503050406030204" pitchFamily="18" charset="0"/>
                        </a:rPr>
                        <m:t>:</m:t>
                      </m:r>
                      <m:r>
                        <a:rPr lang="en-IN" b="1" i="1" smtClean="0">
                          <a:latin typeface="Cambria Math" panose="02040503050406030204" pitchFamily="18" charset="0"/>
                        </a:rPr>
                        <m:t>𝑭</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𝑮</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𝒙</m:t>
                      </m:r>
                      <m:r>
                        <a:rPr lang="en-IN" b="1" i="1" smtClean="0">
                          <a:latin typeface="Cambria Math" panose="02040503050406030204" pitchFamily="18" charset="0"/>
                          <a:ea typeface="Cambria Math" panose="02040503050406030204" pitchFamily="18" charset="0"/>
                        </a:rPr>
                        <m:t>)</m:t>
                      </m:r>
                    </m:oMath>
                  </m:oMathPara>
                </a14:m>
                <a:endParaRPr lang="en-IN" b="1" dirty="0">
                  <a:latin typeface="Footlight MT Light" panose="0204060206030A020304" pitchFamily="18" charset="0"/>
                </a:endParaRPr>
              </a:p>
              <a:p>
                <a:endParaRPr lang="en-IN" dirty="0">
                  <a:latin typeface="Footlight MT Light" panose="0204060206030A020304" pitchFamily="18" charset="0"/>
                </a:endParaRPr>
              </a:p>
              <a:p>
                <a:r>
                  <a:rPr lang="en-IN" dirty="0"/>
                  <a:t>Sample size :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10</m:t>
                    </m:r>
                    <m:r>
                      <a:rPr lang="en-IN" b="0" i="1" smtClean="0">
                        <a:latin typeface="Cambria Math" panose="02040503050406030204" pitchFamily="18" charset="0"/>
                      </a:rPr>
                      <m:t> , </m:t>
                    </m:r>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15</m:t>
                    </m:r>
                  </m:oMath>
                </a14:m>
                <a:endParaRPr lang="en-IN" b="0" dirty="0"/>
              </a:p>
              <a:p>
                <a:endParaRPr lang="en-IN" dirty="0"/>
              </a:p>
              <a:p>
                <a:r>
                  <a:rPr lang="en-IN" dirty="0"/>
                  <a:t>Observation : </a:t>
                </a:r>
              </a:p>
              <a:p>
                <a:r>
                  <a:rPr lang="en-IN" dirty="0"/>
                  <a:t>The histograms corresponding to the four distributions are similar.</a:t>
                </a:r>
              </a:p>
            </p:txBody>
          </p:sp>
        </mc:Choice>
        <mc:Fallback xmlns="">
          <p:sp>
            <p:nvSpPr>
              <p:cNvPr id="2" name="TextBox 1">
                <a:extLst>
                  <a:ext uri="{FF2B5EF4-FFF2-40B4-BE49-F238E27FC236}">
                    <a16:creationId xmlns:a16="http://schemas.microsoft.com/office/drawing/2014/main" id="{E22A485B-5EDB-4C52-B69F-922AE8DE8AF0}"/>
                  </a:ext>
                </a:extLst>
              </p:cNvPr>
              <p:cNvSpPr txBox="1">
                <a:spLocks noRot="1" noChangeAspect="1" noMove="1" noResize="1" noEditPoints="1" noAdjustHandles="1" noChangeArrowheads="1" noChangeShapeType="1" noTextEdit="1"/>
              </p:cNvSpPr>
              <p:nvPr/>
            </p:nvSpPr>
            <p:spPr>
              <a:xfrm>
                <a:off x="7297445" y="2513613"/>
                <a:ext cx="4160712" cy="2031325"/>
              </a:xfrm>
              <a:prstGeom prst="rect">
                <a:avLst/>
              </a:prstGeom>
              <a:blipFill>
                <a:blip r:embed="rId2"/>
                <a:stretch>
                  <a:fillRect l="-1171" r="-293" b="-359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E1409D06-8A65-4B9F-90A4-FEC3D347149D}"/>
              </a:ext>
            </a:extLst>
          </p:cNvPr>
          <p:cNvPicPr>
            <a:picLocks noChangeAspect="1"/>
          </p:cNvPicPr>
          <p:nvPr/>
        </p:nvPicPr>
        <p:blipFill>
          <a:blip r:embed="rId3"/>
          <a:stretch>
            <a:fillRect/>
          </a:stretch>
        </p:blipFill>
        <p:spPr>
          <a:xfrm>
            <a:off x="0" y="914400"/>
            <a:ext cx="6500813" cy="5943600"/>
          </a:xfrm>
          <a:prstGeom prst="rect">
            <a:avLst/>
          </a:prstGeom>
        </p:spPr>
      </p:pic>
    </p:spTree>
    <p:extLst>
      <p:ext uri="{BB962C8B-B14F-4D97-AF65-F5344CB8AC3E}">
        <p14:creationId xmlns:p14="http://schemas.microsoft.com/office/powerpoint/2010/main" val="16441863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AA60-FE4B-4B2D-A672-326DBDC13AEC}"/>
              </a:ext>
            </a:extLst>
          </p:cNvPr>
          <p:cNvSpPr>
            <a:spLocks noGrp="1"/>
          </p:cNvSpPr>
          <p:nvPr>
            <p:ph type="title"/>
          </p:nvPr>
        </p:nvSpPr>
        <p:spPr>
          <a:xfrm>
            <a:off x="838200" y="2559688"/>
            <a:ext cx="10515600" cy="1325563"/>
          </a:xfrm>
        </p:spPr>
        <p:txBody>
          <a:bodyPr>
            <a:noAutofit/>
          </a:bodyPr>
          <a:lstStyle/>
          <a:p>
            <a:pPr algn="ctr"/>
            <a:r>
              <a:rPr lang="en-US" sz="4800" dirty="0"/>
              <a:t>ASYMPTOTIC BEHAVIOUR OF POWER FUNCTION</a:t>
            </a:r>
            <a:endParaRPr lang="en-IN" sz="4800" dirty="0"/>
          </a:p>
        </p:txBody>
      </p:sp>
    </p:spTree>
    <p:extLst>
      <p:ext uri="{BB962C8B-B14F-4D97-AF65-F5344CB8AC3E}">
        <p14:creationId xmlns:p14="http://schemas.microsoft.com/office/powerpoint/2010/main" val="519522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7702-4C2E-41FD-9313-3AFE288A3858}"/>
              </a:ext>
            </a:extLst>
          </p:cNvPr>
          <p:cNvSpPr>
            <a:spLocks noGrp="1"/>
          </p:cNvSpPr>
          <p:nvPr>
            <p:ph type="title"/>
          </p:nvPr>
        </p:nvSpPr>
        <p:spPr>
          <a:xfrm>
            <a:off x="972193" y="-17755"/>
            <a:ext cx="10058400" cy="1609344"/>
          </a:xfrm>
        </p:spPr>
        <p:txBody>
          <a:bodyPr>
            <a:normAutofit/>
          </a:bodyPr>
          <a:lstStyle/>
          <a:p>
            <a:r>
              <a:rPr lang="en-US" sz="4800" dirty="0">
                <a:effectLst>
                  <a:outerShdw blurRad="38100" dist="38100" dir="2700000" algn="tl">
                    <a:srgbClr val="000000">
                      <a:alpha val="43137"/>
                    </a:srgbClr>
                  </a:outerShdw>
                </a:effectLst>
              </a:rPr>
              <a:t>Consistency of test :</a:t>
            </a:r>
            <a:endParaRPr lang="en-IN" sz="4800"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0108C-FAED-4E3A-BE6D-A5802F33E37A}"/>
                  </a:ext>
                </a:extLst>
              </p:cNvPr>
              <p:cNvSpPr>
                <a:spLocks noGrp="1"/>
              </p:cNvSpPr>
              <p:nvPr>
                <p:ph idx="1"/>
              </p:nvPr>
            </p:nvSpPr>
            <p:spPr>
              <a:xfrm>
                <a:off x="772527" y="1022898"/>
                <a:ext cx="10258065" cy="4545874"/>
              </a:xfrm>
            </p:spPr>
            <p:txBody>
              <a:bodyPr>
                <a:noAutofit/>
              </a:bodyPr>
              <a:lstStyle/>
              <a:p>
                <a:r>
                  <a:rPr lang="en-US" dirty="0"/>
                  <a:t>Our case total sample size vary from 5 to 185 and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 </m:t>
                    </m:r>
                  </m:oMath>
                </a14:m>
                <a:r>
                  <a:rPr lang="en-US" dirty="0"/>
                  <a:t>is fixed.</a:t>
                </a:r>
              </a:p>
              <a:p>
                <a:r>
                  <a:rPr lang="en-US" dirty="0"/>
                  <a:t>Result :</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𝑛</m:t>
                        </m:r>
                      </m:sub>
                    </m:sSub>
                  </m:oMath>
                </a14:m>
                <a:r>
                  <a:rPr lang="en-US" b="0" dirty="0"/>
                  <a:t> is a test statistic for testing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oMath>
                </a14:m>
                <a:r>
                  <a:rPr lang="en-US" b="0" dirty="0"/>
                  <a:t> against</a:t>
                </a: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US" i="1">
                        <a:latin typeface="Cambria Math" panose="02040503050406030204" pitchFamily="18" charset="0"/>
                      </a:rPr>
                      <m:t>𝐺</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US"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𝑥</m:t>
                        </m:r>
                      </m:e>
                    </m:d>
                  </m:oMath>
                </a14:m>
                <a:r>
                  <a:rPr lang="en-US" b="0" dirty="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𝜃</m:t>
                    </m:r>
                    <m:r>
                      <a:rPr lang="en-US" i="1">
                        <a:latin typeface="Cambria Math" panose="02040503050406030204" pitchFamily="18" charset="0"/>
                      </a:rPr>
                      <m:t>&gt;</m:t>
                    </m:r>
                    <m:r>
                      <a:rPr lang="en-IN" i="1">
                        <a:latin typeface="Cambria Math" panose="02040503050406030204" pitchFamily="18" charset="0"/>
                      </a:rPr>
                      <m:t>0</m:t>
                    </m:r>
                  </m:oMath>
                </a14:m>
                <a:endParaRPr lang="en-IN" dirty="0"/>
              </a:p>
              <a:p>
                <a:pPr marL="0" indent="0">
                  <a:buNone/>
                </a:pPr>
                <a:r>
                  <a:rPr lang="en-US" b="0" dirty="0"/>
                  <a:t> So, we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b="0" dirty="0"/>
                  <a:t> for </a:t>
                </a:r>
                <a:r>
                  <a:rPr lang="en-US" dirty="0"/>
                  <a:t>small</a:t>
                </a:r>
                <a:r>
                  <a:rPr lang="en-US" b="0" dirty="0"/>
                  <a:t>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𝑛</m:t>
                        </m:r>
                      </m:sub>
                    </m:sSub>
                  </m:oMath>
                </a14:m>
                <a:r>
                  <a:rPr lang="en-US" b="0" dirty="0"/>
                  <a:t> and satisfies the following </a:t>
                </a:r>
              </a:p>
              <a:p>
                <a:pPr marL="971550" lvl="1" indent="-514350"/>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𝑈</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groupChr>
                      <m:groupChrPr>
                        <m:chr m:val="→"/>
                        <m:vertJc m:val="bot"/>
                        <m:ctrlPr>
                          <a:rPr lang="en-US" sz="2000" b="0" i="1" smtClean="0">
                            <a:latin typeface="Cambria Math" panose="02040503050406030204" pitchFamily="18" charset="0"/>
                          </a:rPr>
                        </m:ctrlPr>
                      </m:groupChrPr>
                      <m:e>
                        <m:r>
                          <m:rPr>
                            <m:brk m:alnAt="2"/>
                          </m:rPr>
                          <a:rPr lang="en-US" sz="2000" b="0" i="1" smtClean="0">
                            <a:latin typeface="Cambria Math" panose="02040503050406030204" pitchFamily="18" charset="0"/>
                          </a:rPr>
                          <m:t>𝑝</m:t>
                        </m:r>
                      </m:e>
                    </m:groupCh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𝐺</m:t>
                        </m:r>
                      </m:sub>
                    </m:sSub>
                    <m:r>
                      <a:rPr lang="en-US" sz="2000" b="0" i="1" smtClean="0">
                        <a:latin typeface="Cambria Math" panose="02040503050406030204" pitchFamily="18" charset="0"/>
                        <a:ea typeface="Cambria Math" panose="02040503050406030204" pitchFamily="18" charset="0"/>
                      </a:rPr>
                      <m:t>, </m:t>
                    </m:r>
                  </m:oMath>
                </a14:m>
                <a:r>
                  <a:rPr lang="en-US" sz="2000" b="0" dirty="0"/>
                  <a:t>as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 ∞</m:t>
                    </m:r>
                  </m:oMath>
                </a14:m>
                <a:r>
                  <a:rPr lang="en-US" sz="2000" b="0" dirty="0"/>
                  <a:t> </a:t>
                </a:r>
              </a:p>
              <a:p>
                <a:pPr marL="971550" lvl="1" indent="-514350"/>
                <a:r>
                  <a:rPr lang="en-US" sz="2000" i="1"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𝐺</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0</m:t>
                        </m:r>
                      </m:sub>
                    </m:sSub>
                  </m:oMath>
                </a14:m>
                <a:r>
                  <a:rPr lang="en-US" sz="2000" dirty="0"/>
                  <a:t> </a:t>
                </a:r>
                <a14:m>
                  <m:oMath xmlns:m="http://schemas.openxmlformats.org/officeDocument/2006/math">
                    <m:r>
                      <a:rPr lang="en-US" sz="2000" i="1" dirty="0">
                        <a:latin typeface="Cambria Math" panose="02040503050406030204" pitchFamily="18" charset="0"/>
                      </a:rPr>
                      <m:t>∀ </m:t>
                    </m:r>
                    <m:r>
                      <a:rPr lang="en-US" sz="2000" i="1" dirty="0">
                        <a:latin typeface="Cambria Math" panose="02040503050406030204" pitchFamily="18" charset="0"/>
                      </a:rPr>
                      <m:t>𝐺</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m:rPr>
                            <m:sty m:val="p"/>
                          </m:rPr>
                          <a:rPr lang="en-US" sz="2000" dirty="0">
                            <a:latin typeface="Cambria Math" panose="02040503050406030204" pitchFamily="18" charset="0"/>
                          </a:rPr>
                          <m:t>Ω</m:t>
                        </m:r>
                      </m:e>
                      <m:sub>
                        <m:r>
                          <a:rPr lang="en-US" sz="2000" i="1" dirty="0">
                            <a:latin typeface="Cambria Math" panose="02040503050406030204" pitchFamily="18" charset="0"/>
                          </a:rPr>
                          <m:t>0</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𝐺</m:t>
                        </m:r>
                      </m:sub>
                    </m:sSub>
                    <m:r>
                      <a:rPr lang="en-US" sz="2000" b="0" i="1" smtClean="0">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0</m:t>
                        </m:r>
                      </m:sub>
                    </m:sSub>
                  </m:oMath>
                </a14:m>
                <a:r>
                  <a:rPr lang="en-US" sz="2000" dirty="0"/>
                  <a:t> </a:t>
                </a:r>
                <a14:m>
                  <m:oMath xmlns:m="http://schemas.openxmlformats.org/officeDocument/2006/math">
                    <m:r>
                      <a:rPr lang="en-US" sz="2000" i="1" dirty="0">
                        <a:latin typeface="Cambria Math" panose="02040503050406030204" pitchFamily="18" charset="0"/>
                      </a:rPr>
                      <m:t>∀ </m:t>
                    </m:r>
                    <m:r>
                      <a:rPr lang="en-US" sz="2000" i="1" dirty="0">
                        <a:latin typeface="Cambria Math" panose="02040503050406030204" pitchFamily="18" charset="0"/>
                      </a:rPr>
                      <m:t>𝐺</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m:rPr>
                            <m:sty m:val="p"/>
                          </m:rPr>
                          <a:rPr lang="en-US" sz="2000" dirty="0">
                            <a:latin typeface="Cambria Math" panose="02040503050406030204" pitchFamily="18" charset="0"/>
                          </a:rPr>
                          <m:t>Ω</m:t>
                        </m:r>
                      </m:e>
                      <m:sub>
                        <m:r>
                          <a:rPr lang="en-US" sz="2000" i="1" dirty="0">
                            <a:latin typeface="Cambria Math" panose="02040503050406030204" pitchFamily="18" charset="0"/>
                          </a:rPr>
                          <m:t>1</m:t>
                        </m:r>
                      </m:sub>
                    </m:sSub>
                    <m:r>
                      <a:rPr lang="en-US" sz="2000" i="1" dirty="0">
                        <a:latin typeface="Cambria Math" panose="02040503050406030204" pitchFamily="18" charset="0"/>
                      </a:rPr>
                      <m:t> </m:t>
                    </m:r>
                  </m:oMath>
                </a14:m>
                <a:endParaRPr lang="en-US" sz="2000" dirty="0"/>
              </a:p>
              <a:p>
                <a:pPr marL="800100" lvl="1" indent="-342900"/>
                <a:endParaRPr lang="en-US" sz="2000" b="0" dirty="0"/>
              </a:p>
              <a:p>
                <a:pPr marL="0" indent="0">
                  <a:buNone/>
                </a:pPr>
                <a:r>
                  <a:rPr lang="en-US" b="0" dirty="0"/>
                  <a:t>Suppose there is a constant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𝑜</m:t>
                        </m:r>
                      </m:sub>
                    </m:sSub>
                  </m:oMath>
                </a14:m>
                <a:r>
                  <a:rPr lang="en-US" b="0" dirty="0"/>
                  <a:t> such that </a:t>
                </a:r>
              </a:p>
              <a:p>
                <a:pPr marL="0" indent="0">
                  <a:buNone/>
                </a:pPr>
                <a:r>
                  <a:rPr lang="en-US" dirty="0"/>
                  <a:t>     </a:t>
                </a:r>
                <a14:m>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𝑜</m:t>
                                </m:r>
                              </m:sub>
                            </m:sSub>
                          </m:den>
                        </m:f>
                      </m:e>
                    </m:d>
                    <m:r>
                      <a:rPr lang="en-US" b="0" i="0"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oMath>
                </a14:m>
                <a:r>
                  <a:rPr lang="en-US" b="0" dirty="0"/>
                  <a:t> </a:t>
                </a:r>
                <a14:m>
                  <m:oMath xmlns:m="http://schemas.openxmlformats.org/officeDocument/2006/math">
                    <m:r>
                      <a:rPr lang="en-US" b="0" i="1" dirty="0" smtClean="0">
                        <a:latin typeface="Cambria Math" panose="02040503050406030204" pitchFamily="18" charset="0"/>
                      </a:rPr>
                      <m:t>𝑁</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0,1</m:t>
                        </m:r>
                      </m:e>
                    </m:d>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𝑜</m:t>
                        </m:r>
                      </m:sub>
                    </m:sSub>
                  </m:oMath>
                </a14:m>
                <a:endParaRPr lang="en-US" b="0" dirty="0"/>
              </a:p>
              <a:p>
                <a:pPr marL="0" indent="0">
                  <a:buNone/>
                </a:pPr>
                <a:r>
                  <a:rPr lang="en-IN" dirty="0"/>
                  <a:t>Then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oMath>
                </a14:m>
                <a:r>
                  <a:rPr lang="en-IN" dirty="0"/>
                  <a:t>a sequence of critical values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𝑛</m:t>
                                </m:r>
                              </m:sub>
                            </m:sSub>
                          </m:e>
                        </m:d>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IN" dirty="0"/>
                  <a:t>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𝑛</m:t>
                        </m:r>
                      </m:sub>
                    </m:sSub>
                  </m:oMath>
                </a14:m>
                <a:r>
                  <a:rPr lang="en-IN" dirty="0"/>
                  <a:t> is asymptotically size </a:t>
                </a:r>
                <a14:m>
                  <m:oMath xmlns:m="http://schemas.openxmlformats.org/officeDocument/2006/math">
                    <m:r>
                      <a:rPr lang="en-US" b="0" i="1" smtClean="0">
                        <a:latin typeface="Cambria Math" panose="02040503050406030204" pitchFamily="18" charset="0"/>
                      </a:rPr>
                      <m:t>𝛼</m:t>
                    </m:r>
                  </m:oMath>
                </a14:m>
                <a:r>
                  <a:rPr lang="en-IN"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𝑛</m:t>
                            </m:r>
                          </m:sub>
                        </m:sSub>
                        <m:r>
                          <a:rPr lang="en-IN"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𝑛</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oMath>
                </a14:m>
                <a:r>
                  <a:rPr lang="en-IN" dirty="0"/>
                  <a:t>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1</m:t>
                        </m:r>
                      </m:sub>
                    </m:sSub>
                  </m:oMath>
                </a14:m>
                <a:endParaRPr lang="en-IN" dirty="0"/>
              </a:p>
              <a:p>
                <a:r>
                  <a:rPr lang="en-IN" dirty="0"/>
                  <a:t>From simulation study we explore this fact.</a:t>
                </a:r>
              </a:p>
              <a:p>
                <a:r>
                  <a:rPr lang="en-IN" dirty="0"/>
                  <a:t>Here we also plot the parametric counterpart of power function and see the difference. </a:t>
                </a:r>
              </a:p>
              <a:p>
                <a:pPr marL="0" indent="0">
                  <a:buNone/>
                </a:pPr>
                <a:endParaRPr lang="en-IN" sz="1800" dirty="0"/>
              </a:p>
            </p:txBody>
          </p:sp>
        </mc:Choice>
        <mc:Fallback xmlns="">
          <p:sp>
            <p:nvSpPr>
              <p:cNvPr id="3" name="Content Placeholder 2">
                <a:extLst>
                  <a:ext uri="{FF2B5EF4-FFF2-40B4-BE49-F238E27FC236}">
                    <a16:creationId xmlns:a16="http://schemas.microsoft.com/office/drawing/2014/main" id="{E4B0108C-FAED-4E3A-BE6D-A5802F33E37A}"/>
                  </a:ext>
                </a:extLst>
              </p:cNvPr>
              <p:cNvSpPr>
                <a:spLocks noGrp="1" noRot="1" noChangeAspect="1" noMove="1" noResize="1" noEditPoints="1" noAdjustHandles="1" noChangeArrowheads="1" noChangeShapeType="1" noTextEdit="1"/>
              </p:cNvSpPr>
              <p:nvPr>
                <p:ph idx="1"/>
              </p:nvPr>
            </p:nvSpPr>
            <p:spPr>
              <a:xfrm>
                <a:off x="772527" y="1022898"/>
                <a:ext cx="10258065" cy="4545874"/>
              </a:xfrm>
              <a:blipFill>
                <a:blip r:embed="rId2"/>
                <a:stretch>
                  <a:fillRect l="-654" t="-1475" b="-26676"/>
                </a:stretch>
              </a:blipFill>
            </p:spPr>
            <p:txBody>
              <a:bodyPr/>
              <a:lstStyle/>
              <a:p>
                <a:r>
                  <a:rPr lang="en-IN">
                    <a:noFill/>
                  </a:rPr>
                  <a:t> </a:t>
                </a:r>
              </a:p>
            </p:txBody>
          </p:sp>
        </mc:Fallback>
      </mc:AlternateContent>
    </p:spTree>
    <p:extLst>
      <p:ext uri="{BB962C8B-B14F-4D97-AF65-F5344CB8AC3E}">
        <p14:creationId xmlns:p14="http://schemas.microsoft.com/office/powerpoint/2010/main" val="39039117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0F5AD2-2C92-4EB7-8EC5-D74E3DE9A51E}"/>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=1</m:t>
                      </m:r>
                    </m:oMath>
                  </m:oMathPara>
                </a14:m>
                <a:endParaRPr lang="en-IN" dirty="0"/>
              </a:p>
            </p:txBody>
          </p:sp>
        </mc:Choice>
        <mc:Fallback xmlns="">
          <p:sp>
            <p:nvSpPr>
              <p:cNvPr id="6" name="TextBox 5">
                <a:extLst>
                  <a:ext uri="{FF2B5EF4-FFF2-40B4-BE49-F238E27FC236}">
                    <a16:creationId xmlns:a16="http://schemas.microsoft.com/office/drawing/2014/main" id="{2C0F5AD2-2C92-4EB7-8EC5-D74E3DE9A51E}"/>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9111F78-35C1-4540-807C-10CAA7CEB207}"/>
              </a:ext>
            </a:extLst>
          </p:cNvPr>
          <p:cNvPicPr>
            <a:picLocks noChangeAspect="1"/>
          </p:cNvPicPr>
          <p:nvPr/>
        </p:nvPicPr>
        <p:blipFill>
          <a:blip r:embed="rId6"/>
          <a:stretch>
            <a:fillRect/>
          </a:stretch>
        </p:blipFill>
        <p:spPr>
          <a:xfrm>
            <a:off x="70390" y="0"/>
            <a:ext cx="6866659" cy="6858000"/>
          </a:xfrm>
          <a:prstGeom prst="rect">
            <a:avLst/>
          </a:prstGeom>
        </p:spPr>
      </p:pic>
      <p:pic>
        <p:nvPicPr>
          <p:cNvPr id="7" name="Picture 6">
            <a:extLst>
              <a:ext uri="{FF2B5EF4-FFF2-40B4-BE49-F238E27FC236}">
                <a16:creationId xmlns:a16="http://schemas.microsoft.com/office/drawing/2014/main" id="{211ED913-B948-4185-BE8D-1DF767064DA1}"/>
              </a:ext>
            </a:extLst>
          </p:cNvPr>
          <p:cNvPicPr>
            <a:picLocks noChangeAspect="1"/>
          </p:cNvPicPr>
          <p:nvPr/>
        </p:nvPicPr>
        <p:blipFill>
          <a:blip r:embed="rId7"/>
          <a:stretch>
            <a:fillRect/>
          </a:stretch>
        </p:blipFill>
        <p:spPr>
          <a:xfrm>
            <a:off x="6417921" y="0"/>
            <a:ext cx="6866659" cy="6858000"/>
          </a:xfrm>
          <a:prstGeom prst="rect">
            <a:avLst/>
          </a:prstGeom>
        </p:spPr>
      </p:pic>
    </p:spTree>
    <p:extLst>
      <p:ext uri="{BB962C8B-B14F-4D97-AF65-F5344CB8AC3E}">
        <p14:creationId xmlns:p14="http://schemas.microsoft.com/office/powerpoint/2010/main" val="3517886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D454BD-E8D9-445A-8634-89DBF0BF6975}"/>
                  </a:ext>
                </a:extLst>
              </p:cNvPr>
              <p:cNvSpPr txBox="1"/>
              <p:nvPr/>
            </p:nvSpPr>
            <p:spPr>
              <a:xfrm>
                <a:off x="557349" y="679269"/>
                <a:ext cx="5538651"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Power function of Mann-Whitney Statistic (Left) </a:t>
                </a:r>
                <a:r>
                  <a:rPr lang="en-US" dirty="0"/>
                  <a:t>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is plotted for different sample sizes and distributions.</a:t>
                </a:r>
              </a:p>
              <a:p>
                <a:pPr marL="285750" indent="-285750">
                  <a:buFont typeface="Arial" panose="020B0604020202020204" pitchFamily="34" charset="0"/>
                  <a:buChar char="•"/>
                </a:pPr>
                <a:r>
                  <a:rPr lang="en-US" dirty="0"/>
                  <a:t>Here we have varied the total sample size for each distributions.</a:t>
                </a:r>
              </a:p>
              <a:p>
                <a:pPr marL="285750" indent="-285750">
                  <a:buFont typeface="Arial" panose="020B0604020202020204" pitchFamily="34" charset="0"/>
                  <a:buChar char="•"/>
                </a:pPr>
                <a:r>
                  <a:rPr lang="en-US" b="1" dirty="0"/>
                  <a:t>Observation:</a:t>
                </a:r>
                <a:endParaRPr lang="en-IN" b="1" dirty="0"/>
              </a:p>
              <a:p>
                <a:pPr marL="800100" lvl="1" indent="-342900">
                  <a:buFont typeface="+mj-lt"/>
                  <a:buAutoNum type="arabicPeriod"/>
                </a:pPr>
                <a:r>
                  <a:rPr lang="en-US" dirty="0"/>
                  <a:t>Power functions of the test for samples from all the 4 distributions increases to 1 as the total sample size increases.</a:t>
                </a:r>
              </a:p>
              <a:p>
                <a:pPr marL="800100" lvl="1" indent="-342900">
                  <a:buFont typeface="+mj-lt"/>
                  <a:buAutoNum type="arabicPeriod"/>
                </a:pPr>
                <a:r>
                  <a:rPr lang="en-US" dirty="0"/>
                  <a:t>Power function corresponding to sample from normal and exponential increases more or less same rate.</a:t>
                </a:r>
              </a:p>
              <a:p>
                <a:pPr marL="800100" lvl="1" indent="-342900">
                  <a:buFont typeface="+mj-lt"/>
                  <a:buAutoNum type="arabicPeriod"/>
                </a:pPr>
                <a:r>
                  <a:rPr lang="en-US" dirty="0"/>
                  <a:t>Power function corresponding to sample from Cauchy distribution increases slower than samples from other populations. </a:t>
                </a:r>
              </a:p>
            </p:txBody>
          </p:sp>
        </mc:Choice>
        <mc:Fallback xmlns="">
          <p:sp>
            <p:nvSpPr>
              <p:cNvPr id="11" name="TextBox 10">
                <a:extLst>
                  <a:ext uri="{FF2B5EF4-FFF2-40B4-BE49-F238E27FC236}">
                    <a16:creationId xmlns:a16="http://schemas.microsoft.com/office/drawing/2014/main" id="{88D454BD-E8D9-445A-8634-89DBF0BF6975}"/>
                  </a:ext>
                </a:extLst>
              </p:cNvPr>
              <p:cNvSpPr txBox="1">
                <a:spLocks noRot="1" noChangeAspect="1" noMove="1" noResize="1" noEditPoints="1" noAdjustHandles="1" noChangeArrowheads="1" noChangeShapeType="1" noTextEdit="1"/>
              </p:cNvSpPr>
              <p:nvPr/>
            </p:nvSpPr>
            <p:spPr>
              <a:xfrm>
                <a:off x="557349" y="679269"/>
                <a:ext cx="5538651" cy="4247317"/>
              </a:xfrm>
              <a:prstGeom prst="rect">
                <a:avLst/>
              </a:prstGeom>
              <a:blipFill>
                <a:blip r:embed="rId2"/>
                <a:stretch>
                  <a:fillRect l="-660" t="-717" r="-1650" b="-12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11AA3A1-0A88-4891-BA7D-9E7107917027}"/>
                  </a:ext>
                </a:extLst>
              </p:cNvPr>
              <p:cNvSpPr txBox="1"/>
              <p:nvPr/>
            </p:nvSpPr>
            <p:spPr>
              <a:xfrm>
                <a:off x="6096000" y="745467"/>
                <a:ext cx="4940381" cy="3693319"/>
              </a:xfrm>
              <a:prstGeom prst="rect">
                <a:avLst/>
              </a:prstGeom>
              <a:noFill/>
            </p:spPr>
            <p:txBody>
              <a:bodyPr wrap="square" rtlCol="0">
                <a:spAutoFit/>
              </a:bodyPr>
              <a:lstStyle/>
              <a:p>
                <a:pPr marL="285750" indent="-285750">
                  <a:buFont typeface="Wingdings" panose="05000000000000000000" pitchFamily="2" charset="2"/>
                  <a:buChar char="§"/>
                </a:pPr>
                <a:r>
                  <a:rPr lang="en-US" b="1" dirty="0"/>
                  <a:t>Power function of t-statistic for (Right)</a:t>
                </a:r>
                <a:r>
                  <a:rPr lang="en-US" dirty="0"/>
                  <a:t>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IN" dirty="0"/>
                  <a:t> is plotted for different sample sizes and distributions.</a:t>
                </a:r>
              </a:p>
              <a:p>
                <a:pPr marL="285750" indent="-285750">
                  <a:buFont typeface="Wingdings" panose="05000000000000000000" pitchFamily="2" charset="2"/>
                  <a:buChar char="§"/>
                </a:pPr>
                <a:r>
                  <a:rPr lang="en-IN" b="1" dirty="0"/>
                  <a:t>Observation:</a:t>
                </a:r>
              </a:p>
              <a:p>
                <a:pPr marL="800100" lvl="1" indent="-342900">
                  <a:buFont typeface="Wingdings" panose="05000000000000000000" pitchFamily="2" charset="2"/>
                  <a:buChar char="§"/>
                </a:pPr>
                <a:r>
                  <a:rPr lang="en-IN" dirty="0"/>
                  <a:t>Among sample from </a:t>
                </a:r>
                <a:r>
                  <a:rPr lang="en-US" dirty="0"/>
                  <a:t>the 4 distributions, power function for sample drawn from exponential distribution and Normal distribution increases to 1 more or less same rate.</a:t>
                </a:r>
              </a:p>
              <a:p>
                <a:pPr marL="800100" lvl="1" indent="-342900">
                  <a:buFont typeface="Wingdings" panose="05000000000000000000" pitchFamily="2" charset="2"/>
                  <a:buChar char="§"/>
                </a:pPr>
                <a:r>
                  <a:rPr lang="en-US" dirty="0"/>
                  <a:t>Power function Corresponding to sample from Cauchy does not show any increasing trend.</a:t>
                </a:r>
                <a:endParaRPr lang="en-IN" dirty="0"/>
              </a:p>
              <a:p>
                <a:pPr marL="800100" lvl="1" indent="-342900">
                  <a:buFont typeface="Wingdings" panose="05000000000000000000" pitchFamily="2" charset="2"/>
                  <a:buChar char="§"/>
                </a:pPr>
                <a:endParaRPr lang="en-IN" dirty="0"/>
              </a:p>
            </p:txBody>
          </p:sp>
        </mc:Choice>
        <mc:Fallback xmlns="">
          <p:sp>
            <p:nvSpPr>
              <p:cNvPr id="3" name="TextBox 2">
                <a:extLst>
                  <a:ext uri="{FF2B5EF4-FFF2-40B4-BE49-F238E27FC236}">
                    <a16:creationId xmlns:a16="http://schemas.microsoft.com/office/drawing/2014/main" id="{111AA3A1-0A88-4891-BA7D-9E7107917027}"/>
                  </a:ext>
                </a:extLst>
              </p:cNvPr>
              <p:cNvSpPr txBox="1">
                <a:spLocks noRot="1" noChangeAspect="1" noMove="1" noResize="1" noEditPoints="1" noAdjustHandles="1" noChangeArrowheads="1" noChangeShapeType="1" noTextEdit="1"/>
              </p:cNvSpPr>
              <p:nvPr/>
            </p:nvSpPr>
            <p:spPr>
              <a:xfrm>
                <a:off x="6096000" y="745467"/>
                <a:ext cx="4940381" cy="3693319"/>
              </a:xfrm>
              <a:prstGeom prst="rect">
                <a:avLst/>
              </a:prstGeom>
              <a:blipFill>
                <a:blip r:embed="rId3"/>
                <a:stretch>
                  <a:fillRect l="-741" t="-825" r="-494"/>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E6A44920-267B-4AAF-8A66-27BD7AACFD5E}"/>
              </a:ext>
            </a:extLst>
          </p:cNvPr>
          <p:cNvSpPr txBox="1"/>
          <p:nvPr/>
        </p:nvSpPr>
        <p:spPr>
          <a:xfrm>
            <a:off x="2876365" y="5255401"/>
            <a:ext cx="6826928" cy="923330"/>
          </a:xfrm>
          <a:prstGeom prst="rect">
            <a:avLst/>
          </a:prstGeom>
          <a:noFill/>
        </p:spPr>
        <p:txBody>
          <a:bodyPr wrap="square" rtlCol="0">
            <a:spAutoFit/>
          </a:bodyPr>
          <a:lstStyle/>
          <a:p>
            <a:r>
              <a:rPr lang="en-US" dirty="0"/>
              <a:t>Among samples from the 4 distributions, power function for sample drawn from uniform distribution increases to 1 for smaller sample size than samples from other populations.</a:t>
            </a:r>
          </a:p>
        </p:txBody>
      </p:sp>
    </p:spTree>
    <p:extLst>
      <p:ext uri="{BB962C8B-B14F-4D97-AF65-F5344CB8AC3E}">
        <p14:creationId xmlns:p14="http://schemas.microsoft.com/office/powerpoint/2010/main" val="6584843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9DCF1D4-F325-408F-AB2A-62969BA15433}"/>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2</m:t>
                      </m:r>
                    </m:oMath>
                  </m:oMathPara>
                </a14:m>
                <a:endParaRPr lang="en-IN" dirty="0"/>
              </a:p>
            </p:txBody>
          </p:sp>
        </mc:Choice>
        <mc:Fallback xmlns="">
          <p:sp>
            <p:nvSpPr>
              <p:cNvPr id="6" name="TextBox 5">
                <a:extLst>
                  <a:ext uri="{FF2B5EF4-FFF2-40B4-BE49-F238E27FC236}">
                    <a16:creationId xmlns:a16="http://schemas.microsoft.com/office/drawing/2014/main" id="{19DCF1D4-F325-408F-AB2A-62969BA15433}"/>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B28F6B1-407E-4415-BD01-C4BD25C014AB}"/>
              </a:ext>
            </a:extLst>
          </p:cNvPr>
          <p:cNvPicPr>
            <a:picLocks noChangeAspect="1"/>
          </p:cNvPicPr>
          <p:nvPr/>
        </p:nvPicPr>
        <p:blipFill>
          <a:blip r:embed="rId6"/>
          <a:stretch>
            <a:fillRect/>
          </a:stretch>
        </p:blipFill>
        <p:spPr>
          <a:xfrm>
            <a:off x="6204857" y="0"/>
            <a:ext cx="6866659" cy="6858000"/>
          </a:xfrm>
          <a:prstGeom prst="rect">
            <a:avLst/>
          </a:prstGeom>
        </p:spPr>
      </p:pic>
      <p:pic>
        <p:nvPicPr>
          <p:cNvPr id="9" name="Picture 8">
            <a:extLst>
              <a:ext uri="{FF2B5EF4-FFF2-40B4-BE49-F238E27FC236}">
                <a16:creationId xmlns:a16="http://schemas.microsoft.com/office/drawing/2014/main" id="{2801C450-5073-4BAA-A10E-71833D324370}"/>
              </a:ext>
            </a:extLst>
          </p:cNvPr>
          <p:cNvPicPr>
            <a:picLocks noChangeAspect="1"/>
          </p:cNvPicPr>
          <p:nvPr/>
        </p:nvPicPr>
        <p:blipFill>
          <a:blip r:embed="rId7"/>
          <a:stretch>
            <a:fillRect/>
          </a:stretch>
        </p:blipFill>
        <p:spPr>
          <a:xfrm>
            <a:off x="0" y="0"/>
            <a:ext cx="6866659" cy="6858000"/>
          </a:xfrm>
          <a:prstGeom prst="rect">
            <a:avLst/>
          </a:prstGeom>
        </p:spPr>
      </p:pic>
    </p:spTree>
    <p:extLst>
      <p:ext uri="{BB962C8B-B14F-4D97-AF65-F5344CB8AC3E}">
        <p14:creationId xmlns:p14="http://schemas.microsoft.com/office/powerpoint/2010/main" val="37675129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E4AE81-6B08-4DED-A5D6-5CD7F2E7C59F}"/>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IN" dirty="0"/>
              </a:p>
            </p:txBody>
          </p:sp>
        </mc:Choice>
        <mc:Fallback xmlns="">
          <p:sp>
            <p:nvSpPr>
              <p:cNvPr id="5" name="TextBox 4">
                <a:extLst>
                  <a:ext uri="{FF2B5EF4-FFF2-40B4-BE49-F238E27FC236}">
                    <a16:creationId xmlns:a16="http://schemas.microsoft.com/office/drawing/2014/main" id="{30E4AE81-6B08-4DED-A5D6-5CD7F2E7C59F}"/>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4"/>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2F3C9BAF-370F-4520-9602-9F62BD85ED57}"/>
              </a:ext>
            </a:extLst>
          </p:cNvPr>
          <p:cNvPicPr>
            <a:picLocks noChangeAspect="1"/>
          </p:cNvPicPr>
          <p:nvPr/>
        </p:nvPicPr>
        <p:blipFill>
          <a:blip r:embed="rId5"/>
          <a:stretch>
            <a:fillRect/>
          </a:stretch>
        </p:blipFill>
        <p:spPr>
          <a:xfrm>
            <a:off x="0" y="0"/>
            <a:ext cx="6866659" cy="6858000"/>
          </a:xfrm>
          <a:prstGeom prst="rect">
            <a:avLst/>
          </a:prstGeom>
        </p:spPr>
      </p:pic>
      <p:pic>
        <p:nvPicPr>
          <p:cNvPr id="7" name="Picture 6">
            <a:extLst>
              <a:ext uri="{FF2B5EF4-FFF2-40B4-BE49-F238E27FC236}">
                <a16:creationId xmlns:a16="http://schemas.microsoft.com/office/drawing/2014/main" id="{1C70758D-BE35-4448-B1ED-8F2E4FA37713}"/>
              </a:ext>
            </a:extLst>
          </p:cNvPr>
          <p:cNvPicPr>
            <a:picLocks noChangeAspect="1"/>
          </p:cNvPicPr>
          <p:nvPr/>
        </p:nvPicPr>
        <p:blipFill>
          <a:blip r:embed="rId6"/>
          <a:stretch>
            <a:fillRect/>
          </a:stretch>
        </p:blipFill>
        <p:spPr>
          <a:xfrm>
            <a:off x="6096000" y="0"/>
            <a:ext cx="6866659" cy="6858000"/>
          </a:xfrm>
          <a:prstGeom prst="rect">
            <a:avLst/>
          </a:prstGeom>
        </p:spPr>
      </p:pic>
    </p:spTree>
    <p:extLst>
      <p:ext uri="{BB962C8B-B14F-4D97-AF65-F5344CB8AC3E}">
        <p14:creationId xmlns:p14="http://schemas.microsoft.com/office/powerpoint/2010/main" val="1832032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E05727-E86C-4B90-A2A4-6DBB56777B0A}"/>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IN" dirty="0"/>
              </a:p>
            </p:txBody>
          </p:sp>
        </mc:Choice>
        <mc:Fallback xmlns="">
          <p:sp>
            <p:nvSpPr>
              <p:cNvPr id="6" name="TextBox 5">
                <a:extLst>
                  <a:ext uri="{FF2B5EF4-FFF2-40B4-BE49-F238E27FC236}">
                    <a16:creationId xmlns:a16="http://schemas.microsoft.com/office/drawing/2014/main" id="{A8E05727-E86C-4B90-A2A4-6DBB56777B0A}"/>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29F07F2C-0677-4104-B681-6BA4E90E5C3F}"/>
              </a:ext>
            </a:extLst>
          </p:cNvPr>
          <p:cNvPicPr>
            <a:picLocks noChangeAspect="1"/>
          </p:cNvPicPr>
          <p:nvPr/>
        </p:nvPicPr>
        <p:blipFill>
          <a:blip r:embed="rId6"/>
          <a:stretch>
            <a:fillRect/>
          </a:stretch>
        </p:blipFill>
        <p:spPr>
          <a:xfrm>
            <a:off x="0" y="0"/>
            <a:ext cx="6866659" cy="6858000"/>
          </a:xfrm>
          <a:prstGeom prst="rect">
            <a:avLst/>
          </a:prstGeom>
        </p:spPr>
      </p:pic>
      <p:pic>
        <p:nvPicPr>
          <p:cNvPr id="9" name="Picture 8">
            <a:extLst>
              <a:ext uri="{FF2B5EF4-FFF2-40B4-BE49-F238E27FC236}">
                <a16:creationId xmlns:a16="http://schemas.microsoft.com/office/drawing/2014/main" id="{C8671566-4B2F-4C73-AD4F-A6DB1E523B9F}"/>
              </a:ext>
            </a:extLst>
          </p:cNvPr>
          <p:cNvPicPr>
            <a:picLocks noChangeAspect="1"/>
          </p:cNvPicPr>
          <p:nvPr/>
        </p:nvPicPr>
        <p:blipFill>
          <a:blip r:embed="rId7"/>
          <a:stretch>
            <a:fillRect/>
          </a:stretch>
        </p:blipFill>
        <p:spPr>
          <a:xfrm>
            <a:off x="6096000" y="0"/>
            <a:ext cx="6866659" cy="6858000"/>
          </a:xfrm>
          <a:prstGeom prst="rect">
            <a:avLst/>
          </a:prstGeom>
        </p:spPr>
      </p:pic>
    </p:spTree>
    <p:extLst>
      <p:ext uri="{BB962C8B-B14F-4D97-AF65-F5344CB8AC3E}">
        <p14:creationId xmlns:p14="http://schemas.microsoft.com/office/powerpoint/2010/main" val="1631452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5B0647-6BFC-4B05-9277-178790A5F165}"/>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=5</m:t>
                      </m:r>
                    </m:oMath>
                  </m:oMathPara>
                </a14:m>
                <a:endParaRPr lang="en-IN" dirty="0"/>
              </a:p>
            </p:txBody>
          </p:sp>
        </mc:Choice>
        <mc:Fallback xmlns="">
          <p:sp>
            <p:nvSpPr>
              <p:cNvPr id="6" name="TextBox 5">
                <a:extLst>
                  <a:ext uri="{FF2B5EF4-FFF2-40B4-BE49-F238E27FC236}">
                    <a16:creationId xmlns:a16="http://schemas.microsoft.com/office/drawing/2014/main" id="{345B0647-6BFC-4B05-9277-178790A5F165}"/>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56B8B00E-707B-4248-9396-6324465171A0}"/>
              </a:ext>
            </a:extLst>
          </p:cNvPr>
          <p:cNvPicPr>
            <a:picLocks noChangeAspect="1"/>
          </p:cNvPicPr>
          <p:nvPr/>
        </p:nvPicPr>
        <p:blipFill>
          <a:blip r:embed="rId6"/>
          <a:stretch>
            <a:fillRect/>
          </a:stretch>
        </p:blipFill>
        <p:spPr>
          <a:xfrm>
            <a:off x="0" y="0"/>
            <a:ext cx="6866659" cy="6858000"/>
          </a:xfrm>
          <a:prstGeom prst="rect">
            <a:avLst/>
          </a:prstGeom>
        </p:spPr>
      </p:pic>
      <p:pic>
        <p:nvPicPr>
          <p:cNvPr id="9" name="Picture 8">
            <a:extLst>
              <a:ext uri="{FF2B5EF4-FFF2-40B4-BE49-F238E27FC236}">
                <a16:creationId xmlns:a16="http://schemas.microsoft.com/office/drawing/2014/main" id="{DD3D14CA-1EC0-4B87-AF7B-40B3084D6B40}"/>
              </a:ext>
            </a:extLst>
          </p:cNvPr>
          <p:cNvPicPr>
            <a:picLocks noChangeAspect="1"/>
          </p:cNvPicPr>
          <p:nvPr/>
        </p:nvPicPr>
        <p:blipFill>
          <a:blip r:embed="rId7"/>
          <a:stretch>
            <a:fillRect/>
          </a:stretch>
        </p:blipFill>
        <p:spPr>
          <a:xfrm>
            <a:off x="6096000" y="0"/>
            <a:ext cx="6866659" cy="6858000"/>
          </a:xfrm>
          <a:prstGeom prst="rect">
            <a:avLst/>
          </a:prstGeom>
        </p:spPr>
      </p:pic>
    </p:spTree>
    <p:extLst>
      <p:ext uri="{BB962C8B-B14F-4D97-AF65-F5344CB8AC3E}">
        <p14:creationId xmlns:p14="http://schemas.microsoft.com/office/powerpoint/2010/main" val="4333742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BF4259-B9C6-460F-807D-8D0D4DD09A2D}"/>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m:t>
                      </m:r>
                    </m:oMath>
                  </m:oMathPara>
                </a14:m>
                <a:endParaRPr lang="en-IN" dirty="0"/>
              </a:p>
            </p:txBody>
          </p:sp>
        </mc:Choice>
        <mc:Fallback xmlns="">
          <p:sp>
            <p:nvSpPr>
              <p:cNvPr id="6" name="TextBox 5">
                <a:extLst>
                  <a:ext uri="{FF2B5EF4-FFF2-40B4-BE49-F238E27FC236}">
                    <a16:creationId xmlns:a16="http://schemas.microsoft.com/office/drawing/2014/main" id="{76BF4259-B9C6-460F-807D-8D0D4DD09A2D}"/>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39193069-314C-48AC-A1E5-AE027BC41BAC}"/>
              </a:ext>
            </a:extLst>
          </p:cNvPr>
          <p:cNvPicPr>
            <a:picLocks noChangeAspect="1"/>
          </p:cNvPicPr>
          <p:nvPr/>
        </p:nvPicPr>
        <p:blipFill>
          <a:blip r:embed="rId6"/>
          <a:stretch>
            <a:fillRect/>
          </a:stretch>
        </p:blipFill>
        <p:spPr>
          <a:xfrm>
            <a:off x="0" y="0"/>
            <a:ext cx="6866659" cy="6858000"/>
          </a:xfrm>
          <a:prstGeom prst="rect">
            <a:avLst/>
          </a:prstGeom>
        </p:spPr>
      </p:pic>
      <p:pic>
        <p:nvPicPr>
          <p:cNvPr id="9" name="Picture 8">
            <a:extLst>
              <a:ext uri="{FF2B5EF4-FFF2-40B4-BE49-F238E27FC236}">
                <a16:creationId xmlns:a16="http://schemas.microsoft.com/office/drawing/2014/main" id="{38F7BB0E-21FC-43C9-8DDE-A511A3E85DA8}"/>
              </a:ext>
            </a:extLst>
          </p:cNvPr>
          <p:cNvPicPr>
            <a:picLocks noChangeAspect="1"/>
          </p:cNvPicPr>
          <p:nvPr/>
        </p:nvPicPr>
        <p:blipFill>
          <a:blip r:embed="rId7"/>
          <a:stretch>
            <a:fillRect/>
          </a:stretch>
        </p:blipFill>
        <p:spPr>
          <a:xfrm>
            <a:off x="6204857" y="0"/>
            <a:ext cx="6866659" cy="6858000"/>
          </a:xfrm>
          <a:prstGeom prst="rect">
            <a:avLst/>
          </a:prstGeom>
        </p:spPr>
      </p:pic>
    </p:spTree>
    <p:extLst>
      <p:ext uri="{BB962C8B-B14F-4D97-AF65-F5344CB8AC3E}">
        <p14:creationId xmlns:p14="http://schemas.microsoft.com/office/powerpoint/2010/main" val="30548641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4E5702-7EA2-47C5-90CA-E6693F7FF73B}"/>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=7</m:t>
                      </m:r>
                    </m:oMath>
                  </m:oMathPara>
                </a14:m>
                <a:endParaRPr lang="en-IN" dirty="0"/>
              </a:p>
            </p:txBody>
          </p:sp>
        </mc:Choice>
        <mc:Fallback xmlns="">
          <p:sp>
            <p:nvSpPr>
              <p:cNvPr id="6" name="TextBox 5">
                <a:extLst>
                  <a:ext uri="{FF2B5EF4-FFF2-40B4-BE49-F238E27FC236}">
                    <a16:creationId xmlns:a16="http://schemas.microsoft.com/office/drawing/2014/main" id="{C44E5702-7EA2-47C5-90CA-E6693F7FF73B}"/>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BD618131-331A-4758-9ED3-B7D2D53727C7}"/>
              </a:ext>
            </a:extLst>
          </p:cNvPr>
          <p:cNvPicPr>
            <a:picLocks noChangeAspect="1"/>
          </p:cNvPicPr>
          <p:nvPr/>
        </p:nvPicPr>
        <p:blipFill>
          <a:blip r:embed="rId6"/>
          <a:stretch>
            <a:fillRect/>
          </a:stretch>
        </p:blipFill>
        <p:spPr>
          <a:xfrm>
            <a:off x="0" y="0"/>
            <a:ext cx="6866659" cy="6858000"/>
          </a:xfrm>
          <a:prstGeom prst="rect">
            <a:avLst/>
          </a:prstGeom>
        </p:spPr>
      </p:pic>
      <p:pic>
        <p:nvPicPr>
          <p:cNvPr id="9" name="Picture 8">
            <a:extLst>
              <a:ext uri="{FF2B5EF4-FFF2-40B4-BE49-F238E27FC236}">
                <a16:creationId xmlns:a16="http://schemas.microsoft.com/office/drawing/2014/main" id="{80BE336A-531F-4956-8B5A-8753409E8DB9}"/>
              </a:ext>
            </a:extLst>
          </p:cNvPr>
          <p:cNvPicPr>
            <a:picLocks noChangeAspect="1"/>
          </p:cNvPicPr>
          <p:nvPr/>
        </p:nvPicPr>
        <p:blipFill>
          <a:blip r:embed="rId7"/>
          <a:stretch>
            <a:fillRect/>
          </a:stretch>
        </p:blipFill>
        <p:spPr>
          <a:xfrm>
            <a:off x="6096000" y="0"/>
            <a:ext cx="6866659" cy="6858000"/>
          </a:xfrm>
          <a:prstGeom prst="rect">
            <a:avLst/>
          </a:prstGeom>
        </p:spPr>
      </p:pic>
    </p:spTree>
    <p:extLst>
      <p:ext uri="{BB962C8B-B14F-4D97-AF65-F5344CB8AC3E}">
        <p14:creationId xmlns:p14="http://schemas.microsoft.com/office/powerpoint/2010/main" val="252305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2418A3-890A-4F9A-AEC3-EDD9698068F4}"/>
                  </a:ext>
                </a:extLst>
              </p:cNvPr>
              <p:cNvSpPr txBox="1"/>
              <p:nvPr/>
            </p:nvSpPr>
            <p:spPr>
              <a:xfrm>
                <a:off x="7682845" y="2582944"/>
                <a:ext cx="3996860" cy="2308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𝟎</m:t>
                          </m:r>
                        </m:sub>
                      </m:sSub>
                      <m:r>
                        <a:rPr lang="en-IN" b="1" i="1">
                          <a:latin typeface="Cambria Math" panose="02040503050406030204" pitchFamily="18" charset="0"/>
                        </a:rPr>
                        <m:t> :</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m:t>
                      </m:r>
                      <m:r>
                        <a:rPr lang="en-IN" b="1" i="1">
                          <a:latin typeface="Cambria Math" panose="02040503050406030204" pitchFamily="18" charset="0"/>
                        </a:rPr>
                        <m:t>𝐆</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a:latin typeface="Cambria Math" panose="02040503050406030204" pitchFamily="18" charset="0"/>
                        </a:rPr>
                        <m:t> </m:t>
                      </m:r>
                      <m:r>
                        <a:rPr lang="en-IN" b="1" i="1">
                          <a:latin typeface="Cambria Math" panose="02040503050406030204" pitchFamily="18" charset="0"/>
                        </a:rPr>
                        <m:t>𝐯𝐬</m:t>
                      </m:r>
                      <m:r>
                        <a:rPr lang="en-US" b="1" i="1" smtClean="0">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𝑯</m:t>
                          </m:r>
                        </m:e>
                        <m:sub>
                          <m:r>
                            <a:rPr lang="en-IN" b="1" i="1">
                              <a:latin typeface="Cambria Math" panose="02040503050406030204" pitchFamily="18" charset="0"/>
                            </a:rPr>
                            <m:t>𝟑</m:t>
                          </m:r>
                        </m:sub>
                      </m:sSub>
                      <m:r>
                        <a:rPr lang="en-IN" b="1" i="1">
                          <a:latin typeface="Cambria Math" panose="02040503050406030204" pitchFamily="18" charset="0"/>
                        </a:rPr>
                        <m:t>:</m:t>
                      </m:r>
                      <m:r>
                        <a:rPr lang="en-IN" b="1" i="1">
                          <a:latin typeface="Cambria Math" panose="02040503050406030204" pitchFamily="18" charset="0"/>
                        </a:rPr>
                        <m:t>𝑭</m:t>
                      </m:r>
                      <m:d>
                        <m:dPr>
                          <m:ctrlPr>
                            <a:rPr lang="en-IN" b="1" i="1">
                              <a:latin typeface="Cambria Math" panose="02040503050406030204" pitchFamily="18" charset="0"/>
                            </a:rPr>
                          </m:ctrlPr>
                        </m:dPr>
                        <m:e>
                          <m:r>
                            <a:rPr lang="en-IN" b="1" i="1">
                              <a:latin typeface="Cambria Math" panose="02040503050406030204" pitchFamily="18" charset="0"/>
                            </a:rPr>
                            <m:t>𝒙</m:t>
                          </m:r>
                        </m:e>
                      </m:d>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𝑮</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𝒙</m:t>
                      </m:r>
                      <m:r>
                        <a:rPr lang="en-IN" b="1" i="1">
                          <a:latin typeface="Cambria Math" panose="02040503050406030204" pitchFamily="18" charset="0"/>
                          <a:ea typeface="Cambria Math" panose="02040503050406030204" pitchFamily="18" charset="0"/>
                        </a:rPr>
                        <m:t>)</m:t>
                      </m:r>
                    </m:oMath>
                  </m:oMathPara>
                </a14:m>
                <a:endParaRPr lang="en-IN" b="1" dirty="0">
                  <a:latin typeface="Footlight MT Light" panose="0204060206030A020304" pitchFamily="18" charset="0"/>
                </a:endParaRPr>
              </a:p>
              <a:p>
                <a:endParaRPr lang="en-IN" dirty="0">
                  <a:latin typeface="Footlight MT Light" panose="0204060206030A020304" pitchFamily="18" charset="0"/>
                </a:endParaRPr>
              </a:p>
              <a:p>
                <a:r>
                  <a:rPr lang="en-IN" dirty="0"/>
                  <a:t>Sample size : </a:t>
                </a:r>
                <a14:m>
                  <m:oMath xmlns:m="http://schemas.openxmlformats.org/officeDocument/2006/math">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20</m:t>
                    </m:r>
                    <m:r>
                      <a:rPr lang="en-IN" i="1">
                        <a:latin typeface="Cambria Math" panose="02040503050406030204" pitchFamily="18" charset="0"/>
                      </a:rPr>
                      <m:t> , </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25</m:t>
                    </m:r>
                  </m:oMath>
                </a14:m>
                <a:endParaRPr lang="en-IN" dirty="0"/>
              </a:p>
              <a:p>
                <a:endParaRPr lang="en-IN" dirty="0"/>
              </a:p>
              <a:p>
                <a:r>
                  <a:rPr lang="en-IN" dirty="0"/>
                  <a:t>Observation : </a:t>
                </a:r>
              </a:p>
              <a:p>
                <a:r>
                  <a:rPr lang="en-IN" dirty="0"/>
                  <a:t>The histograms corresponding to the four distributions are similar.</a:t>
                </a:r>
              </a:p>
              <a:p>
                <a:endParaRPr lang="en-IN" dirty="0"/>
              </a:p>
            </p:txBody>
          </p:sp>
        </mc:Choice>
        <mc:Fallback xmlns="">
          <p:sp>
            <p:nvSpPr>
              <p:cNvPr id="2" name="TextBox 1">
                <a:extLst>
                  <a:ext uri="{FF2B5EF4-FFF2-40B4-BE49-F238E27FC236}">
                    <a16:creationId xmlns:a16="http://schemas.microsoft.com/office/drawing/2014/main" id="{B42418A3-890A-4F9A-AEC3-EDD9698068F4}"/>
                  </a:ext>
                </a:extLst>
              </p:cNvPr>
              <p:cNvSpPr txBox="1">
                <a:spLocks noRot="1" noChangeAspect="1" noMove="1" noResize="1" noEditPoints="1" noAdjustHandles="1" noChangeArrowheads="1" noChangeShapeType="1" noTextEdit="1"/>
              </p:cNvSpPr>
              <p:nvPr/>
            </p:nvSpPr>
            <p:spPr>
              <a:xfrm>
                <a:off x="7682845" y="2582944"/>
                <a:ext cx="3996860" cy="2308324"/>
              </a:xfrm>
              <a:prstGeom prst="rect">
                <a:avLst/>
              </a:prstGeom>
              <a:blipFill>
                <a:blip r:embed="rId2"/>
                <a:stretch>
                  <a:fillRect l="-122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855AD32-0831-4B52-BF6F-C6845D99F2CE}"/>
              </a:ext>
            </a:extLst>
          </p:cNvPr>
          <p:cNvPicPr>
            <a:picLocks noChangeAspect="1"/>
          </p:cNvPicPr>
          <p:nvPr/>
        </p:nvPicPr>
        <p:blipFill>
          <a:blip r:embed="rId3"/>
          <a:stretch>
            <a:fillRect/>
          </a:stretch>
        </p:blipFill>
        <p:spPr>
          <a:xfrm>
            <a:off x="0" y="0"/>
            <a:ext cx="6866659" cy="6858000"/>
          </a:xfrm>
          <a:prstGeom prst="rect">
            <a:avLst/>
          </a:prstGeom>
        </p:spPr>
      </p:pic>
    </p:spTree>
    <p:extLst>
      <p:ext uri="{BB962C8B-B14F-4D97-AF65-F5344CB8AC3E}">
        <p14:creationId xmlns:p14="http://schemas.microsoft.com/office/powerpoint/2010/main" val="40752911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1B30B9-816C-4DFE-879F-DBA1802FC00D}"/>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=8</m:t>
                      </m:r>
                    </m:oMath>
                  </m:oMathPara>
                </a14:m>
                <a:endParaRPr lang="en-IN" dirty="0"/>
              </a:p>
            </p:txBody>
          </p:sp>
        </mc:Choice>
        <mc:Fallback xmlns="">
          <p:sp>
            <p:nvSpPr>
              <p:cNvPr id="8" name="TextBox 7">
                <a:extLst>
                  <a:ext uri="{FF2B5EF4-FFF2-40B4-BE49-F238E27FC236}">
                    <a16:creationId xmlns:a16="http://schemas.microsoft.com/office/drawing/2014/main" id="{3F1B30B9-816C-4DFE-879F-DBA1802FC00D}"/>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7C89BDA9-DDAB-49F2-A582-85F64C4839EE}"/>
              </a:ext>
            </a:extLst>
          </p:cNvPr>
          <p:cNvPicPr>
            <a:picLocks noChangeAspect="1"/>
          </p:cNvPicPr>
          <p:nvPr/>
        </p:nvPicPr>
        <p:blipFill>
          <a:blip r:embed="rId6"/>
          <a:stretch>
            <a:fillRect/>
          </a:stretch>
        </p:blipFill>
        <p:spPr>
          <a:xfrm>
            <a:off x="6096000" y="0"/>
            <a:ext cx="6866659" cy="6858000"/>
          </a:xfrm>
          <a:prstGeom prst="rect">
            <a:avLst/>
          </a:prstGeom>
        </p:spPr>
      </p:pic>
      <p:pic>
        <p:nvPicPr>
          <p:cNvPr id="9" name="Picture 8">
            <a:extLst>
              <a:ext uri="{FF2B5EF4-FFF2-40B4-BE49-F238E27FC236}">
                <a16:creationId xmlns:a16="http://schemas.microsoft.com/office/drawing/2014/main" id="{3630F26B-ABD5-410A-9DC9-A0B2C11B6B11}"/>
              </a:ext>
            </a:extLst>
          </p:cNvPr>
          <p:cNvPicPr>
            <a:picLocks noChangeAspect="1"/>
          </p:cNvPicPr>
          <p:nvPr/>
        </p:nvPicPr>
        <p:blipFill>
          <a:blip r:embed="rId7"/>
          <a:stretch>
            <a:fillRect/>
          </a:stretch>
        </p:blipFill>
        <p:spPr>
          <a:xfrm>
            <a:off x="0" y="0"/>
            <a:ext cx="6866659" cy="6858000"/>
          </a:xfrm>
          <a:prstGeom prst="rect">
            <a:avLst/>
          </a:prstGeom>
        </p:spPr>
      </p:pic>
    </p:spTree>
    <p:extLst>
      <p:ext uri="{BB962C8B-B14F-4D97-AF65-F5344CB8AC3E}">
        <p14:creationId xmlns:p14="http://schemas.microsoft.com/office/powerpoint/2010/main" val="4086815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5D89FB8-CA06-4E57-AA0B-66F2DED810B7}"/>
                  </a:ext>
                </a:extLst>
              </p:cNvPr>
              <p:cNvSpPr txBox="1"/>
              <p:nvPr/>
            </p:nvSpPr>
            <p:spPr>
              <a:xfrm>
                <a:off x="1132114" y="1062446"/>
                <a:ext cx="10154195" cy="3970318"/>
              </a:xfrm>
              <a:prstGeom prst="rect">
                <a:avLst/>
              </a:prstGeom>
              <a:noFill/>
            </p:spPr>
            <p:txBody>
              <a:bodyPr wrap="square" rtlCol="0">
                <a:spAutoFit/>
              </a:bodyPr>
              <a:lstStyle/>
              <a:p>
                <a:pPr marL="285750" indent="-285750">
                  <a:buFont typeface="Wingdings" panose="05000000000000000000" pitchFamily="2" charset="2"/>
                  <a:buChar char="§"/>
                </a:pPr>
                <a:r>
                  <a:rPr lang="en-US" b="1" dirty="0"/>
                  <a:t>Conclusion over power  function:</a:t>
                </a:r>
              </a:p>
              <a:p>
                <a:pPr marL="800100" lvl="1" indent="-342900">
                  <a:buFont typeface="Wingdings" panose="05000000000000000000" pitchFamily="2" charset="2"/>
                  <a:buChar char="§"/>
                </a:pPr>
                <a:r>
                  <a:rPr lang="en-US" dirty="0"/>
                  <a:t>For fixed sample size and varying </a:t>
                </a:r>
                <a14:m>
                  <m:oMath xmlns:m="http://schemas.openxmlformats.org/officeDocument/2006/math">
                    <m:r>
                      <a:rPr lang="en-US" b="0" i="1" smtClean="0">
                        <a:latin typeface="Cambria Math" panose="02040503050406030204" pitchFamily="18" charset="0"/>
                      </a:rPr>
                      <m:t>𝜃</m:t>
                    </m:r>
                  </m:oMath>
                </a14:m>
                <a:r>
                  <a:rPr lang="en-US" dirty="0"/>
                  <a:t> we see that plot of Mann-Whitney power functions where sample comes from Uniform distribution are higher than the other three distributions. </a:t>
                </a:r>
                <a:r>
                  <a:rPr lang="en-IN" dirty="0"/>
                  <a:t>This is because of the bounded nature of uniform distribution.</a:t>
                </a:r>
                <a:endParaRPr lang="en-US" dirty="0"/>
              </a:p>
              <a:p>
                <a:pPr marL="800100" lvl="1" indent="-342900">
                  <a:buFont typeface="Wingdings" panose="05000000000000000000" pitchFamily="2" charset="2"/>
                  <a:buChar char="§"/>
                </a:pPr>
                <a:r>
                  <a:rPr lang="en-US" dirty="0"/>
                  <a:t>For varying sample size and fixed </a:t>
                </a:r>
                <a14:m>
                  <m:oMath xmlns:m="http://schemas.openxmlformats.org/officeDocument/2006/math">
                    <m:r>
                      <a:rPr lang="en-US" b="0" i="1" smtClean="0">
                        <a:latin typeface="Cambria Math" panose="02040503050406030204" pitchFamily="18" charset="0"/>
                      </a:rPr>
                      <m:t>𝜃</m:t>
                    </m:r>
                  </m:oMath>
                </a14:m>
                <a:r>
                  <a:rPr lang="en-US" dirty="0"/>
                  <a:t>, again we see that power functions corresponding to Mann- Whitney statistic behave well for Normal and Exponential distribution and they converge at a similar rate. </a:t>
                </a:r>
              </a:p>
              <a:p>
                <a:pPr marL="800100" lvl="1" indent="-342900">
                  <a:buFont typeface="Wingdings" panose="05000000000000000000" pitchFamily="2" charset="2"/>
                  <a:buChar char="§"/>
                </a:pPr>
                <a:r>
                  <a:rPr lang="en-US" dirty="0"/>
                  <a:t>Same for the parametric counterpart.</a:t>
                </a:r>
              </a:p>
              <a:p>
                <a:pPr marL="800100" lvl="1" indent="-342900">
                  <a:buFont typeface="Wingdings" panose="05000000000000000000" pitchFamily="2" charset="2"/>
                  <a:buChar char="§"/>
                </a:pPr>
                <a:r>
                  <a:rPr lang="en-US" dirty="0"/>
                  <a:t>Power function corresponding to sample from Cauchy distribution  behave exceptionally bad in case of parametric counterpart but good in non-parametric one.</a:t>
                </a:r>
              </a:p>
              <a:p>
                <a:pPr marL="800100" lvl="1" indent="-342900">
                  <a:buFont typeface="Wingdings" panose="05000000000000000000" pitchFamily="2" charset="2"/>
                  <a:buChar char="§"/>
                </a:pPr>
                <a:r>
                  <a:rPr lang="en-US" dirty="0"/>
                  <a:t>Mann- Whitney test is observed to be consistent and unbiased regardless of the underlying distribution.  Parametric t test however for Cauchy distribution is not consistent.</a:t>
                </a:r>
              </a:p>
              <a:p>
                <a:pPr marL="800100" lvl="1" indent="-342900">
                  <a:buFont typeface="Wingdings" panose="05000000000000000000" pitchFamily="2" charset="2"/>
                  <a:buChar char="§"/>
                </a:pPr>
                <a:endParaRPr lang="en-IN" dirty="0"/>
              </a:p>
            </p:txBody>
          </p:sp>
        </mc:Choice>
        <mc:Fallback xmlns="">
          <p:sp>
            <p:nvSpPr>
              <p:cNvPr id="2" name="TextBox 1">
                <a:extLst>
                  <a:ext uri="{FF2B5EF4-FFF2-40B4-BE49-F238E27FC236}">
                    <a16:creationId xmlns:a16="http://schemas.microsoft.com/office/drawing/2014/main" id="{C5D89FB8-CA06-4E57-AA0B-66F2DED810B7}"/>
                  </a:ext>
                </a:extLst>
              </p:cNvPr>
              <p:cNvSpPr txBox="1">
                <a:spLocks noRot="1" noChangeAspect="1" noMove="1" noResize="1" noEditPoints="1" noAdjustHandles="1" noChangeArrowheads="1" noChangeShapeType="1" noTextEdit="1"/>
              </p:cNvSpPr>
              <p:nvPr/>
            </p:nvSpPr>
            <p:spPr>
              <a:xfrm>
                <a:off x="1132114" y="1062446"/>
                <a:ext cx="10154195" cy="3970318"/>
              </a:xfrm>
              <a:prstGeom prst="rect">
                <a:avLst/>
              </a:prstGeom>
              <a:blipFill>
                <a:blip r:embed="rId2"/>
                <a:stretch>
                  <a:fillRect l="-420" t="-767"/>
                </a:stretch>
              </a:blipFill>
            </p:spPr>
            <p:txBody>
              <a:bodyPr/>
              <a:lstStyle/>
              <a:p>
                <a:r>
                  <a:rPr lang="en-IN">
                    <a:noFill/>
                  </a:rPr>
                  <a:t> </a:t>
                </a:r>
              </a:p>
            </p:txBody>
          </p:sp>
        </mc:Fallback>
      </mc:AlternateContent>
    </p:spTree>
    <p:extLst>
      <p:ext uri="{BB962C8B-B14F-4D97-AF65-F5344CB8AC3E}">
        <p14:creationId xmlns:p14="http://schemas.microsoft.com/office/powerpoint/2010/main" val="21146945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C174-AB6D-49A7-A4E7-B1929A9BEDF7}"/>
              </a:ext>
            </a:extLst>
          </p:cNvPr>
          <p:cNvSpPr>
            <a:spLocks noGrp="1"/>
          </p:cNvSpPr>
          <p:nvPr>
            <p:ph type="title"/>
          </p:nvPr>
        </p:nvSpPr>
        <p:spPr/>
        <p:txBody>
          <a:bodyPr/>
          <a:lstStyle/>
          <a:p>
            <a:r>
              <a:rPr lang="en-US" dirty="0">
                <a:latin typeface="Rockwell" panose="02060603020205020403" pitchFamily="18" charset="0"/>
              </a:rPr>
              <a:t>CONCLUSION</a:t>
            </a:r>
            <a:endParaRPr lang="en-IN"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A4F7E-54A7-421D-A9C7-9C231AE9FFEF}"/>
                  </a:ext>
                </a:extLst>
              </p:cNvPr>
              <p:cNvSpPr>
                <a:spLocks noGrp="1"/>
              </p:cNvSpPr>
              <p:nvPr>
                <p:ph idx="1"/>
              </p:nvPr>
            </p:nvSpPr>
            <p:spPr>
              <a:xfrm>
                <a:off x="838199" y="1825625"/>
                <a:ext cx="10915835" cy="4667250"/>
              </a:xfrm>
            </p:spPr>
            <p:txBody>
              <a:bodyPr>
                <a:normAutofit lnSpcReduction="10000"/>
              </a:bodyPr>
              <a:lstStyle/>
              <a:p>
                <a:r>
                  <a:rPr lang="en-US" sz="2000" b="1" dirty="0"/>
                  <a:t>Distribution free nature</a:t>
                </a:r>
                <a:r>
                  <a:rPr lang="en-US" sz="2000" dirty="0"/>
                  <a:t>: We verify distribution free nature of Mann-Whitney test statistic under</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oMath>
                </a14:m>
                <a:r>
                  <a:rPr lang="en-US" sz="2000" dirty="0"/>
                  <a:t> by plotting histograms by taking samples  from four different distributions. </a:t>
                </a:r>
                <a:r>
                  <a:rPr lang="en-US" dirty="0"/>
                  <a:t>The </a:t>
                </a:r>
                <a:r>
                  <a:rPr lang="en-US" sz="2000" dirty="0"/>
                  <a:t>results are satisfactory. For formal testing we use </a:t>
                </a:r>
                <a:r>
                  <a:rPr lang="en-US" sz="2000" i="1" dirty="0"/>
                  <a:t>two sample KS test </a:t>
                </a:r>
                <a:r>
                  <a:rPr lang="en-US" sz="2000" dirty="0"/>
                  <a:t>and we see that gives higher </a:t>
                </a:r>
                <a14:m>
                  <m:oMath xmlns:m="http://schemas.openxmlformats.org/officeDocument/2006/math">
                    <m:r>
                      <a:rPr lang="en-US" sz="2000" b="0" i="1" smtClean="0">
                        <a:latin typeface="Cambria Math" panose="02040503050406030204" pitchFamily="18" charset="0"/>
                      </a:rPr>
                      <m:t>𝑝</m:t>
                    </m:r>
                  </m:oMath>
                </a14:m>
                <a:r>
                  <a:rPr lang="en-IN" sz="2000" dirty="0"/>
                  <a:t> – value. Same things are done for the parametric counterpart or t-test and we see that results are quite unsatisfactory. </a:t>
                </a:r>
              </a:p>
              <a:p>
                <a:r>
                  <a:rPr lang="en-IN" sz="2000" b="1" dirty="0"/>
                  <a:t>Limiting distribution:</a:t>
                </a:r>
                <a:r>
                  <a:rPr lang="en-IN" sz="2000" dirty="0"/>
                  <a:t> Here we verify that whether asymptotic distribution of Mann-Whitney test statistic is normal or not. To visualise that we plot histogram of test statistic by taking samples from four different distributions. And for formal testing we use </a:t>
                </a:r>
                <a:r>
                  <a:rPr lang="en-IN" sz="2000" i="1" dirty="0"/>
                  <a:t>Shapiro-Wilks test </a:t>
                </a:r>
                <a:r>
                  <a:rPr lang="en-IN" sz="2000" dirty="0"/>
                  <a:t>and result is  satisfactory. For parametric counterpart results are satisfactory for all distributions except the Cauchy distribution sample.</a:t>
                </a:r>
              </a:p>
              <a:p>
                <a:r>
                  <a:rPr lang="en-IN" sz="2000" b="1" dirty="0"/>
                  <a:t>Size </a:t>
                </a:r>
                <a14:m>
                  <m:oMath xmlns:m="http://schemas.openxmlformats.org/officeDocument/2006/math">
                    <m:r>
                      <a:rPr lang="en-US" sz="2000" b="1" i="1" smtClean="0">
                        <a:latin typeface="Cambria Math" panose="02040503050406030204" pitchFamily="18" charset="0"/>
                      </a:rPr>
                      <m:t>𝜶</m:t>
                    </m:r>
                  </m:oMath>
                </a14:m>
                <a:r>
                  <a:rPr lang="en-IN" sz="2000" b="1" dirty="0"/>
                  <a:t> :   </a:t>
                </a:r>
                <a:r>
                  <a:rPr lang="en-IN" sz="2000" i="1" u="sng" dirty="0"/>
                  <a:t>For exact test: </a:t>
                </a:r>
                <a:r>
                  <a:rPr lang="en-IN" sz="2000" dirty="0"/>
                  <a:t>We see that for Mann-Whitney statistic, </a:t>
                </a:r>
                <a14:m>
                  <m:oMath xmlns:m="http://schemas.openxmlformats.org/officeDocument/2006/math">
                    <m:r>
                      <a:rPr lang="en-US" sz="2000" b="0" i="1" smtClean="0">
                        <a:latin typeface="Cambria Math" panose="02040503050406030204" pitchFamily="18" charset="0"/>
                      </a:rPr>
                      <m:t>𝑝</m:t>
                    </m:r>
                  </m:oMath>
                </a14:m>
                <a:r>
                  <a:rPr lang="en-IN" sz="2000" b="1" dirty="0"/>
                  <a:t> </a:t>
                </a:r>
                <a:r>
                  <a:rPr lang="en-IN" sz="2000" dirty="0"/>
                  <a:t>-value of test statistic under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oMath>
                </a14:m>
                <a:r>
                  <a:rPr lang="en-IN" sz="2000" b="1" dirty="0"/>
                  <a:t> </a:t>
                </a:r>
                <a:r>
                  <a:rPr lang="en-IN" sz="2000" dirty="0"/>
                  <a:t>converge to </a:t>
                </a:r>
                <a14:m>
                  <m:oMath xmlns:m="http://schemas.openxmlformats.org/officeDocument/2006/math">
                    <m:r>
                      <a:rPr lang="en-US" sz="2000" b="0" i="1" smtClean="0">
                        <a:latin typeface="Cambria Math" panose="02040503050406030204" pitchFamily="18" charset="0"/>
                      </a:rPr>
                      <m:t>𝛼</m:t>
                    </m:r>
                    <m:r>
                      <a:rPr lang="en-US" sz="2000" b="1" i="0" smtClean="0">
                        <a:latin typeface="Cambria Math" panose="02040503050406030204" pitchFamily="18" charset="0"/>
                      </a:rPr>
                      <m:t> </m:t>
                    </m:r>
                  </m:oMath>
                </a14:m>
                <a:r>
                  <a:rPr lang="en-IN" sz="2000" dirty="0"/>
                  <a:t>when we increase the sample size of sample from all four distributions. In case of parametric counterpart Cauchy distribution behave strangely.</a:t>
                </a:r>
              </a:p>
              <a:p>
                <a:pPr marL="0" indent="0">
                  <a:buNone/>
                </a:pPr>
                <a:r>
                  <a:rPr lang="en-IN" i="1" dirty="0"/>
                  <a:t>	</a:t>
                </a:r>
                <a:r>
                  <a:rPr lang="en-IN" sz="2000" i="1" u="sng" dirty="0"/>
                  <a:t>For asymptotic test: </a:t>
                </a:r>
                <a:r>
                  <a:rPr lang="en-IN" dirty="0"/>
                  <a:t>We obtain a similar result</a:t>
                </a:r>
                <a:r>
                  <a:rPr lang="en-IN" sz="2000" dirty="0"/>
                  <a:t>.</a:t>
                </a:r>
              </a:p>
              <a:p>
                <a:pPr marL="0" indent="0">
                  <a:buNone/>
                </a:pPr>
                <a:r>
                  <a:rPr lang="en-IN" sz="2000" dirty="0"/>
                  <a:t> </a:t>
                </a:r>
                <a:endParaRPr lang="en-IN" sz="2000" b="1" dirty="0"/>
              </a:p>
              <a:p>
                <a:endParaRPr lang="en-IN" sz="2000" b="1" dirty="0"/>
              </a:p>
            </p:txBody>
          </p:sp>
        </mc:Choice>
        <mc:Fallback xmlns="">
          <p:sp>
            <p:nvSpPr>
              <p:cNvPr id="3" name="Content Placeholder 2">
                <a:extLst>
                  <a:ext uri="{FF2B5EF4-FFF2-40B4-BE49-F238E27FC236}">
                    <a16:creationId xmlns:a16="http://schemas.microsoft.com/office/drawing/2014/main" id="{C2CA4F7E-54A7-421D-A9C7-9C231AE9FFEF}"/>
                  </a:ext>
                </a:extLst>
              </p:cNvPr>
              <p:cNvSpPr>
                <a:spLocks noGrp="1" noRot="1" noChangeAspect="1" noMove="1" noResize="1" noEditPoints="1" noAdjustHandles="1" noChangeArrowheads="1" noChangeShapeType="1" noTextEdit="1"/>
              </p:cNvSpPr>
              <p:nvPr>
                <p:ph idx="1"/>
              </p:nvPr>
            </p:nvSpPr>
            <p:spPr>
              <a:xfrm>
                <a:off x="838199" y="1825625"/>
                <a:ext cx="10915835" cy="4667250"/>
              </a:xfrm>
              <a:blipFill>
                <a:blip r:embed="rId2"/>
                <a:stretch>
                  <a:fillRect l="-558" t="-1958" r="-1117"/>
                </a:stretch>
              </a:blipFill>
            </p:spPr>
            <p:txBody>
              <a:bodyPr/>
              <a:lstStyle/>
              <a:p>
                <a:r>
                  <a:rPr lang="en-IN">
                    <a:noFill/>
                  </a:rPr>
                  <a:t> </a:t>
                </a:r>
              </a:p>
            </p:txBody>
          </p:sp>
        </mc:Fallback>
      </mc:AlternateContent>
    </p:spTree>
    <p:extLst>
      <p:ext uri="{BB962C8B-B14F-4D97-AF65-F5344CB8AC3E}">
        <p14:creationId xmlns:p14="http://schemas.microsoft.com/office/powerpoint/2010/main" val="1662823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C174-AB6D-49A7-A4E7-B1929A9BEDF7}"/>
              </a:ext>
            </a:extLst>
          </p:cNvPr>
          <p:cNvSpPr>
            <a:spLocks noGrp="1"/>
          </p:cNvSpPr>
          <p:nvPr>
            <p:ph type="title"/>
          </p:nvPr>
        </p:nvSpPr>
        <p:spPr/>
        <p:txBody>
          <a:bodyPr/>
          <a:lstStyle/>
          <a:p>
            <a:r>
              <a:rPr lang="en-US" dirty="0"/>
              <a:t>CONCLUSION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A4F7E-54A7-421D-A9C7-9C231AE9FFEF}"/>
                  </a:ext>
                </a:extLst>
              </p:cNvPr>
              <p:cNvSpPr>
                <a:spLocks noGrp="1"/>
              </p:cNvSpPr>
              <p:nvPr>
                <p:ph idx="1"/>
              </p:nvPr>
            </p:nvSpPr>
            <p:spPr>
              <a:xfrm>
                <a:off x="838200" y="1825625"/>
                <a:ext cx="10515600" cy="4667250"/>
              </a:xfrm>
            </p:spPr>
            <p:txBody>
              <a:bodyPr>
                <a:normAutofit/>
              </a:bodyPr>
              <a:lstStyle/>
              <a:p>
                <a:r>
                  <a:rPr lang="en-US" sz="2000" b="1" dirty="0"/>
                  <a:t>Power function:</a:t>
                </a:r>
                <a:r>
                  <a:rPr lang="en-US" sz="2000" dirty="0"/>
                  <a:t> </a:t>
                </a:r>
                <a:r>
                  <a:rPr lang="en-US" sz="2000" i="1" u="sng" dirty="0"/>
                  <a:t>For varying  </a:t>
                </a:r>
                <a14:m>
                  <m:oMath xmlns:m="http://schemas.openxmlformats.org/officeDocument/2006/math">
                    <m:r>
                      <a:rPr lang="en-US" sz="2000" b="0" i="1" u="sng" smtClean="0">
                        <a:latin typeface="Cambria Math" panose="02040503050406030204" pitchFamily="18" charset="0"/>
                      </a:rPr>
                      <m:t>𝜃</m:t>
                    </m:r>
                  </m:oMath>
                </a14:m>
                <a:r>
                  <a:rPr lang="en-IN" sz="2000" b="1" i="1" u="sng" dirty="0"/>
                  <a:t> </a:t>
                </a:r>
                <a:r>
                  <a:rPr lang="en-IN" sz="2000" i="1" u="sng" dirty="0"/>
                  <a:t>and fixed sample size: </a:t>
                </a:r>
                <a:r>
                  <a:rPr lang="en-IN" sz="2000" dirty="0"/>
                  <a:t>Power function corresponding to Mann-Whitney statistic is above the power function corresponding to t-statistic </a:t>
                </a:r>
                <a:r>
                  <a:rPr lang="en-IN" dirty="0"/>
                  <a:t>for Cauchy and Exponential</a:t>
                </a:r>
                <a:r>
                  <a:rPr lang="en-IN" sz="2000" dirty="0"/>
                  <a:t>, but for the sample from normal and uniform distribution </a:t>
                </a:r>
                <a:r>
                  <a:rPr lang="en-IN" dirty="0"/>
                  <a:t>we see them coincide</a:t>
                </a:r>
                <a:r>
                  <a:rPr lang="en-IN" sz="2000" dirty="0"/>
                  <a:t>.</a:t>
                </a:r>
              </a:p>
              <a:p>
                <a:pPr marL="0" indent="0">
                  <a:buNone/>
                </a:pPr>
                <a:r>
                  <a:rPr lang="en-IN" sz="2000" i="1" u="sng" dirty="0"/>
                  <a:t>For varying sample size and fixed </a:t>
                </a:r>
                <a14:m>
                  <m:oMath xmlns:m="http://schemas.openxmlformats.org/officeDocument/2006/math">
                    <m:r>
                      <a:rPr lang="en-US" sz="2000" b="0" i="1" u="sng" smtClean="0">
                        <a:latin typeface="Cambria Math" panose="02040503050406030204" pitchFamily="18" charset="0"/>
                      </a:rPr>
                      <m:t>𝜃</m:t>
                    </m:r>
                  </m:oMath>
                </a14:m>
                <a:r>
                  <a:rPr lang="en-IN" sz="2000" i="1" u="sng" dirty="0"/>
                  <a:t> :</a:t>
                </a:r>
                <a:r>
                  <a:rPr lang="en-IN" sz="2000" u="sng" dirty="0"/>
                  <a:t> </a:t>
                </a:r>
                <a:r>
                  <a:rPr lang="en-IN" sz="2000" dirty="0"/>
                  <a:t>For Mann-Whitney statistic power function converge to 1 as we increase sample size in all cases but in different increasing rate. In parametric counterpart we see that t-statistic power function converge to 1 as we increase sample size except when the sample comes from Cauchy distribution.</a:t>
                </a:r>
              </a:p>
              <a:p>
                <a:r>
                  <a:rPr lang="en-IN" sz="2000" dirty="0"/>
                  <a:t> So, Mann-Whitney test does not discriminate parent distribution of the sample but in many aspects of the test only convergence rates with respect to sample size and model parameter are different.   </a:t>
                </a:r>
                <a:endParaRPr lang="en-IN" sz="2000" b="1" dirty="0"/>
              </a:p>
            </p:txBody>
          </p:sp>
        </mc:Choice>
        <mc:Fallback xmlns="">
          <p:sp>
            <p:nvSpPr>
              <p:cNvPr id="3" name="Content Placeholder 2">
                <a:extLst>
                  <a:ext uri="{FF2B5EF4-FFF2-40B4-BE49-F238E27FC236}">
                    <a16:creationId xmlns:a16="http://schemas.microsoft.com/office/drawing/2014/main" id="{C2CA4F7E-54A7-421D-A9C7-9C231AE9FFEF}"/>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638" t="-1305" r="-1101"/>
                </a:stretch>
              </a:blipFill>
            </p:spPr>
            <p:txBody>
              <a:bodyPr/>
              <a:lstStyle/>
              <a:p>
                <a:r>
                  <a:rPr lang="en-IN">
                    <a:noFill/>
                  </a:rPr>
                  <a:t> </a:t>
                </a:r>
              </a:p>
            </p:txBody>
          </p:sp>
        </mc:Fallback>
      </mc:AlternateContent>
    </p:spTree>
    <p:extLst>
      <p:ext uri="{BB962C8B-B14F-4D97-AF65-F5344CB8AC3E}">
        <p14:creationId xmlns:p14="http://schemas.microsoft.com/office/powerpoint/2010/main" val="29763829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AB012-4648-4641-99F4-566031D0C505}"/>
              </a:ext>
            </a:extLst>
          </p:cNvPr>
          <p:cNvSpPr txBox="1">
            <a:spLocks noGrp="1"/>
          </p:cNvSpPr>
          <p:nvPr>
            <p:ph type="title"/>
          </p:nvPr>
        </p:nvSpPr>
        <p:spPr>
          <a:xfrm>
            <a:off x="1069975" y="484188"/>
            <a:ext cx="10058400" cy="1609725"/>
          </a:xfrm>
          <a:prstGeom prst="rect">
            <a:avLst/>
          </a:prstGeom>
          <a:noFill/>
        </p:spPr>
        <p:txBody>
          <a:bodyPr wrap="square" rtlCol="0">
            <a:spAutoFit/>
          </a:bodyPr>
          <a:lstStyle/>
          <a:p>
            <a:pPr algn="ctr"/>
            <a:r>
              <a:rPr lang="en-US" sz="4800" b="1" dirty="0">
                <a:latin typeface="+mj-lt"/>
              </a:rPr>
              <a:t>THANK YOU</a:t>
            </a:r>
            <a:endParaRPr lang="en-IN" sz="4800" b="1" dirty="0">
              <a:latin typeface="+mj-lt"/>
            </a:endParaRPr>
          </a:p>
        </p:txBody>
      </p:sp>
    </p:spTree>
    <p:extLst>
      <p:ext uri="{BB962C8B-B14F-4D97-AF65-F5344CB8AC3E}">
        <p14:creationId xmlns:p14="http://schemas.microsoft.com/office/powerpoint/2010/main" val="639949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2082</TotalTime>
  <Words>4950</Words>
  <Application>Microsoft Office PowerPoint</Application>
  <PresentationFormat>Widescreen</PresentationFormat>
  <Paragraphs>526</Paragraphs>
  <Slides>94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94</vt:i4>
      </vt:variant>
    </vt:vector>
  </HeadingPairs>
  <TitlesOfParts>
    <vt:vector size="102" baseType="lpstr">
      <vt:lpstr>Arial</vt:lpstr>
      <vt:lpstr>Calibri</vt:lpstr>
      <vt:lpstr>Cambria Math</vt:lpstr>
      <vt:lpstr>Footlight MT Light</vt:lpstr>
      <vt:lpstr>Rockwell</vt:lpstr>
      <vt:lpstr>Rockwell Condensed</vt:lpstr>
      <vt:lpstr>Wingdings</vt:lpstr>
      <vt:lpstr>Wood Type</vt:lpstr>
      <vt:lpstr>NONPARAMETRIC INFERENCE PROJECT  -WILCOXON MANN-WHITNEY STATISTIC</vt:lpstr>
      <vt:lpstr>INTRODUCTION :  </vt:lpstr>
      <vt:lpstr>Basic Setup :  </vt:lpstr>
      <vt:lpstr>PowerPoint Presentation</vt:lpstr>
      <vt:lpstr>objective</vt:lpstr>
      <vt:lpstr>DISTRIBUTION OF STATISTIC</vt:lpstr>
      <vt:lpstr>Distribution free :  </vt:lpstr>
      <vt:lpstr>PowerPoint Presentation</vt:lpstr>
      <vt:lpstr>PowerPoint Presentation</vt:lpstr>
      <vt:lpstr>PowerPoint Presentation</vt:lpstr>
      <vt:lpstr>PowerPoint Presentation</vt:lpstr>
      <vt:lpstr>PowerPoint Presentation</vt:lpstr>
      <vt:lpstr>PowerPoint Presentation</vt:lpstr>
      <vt:lpstr>p-values for KOLMOGOROV-SMIRNOV TEST</vt:lpstr>
      <vt:lpstr>Observations :</vt:lpstr>
      <vt:lpstr>PARAMETRIC COUNTERPART</vt:lpstr>
      <vt:lpstr>PowerPoint Presentation</vt:lpstr>
      <vt:lpstr>PowerPoint Presentation</vt:lpstr>
      <vt:lpstr>PowerPoint Presentation</vt:lpstr>
      <vt:lpstr>PowerPoint Presentation</vt:lpstr>
      <vt:lpstr>PowerPoint Presentation</vt:lpstr>
      <vt:lpstr>PowerPoint Presentation</vt:lpstr>
      <vt:lpstr>p-values for KOLMOGORV-SMIRNOV TEST</vt:lpstr>
      <vt:lpstr>Observation :</vt:lpstr>
      <vt:lpstr>Limiting Distribution</vt:lpstr>
      <vt:lpstr>Non-Parametric Test</vt:lpstr>
      <vt:lpstr>PowerPoint Presentation</vt:lpstr>
      <vt:lpstr>PowerPoint Presentation</vt:lpstr>
      <vt:lpstr>PowerPoint Presentation</vt:lpstr>
      <vt:lpstr>PowerPoint Presentation</vt:lpstr>
      <vt:lpstr>Comments:</vt:lpstr>
      <vt:lpstr>Parametric Counterpart</vt:lpstr>
      <vt:lpstr>PowerPoint Presentation</vt:lpstr>
      <vt:lpstr>PowerPoint Presentation</vt:lpstr>
      <vt:lpstr>PowerPoint Presentation</vt:lpstr>
      <vt:lpstr>PowerPoint Presentation</vt:lpstr>
      <vt:lpstr>Comments:</vt:lpstr>
      <vt:lpstr>SIZE OF THE TEST</vt:lpstr>
      <vt:lpstr>Size of Test for Non Parametric Exact Distribution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Size Of Test for Non Parametric Asymptotic Distribution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Size of Test for Parametric Exact Distribution :  </vt:lpstr>
      <vt:lpstr>Parametric Counterpart</vt:lpstr>
      <vt:lpstr>PowerPoint Presentation</vt:lpstr>
      <vt:lpstr>PowerPoint Presentation</vt:lpstr>
      <vt:lpstr>PowerPoint Presentation</vt:lpstr>
      <vt:lpstr>PowerPoint Presentation</vt:lpstr>
      <vt:lpstr>Size of Test using Asymptotic Distribution</vt:lpstr>
      <vt:lpstr>PowerPoint Presentation</vt:lpstr>
      <vt:lpstr>PowerPoint Presentation</vt:lpstr>
      <vt:lpstr>PowerPoint Presentation</vt:lpstr>
      <vt:lpstr>PowerPoint Presentation</vt:lpstr>
      <vt:lpstr>POWER FUNCTION</vt:lpstr>
      <vt:lpstr>POWER FUNCTION (β_(n,m) (θ))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ASYMPTOTIC BEHAVIOUR OF POWER FUNCTION</vt:lpstr>
      <vt:lpstr>Consistency of 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STUDY</dc:title>
  <dc:creator>Anirban Mandal</dc:creator>
  <cp:lastModifiedBy>anisha ghosh</cp:lastModifiedBy>
  <cp:revision>316</cp:revision>
  <dcterms:created xsi:type="dcterms:W3CDTF">2020-03-12T17:15:52Z</dcterms:created>
  <dcterms:modified xsi:type="dcterms:W3CDTF">2021-06-23T01:20:43Z</dcterms:modified>
</cp:coreProperties>
</file>