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C5F7"/>
    <a:srgbClr val="A3EBE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432" y="6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DBE9-2655-45C4-A598-5B5E642F1C84}" type="datetimeFigureOut">
              <a:rPr lang="en-US" smtClean="0"/>
              <a:pPr/>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2AC71-FB14-4540-98D4-12D92C97AC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F2AC71-FB14-4540-98D4-12D92C97AC9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4267200" y="6324600"/>
            <a:ext cx="3858749" cy="369332"/>
          </a:xfrm>
          <a:prstGeom prst="rect">
            <a:avLst/>
          </a:prstGeom>
        </p:spPr>
        <p:txBody>
          <a:bodyPr wrap="none">
            <a:spAutoFit/>
          </a:bodyPr>
          <a:lstStyle/>
          <a:p>
            <a:r>
              <a:rPr lang="en-US" dirty="0" smtClean="0"/>
              <a:t>Call us for training  on</a:t>
            </a:r>
            <a:r>
              <a:rPr lang="en-US" baseline="0" dirty="0" smtClean="0"/>
              <a:t> </a:t>
            </a:r>
            <a:r>
              <a:rPr lang="en-US" dirty="0" smtClean="0"/>
              <a:t>+91 9662512857</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The Easylearn Academy</a:t>
            </a:r>
            <a:endParaRPr lang="en-US" dirty="0"/>
          </a:p>
        </p:txBody>
      </p:sp>
      <p:sp>
        <p:nvSpPr>
          <p:cNvPr id="4" name="Slide Number Placeholder 3"/>
          <p:cNvSpPr>
            <a:spLocks noGrp="1"/>
          </p:cNvSpPr>
          <p:nvPr>
            <p:ph type="sldNum" sz="quarter" idx="11"/>
          </p:nvPr>
        </p:nvSpPr>
        <p:spPr/>
        <p:txBody>
          <a:bodyPr/>
          <a:lstStyle/>
          <a:p>
            <a:r>
              <a:rPr lang="en-US" smtClean="0"/>
              <a:t>Call us for training +91 9662512857</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124009" y="6324600"/>
            <a:ext cx="2390591" cy="369332"/>
          </a:xfrm>
          <a:prstGeom prst="rect">
            <a:avLst/>
          </a:prstGeom>
        </p:spPr>
        <p:txBody>
          <a:bodyPr wrap="none">
            <a:spAutoFit/>
          </a:bodyPr>
          <a:lstStyle/>
          <a:p>
            <a:r>
              <a:rPr lang="en-US" dirty="0" smtClean="0"/>
              <a:t>The </a:t>
            </a:r>
            <a:r>
              <a:rPr lang="en-US" dirty="0" err="1" smtClean="0"/>
              <a:t>Easylearn</a:t>
            </a:r>
            <a:r>
              <a:rPr lang="en-US" dirty="0" smtClean="0"/>
              <a:t> Academy</a:t>
            </a:r>
            <a:endParaRPr lang="en-US" dirty="0"/>
          </a:p>
        </p:txBody>
      </p:sp>
      <p:sp>
        <p:nvSpPr>
          <p:cNvPr id="8" name="Rectangle 7"/>
          <p:cNvSpPr/>
          <p:nvPr userDrawn="1"/>
        </p:nvSpPr>
        <p:spPr>
          <a:xfrm>
            <a:off x="4191000" y="6324600"/>
            <a:ext cx="3858749" cy="369332"/>
          </a:xfrm>
          <a:prstGeom prst="rect">
            <a:avLst/>
          </a:prstGeom>
        </p:spPr>
        <p:txBody>
          <a:bodyPr wrap="none">
            <a:spAutoFit/>
          </a:bodyPr>
          <a:lstStyle/>
          <a:p>
            <a:r>
              <a:rPr lang="en-US" dirty="0" smtClean="0"/>
              <a:t>Call us for training  on</a:t>
            </a:r>
            <a:r>
              <a:rPr lang="en-US" baseline="0" dirty="0" smtClean="0"/>
              <a:t> </a:t>
            </a:r>
            <a:r>
              <a:rPr lang="en-US" dirty="0" smtClean="0"/>
              <a:t>+91 9662512857</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1588CD5-F911-433B-B3C2-4B8A23D70EE0}"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0C00B-A794-43AA-AA79-1578CB6FC4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4C5F7"/>
            </a:gs>
            <a:gs pos="73000">
              <a:schemeClr val="accent1">
                <a:tint val="44500"/>
                <a:satMod val="160000"/>
              </a:schemeClr>
            </a:gs>
            <a:gs pos="100000">
              <a:schemeClr val="accent1">
                <a:tint val="23500"/>
                <a:satMod val="16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pic>
        <p:nvPicPr>
          <p:cNvPr id="8" name="Picture 7" descr="flutter.png"/>
          <p:cNvPicPr>
            <a:picLocks noChangeAspect="1"/>
          </p:cNvPicPr>
          <p:nvPr userDrawn="1"/>
        </p:nvPicPr>
        <p:blipFill>
          <a:blip r:embed="rId14" cstate="print"/>
          <a:stretch>
            <a:fillRect/>
          </a:stretch>
        </p:blipFill>
        <p:spPr>
          <a:xfrm>
            <a:off x="7620000" y="4970270"/>
            <a:ext cx="1524000" cy="1887729"/>
          </a:xfrm>
          <a:prstGeom prst="rect">
            <a:avLst/>
          </a:prstGeom>
        </p:spPr>
      </p:pic>
      <p:sp>
        <p:nvSpPr>
          <p:cNvPr id="2" name="Title Placeholder 1"/>
          <p:cNvSpPr>
            <a:spLocks noGrp="1"/>
          </p:cNvSpPr>
          <p:nvPr>
            <p:ph type="title"/>
          </p:nvPr>
        </p:nvSpPr>
        <p:spPr>
          <a:xfrm>
            <a:off x="228600" y="304800"/>
            <a:ext cx="8534400" cy="7159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1295400"/>
            <a:ext cx="85344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52400" y="6324600"/>
            <a:ext cx="3810000" cy="365125"/>
          </a:xfrm>
          <a:prstGeom prst="rect">
            <a:avLst/>
          </a:prstGeom>
        </p:spPr>
        <p:txBody>
          <a:bodyPr vert="horz" lIns="91440" tIns="45720" rIns="91440" bIns="45720" rtlCol="0" anchor="ctr"/>
          <a:lstStyle>
            <a:lvl1pPr algn="ctr">
              <a:defRPr sz="1200" b="1">
                <a:solidFill>
                  <a:schemeClr val="tx2">
                    <a:lumMod val="50000"/>
                  </a:schemeClr>
                </a:solidFill>
              </a:defRPr>
            </a:lvl1pPr>
          </a:lstStyle>
          <a:p>
            <a:r>
              <a:rPr lang="en-US" dirty="0" smtClean="0"/>
              <a:t>The </a:t>
            </a:r>
            <a:r>
              <a:rPr lang="en-US" dirty="0" err="1" smtClean="0"/>
              <a:t>Easylearn</a:t>
            </a:r>
            <a:r>
              <a:rPr lang="en-US" dirty="0" smtClean="0"/>
              <a:t> Academy</a:t>
            </a:r>
            <a:endParaRPr lang="en-US" dirty="0"/>
          </a:p>
        </p:txBody>
      </p:sp>
      <p:sp>
        <p:nvSpPr>
          <p:cNvPr id="6" name="Slide Number Placeholder 5"/>
          <p:cNvSpPr>
            <a:spLocks noGrp="1"/>
          </p:cNvSpPr>
          <p:nvPr>
            <p:ph type="sldNum" sz="quarter" idx="4"/>
          </p:nvPr>
        </p:nvSpPr>
        <p:spPr>
          <a:xfrm>
            <a:off x="4114800" y="6324600"/>
            <a:ext cx="4572000" cy="365125"/>
          </a:xfrm>
          <a:prstGeom prst="rect">
            <a:avLst/>
          </a:prstGeom>
        </p:spPr>
        <p:txBody>
          <a:bodyPr vert="horz" lIns="91440" tIns="45720" rIns="91440" bIns="45720" rtlCol="0" anchor="ctr"/>
          <a:lstStyle>
            <a:lvl1pPr algn="r">
              <a:defRPr sz="1200" b="1">
                <a:solidFill>
                  <a:schemeClr val="tx2">
                    <a:lumMod val="50000"/>
                  </a:schemeClr>
                </a:solidFill>
              </a:defRPr>
            </a:lvl1pPr>
          </a:lstStyle>
          <a:p>
            <a:r>
              <a:rPr lang="en-US" dirty="0" smtClean="0"/>
              <a:t>Call us for training +91 9662512857</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a:solidFill>
            <a:schemeClr val="tx1"/>
          </a:solidFill>
          <a:latin typeface="Merriweather" pitchFamily="2" charset="0"/>
          <a:ea typeface="+mj-ea"/>
          <a:cs typeface="+mj-cs"/>
        </a:defRPr>
      </a:lvl1pPr>
    </p:titleStyle>
    <p:bodyStyle>
      <a:lvl1pPr marL="342900" indent="-342900" algn="just" defTabSz="914400" rtl="0" eaLnBrk="1" latinLnBrk="0" hangingPunct="1">
        <a:spcBef>
          <a:spcPct val="20000"/>
        </a:spcBef>
        <a:buFont typeface="Wingdings" pitchFamily="2" charset="2"/>
        <a:buChar char="Ø"/>
        <a:defRPr sz="2400" kern="1200">
          <a:solidFill>
            <a:schemeClr val="tx1"/>
          </a:solidFill>
          <a:latin typeface="Merriweather" pitchFamily="2" charset="0"/>
          <a:ea typeface="+mn-ea"/>
          <a:cs typeface="+mn-cs"/>
        </a:defRPr>
      </a:lvl1pPr>
      <a:lvl2pPr marL="742950" indent="-285750" algn="just" defTabSz="914400" rtl="0" eaLnBrk="1" latinLnBrk="0" hangingPunct="1">
        <a:spcBef>
          <a:spcPct val="20000"/>
        </a:spcBef>
        <a:buFont typeface="Wingdings" pitchFamily="2" charset="2"/>
        <a:buChar char="Ø"/>
        <a:defRPr sz="2000" kern="1200">
          <a:solidFill>
            <a:schemeClr val="tx1"/>
          </a:solidFill>
          <a:latin typeface="Merriweather" pitchFamily="2" charset="0"/>
          <a:ea typeface="+mn-ea"/>
          <a:cs typeface="+mn-cs"/>
        </a:defRPr>
      </a:lvl2pPr>
      <a:lvl3pPr marL="1143000" indent="-228600" algn="just" defTabSz="914400" rtl="0" eaLnBrk="1" latinLnBrk="0" hangingPunct="1">
        <a:spcBef>
          <a:spcPct val="20000"/>
        </a:spcBef>
        <a:buFont typeface="Wingdings" pitchFamily="2" charset="2"/>
        <a:buChar char="Ø"/>
        <a:defRPr sz="1800" kern="1200">
          <a:solidFill>
            <a:schemeClr val="tx1"/>
          </a:solidFill>
          <a:latin typeface="Merriweather" pitchFamily="2" charset="0"/>
          <a:ea typeface="+mn-ea"/>
          <a:cs typeface="+mn-cs"/>
        </a:defRPr>
      </a:lvl3pPr>
      <a:lvl4pPr marL="1600200" indent="-228600" algn="just" defTabSz="914400" rtl="0" eaLnBrk="1" latinLnBrk="0" hangingPunct="1">
        <a:spcBef>
          <a:spcPct val="20000"/>
        </a:spcBef>
        <a:buFont typeface="Wingdings" pitchFamily="2" charset="2"/>
        <a:buChar char="Ø"/>
        <a:defRPr sz="1600" kern="1200">
          <a:solidFill>
            <a:schemeClr val="tx1"/>
          </a:solidFill>
          <a:latin typeface="Merriweather" pitchFamily="2" charset="0"/>
          <a:ea typeface="+mn-ea"/>
          <a:cs typeface="+mn-cs"/>
        </a:defRPr>
      </a:lvl4pPr>
      <a:lvl5pPr marL="2057400" indent="-228600" algn="just" defTabSz="914400" rtl="0" eaLnBrk="1" latinLnBrk="0" hangingPunct="1">
        <a:spcBef>
          <a:spcPct val="20000"/>
        </a:spcBef>
        <a:buFont typeface="Wingdings" pitchFamily="2" charset="2"/>
        <a:buChar char="Ø"/>
        <a:defRPr sz="1600" kern="1200">
          <a:solidFill>
            <a:schemeClr val="tx1"/>
          </a:solidFill>
          <a:latin typeface="Merriweathe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Flutter App </a:t>
            </a:r>
            <a:r>
              <a:rPr lang="en-US" dirty="0" err="1" smtClean="0"/>
              <a:t>LifeCycle</a:t>
            </a:r>
            <a:endParaRPr lang="en-US" dirty="0"/>
          </a:p>
        </p:txBody>
      </p:sp>
      <p:sp>
        <p:nvSpPr>
          <p:cNvPr id="3" name="Subtitle 2"/>
          <p:cNvSpPr>
            <a:spLocks noGrp="1"/>
          </p:cNvSpPr>
          <p:nvPr>
            <p:ph type="subTitle" idx="1"/>
          </p:nvPr>
        </p:nvSpPr>
        <p:spPr/>
        <p:txBody>
          <a:bodyPr/>
          <a:lstStyle/>
          <a:p>
            <a:r>
              <a:rPr lang="en-US" dirty="0" smtClean="0"/>
              <a:t>Created By : </a:t>
            </a:r>
            <a:r>
              <a:rPr lang="en-US" dirty="0" err="1" smtClean="0"/>
              <a:t>Ankit</a:t>
            </a:r>
            <a:r>
              <a:rPr lang="en-US" dirty="0" smtClean="0"/>
              <a:t> M Patel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152400" y="990600"/>
            <a:ext cx="8686800" cy="5135563"/>
          </a:xfrm>
        </p:spPr>
        <p:txBody>
          <a:bodyPr>
            <a:normAutofit fontScale="85000" lnSpcReduction="10000"/>
          </a:bodyPr>
          <a:lstStyle/>
          <a:p>
            <a:r>
              <a:rPr lang="en-US" dirty="0" smtClean="0"/>
              <a:t>As a user navigates through, out of, and back to your app, the Screen instances in your app transit through different states in their lifecycle. </a:t>
            </a:r>
          </a:p>
          <a:p>
            <a:r>
              <a:rPr lang="en-US" dirty="0" smtClean="0"/>
              <a:t>There are a number of callback method that allow the screen to know that a state has changed: for example that the system is creating, stopping, or resuming an screen, or destroying the process in which the screen resides. </a:t>
            </a:r>
          </a:p>
          <a:p>
            <a:r>
              <a:rPr lang="en-US" dirty="0" smtClean="0"/>
              <a:t>Within the lifecycle callback methods, you can declare how your screen behaves when the user leaves and re-enters the screen. </a:t>
            </a:r>
          </a:p>
          <a:p>
            <a:r>
              <a:rPr lang="en-US" dirty="0" smtClean="0"/>
              <a:t>For example, if you're building a streaming video player, you might pause the video and terminate the network connection when the user switches to another app. When the user returns, you can reconnect to the network and allow the user to resume the video from the same spot. </a:t>
            </a:r>
          </a:p>
          <a:p>
            <a:r>
              <a:rPr lang="en-US" dirty="0" smtClean="0"/>
              <a:t>In other words, each callback allows you to perform specific work that's appropriate to a given change of state. Doing the right work at the right time and handling transitions properly make your app more robust and </a:t>
            </a:r>
            <a:r>
              <a:rPr lang="en-US" dirty="0" err="1" smtClean="0"/>
              <a:t>performant</a:t>
            </a:r>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good implementation of the lifecycle callbacks can help ensure that your app avoids:</a:t>
            </a:r>
          </a:p>
          <a:p>
            <a:pPr lvl="1">
              <a:buFont typeface="Wingdings" pitchFamily="2" charset="2"/>
              <a:buChar char="q"/>
            </a:pPr>
            <a:r>
              <a:rPr lang="en-US" dirty="0" smtClean="0"/>
              <a:t>Must not crash if the user receives a phone call or switches to another app while using your app.</a:t>
            </a:r>
          </a:p>
          <a:p>
            <a:pPr lvl="1">
              <a:buFont typeface="Wingdings" pitchFamily="2" charset="2"/>
              <a:buChar char="q"/>
            </a:pPr>
            <a:r>
              <a:rPr lang="en-US" dirty="0" smtClean="0"/>
              <a:t>app must consume less resources when the user is not actively using it.</a:t>
            </a:r>
          </a:p>
          <a:p>
            <a:pPr lvl="1">
              <a:buFont typeface="Wingdings" pitchFamily="2" charset="2"/>
              <a:buChar char="q"/>
            </a:pPr>
            <a:r>
              <a:rPr lang="en-US" dirty="0" smtClean="0"/>
              <a:t>Should not the user's progress if user leave your app and return to it at a later time.</a:t>
            </a:r>
          </a:p>
          <a:p>
            <a:pPr lvl="1">
              <a:buFont typeface="Wingdings" pitchFamily="2" charset="2"/>
              <a:buChar char="q"/>
            </a:pPr>
            <a:r>
              <a:rPr lang="en-US" dirty="0" smtClean="0"/>
              <a:t>Must not crash or lose the user's progress when the screen rotates between landscape and portrait orientation.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 Lifecycle states and its code</a:t>
            </a:r>
            <a:endParaRPr lang="en-US" dirty="0"/>
          </a:p>
        </p:txBody>
      </p:sp>
      <p:sp>
        <p:nvSpPr>
          <p:cNvPr id="3" name="Content Placeholder 2"/>
          <p:cNvSpPr>
            <a:spLocks noGrp="1"/>
          </p:cNvSpPr>
          <p:nvPr>
            <p:ph idx="1"/>
          </p:nvPr>
        </p:nvSpPr>
        <p:spPr>
          <a:xfrm>
            <a:off x="152400" y="990600"/>
            <a:ext cx="8534400" cy="5135563"/>
          </a:xfrm>
        </p:spPr>
        <p:txBody>
          <a:bodyPr>
            <a:normAutofit fontScale="92500" lnSpcReduction="10000"/>
          </a:bodyPr>
          <a:lstStyle/>
          <a:p>
            <a:r>
              <a:rPr lang="en-US" b="1" dirty="0" smtClean="0"/>
              <a:t>Detached (code = 3):</a:t>
            </a:r>
            <a:r>
              <a:rPr lang="en-US" dirty="0" smtClean="0"/>
              <a:t> The application is still hosted on a flutter engine but is detached from any host views. This can be when the engine has started but not attached to any view or when the view is destroyed due to Navigator pop.</a:t>
            </a:r>
          </a:p>
          <a:p>
            <a:r>
              <a:rPr lang="en-US" b="1" dirty="0" smtClean="0"/>
              <a:t>Inactive (code  = 1):</a:t>
            </a:r>
            <a:r>
              <a:rPr lang="en-US" dirty="0" smtClean="0"/>
              <a:t> The application is in an inactive state and is not receiving user input. The application enters this state during a phone call on both the platforms. Apps in this state should assume that they may be paused at any time.</a:t>
            </a:r>
          </a:p>
          <a:p>
            <a:r>
              <a:rPr lang="en-US" b="1" dirty="0" smtClean="0"/>
              <a:t>Paused (code = 2)</a:t>
            </a:r>
            <a:r>
              <a:rPr lang="en-US" dirty="0" smtClean="0"/>
              <a:t>: The application is not currently visible to the user and running in the background. This is when you press the Home button.</a:t>
            </a:r>
          </a:p>
          <a:p>
            <a:r>
              <a:rPr lang="en-US" b="1" dirty="0" smtClean="0"/>
              <a:t>Resumed (code = 0): </a:t>
            </a:r>
            <a:r>
              <a:rPr lang="en-US" dirty="0" smtClean="0"/>
              <a:t>The application is visible and responding to user input. In this state, the application is in the foreground.</a:t>
            </a:r>
          </a:p>
          <a:p>
            <a:r>
              <a:rPr lang="en-US" dirty="0" smtClean="0"/>
              <a:t>In order to observe the different lifecycle states from the widgets layer, we use </a:t>
            </a:r>
            <a:r>
              <a:rPr lang="en-US" b="1" dirty="0" smtClean="0"/>
              <a:t>WidgetsBindingObserver</a:t>
            </a:r>
            <a:r>
              <a:rPr lang="en-US" dirty="0" smtClean="0"/>
              <a:t> class.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772400" cy="1362075"/>
          </a:xfrm>
        </p:spPr>
        <p:txBody>
          <a:bodyPr>
            <a:normAutofit/>
          </a:bodyPr>
          <a:lstStyle/>
          <a:p>
            <a:r>
              <a:rPr lang="en-US" b="1" dirty="0" smtClean="0"/>
              <a:t>Flutter Application </a:t>
            </a:r>
            <a:r>
              <a:rPr lang="en-US" b="1" dirty="0" err="1" smtClean="0"/>
              <a:t>LifeCycle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What is Flutter Application </a:t>
            </a:r>
            <a:r>
              <a:rPr lang="en-US" b="1" dirty="0" err="1" smtClean="0"/>
              <a:t>LifeCycle</a:t>
            </a:r>
            <a:r>
              <a:rPr lang="en-US" b="1" dirty="0" smtClean="0"/>
              <a:t>?</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In Flutter Everything is all about the widget. There are basically two types of Widgets </a:t>
            </a:r>
            <a:r>
              <a:rPr lang="en-US" b="1" dirty="0" smtClean="0"/>
              <a:t>Stateless Widget</a:t>
            </a:r>
            <a:r>
              <a:rPr lang="en-US" dirty="0" smtClean="0"/>
              <a:t> and </a:t>
            </a:r>
            <a:r>
              <a:rPr lang="en-US" b="1" dirty="0" smtClean="0"/>
              <a:t>Stateful Widget</a:t>
            </a:r>
            <a:r>
              <a:rPr lang="en-US" dirty="0" smtClean="0"/>
              <a:t>.  </a:t>
            </a:r>
          </a:p>
          <a:p>
            <a:r>
              <a:rPr lang="en-US" dirty="0" smtClean="0"/>
              <a:t>Following important methods are called.</a:t>
            </a:r>
          </a:p>
          <a:p>
            <a:r>
              <a:rPr lang="en-US" b="1" dirty="0" err="1" smtClean="0"/>
              <a:t>createState</a:t>
            </a:r>
            <a:r>
              <a:rPr lang="en-US" b="1" dirty="0" smtClean="0"/>
              <a:t>():</a:t>
            </a:r>
            <a:r>
              <a:rPr lang="en-US" dirty="0" smtClean="0"/>
              <a:t> When the Framework is instructed to build a </a:t>
            </a:r>
            <a:r>
              <a:rPr lang="en-US" dirty="0" err="1" smtClean="0"/>
              <a:t>StatefulWidget</a:t>
            </a:r>
            <a:r>
              <a:rPr lang="en-US" dirty="0" smtClean="0"/>
              <a:t>, it immediately calls </a:t>
            </a:r>
            <a:r>
              <a:rPr lang="en-US" dirty="0" err="1" smtClean="0"/>
              <a:t>createState</a:t>
            </a:r>
            <a:r>
              <a:rPr lang="en-US" dirty="0" smtClean="0"/>
              <a:t>().</a:t>
            </a:r>
          </a:p>
          <a:p>
            <a:r>
              <a:rPr lang="en-US" b="1" dirty="0" err="1" smtClean="0"/>
              <a:t>initState</a:t>
            </a:r>
            <a:r>
              <a:rPr lang="en-US" b="1" dirty="0" smtClean="0"/>
              <a:t>()</a:t>
            </a:r>
            <a:r>
              <a:rPr lang="en-US" dirty="0" smtClean="0"/>
              <a:t>: This is the first method called when the widget is created. </a:t>
            </a:r>
            <a:r>
              <a:rPr lang="en-US" dirty="0" err="1" smtClean="0"/>
              <a:t>initState</a:t>
            </a:r>
            <a:r>
              <a:rPr lang="en-US" dirty="0" smtClean="0"/>
              <a:t> is called once and only once. It must call </a:t>
            </a:r>
            <a:r>
              <a:rPr lang="en-US" b="1" dirty="0" err="1" smtClean="0"/>
              <a:t>super.initState</a:t>
            </a:r>
            <a:r>
              <a:rPr lang="en-US" b="1" dirty="0" smtClean="0"/>
              <a:t>().</a:t>
            </a:r>
          </a:p>
          <a:p>
            <a:r>
              <a:rPr lang="en-US" b="1" dirty="0" err="1" smtClean="0"/>
              <a:t>didChangeDependencies</a:t>
            </a:r>
            <a:r>
              <a:rPr lang="en-US" dirty="0" smtClean="0"/>
              <a:t>(): This method is called immediately after </a:t>
            </a:r>
            <a:r>
              <a:rPr lang="en-US" dirty="0" err="1" smtClean="0"/>
              <a:t>initState</a:t>
            </a:r>
            <a:r>
              <a:rPr lang="en-US" dirty="0" smtClean="0"/>
              <a:t> on the first time the widget is built.</a:t>
            </a:r>
          </a:p>
          <a:p>
            <a:r>
              <a:rPr lang="en-US" b="1" dirty="0" smtClean="0"/>
              <a:t>build</a:t>
            </a:r>
            <a:r>
              <a:rPr lang="en-US" dirty="0" smtClean="0"/>
              <a:t>(): This method is called when ever there is change in widget. It is required, and it must return a Widget.</a:t>
            </a:r>
          </a:p>
          <a:p>
            <a:r>
              <a:rPr lang="en-US" b="1" dirty="0" smtClean="0"/>
              <a:t>didUpdateWidget</a:t>
            </a:r>
            <a:r>
              <a:rPr lang="en-US" dirty="0" smtClean="0"/>
              <a:t>(): If the parent widget changes and has to rebuild this widget (because it needs to give it different data), but it’s being rebuilt with the same runtime type, then this method is called. This is because Flutter is re-using the state, which is long-lived. In this case, you may want to initialize some data again, as you would in </a:t>
            </a:r>
            <a:r>
              <a:rPr lang="en-US" dirty="0" err="1" smtClean="0"/>
              <a:t>initState</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setState</a:t>
            </a:r>
            <a:r>
              <a:rPr lang="en-US" dirty="0" smtClean="0"/>
              <a:t>(): This method is called often from the framework itself and from the developer. It’s used to notify the framework that data has changed.</a:t>
            </a:r>
          </a:p>
          <a:p>
            <a:r>
              <a:rPr lang="en-US" b="1" dirty="0" smtClean="0"/>
              <a:t>deactivate</a:t>
            </a:r>
            <a:r>
              <a:rPr lang="en-US" dirty="0" smtClean="0"/>
              <a:t>(): Deactivate is called when State is removed from the tree, but it might be reinserted before the current frame change is finished. This method exists basically because State objects can be moved from one point in a tree to another.</a:t>
            </a:r>
          </a:p>
          <a:p>
            <a:r>
              <a:rPr lang="en-US" b="1" dirty="0" smtClean="0"/>
              <a:t>dispose</a:t>
            </a:r>
            <a:r>
              <a:rPr lang="en-US" dirty="0" smtClean="0"/>
              <a:t>(): dispose() is called when the State object is removed, which is permanent. This method is where you should unsubscribe and cancel all animations, streams, etc.</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let us see example of all the methods.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ctivity LifeCycle.png"/>
          <p:cNvPicPr>
            <a:picLocks noGrp="1" noChangeAspect="1"/>
          </p:cNvPicPr>
          <p:nvPr>
            <p:ph idx="1"/>
          </p:nvPr>
        </p:nvPicPr>
        <p:blipFill>
          <a:blip r:embed="rId2" cstate="print"/>
          <a:stretch>
            <a:fillRect/>
          </a:stretch>
        </p:blipFill>
        <p:spPr>
          <a:xfrm>
            <a:off x="685800" y="0"/>
            <a:ext cx="4191000" cy="683744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776</Words>
  <Application>Microsoft Office PowerPoint</Application>
  <PresentationFormat>On-screen Show (4:3)</PresentationFormat>
  <Paragraphs>33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Flutter App LifeCycle</vt:lpstr>
      <vt:lpstr>Introduction </vt:lpstr>
      <vt:lpstr>Slide 3</vt:lpstr>
      <vt:lpstr>App Lifecycle states and its code</vt:lpstr>
      <vt:lpstr>Flutter Application LifeCycle</vt:lpstr>
      <vt:lpstr>What is Flutter Application LifeCycle?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ankit</dc:creator>
  <cp:lastModifiedBy>lenovo</cp:lastModifiedBy>
  <cp:revision>27</cp:revision>
  <dcterms:created xsi:type="dcterms:W3CDTF">2020-11-14T02:24:50Z</dcterms:created>
  <dcterms:modified xsi:type="dcterms:W3CDTF">2023-03-05T07:34:32Z</dcterms:modified>
</cp:coreProperties>
</file>