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77" r:id="rId2"/>
    <p:sldId id="278" r:id="rId3"/>
    <p:sldId id="279" r:id="rId4"/>
    <p:sldId id="281" r:id="rId5"/>
    <p:sldId id="280" r:id="rId6"/>
    <p:sldId id="282" r:id="rId7"/>
    <p:sldId id="283" r:id="rId8"/>
    <p:sldId id="284" r:id="rId9"/>
    <p:sldId id="285" r:id="rId10"/>
    <p:sldId id="258" r:id="rId11"/>
    <p:sldId id="259" r:id="rId12"/>
    <p:sldId id="260" r:id="rId13"/>
    <p:sldId id="286" r:id="rId14"/>
    <p:sldId id="261" r:id="rId15"/>
    <p:sldId id="262" r:id="rId16"/>
    <p:sldId id="257"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86B8D2FC-21D8-4F7B-8335-B80D468B0234}" type="datetimeFigureOut">
              <a:rPr lang="es-AR" smtClean="0"/>
              <a:t>30/3/2018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530855B-B127-4887-B430-F0E1BD7A71CB}" type="slidenum">
              <a:rPr lang="es-AR" smtClean="0"/>
              <a:t>‹Nº›</a:t>
            </a:fld>
            <a:endParaRPr lang="es-AR"/>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s-ES" smtClean="0"/>
              <a:t>Haga clic para modificar el estilo de título del patrón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6B8D2FC-21D8-4F7B-8335-B80D468B0234}" type="datetimeFigureOut">
              <a:rPr lang="es-AR" smtClean="0"/>
              <a:t>30/3/2018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530855B-B127-4887-B430-F0E1BD7A71CB}" type="slidenum">
              <a:rPr lang="es-AR" smtClean="0"/>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6B8D2FC-21D8-4F7B-8335-B80D468B0234}" type="datetimeFigureOut">
              <a:rPr lang="es-AR" smtClean="0"/>
              <a:t>30/3/2018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530855B-B127-4887-B430-F0E1BD7A71CB}" type="slidenum">
              <a:rPr lang="es-AR" smtClean="0"/>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s-ES" smtClean="0"/>
              <a:t>Haga clic para modificar el estilo de título del patrón</a:t>
            </a:r>
            <a:endParaRPr lang="en-US" dirty="0"/>
          </a:p>
        </p:txBody>
      </p:sp>
      <p:sp>
        <p:nvSpPr>
          <p:cNvPr id="4" name="Date Placeholder 3"/>
          <p:cNvSpPr>
            <a:spLocks noGrp="1"/>
          </p:cNvSpPr>
          <p:nvPr>
            <p:ph type="dt" sz="half" idx="10"/>
          </p:nvPr>
        </p:nvSpPr>
        <p:spPr/>
        <p:txBody>
          <a:bodyPr/>
          <a:lstStyle/>
          <a:p>
            <a:fld id="{86B8D2FC-21D8-4F7B-8335-B80D468B0234}" type="datetimeFigureOut">
              <a:rPr lang="es-AR" smtClean="0"/>
              <a:t>30/3/2018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530855B-B127-4887-B430-F0E1BD7A71CB}" type="slidenum">
              <a:rPr lang="es-AR" smtClean="0"/>
              <a:t>‹Nº›</a:t>
            </a:fld>
            <a:endParaRPr lang="es-AR"/>
          </a:p>
        </p:txBody>
      </p:sp>
      <p:sp>
        <p:nvSpPr>
          <p:cNvPr id="8" name="Content Placeholder 7"/>
          <p:cNvSpPr>
            <a:spLocks noGrp="1"/>
          </p:cNvSpPr>
          <p:nvPr>
            <p:ph sz="quarter" idx="13"/>
          </p:nvPr>
        </p:nvSpPr>
        <p:spPr>
          <a:xfrm>
            <a:off x="609600" y="1600200"/>
            <a:ext cx="79248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6B8D2FC-21D8-4F7B-8335-B80D468B0234}" type="datetimeFigureOut">
              <a:rPr lang="es-AR" smtClean="0"/>
              <a:t>30/3/2018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530855B-B127-4887-B430-F0E1BD7A71CB}" type="slidenum">
              <a:rPr lang="es-AR" smtClean="0"/>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2" name="Title 1"/>
          <p:cNvSpPr>
            <a:spLocks noGrp="1"/>
          </p:cNvSpPr>
          <p:nvPr>
            <p:ph type="title"/>
          </p:nvPr>
        </p:nvSpPr>
        <p:spPr>
          <a:xfrm>
            <a:off x="609600" y="274638"/>
            <a:ext cx="7924800" cy="1143000"/>
          </a:xfrm>
        </p:spPr>
        <p:txBody>
          <a:bodyPr/>
          <a:lstStyle/>
          <a:p>
            <a:r>
              <a:rPr lang="es-ES" smtClean="0"/>
              <a:t>Haga clic para modificar el estilo de título del patrón</a:t>
            </a:r>
            <a:endParaRPr lang="en-US" dirty="0"/>
          </a:p>
        </p:txBody>
      </p:sp>
      <p:sp>
        <p:nvSpPr>
          <p:cNvPr id="5" name="Date Placeholder 4"/>
          <p:cNvSpPr>
            <a:spLocks noGrp="1"/>
          </p:cNvSpPr>
          <p:nvPr>
            <p:ph type="dt" sz="half" idx="10"/>
          </p:nvPr>
        </p:nvSpPr>
        <p:spPr/>
        <p:txBody>
          <a:bodyPr/>
          <a:lstStyle/>
          <a:p>
            <a:fld id="{86B8D2FC-21D8-4F7B-8335-B80D468B0234}" type="datetimeFigureOut">
              <a:rPr lang="es-AR" smtClean="0"/>
              <a:t>30/3/2018</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8530855B-B127-4887-B430-F0E1BD7A71CB}" type="slidenum">
              <a:rPr lang="es-AR" smtClean="0"/>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86B8D2FC-21D8-4F7B-8335-B80D468B0234}" type="datetimeFigureOut">
              <a:rPr lang="es-AR" smtClean="0"/>
              <a:t>30/3/2018</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8530855B-B127-4887-B430-F0E1BD7A71CB}" type="slidenum">
              <a:rPr lang="es-AR" smtClean="0"/>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6B8D2FC-21D8-4F7B-8335-B80D468B0234}" type="datetimeFigureOut">
              <a:rPr lang="es-AR" smtClean="0"/>
              <a:t>30/3/2018</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8530855B-B127-4887-B430-F0E1BD7A71CB}" type="slidenum">
              <a:rPr lang="es-AR" smtClean="0"/>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B8D2FC-21D8-4F7B-8335-B80D468B0234}" type="datetimeFigureOut">
              <a:rPr lang="es-AR" smtClean="0"/>
              <a:t>30/3/2018</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8530855B-B127-4887-B430-F0E1BD7A71CB}" type="slidenum">
              <a:rPr lang="es-AR" smtClean="0"/>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6B8D2FC-21D8-4F7B-8335-B80D468B0234}" type="datetimeFigureOut">
              <a:rPr lang="es-AR" smtClean="0"/>
              <a:t>30/3/2018</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8530855B-B127-4887-B430-F0E1BD7A71CB}" type="slidenum">
              <a:rPr lang="es-AR" smtClean="0"/>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6B8D2FC-21D8-4F7B-8335-B80D468B0234}" type="datetimeFigureOut">
              <a:rPr lang="es-AR" smtClean="0"/>
              <a:t>30/3/2018</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8530855B-B127-4887-B430-F0E1BD7A71CB}" type="slidenum">
              <a:rPr lang="es-AR" smtClean="0"/>
              <a:t>‹Nº›</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6B8D2FC-21D8-4F7B-8335-B80D468B0234}" type="datetimeFigureOut">
              <a:rPr lang="es-AR" smtClean="0"/>
              <a:t>30/3/2018</a:t>
            </a:fld>
            <a:endParaRPr lang="es-AR"/>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s-AR"/>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8530855B-B127-4887-B430-F0E1BD7A71CB}" type="slidenum">
              <a:rPr lang="es-AR" smtClean="0"/>
              <a:t>‹Nº›</a:t>
            </a:fld>
            <a:endParaRPr lang="es-AR"/>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ctrTitle"/>
          </p:nvPr>
        </p:nvSpPr>
        <p:spPr/>
        <p:txBody>
          <a:bodyPr/>
          <a:lstStyle/>
          <a:p>
            <a:r>
              <a:rPr lang="es-AR" dirty="0" err="1" smtClean="0"/>
              <a:t>Radioafición</a:t>
            </a:r>
            <a:r>
              <a:rPr lang="es-AR" dirty="0" smtClean="0"/>
              <a:t> en el nuevo milenio</a:t>
            </a:r>
            <a:br>
              <a:rPr lang="es-AR" dirty="0" smtClean="0"/>
            </a:br>
            <a:r>
              <a:rPr lang="es-AR" dirty="0" smtClean="0"/>
              <a:t>&amp;</a:t>
            </a:r>
            <a:r>
              <a:rPr lang="es-AR" dirty="0"/>
              <a:t/>
            </a:r>
            <a:br>
              <a:rPr lang="es-AR" dirty="0"/>
            </a:br>
            <a:r>
              <a:rPr lang="es-AR" dirty="0" err="1"/>
              <a:t>Weak</a:t>
            </a:r>
            <a:r>
              <a:rPr lang="es-AR" dirty="0"/>
              <a:t> </a:t>
            </a:r>
            <a:r>
              <a:rPr lang="es-AR" dirty="0" err="1"/>
              <a:t>Signal</a:t>
            </a:r>
            <a:r>
              <a:rPr lang="es-AR" dirty="0"/>
              <a:t> </a:t>
            </a:r>
            <a:r>
              <a:rPr lang="es-AR" dirty="0" err="1"/>
              <a:t>Communications</a:t>
            </a:r>
            <a:endParaRPr lang="es-AR" dirty="0"/>
          </a:p>
        </p:txBody>
      </p:sp>
      <p:sp>
        <p:nvSpPr>
          <p:cNvPr id="4" name="3 Rectángulo"/>
          <p:cNvSpPr/>
          <p:nvPr/>
        </p:nvSpPr>
        <p:spPr>
          <a:xfrm>
            <a:off x="3024525" y="6237312"/>
            <a:ext cx="3094950" cy="369332"/>
          </a:xfrm>
          <a:prstGeom prst="rect">
            <a:avLst/>
          </a:prstGeom>
        </p:spPr>
        <p:txBody>
          <a:bodyPr wrap="none">
            <a:spAutoFit/>
          </a:bodyPr>
          <a:lstStyle/>
          <a:p>
            <a:r>
              <a:rPr lang="es-AR" dirty="0"/>
              <a:t>Por Ignacio Nicolás Beber, LU5JIB</a:t>
            </a:r>
          </a:p>
        </p:txBody>
      </p:sp>
    </p:spTree>
    <p:extLst>
      <p:ext uri="{BB962C8B-B14F-4D97-AF65-F5344CB8AC3E}">
        <p14:creationId xmlns:p14="http://schemas.microsoft.com/office/powerpoint/2010/main" val="1988225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Interferencias actuales</a:t>
            </a:r>
            <a:br>
              <a:rPr lang="es-AR" dirty="0" smtClean="0"/>
            </a:br>
            <a:r>
              <a:rPr lang="es-AR" dirty="0" smtClean="0"/>
              <a:t>generadas por el hombre :</a:t>
            </a:r>
            <a:endParaRPr lang="es-AR" dirty="0"/>
          </a:p>
        </p:txBody>
      </p:sp>
      <p:sp>
        <p:nvSpPr>
          <p:cNvPr id="3" name="2 Marcador de contenido"/>
          <p:cNvSpPr>
            <a:spLocks noGrp="1"/>
          </p:cNvSpPr>
          <p:nvPr>
            <p:ph sz="quarter" idx="13"/>
          </p:nvPr>
        </p:nvSpPr>
        <p:spPr/>
        <p:txBody>
          <a:bodyPr/>
          <a:lstStyle/>
          <a:p>
            <a:r>
              <a:rPr lang="es-AR" dirty="0" smtClean="0"/>
              <a:t>Proliferación de equipos electrónicos con fuentes generadoras de ruido:</a:t>
            </a:r>
          </a:p>
          <a:p>
            <a:pPr lvl="1"/>
            <a:r>
              <a:rPr lang="es-AR" dirty="0" smtClean="0"/>
              <a:t>Computadoras, Televisores y Monitores.</a:t>
            </a:r>
          </a:p>
          <a:p>
            <a:pPr lvl="1"/>
            <a:r>
              <a:rPr lang="es-AR" dirty="0" smtClean="0"/>
              <a:t>Luces LED (equipos con transformadores económicos o de baja calidad).</a:t>
            </a:r>
          </a:p>
          <a:p>
            <a:pPr lvl="1"/>
            <a:r>
              <a:rPr lang="es-AR" dirty="0" smtClean="0"/>
              <a:t>Cargadores de Teléfonos, Cámaras, y otros equipos a batería.</a:t>
            </a:r>
          </a:p>
          <a:p>
            <a:pPr lvl="1"/>
            <a:r>
              <a:rPr lang="es-AR" dirty="0" smtClean="0"/>
              <a:t>Pavas eléctricas, microondas, heladeras, acondicionadores de aire.</a:t>
            </a:r>
          </a:p>
          <a:p>
            <a:pPr lvl="1"/>
            <a:r>
              <a:rPr lang="es-AR" dirty="0" smtClean="0"/>
              <a:t>Equipamiento con tecnología </a:t>
            </a:r>
            <a:r>
              <a:rPr lang="es-AR" dirty="0" err="1" smtClean="0"/>
              <a:t>inverter</a:t>
            </a:r>
            <a:r>
              <a:rPr lang="es-AR" dirty="0" smtClean="0"/>
              <a:t> (Acondicionadores de Aire, Heladeras, Lavarropas, Soldadoras.</a:t>
            </a:r>
          </a:p>
          <a:p>
            <a:r>
              <a:rPr lang="es-AR" dirty="0" smtClean="0"/>
              <a:t>Masificación de las comunicaciones inalámbricas (red celular, </a:t>
            </a:r>
            <a:r>
              <a:rPr lang="es-AR" dirty="0" err="1" smtClean="0"/>
              <a:t>wifi</a:t>
            </a:r>
            <a:r>
              <a:rPr lang="es-AR" dirty="0"/>
              <a:t>, </a:t>
            </a:r>
            <a:r>
              <a:rPr lang="es-AR" dirty="0" err="1" smtClean="0"/>
              <a:t>bluetooth</a:t>
            </a:r>
            <a:r>
              <a:rPr lang="es-AR" dirty="0" smtClean="0"/>
              <a:t>, NFC, </a:t>
            </a:r>
            <a:r>
              <a:rPr lang="es-AR" dirty="0" err="1" smtClean="0"/>
              <a:t>etc</a:t>
            </a:r>
            <a:r>
              <a:rPr lang="es-AR" dirty="0" smtClean="0"/>
              <a:t>).</a:t>
            </a:r>
          </a:p>
          <a:p>
            <a:r>
              <a:rPr lang="es-AR" dirty="0" smtClean="0"/>
              <a:t>Aumento de las instalaciones emisoras de radiofrecuencia que incumplen los parámetros técnicos requeridos o que muchas veces son clandestinas o no autorizadas (Canales de TV, Emisoras de Radio, </a:t>
            </a:r>
            <a:r>
              <a:rPr lang="es-AR" dirty="0" err="1" smtClean="0"/>
              <a:t>Remises</a:t>
            </a:r>
            <a:r>
              <a:rPr lang="es-AR" dirty="0" smtClean="0"/>
              <a:t> – Taxis, eventos que utilizan radiofrecuencia para comunicarse durante los eventos).</a:t>
            </a:r>
            <a:endParaRPr lang="es-AR" dirty="0"/>
          </a:p>
        </p:txBody>
      </p:sp>
    </p:spTree>
    <p:extLst>
      <p:ext uri="{BB962C8B-B14F-4D97-AF65-F5344CB8AC3E}">
        <p14:creationId xmlns:p14="http://schemas.microsoft.com/office/powerpoint/2010/main" val="15510305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Interferencias actuales</a:t>
            </a:r>
            <a:br>
              <a:rPr lang="es-AR" dirty="0" smtClean="0"/>
            </a:br>
            <a:r>
              <a:rPr lang="es-AR" dirty="0" smtClean="0"/>
              <a:t>de origen natural:</a:t>
            </a:r>
            <a:endParaRPr lang="es-AR" dirty="0"/>
          </a:p>
        </p:txBody>
      </p:sp>
      <p:sp>
        <p:nvSpPr>
          <p:cNvPr id="3" name="2 Marcador de contenido"/>
          <p:cNvSpPr>
            <a:spLocks noGrp="1"/>
          </p:cNvSpPr>
          <p:nvPr>
            <p:ph sz="quarter" idx="13"/>
          </p:nvPr>
        </p:nvSpPr>
        <p:spPr/>
        <p:txBody>
          <a:bodyPr/>
          <a:lstStyle/>
          <a:p>
            <a:r>
              <a:rPr lang="es-AR" dirty="0" smtClean="0"/>
              <a:t>Rayos X incidiendo sobre la ionosfera</a:t>
            </a:r>
          </a:p>
          <a:p>
            <a:r>
              <a:rPr lang="es-AR" dirty="0" smtClean="0"/>
              <a:t>Tormentas de Radiación Solar (</a:t>
            </a:r>
            <a:r>
              <a:rPr lang="es-AR" dirty="0" err="1" smtClean="0"/>
              <a:t>Proton</a:t>
            </a:r>
            <a:r>
              <a:rPr lang="es-AR" dirty="0" smtClean="0"/>
              <a:t> Flux, Solar </a:t>
            </a:r>
            <a:r>
              <a:rPr lang="es-AR" dirty="0" err="1" smtClean="0"/>
              <a:t>Flares</a:t>
            </a:r>
            <a:r>
              <a:rPr lang="es-AR" dirty="0" smtClean="0"/>
              <a:t>, 304 Angstroms).</a:t>
            </a:r>
          </a:p>
          <a:p>
            <a:r>
              <a:rPr lang="es-AR" dirty="0" smtClean="0"/>
              <a:t>Tormentas Geomagnéticas (</a:t>
            </a:r>
            <a:r>
              <a:rPr lang="es-MX" dirty="0" smtClean="0"/>
              <a:t>K </a:t>
            </a:r>
            <a:r>
              <a:rPr lang="es-MX" dirty="0" err="1" smtClean="0"/>
              <a:t>Index</a:t>
            </a:r>
            <a:r>
              <a:rPr lang="es-MX" dirty="0" smtClean="0"/>
              <a:t>, Aurora, Solar </a:t>
            </a:r>
            <a:r>
              <a:rPr lang="es-MX" dirty="0" err="1" smtClean="0"/>
              <a:t>Winds</a:t>
            </a:r>
            <a:r>
              <a:rPr lang="es-MX" dirty="0" smtClean="0"/>
              <a:t>, </a:t>
            </a:r>
            <a:r>
              <a:rPr lang="es-MX" dirty="0" err="1" smtClean="0"/>
              <a:t>Bz</a:t>
            </a:r>
            <a:r>
              <a:rPr lang="es-MX" dirty="0" smtClean="0"/>
              <a:t> </a:t>
            </a:r>
            <a:r>
              <a:rPr lang="es-MX" dirty="0" err="1" smtClean="0"/>
              <a:t>Components</a:t>
            </a:r>
            <a:r>
              <a:rPr lang="es-MX" dirty="0" smtClean="0"/>
              <a:t>)</a:t>
            </a:r>
          </a:p>
          <a:p>
            <a:r>
              <a:rPr lang="es-MX" dirty="0" smtClean="0"/>
              <a:t>Aperturas Naturales de Bandas (</a:t>
            </a:r>
            <a:r>
              <a:rPr lang="es-MX" dirty="0" err="1" smtClean="0"/>
              <a:t>Sunspot</a:t>
            </a:r>
            <a:r>
              <a:rPr lang="es-MX" dirty="0" smtClean="0"/>
              <a:t> </a:t>
            </a:r>
            <a:r>
              <a:rPr lang="es-MX" dirty="0" err="1" smtClean="0"/>
              <a:t>Number</a:t>
            </a:r>
            <a:r>
              <a:rPr lang="es-MX" dirty="0" smtClean="0"/>
              <a:t>)</a:t>
            </a:r>
          </a:p>
          <a:p>
            <a:r>
              <a:rPr lang="es-MX" dirty="0" smtClean="0"/>
              <a:t>Intensidad  y densidad de los vientos solares (</a:t>
            </a:r>
            <a:r>
              <a:rPr lang="es-MX" dirty="0" err="1" smtClean="0"/>
              <a:t>Electron</a:t>
            </a:r>
            <a:r>
              <a:rPr lang="es-MX" dirty="0" smtClean="0"/>
              <a:t> Flux)</a:t>
            </a:r>
          </a:p>
          <a:p>
            <a:r>
              <a:rPr lang="es-MX" dirty="0" smtClean="0"/>
              <a:t>Incidencia y dispersión de lluvias meteoros (</a:t>
            </a:r>
            <a:r>
              <a:rPr lang="es-MX" dirty="0" err="1"/>
              <a:t>M</a:t>
            </a:r>
            <a:r>
              <a:rPr lang="es-MX" dirty="0" err="1" smtClean="0"/>
              <a:t>eteor</a:t>
            </a:r>
            <a:r>
              <a:rPr lang="es-MX" dirty="0" smtClean="0"/>
              <a:t> </a:t>
            </a:r>
            <a:r>
              <a:rPr lang="es-MX" dirty="0" err="1" smtClean="0"/>
              <a:t>Scatter</a:t>
            </a:r>
            <a:r>
              <a:rPr lang="es-MX" dirty="0" smtClean="0"/>
              <a:t> como: </a:t>
            </a:r>
            <a:r>
              <a:rPr lang="es-MX" dirty="0" err="1" smtClean="0"/>
              <a:t>Cuadrantidas</a:t>
            </a:r>
            <a:r>
              <a:rPr lang="es-MX" dirty="0" smtClean="0"/>
              <a:t>, </a:t>
            </a:r>
            <a:r>
              <a:rPr lang="es-MX" dirty="0" err="1" smtClean="0"/>
              <a:t>Liridas</a:t>
            </a:r>
            <a:r>
              <a:rPr lang="es-MX" dirty="0" smtClean="0"/>
              <a:t>, Eta </a:t>
            </a:r>
            <a:r>
              <a:rPr lang="es-MX" dirty="0" err="1" smtClean="0"/>
              <a:t>Acuaridas</a:t>
            </a:r>
            <a:r>
              <a:rPr lang="es-MX" dirty="0" smtClean="0"/>
              <a:t>, Delta </a:t>
            </a:r>
            <a:r>
              <a:rPr lang="es-MX" dirty="0" err="1" smtClean="0"/>
              <a:t>Acuaridas</a:t>
            </a:r>
            <a:r>
              <a:rPr lang="es-MX" dirty="0" smtClean="0"/>
              <a:t>, Perseidas, </a:t>
            </a:r>
            <a:r>
              <a:rPr lang="es-MX" dirty="0" err="1" smtClean="0"/>
              <a:t>Orionidas</a:t>
            </a:r>
            <a:r>
              <a:rPr lang="es-MX" dirty="0" smtClean="0"/>
              <a:t>, </a:t>
            </a:r>
            <a:r>
              <a:rPr lang="es-MX" dirty="0" err="1" smtClean="0"/>
              <a:t>Leonidas</a:t>
            </a:r>
            <a:r>
              <a:rPr lang="es-MX" dirty="0" smtClean="0"/>
              <a:t>, </a:t>
            </a:r>
            <a:r>
              <a:rPr lang="es-MX" dirty="0" err="1" smtClean="0"/>
              <a:t>Geminidas</a:t>
            </a:r>
            <a:r>
              <a:rPr lang="es-MX" dirty="0" smtClean="0"/>
              <a:t>).</a:t>
            </a:r>
          </a:p>
          <a:p>
            <a:r>
              <a:rPr lang="es-MX" dirty="0" smtClean="0"/>
              <a:t>Ruidos generados por la interacción de Vientos Solares y Campos electromagnéticos naturales, acentuados por la interacción lunar.</a:t>
            </a:r>
          </a:p>
          <a:p>
            <a:r>
              <a:rPr lang="es-MX" dirty="0" smtClean="0"/>
              <a:t>Descargas atmosféricas, cargas electrostáticas, y fuegos de San Telmo.</a:t>
            </a:r>
          </a:p>
          <a:p>
            <a:endParaRPr lang="es-MX" dirty="0" smtClean="0"/>
          </a:p>
          <a:p>
            <a:endParaRPr lang="es-AR" dirty="0" smtClean="0"/>
          </a:p>
          <a:p>
            <a:endParaRPr lang="es-AR" dirty="0" smtClean="0"/>
          </a:p>
          <a:p>
            <a:endParaRPr lang="es-AR" dirty="0"/>
          </a:p>
        </p:txBody>
      </p:sp>
    </p:spTree>
    <p:extLst>
      <p:ext uri="{BB962C8B-B14F-4D97-AF65-F5344CB8AC3E}">
        <p14:creationId xmlns:p14="http://schemas.microsoft.com/office/powerpoint/2010/main" val="26879735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82216" y="6021288"/>
            <a:ext cx="7924800" cy="706090"/>
          </a:xfrm>
        </p:spPr>
        <p:txBody>
          <a:bodyPr/>
          <a:lstStyle/>
          <a:p>
            <a:pPr algn="ctr"/>
            <a:r>
              <a:rPr lang="es-AR" dirty="0" smtClean="0"/>
              <a:t>24° Ciclo solar: 2008  - 2019</a:t>
            </a:r>
            <a:endParaRPr lang="es-AR" dirty="0"/>
          </a:p>
        </p:txBody>
      </p:sp>
      <p:pic>
        <p:nvPicPr>
          <p:cNvPr id="1026" name="Picture 2" descr="https://upload.wikimedia.org/wikipedia/commons/0/01/Solar_cycle_24_sunspot_number_progression_and_predicti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32656"/>
            <a:ext cx="6858000" cy="523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6995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3 Grupo"/>
          <p:cNvGrpSpPr/>
          <p:nvPr/>
        </p:nvGrpSpPr>
        <p:grpSpPr>
          <a:xfrm>
            <a:off x="199256" y="980728"/>
            <a:ext cx="8745488" cy="4372745"/>
            <a:chOff x="251520" y="980728"/>
            <a:chExt cx="8745488" cy="4372745"/>
          </a:xfrm>
        </p:grpSpPr>
        <p:pic>
          <p:nvPicPr>
            <p:cNvPr id="3074" name="Picture 2" descr="Resultado de imagen para propagacion rad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980728"/>
              <a:ext cx="8745488" cy="4372745"/>
            </a:xfrm>
            <a:prstGeom prst="rect">
              <a:avLst/>
            </a:prstGeom>
            <a:noFill/>
            <a:extLst>
              <a:ext uri="{909E8E84-426E-40DD-AFC4-6F175D3DCCD1}">
                <a14:hiddenFill xmlns:a14="http://schemas.microsoft.com/office/drawing/2010/main">
                  <a:solidFill>
                    <a:srgbClr val="FFFFFF"/>
                  </a:solidFill>
                </a14:hiddenFill>
              </a:ext>
            </a:extLst>
          </p:spPr>
        </p:pic>
        <p:sp>
          <p:nvSpPr>
            <p:cNvPr id="3" name="2 Rectángulo"/>
            <p:cNvSpPr/>
            <p:nvPr/>
          </p:nvSpPr>
          <p:spPr>
            <a:xfrm>
              <a:off x="1475656" y="1379099"/>
              <a:ext cx="2232248" cy="3217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3952195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ctrTitle"/>
          </p:nvPr>
        </p:nvSpPr>
        <p:spPr/>
        <p:txBody>
          <a:bodyPr/>
          <a:lstStyle/>
          <a:p>
            <a:r>
              <a:rPr lang="es-AR" dirty="0" smtClean="0"/>
              <a:t>Con todos estos factores… </a:t>
            </a:r>
            <a:br>
              <a:rPr lang="es-AR" dirty="0" smtClean="0"/>
            </a:br>
            <a:r>
              <a:rPr lang="es-AR" dirty="0" smtClean="0"/>
              <a:t>¿Cómo logramos contactarnos?</a:t>
            </a:r>
            <a:endParaRPr lang="es-AR" dirty="0"/>
          </a:p>
        </p:txBody>
      </p:sp>
    </p:spTree>
    <p:extLst>
      <p:ext uri="{BB962C8B-B14F-4D97-AF65-F5344CB8AC3E}">
        <p14:creationId xmlns:p14="http://schemas.microsoft.com/office/powerpoint/2010/main" val="19764307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ctrTitle"/>
          </p:nvPr>
        </p:nvSpPr>
        <p:spPr/>
        <p:txBody>
          <a:bodyPr/>
          <a:lstStyle/>
          <a:p>
            <a:r>
              <a:rPr lang="es-AR" dirty="0" err="1" smtClean="0"/>
              <a:t>Weak</a:t>
            </a:r>
            <a:r>
              <a:rPr lang="es-AR" dirty="0" smtClean="0"/>
              <a:t> </a:t>
            </a:r>
            <a:r>
              <a:rPr lang="es-AR" dirty="0" err="1" smtClean="0"/>
              <a:t>signal</a:t>
            </a:r>
            <a:r>
              <a:rPr lang="es-AR" dirty="0" smtClean="0"/>
              <a:t> </a:t>
            </a:r>
            <a:r>
              <a:rPr lang="es-AR" dirty="0" err="1" smtClean="0"/>
              <a:t>protocols</a:t>
            </a:r>
            <a:endParaRPr lang="es-AR" dirty="0"/>
          </a:p>
        </p:txBody>
      </p:sp>
    </p:spTree>
    <p:extLst>
      <p:ext uri="{BB962C8B-B14F-4D97-AF65-F5344CB8AC3E}">
        <p14:creationId xmlns:p14="http://schemas.microsoft.com/office/powerpoint/2010/main" val="2018248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EL origen: morse</a:t>
            </a:r>
            <a:endParaRPr lang="es-AR" dirty="0"/>
          </a:p>
        </p:txBody>
      </p:sp>
      <p:sp>
        <p:nvSpPr>
          <p:cNvPr id="3" name="2 Marcador de contenido"/>
          <p:cNvSpPr>
            <a:spLocks noGrp="1"/>
          </p:cNvSpPr>
          <p:nvPr>
            <p:ph sz="quarter" idx="13"/>
          </p:nvPr>
        </p:nvSpPr>
        <p:spPr/>
        <p:txBody>
          <a:bodyPr>
            <a:normAutofit fontScale="92500" lnSpcReduction="10000"/>
          </a:bodyPr>
          <a:lstStyle/>
          <a:p>
            <a:r>
              <a:rPr lang="es-AR" u="sng" dirty="0" smtClean="0"/>
              <a:t>BENEFICIOS:</a:t>
            </a:r>
          </a:p>
          <a:p>
            <a:pPr lvl="1"/>
            <a:r>
              <a:rPr lang="es-AR" dirty="0" smtClean="0"/>
              <a:t>Codificado y decodificado por humanos.</a:t>
            </a:r>
          </a:p>
          <a:p>
            <a:pPr lvl="1"/>
            <a:r>
              <a:rPr lang="es-AR" dirty="0" smtClean="0"/>
              <a:t>Extremadamente fácil de implementar.</a:t>
            </a:r>
          </a:p>
          <a:p>
            <a:pPr lvl="1"/>
            <a:r>
              <a:rPr lang="es-AR" dirty="0" smtClean="0"/>
              <a:t>Ancho de banda extremadamente angosto comparado con </a:t>
            </a:r>
            <a:r>
              <a:rPr lang="es-AR" dirty="0" err="1" smtClean="0"/>
              <a:t>fonia</a:t>
            </a:r>
            <a:r>
              <a:rPr lang="es-AR" dirty="0" smtClean="0"/>
              <a:t>, Emplea muy baja potencia.</a:t>
            </a:r>
          </a:p>
          <a:p>
            <a:endParaRPr lang="es-AR" dirty="0" smtClean="0"/>
          </a:p>
          <a:p>
            <a:r>
              <a:rPr lang="es-AR" u="sng" dirty="0" smtClean="0"/>
              <a:t>DESVENTAJAS:</a:t>
            </a:r>
          </a:p>
          <a:p>
            <a:pPr lvl="1"/>
            <a:r>
              <a:rPr lang="es-AR" dirty="0" smtClean="0"/>
              <a:t>Imposible de decodificar cuando los niveles de ruido igualan o superan a la señal.</a:t>
            </a:r>
          </a:p>
          <a:p>
            <a:pPr lvl="1"/>
            <a:r>
              <a:rPr lang="es-AR" dirty="0" smtClean="0"/>
              <a:t>Supeditado a la MUF y LUF en ambos extremos de la comunicación</a:t>
            </a:r>
          </a:p>
          <a:p>
            <a:pPr lvl="1"/>
            <a:r>
              <a:rPr lang="es-AR" dirty="0" smtClean="0"/>
              <a:t>Sujeto a errores por decodificación incorrecta o perdida de partes del comunicado.</a:t>
            </a:r>
          </a:p>
          <a:p>
            <a:pPr lvl="1"/>
            <a:r>
              <a:rPr lang="es-AR" dirty="0" smtClean="0"/>
              <a:t>Ancho de banda variable </a:t>
            </a:r>
            <a:r>
              <a:rPr lang="es-AR" dirty="0"/>
              <a:t>según la velocidad de </a:t>
            </a:r>
            <a:r>
              <a:rPr lang="es-AR" dirty="0" smtClean="0"/>
              <a:t>transmisión. 4 x WPM</a:t>
            </a:r>
            <a:endParaRPr lang="es-AR" dirty="0"/>
          </a:p>
          <a:p>
            <a:pPr lvl="1"/>
            <a:r>
              <a:rPr lang="es-MX" dirty="0" smtClean="0"/>
              <a:t>Requiere índice SNR &gt; 0dB</a:t>
            </a:r>
            <a:endParaRPr lang="es-AR" dirty="0"/>
          </a:p>
        </p:txBody>
      </p:sp>
    </p:spTree>
    <p:extLst>
      <p:ext uri="{BB962C8B-B14F-4D97-AF65-F5344CB8AC3E}">
        <p14:creationId xmlns:p14="http://schemas.microsoft.com/office/powerpoint/2010/main" val="18138731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a:t>Joe</a:t>
            </a:r>
            <a:r>
              <a:rPr lang="es-AR" dirty="0"/>
              <a:t> Taylor – K1JT</a:t>
            </a:r>
          </a:p>
        </p:txBody>
      </p:sp>
      <p:sp>
        <p:nvSpPr>
          <p:cNvPr id="3" name="2 Marcador de contenido"/>
          <p:cNvSpPr>
            <a:spLocks noGrp="1"/>
          </p:cNvSpPr>
          <p:nvPr>
            <p:ph sz="quarter" idx="13"/>
          </p:nvPr>
        </p:nvSpPr>
        <p:spPr>
          <a:xfrm>
            <a:off x="609600" y="1700808"/>
            <a:ext cx="5258544" cy="2044824"/>
          </a:xfrm>
        </p:spPr>
        <p:txBody>
          <a:bodyPr/>
          <a:lstStyle/>
          <a:p>
            <a:r>
              <a:rPr lang="es-AR" dirty="0" smtClean="0"/>
              <a:t>Astrofísico</a:t>
            </a:r>
            <a:endParaRPr lang="es-AR" dirty="0"/>
          </a:p>
          <a:p>
            <a:r>
              <a:rPr lang="es-AR" dirty="0" smtClean="0"/>
              <a:t>Detecta el primer Pulsar Binario en 1974 desde el Observatorio Nacional de Radioastronomía de Estados Unidos (W Virginia U.)</a:t>
            </a:r>
          </a:p>
          <a:p>
            <a:r>
              <a:rPr lang="es-AR" dirty="0" smtClean="0"/>
              <a:t>Descubre las estrellas de neutrones en 1974 desde el Observatorio de Arecibo en Puerto Rico.</a:t>
            </a:r>
          </a:p>
          <a:p>
            <a:endParaRPr lang="es-AR" dirty="0" smtClean="0"/>
          </a:p>
          <a:p>
            <a:endParaRPr lang="es-AR" dirty="0"/>
          </a:p>
        </p:txBody>
      </p:sp>
      <p:pic>
        <p:nvPicPr>
          <p:cNvPr id="2050" name="Picture 2" descr="Resultado de imagen para joe taylor k1jt"/>
          <p:cNvPicPr>
            <a:picLocks noChangeAspect="1" noChangeArrowheads="1"/>
          </p:cNvPicPr>
          <p:nvPr/>
        </p:nvPicPr>
        <p:blipFill rotWithShape="1">
          <a:blip r:embed="rId2">
            <a:extLst>
              <a:ext uri="{28A0092B-C50C-407E-A947-70E740481C1C}">
                <a14:useLocalDpi xmlns:a14="http://schemas.microsoft.com/office/drawing/2010/main" val="0"/>
              </a:ext>
            </a:extLst>
          </a:blip>
          <a:srcRect l="31835" t="5649" r="20546"/>
          <a:stretch/>
        </p:blipFill>
        <p:spPr bwMode="auto">
          <a:xfrm>
            <a:off x="5940152" y="188640"/>
            <a:ext cx="2902858" cy="3235289"/>
          </a:xfrm>
          <a:prstGeom prst="rect">
            <a:avLst/>
          </a:prstGeom>
          <a:noFill/>
          <a:extLst>
            <a:ext uri="{909E8E84-426E-40DD-AFC4-6F175D3DCCD1}">
              <a14:hiddenFill xmlns:a14="http://schemas.microsoft.com/office/drawing/2010/main">
                <a:solidFill>
                  <a:srgbClr val="FFFFFF"/>
                </a:solidFill>
              </a14:hiddenFill>
            </a:ext>
          </a:extLst>
        </p:spPr>
      </p:pic>
      <p:sp>
        <p:nvSpPr>
          <p:cNvPr id="6" name="2 Marcador de contenido"/>
          <p:cNvSpPr txBox="1">
            <a:spLocks/>
          </p:cNvSpPr>
          <p:nvPr/>
        </p:nvSpPr>
        <p:spPr>
          <a:xfrm>
            <a:off x="609600" y="3645024"/>
            <a:ext cx="8233410" cy="2044824"/>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s-AR" dirty="0"/>
              <a:t>Premio Nobel de Física de 1993, por demostrar la existencia de Radiación Gravitacional, perteneciente a la teoría de la Relatividad General de A. Einstein</a:t>
            </a:r>
            <a:r>
              <a:rPr lang="es-AR" dirty="0" smtClean="0"/>
              <a:t>.</a:t>
            </a:r>
          </a:p>
          <a:p>
            <a:r>
              <a:rPr lang="es-AR" dirty="0"/>
              <a:t>Decano de la Facultad de </a:t>
            </a:r>
            <a:r>
              <a:rPr lang="es-AR" dirty="0" smtClean="0"/>
              <a:t>Física </a:t>
            </a:r>
            <a:r>
              <a:rPr lang="es-AR" dirty="0"/>
              <a:t>de Princeton hasta su retiro en 2006,</a:t>
            </a:r>
          </a:p>
          <a:p>
            <a:r>
              <a:rPr lang="es-AR" dirty="0"/>
              <a:t>Radioaficionado desde 1956.</a:t>
            </a:r>
          </a:p>
          <a:p>
            <a:r>
              <a:rPr lang="es-AR" dirty="0" smtClean="0"/>
              <a:t>Desarrollador de los protocolos de comunicación </a:t>
            </a:r>
            <a:r>
              <a:rPr lang="es-AR" dirty="0" err="1" smtClean="0"/>
              <a:t>Weak</a:t>
            </a:r>
            <a:r>
              <a:rPr lang="es-AR" dirty="0" smtClean="0"/>
              <a:t> </a:t>
            </a:r>
            <a:r>
              <a:rPr lang="es-AR" dirty="0" err="1" smtClean="0"/>
              <a:t>Signal</a:t>
            </a:r>
            <a:r>
              <a:rPr lang="es-AR" dirty="0" smtClean="0"/>
              <a:t>.</a:t>
            </a:r>
          </a:p>
          <a:p>
            <a:endParaRPr lang="es-AR" dirty="0" smtClean="0"/>
          </a:p>
          <a:p>
            <a:endParaRPr lang="es-AR" dirty="0"/>
          </a:p>
        </p:txBody>
      </p:sp>
    </p:spTree>
    <p:extLst>
      <p:ext uri="{BB962C8B-B14F-4D97-AF65-F5344CB8AC3E}">
        <p14:creationId xmlns:p14="http://schemas.microsoft.com/office/powerpoint/2010/main" val="20235449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Beneficios de los protocolos </a:t>
            </a:r>
            <a:r>
              <a:rPr lang="es-AR" dirty="0" err="1" smtClean="0"/>
              <a:t>wsjt</a:t>
            </a:r>
            <a:endParaRPr lang="es-AR" dirty="0"/>
          </a:p>
        </p:txBody>
      </p:sp>
      <p:sp>
        <p:nvSpPr>
          <p:cNvPr id="3" name="2 Marcador de contenido"/>
          <p:cNvSpPr>
            <a:spLocks noGrp="1"/>
          </p:cNvSpPr>
          <p:nvPr>
            <p:ph sz="quarter" idx="13"/>
          </p:nvPr>
        </p:nvSpPr>
        <p:spPr/>
        <p:txBody>
          <a:bodyPr>
            <a:normAutofit/>
          </a:bodyPr>
          <a:lstStyle/>
          <a:p>
            <a:r>
              <a:rPr lang="es-AR" dirty="0" smtClean="0"/>
              <a:t>Mensajes estructurados</a:t>
            </a:r>
          </a:p>
          <a:p>
            <a:endParaRPr lang="es-AR" dirty="0" smtClean="0"/>
          </a:p>
          <a:p>
            <a:r>
              <a:rPr lang="es-AR" dirty="0"/>
              <a:t>Transmisiones sincronizadas, lo que asegura las buenas practicas de radio para asegurar la veracidad de los comunicados</a:t>
            </a:r>
          </a:p>
          <a:p>
            <a:endParaRPr lang="es-AR" dirty="0" smtClean="0"/>
          </a:p>
          <a:p>
            <a:r>
              <a:rPr lang="es-AR" dirty="0" smtClean="0"/>
              <a:t>Corrección de errores por redundancia de datos</a:t>
            </a:r>
          </a:p>
          <a:p>
            <a:endParaRPr lang="es-AR" dirty="0" smtClean="0"/>
          </a:p>
          <a:p>
            <a:r>
              <a:rPr lang="es-AR" dirty="0"/>
              <a:t>Metodología de decodificación TODO / NADA. No es posible obtener datos parciales.</a:t>
            </a:r>
          </a:p>
          <a:p>
            <a:endParaRPr lang="es-AR" dirty="0" smtClean="0"/>
          </a:p>
          <a:p>
            <a:r>
              <a:rPr lang="es-AR" dirty="0" smtClean="0"/>
              <a:t>Trabaja </a:t>
            </a:r>
            <a:r>
              <a:rPr lang="es-AR" dirty="0"/>
              <a:t>con el menor nivel de señal </a:t>
            </a:r>
            <a:r>
              <a:rPr lang="es-AR" dirty="0" smtClean="0"/>
              <a:t>posible, con capacidad de detección promedio de SNR -15 </a:t>
            </a:r>
            <a:r>
              <a:rPr lang="es-AR" dirty="0" err="1" smtClean="0"/>
              <a:t>db</a:t>
            </a:r>
            <a:r>
              <a:rPr lang="es-AR" dirty="0" smtClean="0"/>
              <a:t> y con máximos de hasta SNR -30 </a:t>
            </a:r>
            <a:r>
              <a:rPr lang="es-AR" dirty="0" err="1" smtClean="0"/>
              <a:t>db</a:t>
            </a:r>
            <a:endParaRPr lang="es-AR" dirty="0" smtClean="0"/>
          </a:p>
          <a:p>
            <a:pPr marL="0" indent="0">
              <a:buNone/>
            </a:pPr>
            <a:endParaRPr lang="es-AR" dirty="0"/>
          </a:p>
        </p:txBody>
      </p:sp>
    </p:spTree>
    <p:extLst>
      <p:ext uri="{BB962C8B-B14F-4D97-AF65-F5344CB8AC3E}">
        <p14:creationId xmlns:p14="http://schemas.microsoft.com/office/powerpoint/2010/main" val="19202381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WSPR (“WHISPER”) – Año 2001</a:t>
            </a:r>
            <a:endParaRPr lang="es-AR" dirty="0"/>
          </a:p>
        </p:txBody>
      </p:sp>
      <p:sp>
        <p:nvSpPr>
          <p:cNvPr id="3" name="2 Marcador de contenido"/>
          <p:cNvSpPr>
            <a:spLocks noGrp="1"/>
          </p:cNvSpPr>
          <p:nvPr>
            <p:ph sz="quarter" idx="13"/>
          </p:nvPr>
        </p:nvSpPr>
        <p:spPr/>
        <p:txBody>
          <a:bodyPr>
            <a:normAutofit lnSpcReduction="10000"/>
          </a:bodyPr>
          <a:lstStyle/>
          <a:p>
            <a:r>
              <a:rPr lang="es-AR" dirty="0" smtClean="0"/>
              <a:t>Mensajes de 50 bits: EJ: LU5JIB FF98RG 13</a:t>
            </a:r>
          </a:p>
          <a:p>
            <a:pPr lvl="1"/>
            <a:r>
              <a:rPr lang="es-AR" dirty="0" smtClean="0"/>
              <a:t>28 para la licencia de la radio estación.	</a:t>
            </a:r>
          </a:p>
          <a:p>
            <a:pPr lvl="1"/>
            <a:r>
              <a:rPr lang="es-AR" dirty="0" smtClean="0"/>
              <a:t>15 para la grilla de localización estandarizada de 6 caracteres</a:t>
            </a:r>
          </a:p>
          <a:p>
            <a:pPr lvl="1"/>
            <a:r>
              <a:rPr lang="es-AR" dirty="0" smtClean="0"/>
              <a:t>7 para la potencia en </a:t>
            </a:r>
            <a:r>
              <a:rPr lang="es-AR" dirty="0" err="1" smtClean="0"/>
              <a:t>dBm</a:t>
            </a:r>
            <a:endParaRPr lang="es-AR" dirty="0" smtClean="0"/>
          </a:p>
          <a:p>
            <a:r>
              <a:rPr lang="es-AR" dirty="0" smtClean="0"/>
              <a:t>Corrección de errores FEC, de índice 1 / 2</a:t>
            </a:r>
          </a:p>
          <a:p>
            <a:r>
              <a:rPr lang="es-AR" dirty="0" smtClean="0"/>
              <a:t>Velocidad de transmisión: 1,4648 baudios.</a:t>
            </a:r>
          </a:p>
          <a:p>
            <a:r>
              <a:rPr lang="es-AR" dirty="0" smtClean="0"/>
              <a:t>Ancho de Banda: 6Hz</a:t>
            </a:r>
          </a:p>
          <a:p>
            <a:r>
              <a:rPr lang="es-AR" dirty="0" smtClean="0"/>
              <a:t>Modulación: 4 FSK </a:t>
            </a:r>
          </a:p>
          <a:p>
            <a:r>
              <a:rPr lang="es-AR" dirty="0" smtClean="0"/>
              <a:t>Sincronización: 162 bits</a:t>
            </a:r>
          </a:p>
          <a:p>
            <a:r>
              <a:rPr lang="es-AR" dirty="0" smtClean="0"/>
              <a:t>Duración de la transmisión: 110,6 Segundos</a:t>
            </a:r>
          </a:p>
          <a:p>
            <a:r>
              <a:rPr lang="es-AR" dirty="0" smtClean="0"/>
              <a:t>Mínimo SNR -28dB</a:t>
            </a:r>
            <a:endParaRPr lang="es-AR" dirty="0"/>
          </a:p>
        </p:txBody>
      </p:sp>
    </p:spTree>
    <p:extLst>
      <p:ext uri="{BB962C8B-B14F-4D97-AF65-F5344CB8AC3E}">
        <p14:creationId xmlns:p14="http://schemas.microsoft.com/office/powerpoint/2010/main" val="32974378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Hitos de la </a:t>
            </a:r>
            <a:r>
              <a:rPr lang="es-AR" dirty="0" err="1" smtClean="0"/>
              <a:t>radioafición</a:t>
            </a:r>
            <a:r>
              <a:rPr lang="es-AR" dirty="0" smtClean="0"/>
              <a:t> argentina</a:t>
            </a:r>
            <a:endParaRPr lang="es-AR" dirty="0"/>
          </a:p>
        </p:txBody>
      </p:sp>
      <p:sp>
        <p:nvSpPr>
          <p:cNvPr id="3" name="2 Marcador de contenido"/>
          <p:cNvSpPr>
            <a:spLocks noGrp="1"/>
          </p:cNvSpPr>
          <p:nvPr>
            <p:ph sz="quarter" idx="13"/>
          </p:nvPr>
        </p:nvSpPr>
        <p:spPr/>
        <p:txBody>
          <a:bodyPr>
            <a:normAutofit lnSpcReduction="10000"/>
          </a:bodyPr>
          <a:lstStyle/>
          <a:p>
            <a:r>
              <a:rPr lang="es-AR" dirty="0"/>
              <a:t>1898 - Físico e ingeniero </a:t>
            </a:r>
            <a:r>
              <a:rPr lang="es-AR" dirty="0" err="1"/>
              <a:t>Tebaldo</a:t>
            </a:r>
            <a:r>
              <a:rPr lang="es-AR" dirty="0"/>
              <a:t> </a:t>
            </a:r>
            <a:r>
              <a:rPr lang="es-AR" dirty="0" err="1"/>
              <a:t>Ricaldoni</a:t>
            </a:r>
            <a:r>
              <a:rPr lang="es-AR" dirty="0"/>
              <a:t> presenta su libro “Apuntes de Física”, en el cual detalla el “Telégrafo sin hilos “ de Marconi.</a:t>
            </a:r>
          </a:p>
          <a:p>
            <a:r>
              <a:rPr lang="es-AR" dirty="0"/>
              <a:t>1908 - Los hermanos </a:t>
            </a:r>
            <a:r>
              <a:rPr lang="es-AR" dirty="0" err="1"/>
              <a:t>Evers</a:t>
            </a:r>
            <a:r>
              <a:rPr lang="es-AR" dirty="0"/>
              <a:t> primeros operadores radiotelegrafistas.</a:t>
            </a:r>
          </a:p>
          <a:p>
            <a:r>
              <a:rPr lang="es-AR" dirty="0"/>
              <a:t>1913 – Primera licencia del Gobierno nacional al Ing. </a:t>
            </a:r>
            <a:r>
              <a:rPr lang="es-AR" dirty="0" err="1"/>
              <a:t>Bellocq</a:t>
            </a:r>
            <a:r>
              <a:rPr lang="es-AR" dirty="0"/>
              <a:t>.</a:t>
            </a:r>
          </a:p>
          <a:p>
            <a:r>
              <a:rPr lang="es-AR" dirty="0"/>
              <a:t>Después de la primera guerra mundial comienza la radiotelefonía en Argentina.</a:t>
            </a:r>
          </a:p>
          <a:p>
            <a:r>
              <a:rPr lang="es-AR" dirty="0"/>
              <a:t>1919 – Radio </a:t>
            </a:r>
            <a:r>
              <a:rPr lang="es-AR" dirty="0" err="1"/>
              <a:t>Corporation</a:t>
            </a:r>
            <a:r>
              <a:rPr lang="es-AR" dirty="0"/>
              <a:t> of </a:t>
            </a:r>
            <a:r>
              <a:rPr lang="es-AR" dirty="0" err="1"/>
              <a:t>Ameria</a:t>
            </a:r>
            <a:r>
              <a:rPr lang="es-AR" dirty="0"/>
              <a:t> con la Marconi </a:t>
            </a:r>
            <a:r>
              <a:rPr lang="es-AR" dirty="0" err="1"/>
              <a:t>Wireless</a:t>
            </a:r>
            <a:r>
              <a:rPr lang="es-AR" dirty="0"/>
              <a:t> </a:t>
            </a:r>
            <a:r>
              <a:rPr lang="es-AR" dirty="0" err="1"/>
              <a:t>Telegraph</a:t>
            </a:r>
            <a:r>
              <a:rPr lang="es-AR" dirty="0"/>
              <a:t> y General Electric, distribuyeron a todo el mundo los materiales para la construcciones de las radios. Se instalaron las </a:t>
            </a:r>
            <a:r>
              <a:rPr lang="es-AR" dirty="0" err="1"/>
              <a:t>broadcastings</a:t>
            </a:r>
            <a:r>
              <a:rPr lang="es-AR" dirty="0"/>
              <a:t>.</a:t>
            </a:r>
          </a:p>
          <a:p>
            <a:r>
              <a:rPr lang="es-AR" dirty="0"/>
              <a:t>1920 – Comienzan a entregar las licencias con la estructura que conocemos actualmente</a:t>
            </a:r>
            <a:r>
              <a:rPr lang="es-AR" dirty="0" smtClean="0"/>
              <a:t>.</a:t>
            </a:r>
          </a:p>
          <a:p>
            <a:r>
              <a:rPr lang="es-AR" dirty="0" smtClean="0"/>
              <a:t>1921 – Se funda el Radio Club Argentino – LU4AA</a:t>
            </a:r>
          </a:p>
          <a:p>
            <a:r>
              <a:rPr lang="es-AR" dirty="0" smtClean="0"/>
              <a:t>1950 – Se funda el Entre Ríos Radio Club – LU2JS</a:t>
            </a:r>
            <a:endParaRPr lang="es-AR" dirty="0"/>
          </a:p>
          <a:p>
            <a:endParaRPr lang="es-AR" dirty="0"/>
          </a:p>
        </p:txBody>
      </p:sp>
    </p:spTree>
    <p:extLst>
      <p:ext uri="{BB962C8B-B14F-4D97-AF65-F5344CB8AC3E}">
        <p14:creationId xmlns:p14="http://schemas.microsoft.com/office/powerpoint/2010/main" val="977638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FSK441 – Año 2001</a:t>
            </a:r>
            <a:endParaRPr lang="es-AR" dirty="0"/>
          </a:p>
        </p:txBody>
      </p:sp>
      <p:sp>
        <p:nvSpPr>
          <p:cNvPr id="3" name="2 Marcador de contenido"/>
          <p:cNvSpPr>
            <a:spLocks noGrp="1"/>
          </p:cNvSpPr>
          <p:nvPr>
            <p:ph sz="quarter" idx="13"/>
          </p:nvPr>
        </p:nvSpPr>
        <p:spPr/>
        <p:txBody>
          <a:bodyPr>
            <a:normAutofit/>
          </a:bodyPr>
          <a:lstStyle/>
          <a:p>
            <a:r>
              <a:rPr lang="es-AR" dirty="0" smtClean="0"/>
              <a:t>Corrección </a:t>
            </a:r>
            <a:r>
              <a:rPr lang="es-AR" dirty="0"/>
              <a:t>de </a:t>
            </a:r>
            <a:r>
              <a:rPr lang="es-AR" dirty="0" smtClean="0"/>
              <a:t>errores: 8 bit CRC</a:t>
            </a:r>
            <a:endParaRPr lang="es-AR" dirty="0"/>
          </a:p>
          <a:p>
            <a:r>
              <a:rPr lang="es-AR" dirty="0"/>
              <a:t>Velocidad de transmisión: </a:t>
            </a:r>
            <a:r>
              <a:rPr lang="es-AR" dirty="0" smtClean="0"/>
              <a:t>2000 </a:t>
            </a:r>
            <a:r>
              <a:rPr lang="es-AR" dirty="0"/>
              <a:t>baudios.</a:t>
            </a:r>
          </a:p>
          <a:p>
            <a:r>
              <a:rPr lang="es-AR" dirty="0"/>
              <a:t>Ancho de Banda: </a:t>
            </a:r>
            <a:r>
              <a:rPr lang="es-AR" dirty="0" smtClean="0"/>
              <a:t>1000Hz</a:t>
            </a:r>
          </a:p>
          <a:p>
            <a:r>
              <a:rPr lang="es-AR" dirty="0" smtClean="0"/>
              <a:t>Modulación: OQFSK (Offset </a:t>
            </a:r>
            <a:r>
              <a:rPr lang="es-AR" dirty="0" err="1" smtClean="0"/>
              <a:t>Quadrature</a:t>
            </a:r>
            <a:r>
              <a:rPr lang="es-AR" dirty="0" smtClean="0"/>
              <a:t> FSK)</a:t>
            </a:r>
            <a:endParaRPr lang="es-AR" dirty="0"/>
          </a:p>
          <a:p>
            <a:r>
              <a:rPr lang="es-AR" dirty="0"/>
              <a:t>Sincronización: </a:t>
            </a:r>
            <a:r>
              <a:rPr lang="es-AR" dirty="0" smtClean="0"/>
              <a:t>144 </a:t>
            </a:r>
            <a:r>
              <a:rPr lang="es-AR" dirty="0"/>
              <a:t>bits</a:t>
            </a:r>
          </a:p>
          <a:p>
            <a:r>
              <a:rPr lang="es-AR" dirty="0"/>
              <a:t>Duración de la transmisión: </a:t>
            </a:r>
            <a:r>
              <a:rPr lang="es-AR" dirty="0" smtClean="0"/>
              <a:t>0,1 </a:t>
            </a:r>
            <a:r>
              <a:rPr lang="es-AR" dirty="0"/>
              <a:t>Segundos</a:t>
            </a:r>
          </a:p>
          <a:p>
            <a:r>
              <a:rPr lang="es-AR" dirty="0"/>
              <a:t>Mínimo </a:t>
            </a:r>
            <a:r>
              <a:rPr lang="es-AR" dirty="0" smtClean="0"/>
              <a:t>SNR: </a:t>
            </a:r>
            <a:r>
              <a:rPr lang="es-AR" dirty="0"/>
              <a:t>0</a:t>
            </a:r>
            <a:r>
              <a:rPr lang="es-AR" dirty="0" smtClean="0"/>
              <a:t>dB</a:t>
            </a:r>
            <a:endParaRPr lang="es-AR" dirty="0"/>
          </a:p>
          <a:p>
            <a:endParaRPr lang="es-AR" dirty="0"/>
          </a:p>
        </p:txBody>
      </p:sp>
    </p:spTree>
    <p:extLst>
      <p:ext uri="{BB962C8B-B14F-4D97-AF65-F5344CB8AC3E}">
        <p14:creationId xmlns:p14="http://schemas.microsoft.com/office/powerpoint/2010/main" val="13307400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JT44 – Año 2002</a:t>
            </a:r>
            <a:endParaRPr lang="es-AR" dirty="0"/>
          </a:p>
        </p:txBody>
      </p:sp>
      <p:sp>
        <p:nvSpPr>
          <p:cNvPr id="3" name="2 Marcador de contenido"/>
          <p:cNvSpPr>
            <a:spLocks noGrp="1"/>
          </p:cNvSpPr>
          <p:nvPr>
            <p:ph sz="quarter" idx="13"/>
          </p:nvPr>
        </p:nvSpPr>
        <p:spPr/>
        <p:txBody>
          <a:bodyPr>
            <a:normAutofit/>
          </a:bodyPr>
          <a:lstStyle/>
          <a:p>
            <a:r>
              <a:rPr lang="es-AR" dirty="0" smtClean="0"/>
              <a:t>Corrección </a:t>
            </a:r>
            <a:r>
              <a:rPr lang="es-AR" dirty="0"/>
              <a:t>de </a:t>
            </a:r>
            <a:r>
              <a:rPr lang="es-AR" dirty="0" smtClean="0"/>
              <a:t>errores: FEC 1/2</a:t>
            </a:r>
            <a:endParaRPr lang="es-AR" dirty="0"/>
          </a:p>
          <a:p>
            <a:r>
              <a:rPr lang="es-AR" dirty="0"/>
              <a:t>Velocidad de transmisión: </a:t>
            </a:r>
            <a:r>
              <a:rPr lang="es-AR" dirty="0" smtClean="0"/>
              <a:t>21,53 </a:t>
            </a:r>
            <a:r>
              <a:rPr lang="es-AR" dirty="0"/>
              <a:t>baudios.</a:t>
            </a:r>
          </a:p>
          <a:p>
            <a:r>
              <a:rPr lang="es-AR" dirty="0"/>
              <a:t>Ancho de Banda: </a:t>
            </a:r>
            <a:r>
              <a:rPr lang="es-AR" dirty="0" smtClean="0"/>
              <a:t>1270Hz</a:t>
            </a:r>
          </a:p>
          <a:p>
            <a:r>
              <a:rPr lang="es-AR" dirty="0" smtClean="0"/>
              <a:t>Modulación: 44 FSK</a:t>
            </a:r>
            <a:endParaRPr lang="es-AR" dirty="0"/>
          </a:p>
          <a:p>
            <a:r>
              <a:rPr lang="es-AR" dirty="0"/>
              <a:t>Sincronización: </a:t>
            </a:r>
            <a:r>
              <a:rPr lang="es-AR" dirty="0" smtClean="0"/>
              <a:t>139 </a:t>
            </a:r>
            <a:r>
              <a:rPr lang="es-AR" dirty="0"/>
              <a:t>bits</a:t>
            </a:r>
          </a:p>
          <a:p>
            <a:r>
              <a:rPr lang="es-AR" dirty="0"/>
              <a:t>Duración de la transmisión: </a:t>
            </a:r>
            <a:r>
              <a:rPr lang="es-AR" dirty="0" smtClean="0"/>
              <a:t>25,1 </a:t>
            </a:r>
            <a:r>
              <a:rPr lang="es-AR" dirty="0"/>
              <a:t>Segundos</a:t>
            </a:r>
          </a:p>
          <a:p>
            <a:r>
              <a:rPr lang="es-AR" dirty="0"/>
              <a:t>Mínimo </a:t>
            </a:r>
            <a:r>
              <a:rPr lang="es-AR" dirty="0" smtClean="0"/>
              <a:t>SNR: -21dB</a:t>
            </a:r>
            <a:endParaRPr lang="es-AR" dirty="0"/>
          </a:p>
          <a:p>
            <a:endParaRPr lang="es-AR" dirty="0"/>
          </a:p>
        </p:txBody>
      </p:sp>
    </p:spTree>
    <p:extLst>
      <p:ext uri="{BB962C8B-B14F-4D97-AF65-F5344CB8AC3E}">
        <p14:creationId xmlns:p14="http://schemas.microsoft.com/office/powerpoint/2010/main" val="25088264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JT65 – Año 2003</a:t>
            </a:r>
            <a:endParaRPr lang="es-AR" dirty="0"/>
          </a:p>
        </p:txBody>
      </p:sp>
      <p:sp>
        <p:nvSpPr>
          <p:cNvPr id="3" name="2 Marcador de contenido"/>
          <p:cNvSpPr>
            <a:spLocks noGrp="1"/>
          </p:cNvSpPr>
          <p:nvPr>
            <p:ph sz="quarter" idx="13"/>
          </p:nvPr>
        </p:nvSpPr>
        <p:spPr/>
        <p:txBody>
          <a:bodyPr>
            <a:normAutofit/>
          </a:bodyPr>
          <a:lstStyle/>
          <a:p>
            <a:r>
              <a:rPr lang="es-AR" dirty="0" smtClean="0"/>
              <a:t>Corrección </a:t>
            </a:r>
            <a:r>
              <a:rPr lang="es-AR" dirty="0"/>
              <a:t>de </a:t>
            </a:r>
            <a:r>
              <a:rPr lang="es-AR" dirty="0" smtClean="0"/>
              <a:t>errores: FEC con redundancia 5,23</a:t>
            </a:r>
            <a:endParaRPr lang="es-AR" dirty="0"/>
          </a:p>
          <a:p>
            <a:r>
              <a:rPr lang="es-AR" dirty="0" smtClean="0"/>
              <a:t>Ancho </a:t>
            </a:r>
            <a:r>
              <a:rPr lang="es-AR" dirty="0"/>
              <a:t>de Banda: </a:t>
            </a:r>
            <a:r>
              <a:rPr lang="es-AR" dirty="0" smtClean="0"/>
              <a:t>194Hz</a:t>
            </a:r>
          </a:p>
          <a:p>
            <a:r>
              <a:rPr lang="es-AR" dirty="0" smtClean="0"/>
              <a:t>Modulación: 65 FSK</a:t>
            </a:r>
            <a:endParaRPr lang="es-AR" dirty="0"/>
          </a:p>
          <a:p>
            <a:r>
              <a:rPr lang="es-AR" dirty="0"/>
              <a:t>Sincronización: </a:t>
            </a:r>
            <a:r>
              <a:rPr lang="es-AR" dirty="0" smtClean="0"/>
              <a:t>63 </a:t>
            </a:r>
            <a:r>
              <a:rPr lang="es-AR" dirty="0"/>
              <a:t>bits</a:t>
            </a:r>
          </a:p>
          <a:p>
            <a:r>
              <a:rPr lang="es-AR" dirty="0"/>
              <a:t>Duración de la transmisión: </a:t>
            </a:r>
            <a:r>
              <a:rPr lang="es-AR" dirty="0" smtClean="0"/>
              <a:t>46,8 </a:t>
            </a:r>
            <a:r>
              <a:rPr lang="es-AR" dirty="0"/>
              <a:t>Segundos</a:t>
            </a:r>
          </a:p>
          <a:p>
            <a:r>
              <a:rPr lang="es-AR" dirty="0"/>
              <a:t>Mínimo </a:t>
            </a:r>
            <a:r>
              <a:rPr lang="es-AR" dirty="0" smtClean="0"/>
              <a:t>SNR: -28dB</a:t>
            </a:r>
            <a:endParaRPr lang="es-AR" dirty="0"/>
          </a:p>
          <a:p>
            <a:r>
              <a:rPr lang="es-AR" dirty="0" smtClean="0"/>
              <a:t>Introduce el decodificador DEEP SEARCH.</a:t>
            </a:r>
          </a:p>
          <a:p>
            <a:r>
              <a:rPr lang="es-AR" dirty="0" smtClean="0"/>
              <a:t>Introduce la corrección de errores FEC de RED SOLOMON</a:t>
            </a:r>
            <a:endParaRPr lang="es-AR" dirty="0"/>
          </a:p>
        </p:txBody>
      </p:sp>
    </p:spTree>
    <p:extLst>
      <p:ext uri="{BB962C8B-B14F-4D97-AF65-F5344CB8AC3E}">
        <p14:creationId xmlns:p14="http://schemas.microsoft.com/office/powerpoint/2010/main" val="34264436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JT9 – Año 2012</a:t>
            </a:r>
            <a:endParaRPr lang="es-AR" dirty="0"/>
          </a:p>
        </p:txBody>
      </p:sp>
      <p:sp>
        <p:nvSpPr>
          <p:cNvPr id="3" name="2 Marcador de contenido"/>
          <p:cNvSpPr>
            <a:spLocks noGrp="1"/>
          </p:cNvSpPr>
          <p:nvPr>
            <p:ph sz="quarter" idx="13"/>
          </p:nvPr>
        </p:nvSpPr>
        <p:spPr/>
        <p:txBody>
          <a:bodyPr>
            <a:normAutofit/>
          </a:bodyPr>
          <a:lstStyle/>
          <a:p>
            <a:r>
              <a:rPr lang="es-AR" dirty="0" smtClean="0"/>
              <a:t>Corrección </a:t>
            </a:r>
            <a:r>
              <a:rPr lang="es-AR" dirty="0"/>
              <a:t>de </a:t>
            </a:r>
            <a:r>
              <a:rPr lang="es-AR" dirty="0" smtClean="0"/>
              <a:t>errores: FEC con redundancia 5,23</a:t>
            </a:r>
            <a:endParaRPr lang="es-AR" dirty="0"/>
          </a:p>
          <a:p>
            <a:r>
              <a:rPr lang="es-AR" dirty="0" smtClean="0"/>
              <a:t>Ancho </a:t>
            </a:r>
            <a:r>
              <a:rPr lang="es-AR" dirty="0"/>
              <a:t>de Banda: </a:t>
            </a:r>
            <a:r>
              <a:rPr lang="es-AR" dirty="0" smtClean="0"/>
              <a:t>16Hz (9% de JT65)</a:t>
            </a:r>
          </a:p>
          <a:p>
            <a:r>
              <a:rPr lang="es-AR" dirty="0" smtClean="0"/>
              <a:t>Modulación: 9 FSK</a:t>
            </a:r>
            <a:endParaRPr lang="es-AR" dirty="0"/>
          </a:p>
          <a:p>
            <a:r>
              <a:rPr lang="es-AR" dirty="0"/>
              <a:t>Sincronización: </a:t>
            </a:r>
            <a:r>
              <a:rPr lang="es-AR" dirty="0" smtClean="0"/>
              <a:t>63 </a:t>
            </a:r>
            <a:r>
              <a:rPr lang="es-AR" dirty="0"/>
              <a:t>bits</a:t>
            </a:r>
          </a:p>
          <a:p>
            <a:r>
              <a:rPr lang="es-AR" dirty="0"/>
              <a:t>Duración de la transmisión: </a:t>
            </a:r>
            <a:r>
              <a:rPr lang="es-AR" dirty="0" smtClean="0"/>
              <a:t>50 </a:t>
            </a:r>
            <a:r>
              <a:rPr lang="es-AR" dirty="0"/>
              <a:t>Segundos</a:t>
            </a:r>
          </a:p>
          <a:p>
            <a:r>
              <a:rPr lang="es-AR" dirty="0"/>
              <a:t>Mínimo </a:t>
            </a:r>
            <a:r>
              <a:rPr lang="es-AR" dirty="0" smtClean="0"/>
              <a:t>SNR: -27dB</a:t>
            </a:r>
            <a:endParaRPr lang="es-AR" dirty="0"/>
          </a:p>
        </p:txBody>
      </p:sp>
    </p:spTree>
    <p:extLst>
      <p:ext uri="{BB962C8B-B14F-4D97-AF65-F5344CB8AC3E}">
        <p14:creationId xmlns:p14="http://schemas.microsoft.com/office/powerpoint/2010/main" val="42788279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FT8 – Junio 2017</a:t>
            </a:r>
            <a:endParaRPr lang="es-AR" dirty="0"/>
          </a:p>
        </p:txBody>
      </p:sp>
      <p:sp>
        <p:nvSpPr>
          <p:cNvPr id="3" name="2 Marcador de contenido"/>
          <p:cNvSpPr>
            <a:spLocks noGrp="1"/>
          </p:cNvSpPr>
          <p:nvPr>
            <p:ph sz="quarter" idx="13"/>
          </p:nvPr>
        </p:nvSpPr>
        <p:spPr/>
        <p:txBody>
          <a:bodyPr>
            <a:normAutofit/>
          </a:bodyPr>
          <a:lstStyle/>
          <a:p>
            <a:r>
              <a:rPr lang="es-AR" dirty="0" smtClean="0"/>
              <a:t>Corrección </a:t>
            </a:r>
            <a:r>
              <a:rPr lang="es-AR" dirty="0"/>
              <a:t>de </a:t>
            </a:r>
            <a:r>
              <a:rPr lang="es-AR" dirty="0" smtClean="0"/>
              <a:t>errores: FEC </a:t>
            </a:r>
            <a:r>
              <a:rPr lang="es-AR" dirty="0" err="1"/>
              <a:t>Low-density</a:t>
            </a:r>
            <a:r>
              <a:rPr lang="es-AR" dirty="0"/>
              <a:t> </a:t>
            </a:r>
            <a:r>
              <a:rPr lang="es-AR" dirty="0" err="1"/>
              <a:t>parity-check</a:t>
            </a:r>
            <a:r>
              <a:rPr lang="es-AR" dirty="0"/>
              <a:t> </a:t>
            </a:r>
            <a:r>
              <a:rPr lang="es-AR" dirty="0" err="1" smtClean="0"/>
              <a:t>code</a:t>
            </a:r>
            <a:r>
              <a:rPr lang="es-AR" dirty="0" smtClean="0"/>
              <a:t>  de 174,87 bits</a:t>
            </a:r>
            <a:endParaRPr lang="es-AR" dirty="0"/>
          </a:p>
          <a:p>
            <a:r>
              <a:rPr lang="es-AR" dirty="0" smtClean="0"/>
              <a:t>Ancho </a:t>
            </a:r>
            <a:r>
              <a:rPr lang="es-AR" dirty="0"/>
              <a:t>de Banda: </a:t>
            </a:r>
            <a:r>
              <a:rPr lang="es-AR" dirty="0" smtClean="0"/>
              <a:t>50Hz (1/4 de JT65)</a:t>
            </a:r>
          </a:p>
          <a:p>
            <a:r>
              <a:rPr lang="es-AR" dirty="0" smtClean="0"/>
              <a:t>Modulación: 8 FSK</a:t>
            </a:r>
            <a:endParaRPr lang="es-AR" dirty="0"/>
          </a:p>
          <a:p>
            <a:r>
              <a:rPr lang="es-AR" dirty="0"/>
              <a:t>Sincronización: </a:t>
            </a:r>
            <a:r>
              <a:rPr lang="es-AR" dirty="0" smtClean="0"/>
              <a:t>3 matrices de 7 x 7 bits al inicio, medio y final del mensaje.</a:t>
            </a:r>
            <a:endParaRPr lang="es-AR" dirty="0"/>
          </a:p>
          <a:p>
            <a:r>
              <a:rPr lang="es-AR" dirty="0"/>
              <a:t>Duración de la transmisión: </a:t>
            </a:r>
            <a:r>
              <a:rPr lang="es-AR" dirty="0" smtClean="0"/>
              <a:t>12,64 </a:t>
            </a:r>
            <a:r>
              <a:rPr lang="es-AR" dirty="0"/>
              <a:t>Segundos</a:t>
            </a:r>
          </a:p>
          <a:p>
            <a:r>
              <a:rPr lang="es-AR" dirty="0"/>
              <a:t>Mínimo </a:t>
            </a:r>
            <a:r>
              <a:rPr lang="es-AR" dirty="0" smtClean="0"/>
              <a:t>SNR: -20dB</a:t>
            </a:r>
            <a:endParaRPr lang="es-AR" dirty="0"/>
          </a:p>
        </p:txBody>
      </p:sp>
    </p:spTree>
    <p:extLst>
      <p:ext uri="{BB962C8B-B14F-4D97-AF65-F5344CB8AC3E}">
        <p14:creationId xmlns:p14="http://schemas.microsoft.com/office/powerpoint/2010/main" val="8479659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188640"/>
            <a:ext cx="7924800" cy="724942"/>
          </a:xfrm>
        </p:spPr>
        <p:txBody>
          <a:bodyPr/>
          <a:lstStyle/>
          <a:p>
            <a:r>
              <a:rPr lang="es-AR" dirty="0" smtClean="0"/>
              <a:t>COMPARACION DE LOS PROTOCOLOS</a:t>
            </a:r>
            <a:endParaRPr lang="es-AR" dirty="0"/>
          </a:p>
        </p:txBody>
      </p:sp>
      <p:graphicFrame>
        <p:nvGraphicFramePr>
          <p:cNvPr id="4" name="3 Tabla"/>
          <p:cNvGraphicFramePr>
            <a:graphicFrameLocks noGrp="1"/>
          </p:cNvGraphicFramePr>
          <p:nvPr>
            <p:extLst>
              <p:ext uri="{D42A27DB-BD31-4B8C-83A1-F6EECF244321}">
                <p14:modId xmlns:p14="http://schemas.microsoft.com/office/powerpoint/2010/main" val="4278305954"/>
              </p:ext>
            </p:extLst>
          </p:nvPr>
        </p:nvGraphicFramePr>
        <p:xfrm>
          <a:off x="126705" y="1124744"/>
          <a:ext cx="8972950" cy="2034901"/>
        </p:xfrm>
        <a:graphic>
          <a:graphicData uri="http://schemas.openxmlformats.org/drawingml/2006/table">
            <a:tbl>
              <a:tblPr>
                <a:tableStyleId>{5940675A-B579-460E-94D1-54222C63F5DA}</a:tableStyleId>
              </a:tblPr>
              <a:tblGrid>
                <a:gridCol w="2034902"/>
                <a:gridCol w="1453501"/>
                <a:gridCol w="755821"/>
                <a:gridCol w="891481"/>
                <a:gridCol w="755821"/>
                <a:gridCol w="833341"/>
                <a:gridCol w="833341"/>
                <a:gridCol w="1414742"/>
              </a:tblGrid>
              <a:tr h="290700">
                <a:tc>
                  <a:txBody>
                    <a:bodyPr/>
                    <a:lstStyle/>
                    <a:p>
                      <a:pPr algn="l" fontAlgn="b"/>
                      <a:r>
                        <a:rPr lang="es-AR" sz="1700" u="none" strike="noStrike" dirty="0">
                          <a:effectLst/>
                        </a:rPr>
                        <a:t> </a:t>
                      </a:r>
                      <a:endParaRPr lang="es-AR" sz="1700" b="0" i="0" u="none" strike="noStrike" dirty="0">
                        <a:solidFill>
                          <a:srgbClr val="000000"/>
                        </a:solidFill>
                        <a:effectLst/>
                        <a:latin typeface="Calibri"/>
                      </a:endParaRPr>
                    </a:p>
                  </a:txBody>
                  <a:tcPr marL="14535" marR="14535" marT="14535" marB="0" anchor="b"/>
                </a:tc>
                <a:tc>
                  <a:txBody>
                    <a:bodyPr/>
                    <a:lstStyle/>
                    <a:p>
                      <a:pPr algn="ctr" fontAlgn="b"/>
                      <a:r>
                        <a:rPr lang="es-AR" sz="1700" u="none" strike="noStrike" dirty="0" smtClean="0">
                          <a:effectLst/>
                        </a:rPr>
                        <a:t>MORSE</a:t>
                      </a:r>
                      <a:endParaRPr lang="es-AR" sz="1700" b="1" i="0" u="none" strike="noStrike" dirty="0">
                        <a:solidFill>
                          <a:srgbClr val="000000"/>
                        </a:solidFill>
                        <a:effectLst/>
                        <a:latin typeface="Calibri"/>
                      </a:endParaRPr>
                    </a:p>
                  </a:txBody>
                  <a:tcPr marL="14535" marR="14535" marT="14535" marB="0" anchor="b"/>
                </a:tc>
                <a:tc>
                  <a:txBody>
                    <a:bodyPr/>
                    <a:lstStyle/>
                    <a:p>
                      <a:pPr algn="ctr" fontAlgn="b"/>
                      <a:r>
                        <a:rPr lang="es-AR" sz="1700" u="none" strike="noStrike">
                          <a:effectLst/>
                        </a:rPr>
                        <a:t>WSPR</a:t>
                      </a:r>
                      <a:endParaRPr lang="es-AR" sz="1700" b="1" i="0" u="none" strike="noStrike">
                        <a:solidFill>
                          <a:srgbClr val="000000"/>
                        </a:solidFill>
                        <a:effectLst/>
                        <a:latin typeface="Calibri"/>
                      </a:endParaRPr>
                    </a:p>
                  </a:txBody>
                  <a:tcPr marL="14535" marR="14535" marT="14535" marB="0" anchor="b"/>
                </a:tc>
                <a:tc>
                  <a:txBody>
                    <a:bodyPr/>
                    <a:lstStyle/>
                    <a:p>
                      <a:pPr algn="ctr" fontAlgn="b"/>
                      <a:r>
                        <a:rPr lang="es-AR" sz="1700" u="none" strike="noStrike" dirty="0">
                          <a:effectLst/>
                        </a:rPr>
                        <a:t>FSK144</a:t>
                      </a:r>
                      <a:endParaRPr lang="es-AR" sz="1700" b="1" i="0" u="none" strike="noStrike" dirty="0">
                        <a:solidFill>
                          <a:srgbClr val="000000"/>
                        </a:solidFill>
                        <a:effectLst/>
                        <a:latin typeface="Calibri"/>
                      </a:endParaRPr>
                    </a:p>
                  </a:txBody>
                  <a:tcPr marL="14535" marR="14535" marT="14535" marB="0" anchor="b"/>
                </a:tc>
                <a:tc>
                  <a:txBody>
                    <a:bodyPr/>
                    <a:lstStyle/>
                    <a:p>
                      <a:pPr algn="ctr" fontAlgn="b"/>
                      <a:r>
                        <a:rPr lang="es-AR" sz="1700" u="none" strike="noStrike">
                          <a:effectLst/>
                        </a:rPr>
                        <a:t>JT44</a:t>
                      </a:r>
                      <a:endParaRPr lang="es-AR" sz="1700" b="1" i="0" u="none" strike="noStrike">
                        <a:solidFill>
                          <a:srgbClr val="000000"/>
                        </a:solidFill>
                        <a:effectLst/>
                        <a:latin typeface="Calibri"/>
                      </a:endParaRPr>
                    </a:p>
                  </a:txBody>
                  <a:tcPr marL="14535" marR="14535" marT="14535" marB="0" anchor="b"/>
                </a:tc>
                <a:tc>
                  <a:txBody>
                    <a:bodyPr/>
                    <a:lstStyle/>
                    <a:p>
                      <a:pPr algn="ctr" fontAlgn="b"/>
                      <a:r>
                        <a:rPr lang="es-AR" sz="1700" u="none" strike="noStrike">
                          <a:effectLst/>
                        </a:rPr>
                        <a:t>JT65</a:t>
                      </a:r>
                      <a:endParaRPr lang="es-AR" sz="1700" b="1" i="0" u="none" strike="noStrike">
                        <a:solidFill>
                          <a:srgbClr val="000000"/>
                        </a:solidFill>
                        <a:effectLst/>
                        <a:latin typeface="Calibri"/>
                      </a:endParaRPr>
                    </a:p>
                  </a:txBody>
                  <a:tcPr marL="14535" marR="14535" marT="14535" marB="0" anchor="b"/>
                </a:tc>
                <a:tc>
                  <a:txBody>
                    <a:bodyPr/>
                    <a:lstStyle/>
                    <a:p>
                      <a:pPr algn="ctr" fontAlgn="b"/>
                      <a:r>
                        <a:rPr lang="es-AR" sz="1700" u="none" strike="noStrike">
                          <a:effectLst/>
                        </a:rPr>
                        <a:t>JT9</a:t>
                      </a:r>
                      <a:endParaRPr lang="es-AR" sz="1700" b="1" i="0" u="none" strike="noStrike">
                        <a:solidFill>
                          <a:srgbClr val="000000"/>
                        </a:solidFill>
                        <a:effectLst/>
                        <a:latin typeface="Calibri"/>
                      </a:endParaRPr>
                    </a:p>
                  </a:txBody>
                  <a:tcPr marL="14535" marR="14535" marT="14535" marB="0" anchor="b"/>
                </a:tc>
                <a:tc>
                  <a:txBody>
                    <a:bodyPr/>
                    <a:lstStyle/>
                    <a:p>
                      <a:pPr algn="ctr" fontAlgn="b"/>
                      <a:r>
                        <a:rPr lang="es-AR" sz="1700" u="none" strike="noStrike">
                          <a:effectLst/>
                        </a:rPr>
                        <a:t>FT8</a:t>
                      </a:r>
                      <a:endParaRPr lang="es-AR" sz="1700" b="1" i="0" u="none" strike="noStrike">
                        <a:solidFill>
                          <a:srgbClr val="000000"/>
                        </a:solidFill>
                        <a:effectLst/>
                        <a:latin typeface="Calibri"/>
                      </a:endParaRPr>
                    </a:p>
                  </a:txBody>
                  <a:tcPr marL="14535" marR="14535" marT="14535" marB="0" anchor="b"/>
                </a:tc>
              </a:tr>
              <a:tr h="290700">
                <a:tc>
                  <a:txBody>
                    <a:bodyPr/>
                    <a:lstStyle/>
                    <a:p>
                      <a:pPr algn="ctr" fontAlgn="ctr"/>
                      <a:r>
                        <a:rPr lang="es-AR" sz="1700" u="none" strike="noStrike">
                          <a:effectLst/>
                        </a:rPr>
                        <a:t>Correccion de Errores</a:t>
                      </a:r>
                      <a:endParaRPr lang="es-AR" sz="1700" b="1" i="0" u="none" strike="noStrike">
                        <a:solidFill>
                          <a:srgbClr val="000000"/>
                        </a:solidFill>
                        <a:effectLst/>
                        <a:latin typeface="Calibri"/>
                      </a:endParaRPr>
                    </a:p>
                  </a:txBody>
                  <a:tcPr marL="14535" marR="14535" marT="14535" marB="0" anchor="ctr"/>
                </a:tc>
                <a:tc>
                  <a:txBody>
                    <a:bodyPr/>
                    <a:lstStyle/>
                    <a:p>
                      <a:pPr algn="ctr" fontAlgn="b"/>
                      <a:r>
                        <a:rPr lang="es-AR" sz="1700" u="none" strike="noStrike">
                          <a:effectLst/>
                        </a:rPr>
                        <a:t>NO</a:t>
                      </a:r>
                      <a:endParaRPr lang="es-AR" sz="1700" b="0" i="0" u="none" strike="noStrike">
                        <a:solidFill>
                          <a:srgbClr val="000000"/>
                        </a:solidFill>
                        <a:effectLst/>
                        <a:latin typeface="Calibri"/>
                      </a:endParaRPr>
                    </a:p>
                  </a:txBody>
                  <a:tcPr marL="14535" marR="14535" marT="14535" marB="0" anchor="b"/>
                </a:tc>
                <a:tc>
                  <a:txBody>
                    <a:bodyPr/>
                    <a:lstStyle/>
                    <a:p>
                      <a:pPr algn="ctr" fontAlgn="b"/>
                      <a:r>
                        <a:rPr lang="es-AR" sz="1700" u="none" strike="noStrike">
                          <a:effectLst/>
                        </a:rPr>
                        <a:t>FEC 1/2</a:t>
                      </a:r>
                      <a:endParaRPr lang="es-AR" sz="1700" b="0" i="0" u="none" strike="noStrike">
                        <a:solidFill>
                          <a:srgbClr val="000000"/>
                        </a:solidFill>
                        <a:effectLst/>
                        <a:latin typeface="Calibri"/>
                      </a:endParaRPr>
                    </a:p>
                  </a:txBody>
                  <a:tcPr marL="14535" marR="14535" marT="14535" marB="0" anchor="b"/>
                </a:tc>
                <a:tc>
                  <a:txBody>
                    <a:bodyPr/>
                    <a:lstStyle/>
                    <a:p>
                      <a:pPr algn="ctr" fontAlgn="b"/>
                      <a:r>
                        <a:rPr lang="es-AR" sz="1700" u="none" strike="noStrike" dirty="0">
                          <a:effectLst/>
                        </a:rPr>
                        <a:t>8 bit CRC</a:t>
                      </a:r>
                      <a:endParaRPr lang="es-AR" sz="1700" b="0" i="0" u="none" strike="noStrike" dirty="0">
                        <a:solidFill>
                          <a:srgbClr val="000000"/>
                        </a:solidFill>
                        <a:effectLst/>
                        <a:latin typeface="Calibri"/>
                      </a:endParaRPr>
                    </a:p>
                  </a:txBody>
                  <a:tcPr marL="14535" marR="14535" marT="14535" marB="0" anchor="b"/>
                </a:tc>
                <a:tc>
                  <a:txBody>
                    <a:bodyPr/>
                    <a:lstStyle/>
                    <a:p>
                      <a:pPr algn="ctr" fontAlgn="b"/>
                      <a:r>
                        <a:rPr lang="es-AR" sz="1700" u="none" strike="noStrike" dirty="0">
                          <a:effectLst/>
                        </a:rPr>
                        <a:t>FEC 1/2</a:t>
                      </a:r>
                      <a:endParaRPr lang="es-AR" sz="1700" b="0" i="0" u="none" strike="noStrike" dirty="0">
                        <a:solidFill>
                          <a:srgbClr val="000000"/>
                        </a:solidFill>
                        <a:effectLst/>
                        <a:latin typeface="Calibri"/>
                      </a:endParaRPr>
                    </a:p>
                  </a:txBody>
                  <a:tcPr marL="14535" marR="14535" marT="14535" marB="0" anchor="b"/>
                </a:tc>
                <a:tc>
                  <a:txBody>
                    <a:bodyPr/>
                    <a:lstStyle/>
                    <a:p>
                      <a:pPr algn="ctr" fontAlgn="b"/>
                      <a:r>
                        <a:rPr lang="es-AR" sz="1700" u="none" strike="noStrike">
                          <a:effectLst/>
                        </a:rPr>
                        <a:t>FEC 5,23</a:t>
                      </a:r>
                      <a:endParaRPr lang="es-AR" sz="1700" b="0" i="0" u="none" strike="noStrike">
                        <a:solidFill>
                          <a:srgbClr val="000000"/>
                        </a:solidFill>
                        <a:effectLst/>
                        <a:latin typeface="Calibri"/>
                      </a:endParaRPr>
                    </a:p>
                  </a:txBody>
                  <a:tcPr marL="14535" marR="14535" marT="14535" marB="0" anchor="b"/>
                </a:tc>
                <a:tc>
                  <a:txBody>
                    <a:bodyPr/>
                    <a:lstStyle/>
                    <a:p>
                      <a:pPr algn="ctr" fontAlgn="b"/>
                      <a:r>
                        <a:rPr lang="es-AR" sz="1700" u="none" strike="noStrike">
                          <a:effectLst/>
                        </a:rPr>
                        <a:t>FEC 5,23</a:t>
                      </a:r>
                      <a:endParaRPr lang="es-AR" sz="1700" b="0" i="0" u="none" strike="noStrike">
                        <a:solidFill>
                          <a:srgbClr val="000000"/>
                        </a:solidFill>
                        <a:effectLst/>
                        <a:latin typeface="Calibri"/>
                      </a:endParaRPr>
                    </a:p>
                  </a:txBody>
                  <a:tcPr marL="14535" marR="14535" marT="14535" marB="0" anchor="b"/>
                </a:tc>
                <a:tc>
                  <a:txBody>
                    <a:bodyPr/>
                    <a:lstStyle/>
                    <a:p>
                      <a:pPr algn="ctr" fontAlgn="b"/>
                      <a:r>
                        <a:rPr lang="es-AR" sz="1700" u="none" strike="noStrike">
                          <a:effectLst/>
                        </a:rPr>
                        <a:t>FEC 174,87 bits</a:t>
                      </a:r>
                      <a:endParaRPr lang="es-AR" sz="1700" b="0" i="0" u="none" strike="noStrike">
                        <a:solidFill>
                          <a:srgbClr val="000000"/>
                        </a:solidFill>
                        <a:effectLst/>
                        <a:latin typeface="Calibri"/>
                      </a:endParaRPr>
                    </a:p>
                  </a:txBody>
                  <a:tcPr marL="14535" marR="14535" marT="14535" marB="0" anchor="b"/>
                </a:tc>
              </a:tr>
              <a:tr h="290700">
                <a:tc>
                  <a:txBody>
                    <a:bodyPr/>
                    <a:lstStyle/>
                    <a:p>
                      <a:pPr algn="ctr" fontAlgn="ctr"/>
                      <a:r>
                        <a:rPr lang="es-AR" sz="1700" u="none" strike="noStrike">
                          <a:effectLst/>
                        </a:rPr>
                        <a:t>Ancho de Banda</a:t>
                      </a:r>
                      <a:endParaRPr lang="es-AR" sz="1700" b="1" i="0" u="none" strike="noStrike">
                        <a:solidFill>
                          <a:srgbClr val="000000"/>
                        </a:solidFill>
                        <a:effectLst/>
                        <a:latin typeface="Calibri"/>
                      </a:endParaRPr>
                    </a:p>
                  </a:txBody>
                  <a:tcPr marL="14535" marR="14535" marT="14535" marB="0" anchor="ctr"/>
                </a:tc>
                <a:tc>
                  <a:txBody>
                    <a:bodyPr/>
                    <a:lstStyle/>
                    <a:p>
                      <a:pPr algn="ctr" fontAlgn="b"/>
                      <a:r>
                        <a:rPr lang="es-AR" sz="1700" u="none" strike="noStrike" dirty="0">
                          <a:effectLst/>
                        </a:rPr>
                        <a:t>1 </a:t>
                      </a:r>
                      <a:r>
                        <a:rPr lang="es-AR" sz="1700" u="none" strike="noStrike" dirty="0" smtClean="0">
                          <a:effectLst/>
                        </a:rPr>
                        <a:t>Hz a 200Hz</a:t>
                      </a:r>
                      <a:endParaRPr lang="es-AR" sz="1700" b="0" i="0" u="none" strike="noStrike" dirty="0">
                        <a:solidFill>
                          <a:srgbClr val="000000"/>
                        </a:solidFill>
                        <a:effectLst/>
                        <a:latin typeface="Calibri"/>
                      </a:endParaRPr>
                    </a:p>
                  </a:txBody>
                  <a:tcPr marL="14535" marR="14535" marT="14535" marB="0" anchor="b"/>
                </a:tc>
                <a:tc>
                  <a:txBody>
                    <a:bodyPr/>
                    <a:lstStyle/>
                    <a:p>
                      <a:pPr algn="ctr" fontAlgn="b"/>
                      <a:r>
                        <a:rPr lang="es-AR" sz="1700" u="none" strike="noStrike">
                          <a:effectLst/>
                        </a:rPr>
                        <a:t>6Hz</a:t>
                      </a:r>
                      <a:endParaRPr lang="es-AR" sz="1700" b="0" i="0" u="none" strike="noStrike">
                        <a:solidFill>
                          <a:srgbClr val="000000"/>
                        </a:solidFill>
                        <a:effectLst/>
                        <a:latin typeface="Calibri"/>
                      </a:endParaRPr>
                    </a:p>
                  </a:txBody>
                  <a:tcPr marL="14535" marR="14535" marT="14535" marB="0" anchor="b"/>
                </a:tc>
                <a:tc>
                  <a:txBody>
                    <a:bodyPr/>
                    <a:lstStyle/>
                    <a:p>
                      <a:pPr algn="ctr" fontAlgn="b"/>
                      <a:r>
                        <a:rPr lang="es-AR" sz="1700" u="none" strike="noStrike">
                          <a:effectLst/>
                        </a:rPr>
                        <a:t>1000Hz</a:t>
                      </a:r>
                      <a:endParaRPr lang="es-AR" sz="1700" b="0" i="0" u="none" strike="noStrike">
                        <a:solidFill>
                          <a:srgbClr val="000000"/>
                        </a:solidFill>
                        <a:effectLst/>
                        <a:latin typeface="Calibri"/>
                      </a:endParaRPr>
                    </a:p>
                  </a:txBody>
                  <a:tcPr marL="14535" marR="14535" marT="14535" marB="0" anchor="b"/>
                </a:tc>
                <a:tc>
                  <a:txBody>
                    <a:bodyPr/>
                    <a:lstStyle/>
                    <a:p>
                      <a:pPr algn="ctr" fontAlgn="b"/>
                      <a:r>
                        <a:rPr lang="es-AR" sz="1700" u="none" strike="noStrike" dirty="0">
                          <a:effectLst/>
                        </a:rPr>
                        <a:t>1270Hz</a:t>
                      </a:r>
                      <a:endParaRPr lang="es-AR" sz="1700" b="0" i="0" u="none" strike="noStrike" dirty="0">
                        <a:solidFill>
                          <a:srgbClr val="000000"/>
                        </a:solidFill>
                        <a:effectLst/>
                        <a:latin typeface="Calibri"/>
                      </a:endParaRPr>
                    </a:p>
                  </a:txBody>
                  <a:tcPr marL="14535" marR="14535" marT="14535" marB="0" anchor="b"/>
                </a:tc>
                <a:tc>
                  <a:txBody>
                    <a:bodyPr/>
                    <a:lstStyle/>
                    <a:p>
                      <a:pPr algn="ctr" fontAlgn="b"/>
                      <a:r>
                        <a:rPr lang="es-AR" sz="1700" u="none" strike="noStrike">
                          <a:effectLst/>
                        </a:rPr>
                        <a:t>194Hz</a:t>
                      </a:r>
                      <a:endParaRPr lang="es-AR" sz="1700" b="0" i="0" u="none" strike="noStrike">
                        <a:solidFill>
                          <a:srgbClr val="000000"/>
                        </a:solidFill>
                        <a:effectLst/>
                        <a:latin typeface="Calibri"/>
                      </a:endParaRPr>
                    </a:p>
                  </a:txBody>
                  <a:tcPr marL="14535" marR="14535" marT="14535" marB="0" anchor="b"/>
                </a:tc>
                <a:tc>
                  <a:txBody>
                    <a:bodyPr/>
                    <a:lstStyle/>
                    <a:p>
                      <a:pPr algn="ctr" fontAlgn="b"/>
                      <a:r>
                        <a:rPr lang="es-AR" sz="1700" u="none" strike="noStrike">
                          <a:effectLst/>
                        </a:rPr>
                        <a:t>16Hz</a:t>
                      </a:r>
                      <a:endParaRPr lang="es-AR" sz="1700" b="0" i="0" u="none" strike="noStrike">
                        <a:solidFill>
                          <a:srgbClr val="000000"/>
                        </a:solidFill>
                        <a:effectLst/>
                        <a:latin typeface="Calibri"/>
                      </a:endParaRPr>
                    </a:p>
                  </a:txBody>
                  <a:tcPr marL="14535" marR="14535" marT="14535" marB="0" anchor="b"/>
                </a:tc>
                <a:tc>
                  <a:txBody>
                    <a:bodyPr/>
                    <a:lstStyle/>
                    <a:p>
                      <a:pPr algn="ctr" fontAlgn="b"/>
                      <a:r>
                        <a:rPr lang="es-AR" sz="1700" u="none" strike="noStrike">
                          <a:effectLst/>
                        </a:rPr>
                        <a:t>50 Hz</a:t>
                      </a:r>
                      <a:endParaRPr lang="es-AR" sz="1700" b="0" i="0" u="none" strike="noStrike">
                        <a:solidFill>
                          <a:srgbClr val="000000"/>
                        </a:solidFill>
                        <a:effectLst/>
                        <a:latin typeface="Calibri"/>
                      </a:endParaRPr>
                    </a:p>
                  </a:txBody>
                  <a:tcPr marL="14535" marR="14535" marT="14535" marB="0" anchor="b"/>
                </a:tc>
              </a:tr>
              <a:tr h="290700">
                <a:tc>
                  <a:txBody>
                    <a:bodyPr/>
                    <a:lstStyle/>
                    <a:p>
                      <a:pPr algn="ctr" fontAlgn="ctr"/>
                      <a:r>
                        <a:rPr lang="es-AR" sz="1700" u="none" strike="noStrike">
                          <a:effectLst/>
                        </a:rPr>
                        <a:t>Modulacion</a:t>
                      </a:r>
                      <a:endParaRPr lang="es-AR" sz="1700" b="1" i="0" u="none" strike="noStrike">
                        <a:solidFill>
                          <a:srgbClr val="000000"/>
                        </a:solidFill>
                        <a:effectLst/>
                        <a:latin typeface="Calibri"/>
                      </a:endParaRPr>
                    </a:p>
                  </a:txBody>
                  <a:tcPr marL="14535" marR="14535" marT="14535" marB="0" anchor="ctr"/>
                </a:tc>
                <a:tc>
                  <a:txBody>
                    <a:bodyPr/>
                    <a:lstStyle/>
                    <a:p>
                      <a:pPr algn="ctr" fontAlgn="b"/>
                      <a:r>
                        <a:rPr lang="es-AR" sz="1700" u="none" strike="noStrike">
                          <a:effectLst/>
                        </a:rPr>
                        <a:t>CW</a:t>
                      </a:r>
                      <a:endParaRPr lang="es-AR" sz="1700" b="0" i="0" u="none" strike="noStrike">
                        <a:solidFill>
                          <a:srgbClr val="000000"/>
                        </a:solidFill>
                        <a:effectLst/>
                        <a:latin typeface="Calibri"/>
                      </a:endParaRPr>
                    </a:p>
                  </a:txBody>
                  <a:tcPr marL="14535" marR="14535" marT="14535" marB="0" anchor="b"/>
                </a:tc>
                <a:tc>
                  <a:txBody>
                    <a:bodyPr/>
                    <a:lstStyle/>
                    <a:p>
                      <a:pPr algn="ctr" fontAlgn="b"/>
                      <a:r>
                        <a:rPr lang="es-AR" sz="1700" u="none" strike="noStrike">
                          <a:effectLst/>
                        </a:rPr>
                        <a:t>4 FSK</a:t>
                      </a:r>
                      <a:endParaRPr lang="es-AR" sz="1700" b="0" i="0" u="none" strike="noStrike">
                        <a:solidFill>
                          <a:srgbClr val="000000"/>
                        </a:solidFill>
                        <a:effectLst/>
                        <a:latin typeface="Calibri"/>
                      </a:endParaRPr>
                    </a:p>
                  </a:txBody>
                  <a:tcPr marL="14535" marR="14535" marT="14535" marB="0" anchor="b"/>
                </a:tc>
                <a:tc>
                  <a:txBody>
                    <a:bodyPr/>
                    <a:lstStyle/>
                    <a:p>
                      <a:pPr algn="ctr" fontAlgn="b"/>
                      <a:r>
                        <a:rPr lang="es-AR" sz="1700" u="none" strike="noStrike">
                          <a:effectLst/>
                        </a:rPr>
                        <a:t>OQFSK</a:t>
                      </a:r>
                      <a:endParaRPr lang="es-AR" sz="1700" b="0" i="0" u="none" strike="noStrike">
                        <a:solidFill>
                          <a:srgbClr val="000000"/>
                        </a:solidFill>
                        <a:effectLst/>
                        <a:latin typeface="Calibri"/>
                      </a:endParaRPr>
                    </a:p>
                  </a:txBody>
                  <a:tcPr marL="14535" marR="14535" marT="14535" marB="0" anchor="b"/>
                </a:tc>
                <a:tc>
                  <a:txBody>
                    <a:bodyPr/>
                    <a:lstStyle/>
                    <a:p>
                      <a:pPr algn="ctr" fontAlgn="b"/>
                      <a:r>
                        <a:rPr lang="es-AR" sz="1700" u="none" strike="noStrike" dirty="0">
                          <a:effectLst/>
                        </a:rPr>
                        <a:t>44 FSK</a:t>
                      </a:r>
                      <a:endParaRPr lang="es-AR" sz="1700" b="0" i="0" u="none" strike="noStrike" dirty="0">
                        <a:solidFill>
                          <a:srgbClr val="000000"/>
                        </a:solidFill>
                        <a:effectLst/>
                        <a:latin typeface="Calibri"/>
                      </a:endParaRPr>
                    </a:p>
                  </a:txBody>
                  <a:tcPr marL="14535" marR="14535" marT="14535" marB="0" anchor="b"/>
                </a:tc>
                <a:tc>
                  <a:txBody>
                    <a:bodyPr/>
                    <a:lstStyle/>
                    <a:p>
                      <a:pPr algn="ctr" fontAlgn="b"/>
                      <a:r>
                        <a:rPr lang="es-AR" sz="1700" u="none" strike="noStrike">
                          <a:effectLst/>
                        </a:rPr>
                        <a:t>65 FSK</a:t>
                      </a:r>
                      <a:endParaRPr lang="es-AR" sz="1700" b="0" i="0" u="none" strike="noStrike">
                        <a:solidFill>
                          <a:srgbClr val="000000"/>
                        </a:solidFill>
                        <a:effectLst/>
                        <a:latin typeface="Calibri"/>
                      </a:endParaRPr>
                    </a:p>
                  </a:txBody>
                  <a:tcPr marL="14535" marR="14535" marT="14535" marB="0" anchor="b"/>
                </a:tc>
                <a:tc>
                  <a:txBody>
                    <a:bodyPr/>
                    <a:lstStyle/>
                    <a:p>
                      <a:pPr algn="ctr" fontAlgn="b"/>
                      <a:r>
                        <a:rPr lang="es-AR" sz="1700" u="none" strike="noStrike">
                          <a:effectLst/>
                        </a:rPr>
                        <a:t>9 FSK</a:t>
                      </a:r>
                      <a:endParaRPr lang="es-AR" sz="1700" b="0" i="0" u="none" strike="noStrike">
                        <a:solidFill>
                          <a:srgbClr val="000000"/>
                        </a:solidFill>
                        <a:effectLst/>
                        <a:latin typeface="Calibri"/>
                      </a:endParaRPr>
                    </a:p>
                  </a:txBody>
                  <a:tcPr marL="14535" marR="14535" marT="14535" marB="0" anchor="b"/>
                </a:tc>
                <a:tc>
                  <a:txBody>
                    <a:bodyPr/>
                    <a:lstStyle/>
                    <a:p>
                      <a:pPr algn="ctr" fontAlgn="b"/>
                      <a:r>
                        <a:rPr lang="es-AR" sz="1700" u="none" strike="noStrike">
                          <a:effectLst/>
                        </a:rPr>
                        <a:t>8 FSK</a:t>
                      </a:r>
                      <a:endParaRPr lang="es-AR" sz="1700" b="0" i="0" u="none" strike="noStrike">
                        <a:solidFill>
                          <a:srgbClr val="000000"/>
                        </a:solidFill>
                        <a:effectLst/>
                        <a:latin typeface="Calibri"/>
                      </a:endParaRPr>
                    </a:p>
                  </a:txBody>
                  <a:tcPr marL="14535" marR="14535" marT="14535" marB="0" anchor="b"/>
                </a:tc>
              </a:tr>
              <a:tr h="290700">
                <a:tc>
                  <a:txBody>
                    <a:bodyPr/>
                    <a:lstStyle/>
                    <a:p>
                      <a:pPr algn="ctr" fontAlgn="ctr"/>
                      <a:r>
                        <a:rPr lang="es-AR" sz="1700" u="none" strike="noStrike">
                          <a:effectLst/>
                        </a:rPr>
                        <a:t>Duración</a:t>
                      </a:r>
                      <a:endParaRPr lang="es-AR" sz="1700" b="1" i="0" u="none" strike="noStrike">
                        <a:solidFill>
                          <a:srgbClr val="000000"/>
                        </a:solidFill>
                        <a:effectLst/>
                        <a:latin typeface="Calibri"/>
                      </a:endParaRPr>
                    </a:p>
                  </a:txBody>
                  <a:tcPr marL="14535" marR="14535" marT="14535" marB="0" anchor="ctr"/>
                </a:tc>
                <a:tc>
                  <a:txBody>
                    <a:bodyPr/>
                    <a:lstStyle/>
                    <a:p>
                      <a:pPr algn="ctr" fontAlgn="b"/>
                      <a:r>
                        <a:rPr lang="es-AR" sz="1700" u="none" strike="noStrike">
                          <a:effectLst/>
                        </a:rPr>
                        <a:t>Variable</a:t>
                      </a:r>
                      <a:endParaRPr lang="es-AR" sz="1700" b="0" i="0" u="none" strike="noStrike">
                        <a:solidFill>
                          <a:srgbClr val="000000"/>
                        </a:solidFill>
                        <a:effectLst/>
                        <a:latin typeface="Calibri"/>
                      </a:endParaRPr>
                    </a:p>
                  </a:txBody>
                  <a:tcPr marL="14535" marR="14535" marT="14535" marB="0" anchor="b"/>
                </a:tc>
                <a:tc>
                  <a:txBody>
                    <a:bodyPr/>
                    <a:lstStyle/>
                    <a:p>
                      <a:pPr algn="ctr" fontAlgn="b"/>
                      <a:r>
                        <a:rPr lang="es-AR" sz="1700" u="none" strike="noStrike">
                          <a:effectLst/>
                        </a:rPr>
                        <a:t>110,6 s</a:t>
                      </a:r>
                      <a:endParaRPr lang="es-AR" sz="1700" b="0" i="0" u="none" strike="noStrike">
                        <a:solidFill>
                          <a:srgbClr val="000000"/>
                        </a:solidFill>
                        <a:effectLst/>
                        <a:latin typeface="Calibri"/>
                      </a:endParaRPr>
                    </a:p>
                  </a:txBody>
                  <a:tcPr marL="14535" marR="14535" marT="14535" marB="0" anchor="b"/>
                </a:tc>
                <a:tc>
                  <a:txBody>
                    <a:bodyPr/>
                    <a:lstStyle/>
                    <a:p>
                      <a:pPr algn="ctr" fontAlgn="b"/>
                      <a:r>
                        <a:rPr lang="es-AR" sz="1700" u="none" strike="noStrike">
                          <a:effectLst/>
                        </a:rPr>
                        <a:t>0,1 s</a:t>
                      </a:r>
                      <a:endParaRPr lang="es-AR" sz="1700" b="0" i="0" u="none" strike="noStrike">
                        <a:solidFill>
                          <a:srgbClr val="000000"/>
                        </a:solidFill>
                        <a:effectLst/>
                        <a:latin typeface="Calibri"/>
                      </a:endParaRPr>
                    </a:p>
                  </a:txBody>
                  <a:tcPr marL="14535" marR="14535" marT="14535" marB="0" anchor="b"/>
                </a:tc>
                <a:tc>
                  <a:txBody>
                    <a:bodyPr/>
                    <a:lstStyle/>
                    <a:p>
                      <a:pPr algn="ctr" fontAlgn="b"/>
                      <a:r>
                        <a:rPr lang="es-AR" sz="1700" u="none" strike="noStrike" dirty="0">
                          <a:effectLst/>
                        </a:rPr>
                        <a:t>25,1 s</a:t>
                      </a:r>
                      <a:endParaRPr lang="es-AR" sz="1700" b="0" i="0" u="none" strike="noStrike" dirty="0">
                        <a:solidFill>
                          <a:srgbClr val="000000"/>
                        </a:solidFill>
                        <a:effectLst/>
                        <a:latin typeface="Calibri"/>
                      </a:endParaRPr>
                    </a:p>
                  </a:txBody>
                  <a:tcPr marL="14535" marR="14535" marT="14535" marB="0" anchor="b"/>
                </a:tc>
                <a:tc>
                  <a:txBody>
                    <a:bodyPr/>
                    <a:lstStyle/>
                    <a:p>
                      <a:pPr algn="ctr" fontAlgn="b"/>
                      <a:r>
                        <a:rPr lang="es-AR" sz="1700" u="none" strike="noStrike">
                          <a:effectLst/>
                        </a:rPr>
                        <a:t>46,8 s</a:t>
                      </a:r>
                      <a:endParaRPr lang="es-AR" sz="1700" b="0" i="0" u="none" strike="noStrike">
                        <a:solidFill>
                          <a:srgbClr val="000000"/>
                        </a:solidFill>
                        <a:effectLst/>
                        <a:latin typeface="Calibri"/>
                      </a:endParaRPr>
                    </a:p>
                  </a:txBody>
                  <a:tcPr marL="14535" marR="14535" marT="14535" marB="0" anchor="b"/>
                </a:tc>
                <a:tc>
                  <a:txBody>
                    <a:bodyPr/>
                    <a:lstStyle/>
                    <a:p>
                      <a:pPr algn="ctr" fontAlgn="b"/>
                      <a:r>
                        <a:rPr lang="es-AR" sz="1700" u="none" strike="noStrike">
                          <a:effectLst/>
                        </a:rPr>
                        <a:t>50 s</a:t>
                      </a:r>
                      <a:endParaRPr lang="es-AR" sz="1700" b="0" i="0" u="none" strike="noStrike">
                        <a:solidFill>
                          <a:srgbClr val="000000"/>
                        </a:solidFill>
                        <a:effectLst/>
                        <a:latin typeface="Calibri"/>
                      </a:endParaRPr>
                    </a:p>
                  </a:txBody>
                  <a:tcPr marL="14535" marR="14535" marT="14535" marB="0" anchor="b"/>
                </a:tc>
                <a:tc>
                  <a:txBody>
                    <a:bodyPr/>
                    <a:lstStyle/>
                    <a:p>
                      <a:pPr algn="ctr" fontAlgn="b"/>
                      <a:r>
                        <a:rPr lang="es-AR" sz="1700" u="none" strike="noStrike">
                          <a:effectLst/>
                        </a:rPr>
                        <a:t>12,64 s</a:t>
                      </a:r>
                      <a:endParaRPr lang="es-AR" sz="1700" b="0" i="0" u="none" strike="noStrike">
                        <a:solidFill>
                          <a:srgbClr val="000000"/>
                        </a:solidFill>
                        <a:effectLst/>
                        <a:latin typeface="Calibri"/>
                      </a:endParaRPr>
                    </a:p>
                  </a:txBody>
                  <a:tcPr marL="14535" marR="14535" marT="14535" marB="0" anchor="b"/>
                </a:tc>
              </a:tr>
              <a:tr h="581401">
                <a:tc>
                  <a:txBody>
                    <a:bodyPr/>
                    <a:lstStyle/>
                    <a:p>
                      <a:pPr algn="ctr" fontAlgn="ctr"/>
                      <a:r>
                        <a:rPr lang="es-AR" sz="1700" u="none" strike="noStrike">
                          <a:effectLst/>
                        </a:rPr>
                        <a:t>Minimo SNR</a:t>
                      </a:r>
                      <a:endParaRPr lang="es-AR" sz="1700" b="1" i="0" u="none" strike="noStrike">
                        <a:solidFill>
                          <a:srgbClr val="000000"/>
                        </a:solidFill>
                        <a:effectLst/>
                        <a:latin typeface="Calibri"/>
                      </a:endParaRPr>
                    </a:p>
                  </a:txBody>
                  <a:tcPr marL="14535" marR="14535" marT="14535" marB="0" anchor="ctr"/>
                </a:tc>
                <a:tc>
                  <a:txBody>
                    <a:bodyPr/>
                    <a:lstStyle/>
                    <a:p>
                      <a:pPr algn="ctr" fontAlgn="b"/>
                      <a:r>
                        <a:rPr lang="es-AR" sz="1700" u="none" strike="noStrike" dirty="0">
                          <a:effectLst/>
                        </a:rPr>
                        <a:t>-10 dB Humano</a:t>
                      </a:r>
                      <a:br>
                        <a:rPr lang="es-AR" sz="1700" u="none" strike="noStrike" dirty="0">
                          <a:effectLst/>
                        </a:rPr>
                      </a:br>
                      <a:r>
                        <a:rPr lang="es-AR" sz="1700" u="none" strike="noStrike" dirty="0">
                          <a:effectLst/>
                        </a:rPr>
                        <a:t>0 dB Software</a:t>
                      </a:r>
                      <a:endParaRPr lang="es-AR" sz="1700" b="0" i="0" u="none" strike="noStrike" dirty="0">
                        <a:solidFill>
                          <a:srgbClr val="000000"/>
                        </a:solidFill>
                        <a:effectLst/>
                        <a:latin typeface="Calibri"/>
                      </a:endParaRPr>
                    </a:p>
                  </a:txBody>
                  <a:tcPr marL="14535" marR="14535" marT="14535" marB="0" anchor="b"/>
                </a:tc>
                <a:tc>
                  <a:txBody>
                    <a:bodyPr/>
                    <a:lstStyle/>
                    <a:p>
                      <a:pPr algn="ctr" fontAlgn="ctr"/>
                      <a:r>
                        <a:rPr lang="es-AR" sz="1700" u="none" strike="noStrike">
                          <a:effectLst/>
                        </a:rPr>
                        <a:t>-28 dB</a:t>
                      </a:r>
                      <a:endParaRPr lang="es-AR" sz="1700" b="0" i="0" u="none" strike="noStrike">
                        <a:solidFill>
                          <a:srgbClr val="000000"/>
                        </a:solidFill>
                        <a:effectLst/>
                        <a:latin typeface="Calibri"/>
                      </a:endParaRPr>
                    </a:p>
                  </a:txBody>
                  <a:tcPr marL="14535" marR="14535" marT="14535" marB="0" anchor="ctr"/>
                </a:tc>
                <a:tc>
                  <a:txBody>
                    <a:bodyPr/>
                    <a:lstStyle/>
                    <a:p>
                      <a:pPr algn="ctr" fontAlgn="ctr"/>
                      <a:r>
                        <a:rPr lang="es-AR" sz="1700" u="none" strike="noStrike">
                          <a:effectLst/>
                        </a:rPr>
                        <a:t>0 dB</a:t>
                      </a:r>
                      <a:endParaRPr lang="es-AR" sz="1700" b="0" i="0" u="none" strike="noStrike">
                        <a:solidFill>
                          <a:srgbClr val="000000"/>
                        </a:solidFill>
                        <a:effectLst/>
                        <a:latin typeface="Calibri"/>
                      </a:endParaRPr>
                    </a:p>
                  </a:txBody>
                  <a:tcPr marL="14535" marR="14535" marT="14535" marB="0" anchor="ctr"/>
                </a:tc>
                <a:tc>
                  <a:txBody>
                    <a:bodyPr/>
                    <a:lstStyle/>
                    <a:p>
                      <a:pPr algn="ctr" fontAlgn="ctr"/>
                      <a:r>
                        <a:rPr lang="es-AR" sz="1700" u="none" strike="noStrike" dirty="0">
                          <a:effectLst/>
                        </a:rPr>
                        <a:t>-21 dB</a:t>
                      </a:r>
                      <a:endParaRPr lang="es-AR" sz="1700" b="0" i="0" u="none" strike="noStrike" dirty="0">
                        <a:solidFill>
                          <a:srgbClr val="000000"/>
                        </a:solidFill>
                        <a:effectLst/>
                        <a:latin typeface="Calibri"/>
                      </a:endParaRPr>
                    </a:p>
                  </a:txBody>
                  <a:tcPr marL="14535" marR="14535" marT="14535" marB="0" anchor="ctr"/>
                </a:tc>
                <a:tc>
                  <a:txBody>
                    <a:bodyPr/>
                    <a:lstStyle/>
                    <a:p>
                      <a:pPr algn="ctr" fontAlgn="ctr"/>
                      <a:r>
                        <a:rPr lang="es-AR" sz="1700" u="none" strike="noStrike">
                          <a:effectLst/>
                        </a:rPr>
                        <a:t>-28 dB</a:t>
                      </a:r>
                      <a:endParaRPr lang="es-AR" sz="1700" b="0" i="0" u="none" strike="noStrike">
                        <a:solidFill>
                          <a:srgbClr val="000000"/>
                        </a:solidFill>
                        <a:effectLst/>
                        <a:latin typeface="Calibri"/>
                      </a:endParaRPr>
                    </a:p>
                  </a:txBody>
                  <a:tcPr marL="14535" marR="14535" marT="14535" marB="0" anchor="ctr"/>
                </a:tc>
                <a:tc>
                  <a:txBody>
                    <a:bodyPr/>
                    <a:lstStyle/>
                    <a:p>
                      <a:pPr algn="ctr" fontAlgn="ctr"/>
                      <a:r>
                        <a:rPr lang="es-AR" sz="1700" u="none" strike="noStrike" dirty="0">
                          <a:effectLst/>
                        </a:rPr>
                        <a:t>-27 dB</a:t>
                      </a:r>
                      <a:endParaRPr lang="es-AR" sz="1700" b="0" i="0" u="none" strike="noStrike" dirty="0">
                        <a:solidFill>
                          <a:srgbClr val="000000"/>
                        </a:solidFill>
                        <a:effectLst/>
                        <a:latin typeface="Calibri"/>
                      </a:endParaRPr>
                    </a:p>
                  </a:txBody>
                  <a:tcPr marL="14535" marR="14535" marT="14535" marB="0" anchor="ctr"/>
                </a:tc>
                <a:tc>
                  <a:txBody>
                    <a:bodyPr/>
                    <a:lstStyle/>
                    <a:p>
                      <a:pPr algn="ctr" fontAlgn="ctr"/>
                      <a:r>
                        <a:rPr lang="es-AR" sz="1700" u="none" strike="noStrike" dirty="0">
                          <a:effectLst/>
                        </a:rPr>
                        <a:t>-20 dB</a:t>
                      </a:r>
                      <a:endParaRPr lang="es-AR" sz="1700" b="0" i="0" u="none" strike="noStrike" dirty="0">
                        <a:solidFill>
                          <a:srgbClr val="000000"/>
                        </a:solidFill>
                        <a:effectLst/>
                        <a:latin typeface="Calibri"/>
                      </a:endParaRPr>
                    </a:p>
                  </a:txBody>
                  <a:tcPr marL="14535" marR="14535" marT="14535" marB="0" anchor="ctr"/>
                </a:tc>
              </a:tr>
            </a:tbl>
          </a:graphicData>
        </a:graphic>
      </p:graphicFrame>
      <p:pic>
        <p:nvPicPr>
          <p:cNvPr id="3077"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1311" t="7946"/>
          <a:stretch/>
        </p:blipFill>
        <p:spPr bwMode="auto">
          <a:xfrm>
            <a:off x="383685" y="3284984"/>
            <a:ext cx="8655544" cy="2736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CuadroTexto"/>
          <p:cNvSpPr txBox="1"/>
          <p:nvPr/>
        </p:nvSpPr>
        <p:spPr>
          <a:xfrm>
            <a:off x="1475656" y="6021288"/>
            <a:ext cx="1523174" cy="369332"/>
          </a:xfrm>
          <a:prstGeom prst="rect">
            <a:avLst/>
          </a:prstGeom>
          <a:noFill/>
        </p:spPr>
        <p:txBody>
          <a:bodyPr wrap="none" rtlCol="0">
            <a:spAutoFit/>
          </a:bodyPr>
          <a:lstStyle/>
          <a:p>
            <a:r>
              <a:rPr lang="es-AR" dirty="0" smtClean="0"/>
              <a:t>CW @ 25 WPM</a:t>
            </a:r>
            <a:endParaRPr lang="es-AR" dirty="0"/>
          </a:p>
        </p:txBody>
      </p:sp>
      <p:sp>
        <p:nvSpPr>
          <p:cNvPr id="11" name="10 CuadroTexto"/>
          <p:cNvSpPr txBox="1"/>
          <p:nvPr/>
        </p:nvSpPr>
        <p:spPr>
          <a:xfrm rot="16200000">
            <a:off x="-451885" y="4016583"/>
            <a:ext cx="1273105" cy="369332"/>
          </a:xfrm>
          <a:prstGeom prst="rect">
            <a:avLst/>
          </a:prstGeom>
          <a:noFill/>
        </p:spPr>
        <p:txBody>
          <a:bodyPr wrap="none" rtlCol="0">
            <a:spAutoFit/>
          </a:bodyPr>
          <a:lstStyle/>
          <a:p>
            <a:r>
              <a:rPr lang="es-AR" dirty="0" smtClean="0"/>
              <a:t>50 segundos</a:t>
            </a:r>
            <a:endParaRPr lang="es-AR" dirty="0"/>
          </a:p>
        </p:txBody>
      </p:sp>
    </p:spTree>
    <p:extLst>
      <p:ext uri="{BB962C8B-B14F-4D97-AF65-F5344CB8AC3E}">
        <p14:creationId xmlns:p14="http://schemas.microsoft.com/office/powerpoint/2010/main" val="30248750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Teoría de la demodulación</a:t>
            </a:r>
            <a:endParaRPr lang="es-AR" dirty="0"/>
          </a:p>
        </p:txBody>
      </p:sp>
      <p:sp>
        <p:nvSpPr>
          <p:cNvPr id="3" name="2 Marcador de contenido"/>
          <p:cNvSpPr>
            <a:spLocks noGrp="1"/>
          </p:cNvSpPr>
          <p:nvPr>
            <p:ph sz="quarter" idx="13"/>
          </p:nvPr>
        </p:nvSpPr>
        <p:spPr/>
        <p:txBody>
          <a:bodyPr/>
          <a:lstStyle/>
          <a:p>
            <a:r>
              <a:rPr lang="es-AR" dirty="0" smtClean="0"/>
              <a:t>Se determina la frecuencia de sincronización, teniendo en cuenta el offset de frecuencia y tiempo por la distancia y constantes de propagación</a:t>
            </a:r>
          </a:p>
          <a:p>
            <a:r>
              <a:rPr lang="es-AR" dirty="0" smtClean="0"/>
              <a:t>Se realiza el análisis espectral para determinar los picos de señales que no se ajustan a los patrones de datos de los tonos posibles</a:t>
            </a:r>
          </a:p>
          <a:p>
            <a:r>
              <a:rPr lang="es-AR" dirty="0" smtClean="0"/>
              <a:t>Los patrones de caracteres detectados se organizan en un </a:t>
            </a:r>
            <a:r>
              <a:rPr lang="es-AR" dirty="0" err="1" smtClean="0"/>
              <a:t>array</a:t>
            </a:r>
            <a:r>
              <a:rPr lang="es-AR" dirty="0" smtClean="0"/>
              <a:t> según SNR</a:t>
            </a:r>
          </a:p>
          <a:p>
            <a:r>
              <a:rPr lang="es-AR" dirty="0" smtClean="0"/>
              <a:t>Con el factor de redundancia se comparan los caracteres de cada fase de decodificación asignando la probabilidad de acierto teniendo en cuenta el SNR detectado en cada fase</a:t>
            </a:r>
          </a:p>
          <a:p>
            <a:r>
              <a:rPr lang="es-AR" dirty="0" smtClean="0"/>
              <a:t>Luego se forma la estructura de la información que logre superar los símbolos de control (verificadores de integridad de los datos)</a:t>
            </a:r>
          </a:p>
          <a:p>
            <a:r>
              <a:rPr lang="es-AR" dirty="0" smtClean="0"/>
              <a:t>Gracias al algoritmo de corrección de errores Red Solomon introducido en los últimos protocolos se puede asegurar la decodificación correcta aun con un 70 % de los datos. </a:t>
            </a:r>
          </a:p>
          <a:p>
            <a:endParaRPr lang="es-AR" dirty="0" smtClean="0"/>
          </a:p>
        </p:txBody>
      </p:sp>
    </p:spTree>
    <p:extLst>
      <p:ext uri="{BB962C8B-B14F-4D97-AF65-F5344CB8AC3E}">
        <p14:creationId xmlns:p14="http://schemas.microsoft.com/office/powerpoint/2010/main" val="9500664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El Software</a:t>
            </a:r>
            <a:endParaRPr lang="es-AR" dirty="0"/>
          </a:p>
        </p:txBody>
      </p:sp>
      <p:sp>
        <p:nvSpPr>
          <p:cNvPr id="3" name="2 Marcador de contenido"/>
          <p:cNvSpPr>
            <a:spLocks noGrp="1"/>
          </p:cNvSpPr>
          <p:nvPr>
            <p:ph sz="quarter" idx="13"/>
          </p:nvPr>
        </p:nvSpPr>
        <p:spPr/>
        <p:txBody>
          <a:bodyPr/>
          <a:lstStyle/>
          <a:p>
            <a:r>
              <a:rPr lang="es-AR" dirty="0" smtClean="0"/>
              <a:t>Distribuido bajo licencia GNU</a:t>
            </a:r>
          </a:p>
          <a:p>
            <a:r>
              <a:rPr lang="es-AR" dirty="0"/>
              <a:t>Compilado para Windows, MAC y Linux (</a:t>
            </a:r>
            <a:r>
              <a:rPr lang="es-AR" dirty="0" err="1"/>
              <a:t>Debian</a:t>
            </a:r>
            <a:r>
              <a:rPr lang="es-AR" dirty="0"/>
              <a:t>, Ubuntu, </a:t>
            </a:r>
            <a:r>
              <a:rPr lang="es-AR" dirty="0" err="1"/>
              <a:t>RedHat</a:t>
            </a:r>
            <a:r>
              <a:rPr lang="es-AR" dirty="0"/>
              <a:t>, </a:t>
            </a:r>
            <a:r>
              <a:rPr lang="es-AR" dirty="0" err="1"/>
              <a:t>Raspbian</a:t>
            </a:r>
            <a:r>
              <a:rPr lang="es-AR" dirty="0"/>
              <a:t>, </a:t>
            </a:r>
            <a:r>
              <a:rPr lang="es-AR" dirty="0" err="1"/>
              <a:t>Fedora</a:t>
            </a:r>
            <a:r>
              <a:rPr lang="es-AR" dirty="0"/>
              <a:t>)</a:t>
            </a:r>
          </a:p>
          <a:p>
            <a:r>
              <a:rPr lang="es-AR" dirty="0" smtClean="0"/>
              <a:t>Programado en:</a:t>
            </a:r>
          </a:p>
          <a:p>
            <a:pPr lvl="1"/>
            <a:r>
              <a:rPr lang="es-AR" sz="2000" dirty="0" err="1" smtClean="0"/>
              <a:t>Python</a:t>
            </a:r>
            <a:r>
              <a:rPr lang="es-AR" sz="2000" dirty="0" smtClean="0"/>
              <a:t> la interface grafica, corre bajo un solo hilo y administra todos los módulos.</a:t>
            </a:r>
          </a:p>
          <a:p>
            <a:pPr lvl="1"/>
            <a:r>
              <a:rPr lang="es-AR" sz="2000" dirty="0" smtClean="0"/>
              <a:t>C++ para la conectividad con los equipos de radio e I/O audio, y manejando los tiempos e hilos de ejecución del decodificación y codificador del siguiente mensaje</a:t>
            </a:r>
          </a:p>
          <a:p>
            <a:pPr lvl="1"/>
            <a:r>
              <a:rPr lang="es-AR" sz="2000" dirty="0" smtClean="0"/>
              <a:t>Fortran para los cálculos matemáticos de codificación y decodificación.</a:t>
            </a:r>
          </a:p>
          <a:p>
            <a:endParaRPr lang="es-AR" dirty="0" smtClean="0"/>
          </a:p>
          <a:p>
            <a:pPr lvl="1"/>
            <a:endParaRPr lang="es-AR" dirty="0"/>
          </a:p>
        </p:txBody>
      </p:sp>
    </p:spTree>
    <p:extLst>
      <p:ext uri="{BB962C8B-B14F-4D97-AF65-F5344CB8AC3E}">
        <p14:creationId xmlns:p14="http://schemas.microsoft.com/office/powerpoint/2010/main" val="4057044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¿Por qué fortran?</a:t>
            </a:r>
            <a:endParaRPr lang="es-AR" dirty="0"/>
          </a:p>
        </p:txBody>
      </p:sp>
      <p:sp>
        <p:nvSpPr>
          <p:cNvPr id="4" name="3 CuadroTexto"/>
          <p:cNvSpPr txBox="1"/>
          <p:nvPr/>
        </p:nvSpPr>
        <p:spPr>
          <a:xfrm>
            <a:off x="620835" y="2276872"/>
            <a:ext cx="7776864" cy="2308324"/>
          </a:xfrm>
          <a:prstGeom prst="rect">
            <a:avLst/>
          </a:prstGeom>
          <a:noFill/>
        </p:spPr>
        <p:txBody>
          <a:bodyPr wrap="square" rtlCol="0">
            <a:spAutoFit/>
          </a:bodyPr>
          <a:lstStyle/>
          <a:p>
            <a:r>
              <a:rPr lang="en-US" sz="2400" i="1" dirty="0">
                <a:solidFill>
                  <a:srgbClr val="FF0000"/>
                </a:solidFill>
              </a:rPr>
              <a:t>FORTRAN is an "ancient but honorable" programming language.  For many good reasons it is still widely used in scientific programming.  It is especially well suited to the kind of "number crunching" required for digital signal processing.</a:t>
            </a:r>
            <a:r>
              <a:rPr lang="en-US" sz="2400" i="1" dirty="0" smtClean="0">
                <a:solidFill>
                  <a:srgbClr val="FF0000"/>
                </a:solidFill>
              </a:rPr>
              <a:t/>
            </a:r>
            <a:br>
              <a:rPr lang="en-US" sz="2400" i="1" dirty="0" smtClean="0">
                <a:solidFill>
                  <a:srgbClr val="FF0000"/>
                </a:solidFill>
              </a:rPr>
            </a:br>
            <a:r>
              <a:rPr lang="en-US" sz="2400" i="1" dirty="0" smtClean="0">
                <a:solidFill>
                  <a:srgbClr val="FF0000"/>
                </a:solidFill>
              </a:rPr>
              <a:t/>
            </a:r>
            <a:br>
              <a:rPr lang="en-US" sz="2400" i="1" dirty="0" smtClean="0">
                <a:solidFill>
                  <a:srgbClr val="FF0000"/>
                </a:solidFill>
              </a:rPr>
            </a:br>
            <a:r>
              <a:rPr lang="en-US" sz="2400" i="1" dirty="0">
                <a:solidFill>
                  <a:srgbClr val="FF0000"/>
                </a:solidFill>
              </a:rPr>
              <a:t>        -- 73, Joe, K1JT</a:t>
            </a:r>
            <a:endParaRPr lang="es-AR" sz="2400" i="1" dirty="0">
              <a:solidFill>
                <a:srgbClr val="FF0000"/>
              </a:solidFill>
            </a:endParaRPr>
          </a:p>
        </p:txBody>
      </p:sp>
    </p:spTree>
    <p:extLst>
      <p:ext uri="{BB962C8B-B14F-4D97-AF65-F5344CB8AC3E}">
        <p14:creationId xmlns:p14="http://schemas.microsoft.com/office/powerpoint/2010/main" val="21373689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7924800" cy="994122"/>
          </a:xfrm>
        </p:spPr>
        <p:txBody>
          <a:bodyPr/>
          <a:lstStyle/>
          <a:p>
            <a:r>
              <a:rPr lang="es-AR" dirty="0" smtClean="0"/>
              <a:t>Otras consideraciones Finales</a:t>
            </a:r>
            <a:endParaRPr lang="es-AR" dirty="0"/>
          </a:p>
        </p:txBody>
      </p:sp>
      <p:sp>
        <p:nvSpPr>
          <p:cNvPr id="3" name="2 Marcador de contenido"/>
          <p:cNvSpPr>
            <a:spLocks noGrp="1"/>
          </p:cNvSpPr>
          <p:nvPr>
            <p:ph sz="quarter" idx="13"/>
          </p:nvPr>
        </p:nvSpPr>
        <p:spPr>
          <a:xfrm>
            <a:off x="609600" y="1268760"/>
            <a:ext cx="7924800" cy="4114800"/>
          </a:xfrm>
        </p:spPr>
        <p:txBody>
          <a:bodyPr/>
          <a:lstStyle/>
          <a:p>
            <a:r>
              <a:rPr lang="es-AR" dirty="0" smtClean="0"/>
              <a:t>Actualmente hay mas </a:t>
            </a:r>
            <a:r>
              <a:rPr lang="es-AR" dirty="0" smtClean="0"/>
              <a:t>650.000 </a:t>
            </a:r>
            <a:r>
              <a:rPr lang="es-AR" dirty="0" smtClean="0"/>
              <a:t>usuarios activos entre los diferentes </a:t>
            </a:r>
            <a:r>
              <a:rPr lang="es-AR" dirty="0" smtClean="0"/>
              <a:t>modos en el mundo.</a:t>
            </a:r>
            <a:endParaRPr lang="es-AR" dirty="0" smtClean="0"/>
          </a:p>
          <a:p>
            <a:r>
              <a:rPr lang="es-AR" dirty="0" smtClean="0"/>
              <a:t>Promedio mayor a </a:t>
            </a:r>
            <a:r>
              <a:rPr lang="es-AR" dirty="0" smtClean="0"/>
              <a:t>200.000 </a:t>
            </a:r>
            <a:r>
              <a:rPr lang="es-AR" dirty="0" smtClean="0"/>
              <a:t>QSO/H vs </a:t>
            </a:r>
            <a:r>
              <a:rPr lang="es-AR" dirty="0" smtClean="0"/>
              <a:t> </a:t>
            </a:r>
            <a:r>
              <a:rPr lang="es-AR" dirty="0" smtClean="0"/>
              <a:t>2.000 en CW y &lt; 1000 en </a:t>
            </a:r>
            <a:r>
              <a:rPr lang="es-AR" dirty="0" err="1" smtClean="0"/>
              <a:t>Fonia</a:t>
            </a:r>
            <a:r>
              <a:rPr lang="es-AR" dirty="0" smtClean="0"/>
              <a:t>.</a:t>
            </a:r>
          </a:p>
          <a:p>
            <a:r>
              <a:rPr lang="es-AR" dirty="0" smtClean="0"/>
              <a:t>Con 5w de potencia y antenas básicas se logran comunicados de 17000Kms (</a:t>
            </a:r>
            <a:r>
              <a:rPr lang="es-AR" dirty="0" err="1" smtClean="0"/>
              <a:t>Japon</a:t>
            </a:r>
            <a:r>
              <a:rPr lang="es-AR" dirty="0" smtClean="0"/>
              <a:t>, </a:t>
            </a:r>
            <a:r>
              <a:rPr lang="es-AR" dirty="0" smtClean="0"/>
              <a:t>Rusia Oriental, India, China, Etc.).</a:t>
            </a:r>
            <a:endParaRPr lang="es-AR" dirty="0" smtClean="0"/>
          </a:p>
          <a:p>
            <a:r>
              <a:rPr lang="es-AR" dirty="0" smtClean="0"/>
              <a:t>La incidencia en la calidad y cantidad de comunicados ha logrado </a:t>
            </a:r>
            <a:r>
              <a:rPr lang="es-AR" dirty="0" smtClean="0"/>
              <a:t>restablecer </a:t>
            </a:r>
            <a:r>
              <a:rPr lang="es-AR" dirty="0" smtClean="0"/>
              <a:t>la actividad de los radioaficionados.</a:t>
            </a:r>
          </a:p>
          <a:p>
            <a:r>
              <a:rPr lang="es-AR" dirty="0" smtClean="0"/>
              <a:t>Constantemente se logran decodificaciones de hasta 30 señales simultaneas.</a:t>
            </a:r>
          </a:p>
          <a:p>
            <a:endParaRPr lang="es-AR" dirty="0"/>
          </a:p>
        </p:txBody>
      </p:sp>
      <p:pic>
        <p:nvPicPr>
          <p:cNvPr id="4098" name="Picture 2" descr="High Definition Software Defined Radio â Update 2.76v"/>
          <p:cNvPicPr>
            <a:picLocks noChangeAspect="1" noChangeArrowheads="1"/>
          </p:cNvPicPr>
          <p:nvPr/>
        </p:nvPicPr>
        <p:blipFill rotWithShape="1">
          <a:blip r:embed="rId2">
            <a:extLst>
              <a:ext uri="{28A0092B-C50C-407E-A947-70E740481C1C}">
                <a14:useLocalDpi xmlns:a14="http://schemas.microsoft.com/office/drawing/2010/main" val="0"/>
              </a:ext>
            </a:extLst>
          </a:blip>
          <a:srcRect t="3924" b="48038"/>
          <a:stretch/>
        </p:blipFill>
        <p:spPr bwMode="auto">
          <a:xfrm>
            <a:off x="762000" y="3793696"/>
            <a:ext cx="7620000" cy="2731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274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¿Qué son las ondas </a:t>
            </a:r>
            <a:r>
              <a:rPr lang="es-AR" dirty="0" err="1" smtClean="0"/>
              <a:t>electromagneticas</a:t>
            </a:r>
            <a:r>
              <a:rPr lang="es-AR" dirty="0" smtClean="0"/>
              <a:t>?</a:t>
            </a:r>
            <a:endParaRPr lang="es-AR" dirty="0"/>
          </a:p>
        </p:txBody>
      </p:sp>
      <p:sp>
        <p:nvSpPr>
          <p:cNvPr id="3" name="2 Marcador de contenido"/>
          <p:cNvSpPr>
            <a:spLocks noGrp="1"/>
          </p:cNvSpPr>
          <p:nvPr>
            <p:ph sz="quarter" idx="13"/>
          </p:nvPr>
        </p:nvSpPr>
        <p:spPr/>
        <p:txBody>
          <a:bodyPr>
            <a:normAutofit/>
          </a:bodyPr>
          <a:lstStyle/>
          <a:p>
            <a:r>
              <a:rPr lang="es-AR" dirty="0"/>
              <a:t>Cuando se combinan o se mueven juntos los dos campos, el eléctrico y el magnético, generan </a:t>
            </a:r>
            <a:r>
              <a:rPr lang="es-AR" b="1" dirty="0"/>
              <a:t>ondas electromagnéticas</a:t>
            </a:r>
            <a:r>
              <a:rPr lang="es-AR" dirty="0" smtClean="0"/>
              <a:t>.</a:t>
            </a:r>
            <a:endParaRPr lang="es-AR"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8313" y="3034258"/>
            <a:ext cx="5667375" cy="2266950"/>
          </a:xfrm>
          <a:prstGeom prst="rect">
            <a:avLst/>
          </a:prstGeom>
        </p:spPr>
      </p:pic>
    </p:spTree>
    <p:extLst>
      <p:ext uri="{BB962C8B-B14F-4D97-AF65-F5344CB8AC3E}">
        <p14:creationId xmlns:p14="http://schemas.microsoft.com/office/powerpoint/2010/main" val="461151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ubtítulo"/>
          <p:cNvSpPr>
            <a:spLocks noGrp="1"/>
          </p:cNvSpPr>
          <p:nvPr>
            <p:ph type="subTitle" idx="1"/>
          </p:nvPr>
        </p:nvSpPr>
        <p:spPr/>
        <p:txBody>
          <a:bodyPr/>
          <a:lstStyle/>
          <a:p>
            <a:r>
              <a:rPr lang="es-AR" dirty="0" smtClean="0"/>
              <a:t>73, Ignacio, LU5JIB</a:t>
            </a:r>
            <a:endParaRPr lang="es-AR" dirty="0"/>
          </a:p>
        </p:txBody>
      </p:sp>
      <p:sp>
        <p:nvSpPr>
          <p:cNvPr id="3" name="2 Título"/>
          <p:cNvSpPr>
            <a:spLocks noGrp="1"/>
          </p:cNvSpPr>
          <p:nvPr>
            <p:ph type="ctrTitle"/>
          </p:nvPr>
        </p:nvSpPr>
        <p:spPr/>
        <p:txBody>
          <a:bodyPr/>
          <a:lstStyle/>
          <a:p>
            <a:r>
              <a:rPr lang="es-AR" dirty="0" smtClean="0"/>
              <a:t>Muchas gracias por su atención</a:t>
            </a:r>
            <a:endParaRPr lang="es-AR" dirty="0"/>
          </a:p>
        </p:txBody>
      </p:sp>
    </p:spTree>
    <p:extLst>
      <p:ext uri="{BB962C8B-B14F-4D97-AF65-F5344CB8AC3E}">
        <p14:creationId xmlns:p14="http://schemas.microsoft.com/office/powerpoint/2010/main" val="438733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¿Qué son las ondas </a:t>
            </a:r>
            <a:r>
              <a:rPr lang="es-AR" dirty="0" err="1" smtClean="0"/>
              <a:t>electromagneticas</a:t>
            </a:r>
            <a:r>
              <a:rPr lang="es-AR" dirty="0" smtClean="0"/>
              <a:t>?</a:t>
            </a:r>
            <a:endParaRPr lang="es-AR" dirty="0"/>
          </a:p>
        </p:txBody>
      </p:sp>
      <p:sp>
        <p:nvSpPr>
          <p:cNvPr id="3" name="2 Marcador de contenido"/>
          <p:cNvSpPr>
            <a:spLocks noGrp="1"/>
          </p:cNvSpPr>
          <p:nvPr>
            <p:ph sz="quarter" idx="13"/>
          </p:nvPr>
        </p:nvSpPr>
        <p:spPr/>
        <p:txBody>
          <a:bodyPr>
            <a:normAutofit/>
          </a:bodyPr>
          <a:lstStyle/>
          <a:p>
            <a:r>
              <a:rPr lang="es-AR" dirty="0"/>
              <a:t>Las radiaciones electromagnéticas son las generadas por partículas eléctricas y magnéticas moviéndose a la vez (oscilando) generando ondas que se pueden propagar (viajar) por el aire.</a:t>
            </a:r>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s-AR" dirty="0" smtClean="0"/>
          </a:p>
          <a:p>
            <a:pPr marL="0" indent="0">
              <a:buNone/>
            </a:pPr>
            <a:endParaRPr lang="es-AR" dirty="0"/>
          </a:p>
          <a:p>
            <a:endParaRPr lang="es-AR" dirty="0"/>
          </a:p>
        </p:txBody>
      </p:sp>
      <p:pic>
        <p:nvPicPr>
          <p:cNvPr id="5" name="Marcador de contenido 3"/>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512578" y="2564904"/>
            <a:ext cx="6118845" cy="3123040"/>
          </a:xfrm>
          <a:prstGeom prst="rect">
            <a:avLst/>
          </a:prstGeom>
        </p:spPr>
      </p:pic>
    </p:spTree>
    <p:extLst>
      <p:ext uri="{BB962C8B-B14F-4D97-AF65-F5344CB8AC3E}">
        <p14:creationId xmlns:p14="http://schemas.microsoft.com/office/powerpoint/2010/main" val="2142227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¿Qué son las ondas </a:t>
            </a:r>
            <a:r>
              <a:rPr lang="es-AR" dirty="0" err="1" smtClean="0"/>
              <a:t>electromagneticas</a:t>
            </a:r>
            <a:endParaRPr lang="es-AR" dirty="0"/>
          </a:p>
        </p:txBody>
      </p:sp>
      <p:sp>
        <p:nvSpPr>
          <p:cNvPr id="3" name="2 Marcador de contenido"/>
          <p:cNvSpPr>
            <a:spLocks noGrp="1"/>
          </p:cNvSpPr>
          <p:nvPr>
            <p:ph sz="quarter" idx="13"/>
          </p:nvPr>
        </p:nvSpPr>
        <p:spPr/>
        <p:txBody>
          <a:bodyPr/>
          <a:lstStyle/>
          <a:p>
            <a:r>
              <a:rPr lang="es-AR" b="1" u="sng" dirty="0">
                <a:latin typeface="Tahoma" panose="020B0604030504040204" pitchFamily="34" charset="0"/>
                <a:ea typeface="Tahoma" panose="020B0604030504040204" pitchFamily="34" charset="0"/>
                <a:cs typeface="Tahoma" panose="020B0604030504040204" pitchFamily="34" charset="0"/>
              </a:rPr>
              <a:t>Frecuencia</a:t>
            </a:r>
            <a:r>
              <a:rPr lang="es-AR" dirty="0">
                <a:latin typeface="Tahoma" panose="020B0604030504040204" pitchFamily="34" charset="0"/>
                <a:ea typeface="Tahoma" panose="020B0604030504040204" pitchFamily="34" charset="0"/>
                <a:cs typeface="Tahoma" panose="020B0604030504040204" pitchFamily="34" charset="0"/>
              </a:rPr>
              <a:t>: Número de veces que se repite la onda por unidad de tiempo. Si se usa el Hertzio es el numero de veces que se repite la onda por cada segundo</a:t>
            </a:r>
            <a:r>
              <a:rPr lang="es-AR" dirty="0" smtClean="0">
                <a:latin typeface="Tahoma" panose="020B0604030504040204" pitchFamily="34" charset="0"/>
                <a:ea typeface="Tahoma" panose="020B0604030504040204" pitchFamily="34" charset="0"/>
                <a:cs typeface="Tahoma" panose="020B0604030504040204" pitchFamily="34" charset="0"/>
              </a:rPr>
              <a:t>.</a:t>
            </a:r>
          </a:p>
          <a:p>
            <a:endParaRPr lang="es-AR" dirty="0">
              <a:latin typeface="Tahoma" panose="020B0604030504040204" pitchFamily="34" charset="0"/>
              <a:ea typeface="Tahoma" panose="020B0604030504040204" pitchFamily="34" charset="0"/>
              <a:cs typeface="Tahoma" panose="020B0604030504040204" pitchFamily="34" charset="0"/>
            </a:endParaRPr>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338" y="2578539"/>
            <a:ext cx="4505325" cy="3190875"/>
          </a:xfrm>
          <a:prstGeom prst="rect">
            <a:avLst/>
          </a:prstGeom>
        </p:spPr>
      </p:pic>
    </p:spTree>
    <p:extLst>
      <p:ext uri="{BB962C8B-B14F-4D97-AF65-F5344CB8AC3E}">
        <p14:creationId xmlns:p14="http://schemas.microsoft.com/office/powerpoint/2010/main" val="3405777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Tipos de Antenas</a:t>
            </a:r>
            <a:endParaRPr lang="es-AR" dirty="0"/>
          </a:p>
        </p:txBody>
      </p:sp>
      <p:sp>
        <p:nvSpPr>
          <p:cNvPr id="3" name="2 Marcador de contenido"/>
          <p:cNvSpPr>
            <a:spLocks noGrp="1"/>
          </p:cNvSpPr>
          <p:nvPr>
            <p:ph sz="quarter" idx="13"/>
          </p:nvPr>
        </p:nvSpPr>
        <p:spPr/>
        <p:txBody>
          <a:bodyPr/>
          <a:lstStyle/>
          <a:p>
            <a:r>
              <a:rPr lang="es-AR" b="1" u="sng" dirty="0"/>
              <a:t>Dipolo</a:t>
            </a:r>
            <a:r>
              <a:rPr lang="es-AR" dirty="0"/>
              <a:t>: Las antenas dipolo son las más sencillas de todas. Consiste en un hilo conductor de media longitud de onda a la frecuencia de trabajo, cortado por la mitad, en cuyo centro se coloca un generador o una línea de transmisión. La longitud de un dipolo debe ser por tanto:  L = 142,5 / f  siendo f  la frecuencia en megahercios.</a:t>
            </a:r>
          </a:p>
          <a:p>
            <a:endParaRPr lang="es-AR"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635" y="2903636"/>
            <a:ext cx="6321504" cy="3117652"/>
          </a:xfrm>
          <a:prstGeom prst="rect">
            <a:avLst/>
          </a:prstGeom>
        </p:spPr>
      </p:pic>
    </p:spTree>
    <p:extLst>
      <p:ext uri="{BB962C8B-B14F-4D97-AF65-F5344CB8AC3E}">
        <p14:creationId xmlns:p14="http://schemas.microsoft.com/office/powerpoint/2010/main" val="1792710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404664"/>
            <a:ext cx="7924800" cy="634082"/>
          </a:xfrm>
        </p:spPr>
        <p:txBody>
          <a:bodyPr/>
          <a:lstStyle/>
          <a:p>
            <a:r>
              <a:rPr lang="es-AR" dirty="0" smtClean="0"/>
              <a:t>Tipos de Antenas</a:t>
            </a:r>
            <a:endParaRPr lang="es-AR" dirty="0"/>
          </a:p>
        </p:txBody>
      </p:sp>
      <p:sp>
        <p:nvSpPr>
          <p:cNvPr id="3" name="2 Marcador de contenido"/>
          <p:cNvSpPr>
            <a:spLocks noGrp="1"/>
          </p:cNvSpPr>
          <p:nvPr>
            <p:ph sz="quarter" idx="13"/>
          </p:nvPr>
        </p:nvSpPr>
        <p:spPr>
          <a:xfrm>
            <a:off x="647378" y="1086448"/>
            <a:ext cx="7924800" cy="4114800"/>
          </a:xfrm>
        </p:spPr>
        <p:txBody>
          <a:bodyPr/>
          <a:lstStyle/>
          <a:p>
            <a:pPr algn="just"/>
            <a:r>
              <a:rPr lang="es-AR" b="1" u="sng" dirty="0"/>
              <a:t>Antena Vertical</a:t>
            </a:r>
            <a:r>
              <a:rPr lang="es-AR" dirty="0"/>
              <a:t>:  Se denomina </a:t>
            </a:r>
            <a:r>
              <a:rPr lang="es-AR" b="1" dirty="0" err="1"/>
              <a:t>monopolo</a:t>
            </a:r>
            <a:r>
              <a:rPr lang="es-AR" b="1" dirty="0"/>
              <a:t> vertical</a:t>
            </a:r>
            <a:r>
              <a:rPr lang="es-AR" dirty="0"/>
              <a:t> a un tipo de antena que es la mitad de un dipolo, y en este caso, vertical. Cuando el </a:t>
            </a:r>
            <a:r>
              <a:rPr lang="es-AR" dirty="0" err="1"/>
              <a:t>monopolo</a:t>
            </a:r>
            <a:r>
              <a:rPr lang="es-AR" dirty="0"/>
              <a:t> vertical se instala sobre </a:t>
            </a:r>
            <a:r>
              <a:rPr lang="es-AR" dirty="0" smtClean="0"/>
              <a:t>un plano de tierra, </a:t>
            </a:r>
            <a:r>
              <a:rPr lang="es-AR" dirty="0"/>
              <a:t>puede ser trabajado como un clásico dipolo. El dipolo es por definición una antena simétrica respecto de su punto de alimentación central y por ello la denominación de alimentación balanceada, en cambio en el </a:t>
            </a:r>
            <a:r>
              <a:rPr lang="es-AR" dirty="0" err="1"/>
              <a:t>monopolo</a:t>
            </a:r>
            <a:r>
              <a:rPr lang="es-AR" dirty="0"/>
              <a:t> y el plano de tierra se configura una alimentación de tipo desbalanceada, siendo el "vivo" conectado a la vertical, y la “malla” conectada al plano de tierra.</a:t>
            </a:r>
          </a:p>
          <a:p>
            <a:endParaRPr lang="es-AR" dirty="0"/>
          </a:p>
        </p:txBody>
      </p:sp>
      <p:pic>
        <p:nvPicPr>
          <p:cNvPr id="1028" name="Picture 4" descr="Resultado de imagen para diagrama antena omnidireccio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654" y="3129018"/>
            <a:ext cx="6490692" cy="350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88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692696"/>
            <a:ext cx="7924800" cy="634082"/>
          </a:xfrm>
        </p:spPr>
        <p:txBody>
          <a:bodyPr/>
          <a:lstStyle/>
          <a:p>
            <a:r>
              <a:rPr lang="es-AR" dirty="0" smtClean="0"/>
              <a:t>Tipos de Antenas</a:t>
            </a:r>
            <a:endParaRPr lang="es-AR" dirty="0"/>
          </a:p>
        </p:txBody>
      </p:sp>
      <p:sp>
        <p:nvSpPr>
          <p:cNvPr id="3" name="2 Marcador de contenido"/>
          <p:cNvSpPr>
            <a:spLocks noGrp="1"/>
          </p:cNvSpPr>
          <p:nvPr>
            <p:ph sz="quarter" idx="13"/>
          </p:nvPr>
        </p:nvSpPr>
        <p:spPr>
          <a:xfrm>
            <a:off x="647378" y="1546448"/>
            <a:ext cx="7924800" cy="4114800"/>
          </a:xfrm>
        </p:spPr>
        <p:txBody>
          <a:bodyPr/>
          <a:lstStyle/>
          <a:p>
            <a:pPr algn="just"/>
            <a:r>
              <a:rPr lang="es-AR" b="1" u="sng" dirty="0" err="1"/>
              <a:t>Yagi</a:t>
            </a:r>
            <a:r>
              <a:rPr lang="es-AR" b="1" u="sng" dirty="0"/>
              <a:t> o directiva</a:t>
            </a:r>
            <a:r>
              <a:rPr lang="es-AR" dirty="0"/>
              <a:t>: La antena </a:t>
            </a:r>
            <a:r>
              <a:rPr lang="es-AR" dirty="0" err="1"/>
              <a:t>Yagi</a:t>
            </a:r>
            <a:r>
              <a:rPr lang="es-AR" dirty="0"/>
              <a:t> es una antena direccional. Esta invención dio avanzada a las antenas convencionales, produjo que mediante una estructura simple de dipolo, combinada con elementos parásitos conocidos como reflector y directores, se pudiera construir una antena de muy alto rendimiento.</a:t>
            </a:r>
          </a:p>
          <a:p>
            <a:endParaRPr lang="es-AR" dirty="0"/>
          </a:p>
        </p:txBody>
      </p:sp>
      <p:pic>
        <p:nvPicPr>
          <p:cNvPr id="1026" name="Picture 2" descr="Imagen relacionada"/>
          <p:cNvPicPr>
            <a:picLocks noChangeAspect="1" noChangeArrowheads="1"/>
          </p:cNvPicPr>
          <p:nvPr/>
        </p:nvPicPr>
        <p:blipFill rotWithShape="1">
          <a:blip r:embed="rId2">
            <a:extLst>
              <a:ext uri="{28A0092B-C50C-407E-A947-70E740481C1C}">
                <a14:useLocalDpi xmlns:a14="http://schemas.microsoft.com/office/drawing/2010/main" val="0"/>
              </a:ext>
            </a:extLst>
          </a:blip>
          <a:srcRect b="17599"/>
          <a:stretch/>
        </p:blipFill>
        <p:spPr bwMode="auto">
          <a:xfrm>
            <a:off x="323528" y="2860033"/>
            <a:ext cx="8572500" cy="3665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0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de </a:t>
            </a:r>
            <a:r>
              <a:rPr lang="es-AR" dirty="0" err="1" smtClean="0"/>
              <a:t>progacion</a:t>
            </a:r>
            <a:endParaRPr lang="es-AR" dirty="0"/>
          </a:p>
        </p:txBody>
      </p:sp>
      <p:sp>
        <p:nvSpPr>
          <p:cNvPr id="3" name="2 Marcador de contenido"/>
          <p:cNvSpPr>
            <a:spLocks noGrp="1"/>
          </p:cNvSpPr>
          <p:nvPr>
            <p:ph sz="quarter" idx="13"/>
          </p:nvPr>
        </p:nvSpPr>
        <p:spPr/>
        <p:txBody>
          <a:bodyPr/>
          <a:lstStyle/>
          <a:p>
            <a:pPr algn="just"/>
            <a:r>
              <a:rPr lang="es-AR" dirty="0"/>
              <a:t>La </a:t>
            </a:r>
            <a:r>
              <a:rPr lang="es-AR" b="1" dirty="0"/>
              <a:t>propagación de ondas de radio</a:t>
            </a:r>
            <a:r>
              <a:rPr lang="es-AR" dirty="0"/>
              <a:t> es el comportamiento de las ondas electromagnéticas cuando se trasladan por el espacio. Se transmiten, reciben o propagan desde un punto sobre la Tierra a otro, a la atmósfera o al espacio.</a:t>
            </a:r>
          </a:p>
          <a:p>
            <a:pPr algn="just"/>
            <a:r>
              <a:rPr lang="es-AR" dirty="0"/>
              <a:t>Esta propagación de ondas se ve afectada por la frecuencia y por el medio a través del cual se propaga. Los cambios diarios de vapor de agua en la troposfera (Humedad Relativa del </a:t>
            </a:r>
            <a:r>
              <a:rPr lang="es-AR" dirty="0" smtClean="0"/>
              <a:t>Ambiente) y la </a:t>
            </a:r>
            <a:r>
              <a:rPr lang="es-AR" dirty="0"/>
              <a:t>ionización en la atmósfera superior (Ionosfera</a:t>
            </a:r>
            <a:r>
              <a:rPr lang="es-AR" dirty="0" smtClean="0"/>
              <a:t>).</a:t>
            </a:r>
            <a:endParaRPr lang="es-AR" dirty="0"/>
          </a:p>
        </p:txBody>
      </p:sp>
    </p:spTree>
    <p:extLst>
      <p:ext uri="{BB962C8B-B14F-4D97-AF65-F5344CB8AC3E}">
        <p14:creationId xmlns:p14="http://schemas.microsoft.com/office/powerpoint/2010/main" val="2096061683"/>
      </p:ext>
    </p:extLst>
  </p:cSld>
  <p:clrMapOvr>
    <a:masterClrMapping/>
  </p:clrMapOvr>
</p:sld>
</file>

<file path=ppt/theme/theme1.xml><?xml version="1.0" encoding="utf-8"?>
<a:theme xmlns:a="http://schemas.openxmlformats.org/drawingml/2006/main" name="Horizonte">
  <a:themeElements>
    <a:clrScheme name="Horizonte">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te">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te">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3054</TotalTime>
  <Words>1794</Words>
  <Application>Microsoft Office PowerPoint</Application>
  <PresentationFormat>Presentación en pantalla (4:3)</PresentationFormat>
  <Paragraphs>210</Paragraphs>
  <Slides>30</Slides>
  <Notes>0</Notes>
  <HiddenSlides>0</HiddenSlides>
  <MMClips>0</MMClips>
  <ScaleCrop>false</ScaleCrop>
  <HeadingPairs>
    <vt:vector size="4" baseType="variant">
      <vt:variant>
        <vt:lpstr>Tema</vt:lpstr>
      </vt:variant>
      <vt:variant>
        <vt:i4>1</vt:i4>
      </vt:variant>
      <vt:variant>
        <vt:lpstr>Títulos de diapositiva</vt:lpstr>
      </vt:variant>
      <vt:variant>
        <vt:i4>30</vt:i4>
      </vt:variant>
    </vt:vector>
  </HeadingPairs>
  <TitlesOfParts>
    <vt:vector size="31" baseType="lpstr">
      <vt:lpstr>Horizonte</vt:lpstr>
      <vt:lpstr>Radioafición en el nuevo milenio &amp; Weak Signal Communications</vt:lpstr>
      <vt:lpstr>Hitos de la radioafición argentina</vt:lpstr>
      <vt:lpstr>¿Qué son las ondas electromagneticas?</vt:lpstr>
      <vt:lpstr>¿Qué son las ondas electromagneticas?</vt:lpstr>
      <vt:lpstr>¿Qué son las ondas electromagneticas</vt:lpstr>
      <vt:lpstr>Tipos de Antenas</vt:lpstr>
      <vt:lpstr>Tipos de Antenas</vt:lpstr>
      <vt:lpstr>Tipos de Antenas</vt:lpstr>
      <vt:lpstr>Principio de progacion</vt:lpstr>
      <vt:lpstr>Interferencias actuales generadas por el hombre :</vt:lpstr>
      <vt:lpstr>Interferencias actuales de origen natural:</vt:lpstr>
      <vt:lpstr>24° Ciclo solar: 2008  - 2019</vt:lpstr>
      <vt:lpstr>Presentación de PowerPoint</vt:lpstr>
      <vt:lpstr>Con todos estos factores…  ¿Cómo logramos contactarnos?</vt:lpstr>
      <vt:lpstr>Weak signal protocols</vt:lpstr>
      <vt:lpstr>EL origen: morse</vt:lpstr>
      <vt:lpstr>Joe Taylor – K1JT</vt:lpstr>
      <vt:lpstr>Beneficios de los protocolos wsjt</vt:lpstr>
      <vt:lpstr>WSPR (“WHISPER”) – Año 2001</vt:lpstr>
      <vt:lpstr>FSK441 – Año 2001</vt:lpstr>
      <vt:lpstr>JT44 – Año 2002</vt:lpstr>
      <vt:lpstr>JT65 – Año 2003</vt:lpstr>
      <vt:lpstr>JT9 – Año 2012</vt:lpstr>
      <vt:lpstr>FT8 – Junio 2017</vt:lpstr>
      <vt:lpstr>COMPARACION DE LOS PROTOCOLOS</vt:lpstr>
      <vt:lpstr>Teoría de la demodulación</vt:lpstr>
      <vt:lpstr>El Software</vt:lpstr>
      <vt:lpstr>¿Por qué fortran?</vt:lpstr>
      <vt:lpstr>Otras consideraciones Finales</vt:lpstr>
      <vt:lpstr>Muchas gracias por su atención</vt:lpstr>
    </vt:vector>
  </TitlesOfParts>
  <Company>LU5JIB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Weak Signal Communications</dc:title>
  <dc:creator>Ignacio Nicolas Beber</dc:creator>
  <cp:lastModifiedBy>Ignacio Nicolas Beber</cp:lastModifiedBy>
  <cp:revision>41</cp:revision>
  <dcterms:created xsi:type="dcterms:W3CDTF">2018-03-26T23:21:15Z</dcterms:created>
  <dcterms:modified xsi:type="dcterms:W3CDTF">2018-03-30T13:35:42Z</dcterms:modified>
</cp:coreProperties>
</file>