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5" r:id="rId4"/>
    <p:sldId id="276" r:id="rId5"/>
    <p:sldId id="277" r:id="rId6"/>
    <p:sldId id="279" r:id="rId7"/>
    <p:sldId id="280" r:id="rId8"/>
    <p:sldId id="281" r:id="rId9"/>
    <p:sldId id="282" r:id="rId10"/>
    <p:sldId id="283" r:id="rId11"/>
    <p:sldId id="284" r:id="rId12"/>
    <p:sldId id="285" r:id="rId13"/>
    <p:sldId id="286" r:id="rId14"/>
    <p:sldId id="287" r:id="rId15"/>
    <p:sldId id="288" r:id="rId16"/>
    <p:sldId id="264" r:id="rId17"/>
    <p:sldId id="268" r:id="rId18"/>
    <p:sldId id="269" r:id="rId19"/>
    <p:sldId id="270" r:id="rId20"/>
    <p:sldId id="271" r:id="rId21"/>
    <p:sldId id="272" r:id="rId22"/>
    <p:sldId id="273" r:id="rId23"/>
    <p:sldId id="274"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2947" autoAdjust="0"/>
  </p:normalViewPr>
  <p:slideViewPr>
    <p:cSldViewPr snapToGrid="0">
      <p:cViewPr varScale="1">
        <p:scale>
          <a:sx n="76" d="100"/>
          <a:sy n="76"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7090C-6CCC-4EBD-ABEE-1E7BEED25B86}" type="datetimeFigureOut">
              <a:rPr lang="en-US" smtClean="0"/>
              <a:t>11/22/2018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2DEEB-0897-4636-A7D1-A1EEF9DC1450}" type="slidenum">
              <a:rPr lang="en-US" smtClean="0"/>
              <a:t>‹#›</a:t>
            </a:fld>
            <a:endParaRPr lang="en-US"/>
          </a:p>
        </p:txBody>
      </p:sp>
    </p:spTree>
    <p:extLst>
      <p:ext uri="{BB962C8B-B14F-4D97-AF65-F5344CB8AC3E}">
        <p14:creationId xmlns:p14="http://schemas.microsoft.com/office/powerpoint/2010/main" val="20576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oolsqa.com/selenium-webdriver/testng-annotations-groups-depend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40376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OR means scenarios which are tagged either as @</a:t>
            </a:r>
            <a:r>
              <a:rPr lang="en-US" sz="1200" b="0" i="1" kern="1200" dirty="0" err="1">
                <a:solidFill>
                  <a:schemeClr val="tx1"/>
                </a:solidFill>
                <a:effectLst/>
                <a:latin typeface="+mn-lt"/>
                <a:ea typeface="+mn-ea"/>
                <a:cs typeface="+mn-cs"/>
              </a:rPr>
              <a:t>SmokeTest</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RegressionTest</a:t>
            </a:r>
            <a:r>
              <a:rPr lang="en-US" sz="1200" b="0" i="1"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AND means the scenario which are tagged with both the tags.</a:t>
            </a:r>
          </a:p>
          <a:p>
            <a:r>
              <a:rPr lang="en-US" sz="1200" b="0" i="1" kern="1200" dirty="0">
                <a:solidFill>
                  <a:schemeClr val="tx1"/>
                </a:solidFill>
                <a:effectLst/>
                <a:latin typeface="+mn-lt"/>
                <a:ea typeface="+mn-ea"/>
                <a:cs typeface="+mn-cs"/>
              </a:rPr>
              <a:t>There are only two scenarios in our feature file which have both tags together.</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11</a:t>
            </a:fld>
            <a:endParaRPr lang="en-US"/>
          </a:p>
        </p:txBody>
      </p:sp>
    </p:spTree>
    <p:extLst>
      <p:ext uri="{BB962C8B-B14F-4D97-AF65-F5344CB8AC3E}">
        <p14:creationId xmlns:p14="http://schemas.microsoft.com/office/powerpoint/2010/main" val="233099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world of testing, you must have encountered the situations where you need to perform the prerequisite steps before testing any test scenario. This prerequisite can be anything from:</a:t>
            </a:r>
          </a:p>
          <a:p>
            <a:r>
              <a:rPr lang="en-US" sz="1200" b="0" i="1" kern="1200" dirty="0">
                <a:solidFill>
                  <a:schemeClr val="tx1"/>
                </a:solidFill>
                <a:effectLst/>
                <a:latin typeface="+mn-lt"/>
                <a:ea typeface="+mn-ea"/>
                <a:cs typeface="+mn-cs"/>
              </a:rPr>
              <a:t>Starting a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Navigating to certain page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before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same way there are always after steps as well of the tests like:</a:t>
            </a:r>
          </a:p>
          <a:p>
            <a:r>
              <a:rPr lang="en-US" sz="1200" b="0" i="1" kern="1200" dirty="0">
                <a:solidFill>
                  <a:schemeClr val="tx1"/>
                </a:solidFill>
                <a:effectLst/>
                <a:latin typeface="+mn-lt"/>
                <a:ea typeface="+mn-ea"/>
                <a:cs typeface="+mn-cs"/>
              </a:rPr>
              <a:t>Killing the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Closing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the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Logging out from the application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Printing reports or logs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Taking screenshots on error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after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handle these kind of situations, cucumber hooks are the best choice to use. Unlike </a:t>
            </a:r>
            <a:r>
              <a:rPr lang="en-US" sz="1200" b="1" i="1" u="sng" kern="1200" dirty="0">
                <a:solidFill>
                  <a:schemeClr val="tx1"/>
                </a:solidFill>
                <a:effectLst/>
                <a:latin typeface="+mn-lt"/>
                <a:ea typeface="+mn-ea"/>
                <a:cs typeface="+mn-cs"/>
                <a:hlinkClick r:id="rId3"/>
              </a:rPr>
              <a:t>TestNG </a:t>
            </a:r>
            <a:r>
              <a:rPr lang="en-US" sz="1200" b="1" i="1" u="sng" kern="1200" dirty="0" err="1">
                <a:solidFill>
                  <a:schemeClr val="tx1"/>
                </a:solidFill>
                <a:effectLst/>
                <a:latin typeface="+mn-lt"/>
                <a:ea typeface="+mn-ea"/>
                <a:cs typeface="+mn-cs"/>
                <a:hlinkClick r:id="rId3"/>
              </a:rPr>
              <a:t>Annotaions</a:t>
            </a:r>
            <a:r>
              <a:rPr lang="en-US" sz="1200" b="0" i="0" kern="1200" dirty="0">
                <a:solidFill>
                  <a:schemeClr val="tx1"/>
                </a:solidFill>
                <a:effectLst/>
                <a:latin typeface="+mn-lt"/>
                <a:ea typeface="+mn-ea"/>
                <a:cs typeface="+mn-cs"/>
              </a:rPr>
              <a:t>, cucumber supports only two hooks (</a:t>
            </a:r>
            <a:r>
              <a:rPr lang="en-US" sz="1200" b="0" i="1" kern="1200" dirty="0">
                <a:solidFill>
                  <a:schemeClr val="tx1"/>
                </a:solidFill>
                <a:effectLst/>
                <a:latin typeface="+mn-lt"/>
                <a:ea typeface="+mn-ea"/>
                <a:cs typeface="+mn-cs"/>
              </a:rPr>
              <a:t>Before &amp; After</a:t>
            </a:r>
            <a:r>
              <a:rPr lang="en-US" sz="1200" b="0" i="0" kern="1200" dirty="0">
                <a:solidFill>
                  <a:schemeClr val="tx1"/>
                </a:solidFill>
                <a:effectLst/>
                <a:latin typeface="+mn-lt"/>
                <a:ea typeface="+mn-ea"/>
                <a:cs typeface="+mn-cs"/>
              </a:rPr>
              <a:t>) which works at the </a:t>
            </a:r>
            <a:r>
              <a:rPr lang="en-US" sz="1200" b="0" i="1" kern="1200" dirty="0">
                <a:solidFill>
                  <a:schemeClr val="tx1"/>
                </a:solidFill>
                <a:effectLst/>
                <a:latin typeface="+mn-lt"/>
                <a:ea typeface="+mn-ea"/>
                <a:cs typeface="+mn-cs"/>
              </a:rPr>
              <a:t>start</a:t>
            </a:r>
            <a:r>
              <a:rPr lang="en-US" sz="1200" b="0" i="0" kern="1200" dirty="0">
                <a:solidFill>
                  <a:schemeClr val="tx1"/>
                </a:solidFill>
                <a:effectLst/>
                <a:latin typeface="+mn-lt"/>
                <a:ea typeface="+mn-ea"/>
                <a:cs typeface="+mn-cs"/>
              </a:rPr>
              <a:t> and the </a:t>
            </a:r>
            <a:r>
              <a:rPr lang="en-US" sz="1200" b="0" i="1" kern="1200" dirty="0">
                <a:solidFill>
                  <a:schemeClr val="tx1"/>
                </a:solidFill>
                <a:effectLst/>
                <a:latin typeface="+mn-lt"/>
                <a:ea typeface="+mn-ea"/>
                <a:cs typeface="+mn-cs"/>
              </a:rPr>
              <a:t>end</a:t>
            </a:r>
            <a:r>
              <a:rPr lang="en-US" sz="1200" b="0" i="0" kern="1200" dirty="0">
                <a:solidFill>
                  <a:schemeClr val="tx1"/>
                </a:solidFill>
                <a:effectLst/>
                <a:latin typeface="+mn-lt"/>
                <a:ea typeface="+mn-ea"/>
                <a:cs typeface="+mn-cs"/>
              </a:rPr>
              <a:t> of the test scenario. As the name suggests, @</a:t>
            </a:r>
            <a:r>
              <a:rPr lang="en-US" sz="1200" b="0" i="1" kern="1200" dirty="0" err="1">
                <a:solidFill>
                  <a:schemeClr val="tx1"/>
                </a:solidFill>
                <a:effectLst/>
                <a:latin typeface="+mn-lt"/>
                <a:ea typeface="+mn-ea"/>
                <a:cs typeface="+mn-cs"/>
              </a:rPr>
              <a:t>before</a:t>
            </a:r>
            <a:r>
              <a:rPr lang="en-US" sz="1200" b="0" i="0" kern="1200" dirty="0" err="1">
                <a:solidFill>
                  <a:schemeClr val="tx1"/>
                </a:solidFill>
                <a:effectLst/>
                <a:latin typeface="+mn-lt"/>
                <a:ea typeface="+mn-ea"/>
                <a:cs typeface="+mn-cs"/>
              </a:rPr>
              <a:t>hook</a:t>
            </a:r>
            <a:r>
              <a:rPr lang="en-US" sz="1200" b="0" i="0" kern="1200" dirty="0">
                <a:solidFill>
                  <a:schemeClr val="tx1"/>
                </a:solidFill>
                <a:effectLst/>
                <a:latin typeface="+mn-lt"/>
                <a:ea typeface="+mn-ea"/>
                <a:cs typeface="+mn-cs"/>
              </a:rPr>
              <a:t> gets executed well before any other </a:t>
            </a:r>
            <a:r>
              <a:rPr lang="en-US" sz="1200" b="0" i="1" kern="1200" dirty="0">
                <a:solidFill>
                  <a:schemeClr val="tx1"/>
                </a:solidFill>
                <a:effectLst/>
                <a:latin typeface="+mn-lt"/>
                <a:ea typeface="+mn-ea"/>
                <a:cs typeface="+mn-cs"/>
              </a:rPr>
              <a:t>test scenario</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hook gets executed after executing the scenario.</a:t>
            </a:r>
          </a:p>
        </p:txBody>
      </p:sp>
      <p:sp>
        <p:nvSpPr>
          <p:cNvPr id="4" name="Slide Number Placeholder 3"/>
          <p:cNvSpPr>
            <a:spLocks noGrp="1"/>
          </p:cNvSpPr>
          <p:nvPr>
            <p:ph type="sldNum" sz="quarter" idx="10"/>
          </p:nvPr>
        </p:nvSpPr>
        <p:spPr/>
        <p:txBody>
          <a:bodyPr/>
          <a:lstStyle/>
          <a:p>
            <a:fld id="{D1A2DEEB-0897-4636-A7D1-A1EEF9DC1450}" type="slidenum">
              <a:rPr lang="en-US" smtClean="0"/>
              <a:t>12</a:t>
            </a:fld>
            <a:endParaRPr lang="en-US"/>
          </a:p>
        </p:txBody>
      </p:sp>
    </p:spTree>
    <p:extLst>
      <p:ext uri="{BB962C8B-B14F-4D97-AF65-F5344CB8AC3E}">
        <p14:creationId xmlns:p14="http://schemas.microsoft.com/office/powerpoint/2010/main" val="2399024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There is no logic used in the step definitions. Just printing the step summary log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A2DEEB-0897-4636-A7D1-A1EEF9DC1450}" type="slidenum">
              <a:rPr lang="en-US" smtClean="0"/>
              <a:t>13</a:t>
            </a:fld>
            <a:endParaRPr lang="en-US"/>
          </a:p>
        </p:txBody>
      </p:sp>
    </p:spTree>
    <p:extLst>
      <p:ext uri="{BB962C8B-B14F-4D97-AF65-F5344CB8AC3E}">
        <p14:creationId xmlns:p14="http://schemas.microsoft.com/office/powerpoint/2010/main" val="370913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14</a:t>
            </a:fld>
            <a:endParaRPr lang="en-US"/>
          </a:p>
        </p:txBody>
      </p:sp>
    </p:spTree>
    <p:extLst>
      <p:ext uri="{BB962C8B-B14F-4D97-AF65-F5344CB8AC3E}">
        <p14:creationId xmlns:p14="http://schemas.microsoft.com/office/powerpoint/2010/main" val="5826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15</a:t>
            </a:fld>
            <a:endParaRPr lang="en-US"/>
          </a:p>
        </p:txBody>
      </p:sp>
    </p:spTree>
    <p:extLst>
      <p:ext uri="{BB962C8B-B14F-4D97-AF65-F5344CB8AC3E}">
        <p14:creationId xmlns:p14="http://schemas.microsoft.com/office/powerpoint/2010/main" val="319515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745785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4867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606013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361690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8807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3</a:t>
            </a:fld>
            <a:endParaRPr lang="en-US"/>
          </a:p>
        </p:txBody>
      </p:sp>
    </p:spTree>
    <p:extLst>
      <p:ext uri="{BB962C8B-B14F-4D97-AF65-F5344CB8AC3E}">
        <p14:creationId xmlns:p14="http://schemas.microsoft.com/office/powerpoint/2010/main" val="1750533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55332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31309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998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230540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4</a:t>
            </a:fld>
            <a:endParaRPr lang="en-US"/>
          </a:p>
        </p:txBody>
      </p:sp>
    </p:spTree>
    <p:extLst>
      <p:ext uri="{BB962C8B-B14F-4D97-AF65-F5344CB8AC3E}">
        <p14:creationId xmlns:p14="http://schemas.microsoft.com/office/powerpoint/2010/main" val="424113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5</a:t>
            </a:fld>
            <a:endParaRPr lang="en-US"/>
          </a:p>
        </p:txBody>
      </p:sp>
    </p:spTree>
    <p:extLst>
      <p:ext uri="{BB962C8B-B14F-4D97-AF65-F5344CB8AC3E}">
        <p14:creationId xmlns:p14="http://schemas.microsoft.com/office/powerpoint/2010/main" val="254335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6</a:t>
            </a:fld>
            <a:endParaRPr lang="en-US"/>
          </a:p>
        </p:txBody>
      </p:sp>
    </p:spTree>
    <p:extLst>
      <p:ext uri="{BB962C8B-B14F-4D97-AF65-F5344CB8AC3E}">
        <p14:creationId xmlns:p14="http://schemas.microsoft.com/office/powerpoint/2010/main" val="297632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7</a:t>
            </a:fld>
            <a:endParaRPr lang="en-US"/>
          </a:p>
        </p:txBody>
      </p:sp>
    </p:spTree>
    <p:extLst>
      <p:ext uri="{BB962C8B-B14F-4D97-AF65-F5344CB8AC3E}">
        <p14:creationId xmlns:p14="http://schemas.microsoft.com/office/powerpoint/2010/main" val="245528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In the excel sheet and in the feature file paste above if you count the scenarios which are tagged as @</a:t>
            </a:r>
            <a:r>
              <a:rPr lang="en-US" sz="1200" b="0" i="1" kern="1200" dirty="0" err="1">
                <a:solidFill>
                  <a:schemeClr val="tx1"/>
                </a:solidFill>
                <a:effectLst/>
                <a:latin typeface="+mn-lt"/>
                <a:ea typeface="+mn-ea"/>
                <a:cs typeface="+mn-cs"/>
              </a:rPr>
              <a:t>SmokeTests</a:t>
            </a:r>
            <a:r>
              <a:rPr lang="en-US" sz="1200" b="0" i="1" kern="1200" dirty="0">
                <a:solidFill>
                  <a:schemeClr val="tx1"/>
                </a:solidFill>
                <a:effectLst/>
                <a:latin typeface="+mn-lt"/>
                <a:ea typeface="+mn-ea"/>
                <a:cs typeface="+mn-cs"/>
              </a:rPr>
              <a:t>, you will find the count is 6 and the same count is also displayed under Junit tab.</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8</a:t>
            </a:fld>
            <a:endParaRPr lang="en-US"/>
          </a:p>
        </p:txBody>
      </p:sp>
    </p:spTree>
    <p:extLst>
      <p:ext uri="{BB962C8B-B14F-4D97-AF65-F5344CB8AC3E}">
        <p14:creationId xmlns:p14="http://schemas.microsoft.com/office/powerpoint/2010/main" val="334283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 special thing to note here is that, the last scenario </a:t>
            </a:r>
            <a:r>
              <a:rPr lang="en-US" sz="1200" b="1" i="1" kern="1200" dirty="0">
                <a:solidFill>
                  <a:schemeClr val="tx1"/>
                </a:solidFill>
                <a:effectLst/>
                <a:latin typeface="+mn-lt"/>
                <a:ea typeface="+mn-ea"/>
                <a:cs typeface="+mn-cs"/>
              </a:rPr>
              <a:t>Payment declined</a:t>
            </a:r>
            <a:r>
              <a:rPr lang="en-US" sz="1200" b="0" i="1" kern="1200" dirty="0">
                <a:solidFill>
                  <a:schemeClr val="tx1"/>
                </a:solidFill>
                <a:effectLst/>
                <a:latin typeface="+mn-lt"/>
                <a:ea typeface="+mn-ea"/>
                <a:cs typeface="+mn-cs"/>
              </a:rPr>
              <a:t> has five different data examples. So every example is considered as a separate test. Due to which the total test number is 7.</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9</a:t>
            </a:fld>
            <a:endParaRPr lang="en-US"/>
          </a:p>
        </p:txBody>
      </p:sp>
    </p:spTree>
    <p:extLst>
      <p:ext uri="{BB962C8B-B14F-4D97-AF65-F5344CB8AC3E}">
        <p14:creationId xmlns:p14="http://schemas.microsoft.com/office/powerpoint/2010/main" val="26505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All the test exists in the feature file are executed.</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10</a:t>
            </a:fld>
            <a:endParaRPr lang="en-US"/>
          </a:p>
        </p:txBody>
      </p:sp>
    </p:spTree>
    <p:extLst>
      <p:ext uri="{BB962C8B-B14F-4D97-AF65-F5344CB8AC3E}">
        <p14:creationId xmlns:p14="http://schemas.microsoft.com/office/powerpoint/2010/main" val="3420188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624207779"/>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06383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02441-AEF5-4846-86A6-6C5CFB0D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D288BDE-9A9D-4FA8-A46A-3C643BB0E6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FAD7C2-AF60-4F3A-A712-7D6C22C12C4E}"/>
              </a:ext>
            </a:extLst>
          </p:cNvPr>
          <p:cNvSpPr>
            <a:spLocks noGrp="1"/>
          </p:cNvSpPr>
          <p:nvPr>
            <p:ph type="dt" sz="half" idx="10"/>
          </p:nvPr>
        </p:nvSpPr>
        <p:spPr/>
        <p:txBody>
          <a:bodyPr/>
          <a:lstStyle/>
          <a:p>
            <a:fld id="{004866DB-5D16-421D-8656-74F28F3C1C8A}" type="datetimeFigureOut">
              <a:rPr lang="en-US" smtClean="0"/>
              <a:t>11/22/2018</a:t>
            </a:fld>
            <a:endParaRPr lang="en-US"/>
          </a:p>
        </p:txBody>
      </p:sp>
      <p:sp>
        <p:nvSpPr>
          <p:cNvPr id="5" name="Footer Placeholder 4">
            <a:extLst>
              <a:ext uri="{FF2B5EF4-FFF2-40B4-BE49-F238E27FC236}">
                <a16:creationId xmlns:a16="http://schemas.microsoft.com/office/drawing/2014/main" xmlns="" id="{68642E01-EF09-4C79-8D06-8450C651D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8C6FB6-094A-4076-BA88-6B3B2D6BE3B0}"/>
              </a:ext>
            </a:extLst>
          </p:cNvPr>
          <p:cNvSpPr>
            <a:spLocks noGrp="1"/>
          </p:cNvSpPr>
          <p:nvPr>
            <p:ph type="sldNum" sz="quarter" idx="12"/>
          </p:nvPr>
        </p:nvSpPr>
        <p:spPr/>
        <p:txBody>
          <a:bodyPr/>
          <a:lstStyle/>
          <a:p>
            <a:fld id="{B9754B7A-BA02-430F-8955-3B351D5EF06F}" type="slidenum">
              <a:rPr lang="en-US" smtClean="0"/>
              <a:t>‹#›</a:t>
            </a:fld>
            <a:endParaRPr lang="en-US"/>
          </a:p>
        </p:txBody>
      </p:sp>
    </p:spTree>
    <p:extLst>
      <p:ext uri="{BB962C8B-B14F-4D97-AF65-F5344CB8AC3E}">
        <p14:creationId xmlns:p14="http://schemas.microsoft.com/office/powerpoint/2010/main" val="75339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421670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762511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506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684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2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7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2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11552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07264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toolsqa.com/cucumber/cucumber-hooks/"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lstStyle/>
          <a:p>
            <a:r>
              <a:rPr lang="en-US" dirty="0"/>
              <a:t>Lesson – 5 : Cucumber</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10254730" cy="1200329"/>
          </a:xfrm>
          <a:prstGeom prst="rect">
            <a:avLst/>
          </a:prstGeom>
          <a:noFill/>
        </p:spPr>
        <p:txBody>
          <a:bodyPr wrap="none" rtlCol="0">
            <a:spAutoFit/>
          </a:bodyPr>
          <a:lstStyle/>
          <a:p>
            <a:pPr marL="285750" indent="-285750">
              <a:buFont typeface="Arial" panose="020B0604020202020204" pitchFamily="34" charset="0"/>
              <a:buChar char="•"/>
            </a:pPr>
            <a:r>
              <a:rPr lang="en-US" b="1" i="1" dirty="0"/>
              <a:t>Execute all tests of a Feature tagged as @</a:t>
            </a:r>
            <a:r>
              <a:rPr lang="en-US" b="1" i="1" dirty="0" err="1"/>
              <a:t>FunctionalTest</a:t>
            </a:r>
            <a:r>
              <a:rPr lang="en-US" b="1" i="1" dirty="0"/>
              <a:t> : Feature Tagging </a:t>
            </a:r>
          </a:p>
          <a:p>
            <a:pPr marL="285750" indent="-285750">
              <a:buFont typeface="Arial" panose="020B0604020202020204" pitchFamily="34" charset="0"/>
              <a:buChar char="•"/>
            </a:pPr>
            <a:r>
              <a:rPr lang="en-US" dirty="0"/>
              <a:t>Not only tags work with Scenario, tags work with Feature Files as well. </a:t>
            </a:r>
          </a:p>
          <a:p>
            <a:pPr marL="285750" indent="-285750">
              <a:buFont typeface="Arial" panose="020B0604020202020204" pitchFamily="34" charset="0"/>
              <a:buChar char="•"/>
            </a:pPr>
            <a:r>
              <a:rPr lang="en-US" dirty="0"/>
              <a:t>Feature files pasted above is also tagged as </a:t>
            </a:r>
            <a:r>
              <a:rPr lang="en-US" b="1" i="1" dirty="0"/>
              <a:t>@</a:t>
            </a:r>
            <a:r>
              <a:rPr lang="en-US" b="1" i="1" dirty="0" err="1"/>
              <a:t>FunctionTests</a:t>
            </a:r>
            <a:r>
              <a:rPr lang="en-US" dirty="0"/>
              <a:t>. </a:t>
            </a:r>
          </a:p>
          <a:p>
            <a:pPr marL="285750" indent="-285750">
              <a:buFont typeface="Arial" panose="020B0604020202020204" pitchFamily="34" charset="0"/>
              <a:buChar char="•"/>
            </a:pPr>
            <a:r>
              <a:rPr lang="en-US" dirty="0"/>
              <a:t>Let’s just see how to executes all the tests in this feature.</a:t>
            </a:r>
          </a:p>
        </p:txBody>
      </p:sp>
      <p:pic>
        <p:nvPicPr>
          <p:cNvPr id="9218" name="Picture 2" descr="Cucumber Group Tags 9">
            <a:extLst>
              <a:ext uri="{FF2B5EF4-FFF2-40B4-BE49-F238E27FC236}">
                <a16:creationId xmlns:a16="http://schemas.microsoft.com/office/drawing/2014/main" xmlns="" id="{F08FC96B-7425-437C-870B-33DF9D24D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84" y="2489847"/>
            <a:ext cx="94869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4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70" y="1071563"/>
            <a:ext cx="11083532" cy="5355312"/>
          </a:xfrm>
          <a:prstGeom prst="rect">
            <a:avLst/>
          </a:prstGeom>
          <a:noFill/>
        </p:spPr>
        <p:txBody>
          <a:bodyPr wrap="square" rtlCol="0">
            <a:spAutoFit/>
          </a:bodyPr>
          <a:lstStyle/>
          <a:p>
            <a:r>
              <a:rPr lang="en-US" dirty="0"/>
              <a:t>Logically ANDing and </a:t>
            </a:r>
            <a:r>
              <a:rPr lang="en-US" dirty="0" err="1"/>
              <a:t>ORing</a:t>
            </a:r>
            <a:r>
              <a:rPr lang="en-US" dirty="0"/>
              <a:t> Tags</a:t>
            </a:r>
          </a:p>
          <a:p>
            <a:endParaRPr lang="en-US" b="1" i="1" dirty="0"/>
          </a:p>
          <a:p>
            <a:r>
              <a:rPr lang="en-US" b="1" i="1" dirty="0"/>
              <a:t>Execute all tests tagged as @</a:t>
            </a:r>
            <a:r>
              <a:rPr lang="en-US" b="1" i="1" dirty="0" err="1"/>
              <a:t>SmokeTest</a:t>
            </a:r>
            <a:r>
              <a:rPr lang="en-US" b="1" i="1" dirty="0"/>
              <a:t> OR @</a:t>
            </a:r>
            <a:r>
              <a:rPr lang="en-US" b="1" i="1" dirty="0" err="1"/>
              <a:t>RegressionTest</a:t>
            </a:r>
            <a:endParaRPr lang="en-US" dirty="0"/>
          </a:p>
          <a:p>
            <a:r>
              <a:rPr lang="en-US" dirty="0"/>
              <a:t>	Tags which are </a:t>
            </a:r>
            <a:r>
              <a:rPr lang="en-US" b="1" i="1" dirty="0"/>
              <a:t>comma</a:t>
            </a:r>
            <a:r>
              <a:rPr lang="en-US" i="1" dirty="0"/>
              <a:t> </a:t>
            </a:r>
            <a:r>
              <a:rPr lang="en-US" dirty="0"/>
              <a:t>separated are </a:t>
            </a:r>
            <a:r>
              <a:rPr lang="en-US" dirty="0" err="1"/>
              <a:t>ORed</a:t>
            </a:r>
            <a:r>
              <a:rPr lang="en-US" dirty="0"/>
              <a:t>.</a:t>
            </a:r>
          </a:p>
          <a:p>
            <a:r>
              <a:rPr lang="en-US" dirty="0"/>
              <a:t>	Example : tags = “@</a:t>
            </a:r>
            <a:r>
              <a:rPr lang="en-US" dirty="0" err="1"/>
              <a:t>SmokeTest</a:t>
            </a:r>
            <a:r>
              <a:rPr lang="en-US" dirty="0"/>
              <a:t>, @</a:t>
            </a:r>
            <a:r>
              <a:rPr lang="en-US" dirty="0" err="1"/>
              <a:t>RegressionTest</a:t>
            </a:r>
            <a:r>
              <a:rPr lang="en-US" dirty="0"/>
              <a:t>”</a:t>
            </a:r>
          </a:p>
          <a:p>
            <a:endParaRPr lang="en-US" dirty="0"/>
          </a:p>
          <a:p>
            <a:r>
              <a:rPr lang="en-US" b="1" i="1" dirty="0"/>
              <a:t>Execute all tests tagged as @</a:t>
            </a:r>
            <a:r>
              <a:rPr lang="en-US" b="1" i="1" dirty="0" err="1"/>
              <a:t>SmokeTest</a:t>
            </a:r>
            <a:r>
              <a:rPr lang="en-US" b="1" i="1" dirty="0"/>
              <a:t> AND @</a:t>
            </a:r>
            <a:r>
              <a:rPr lang="en-US" b="1" i="1" dirty="0" err="1"/>
              <a:t>RegressionTest</a:t>
            </a:r>
            <a:endParaRPr lang="en-US" dirty="0"/>
          </a:p>
          <a:p>
            <a:r>
              <a:rPr lang="en-US" dirty="0"/>
              <a:t>	Tags which are passed in separate </a:t>
            </a:r>
            <a:r>
              <a:rPr lang="en-US" b="1" i="1" dirty="0"/>
              <a:t>quotes</a:t>
            </a:r>
            <a:r>
              <a:rPr lang="en-US" i="1" dirty="0"/>
              <a:t> </a:t>
            </a:r>
            <a:r>
              <a:rPr lang="en-US" dirty="0"/>
              <a:t>are ANDed</a:t>
            </a:r>
          </a:p>
          <a:p>
            <a:r>
              <a:rPr lang="en-US" dirty="0"/>
              <a:t>	Example : tags = “@</a:t>
            </a:r>
            <a:r>
              <a:rPr lang="en-US" dirty="0" err="1"/>
              <a:t>SmokeTest</a:t>
            </a:r>
            <a:r>
              <a:rPr lang="en-US" dirty="0"/>
              <a:t>” , ”@</a:t>
            </a:r>
            <a:r>
              <a:rPr lang="en-US" dirty="0" err="1"/>
              <a:t>RegressionTest</a:t>
            </a:r>
            <a:r>
              <a:rPr lang="en-US" dirty="0"/>
              <a:t>”</a:t>
            </a:r>
          </a:p>
          <a:p>
            <a:endParaRPr lang="en-US" dirty="0"/>
          </a:p>
          <a:p>
            <a:r>
              <a:rPr lang="en-US" b="1" dirty="0"/>
              <a:t>Ignoring Cucumber Tests</a:t>
            </a:r>
          </a:p>
          <a:p>
            <a:pPr marL="285750" indent="-285750">
              <a:buFont typeface="Arial" panose="020B0604020202020204" pitchFamily="34" charset="0"/>
              <a:buChar char="•"/>
            </a:pPr>
            <a:r>
              <a:rPr lang="en-US" dirty="0"/>
              <a:t>This is again a good feature of Cucumber Tags that you can even skip tests in the group execution. </a:t>
            </a:r>
          </a:p>
          <a:p>
            <a:pPr marL="285750" indent="-285750">
              <a:buFont typeface="Arial" panose="020B0604020202020204" pitchFamily="34" charset="0"/>
              <a:buChar char="•"/>
            </a:pPr>
            <a:r>
              <a:rPr lang="en-US" dirty="0"/>
              <a:t>Special Character </a:t>
            </a:r>
            <a:r>
              <a:rPr lang="en-US" b="1" i="1" dirty="0"/>
              <a:t>~ </a:t>
            </a:r>
            <a:r>
              <a:rPr lang="en-US" dirty="0"/>
              <a:t>is used to skip the tags. This also works both for </a:t>
            </a:r>
            <a:r>
              <a:rPr lang="en-US" i="1" dirty="0"/>
              <a:t>Scenarios</a:t>
            </a:r>
            <a:r>
              <a:rPr lang="en-US" dirty="0"/>
              <a:t> and </a:t>
            </a:r>
            <a:r>
              <a:rPr lang="en-US" i="1" dirty="0"/>
              <a:t>Features</a:t>
            </a:r>
            <a:r>
              <a:rPr lang="en-US" dirty="0"/>
              <a:t>. </a:t>
            </a:r>
          </a:p>
          <a:p>
            <a:pPr marL="285750" indent="-285750">
              <a:buFont typeface="Arial" panose="020B0604020202020204" pitchFamily="34" charset="0"/>
              <a:buChar char="•"/>
            </a:pPr>
            <a:r>
              <a:rPr lang="en-US" dirty="0"/>
              <a:t>And this can also works in conjunction with AND or </a:t>
            </a:r>
            <a:r>
              <a:rPr lang="en-US" dirty="0" err="1"/>
              <a:t>OR</a:t>
            </a:r>
            <a:r>
              <a:rPr lang="en-US" dirty="0"/>
              <a:t>.</a:t>
            </a:r>
          </a:p>
          <a:p>
            <a:pPr marL="285750" indent="-285750">
              <a:buFont typeface="Arial" panose="020B0604020202020204" pitchFamily="34" charset="0"/>
              <a:buChar char="•"/>
            </a:pPr>
            <a:r>
              <a:rPr lang="en-US" dirty="0"/>
              <a:t>Example :tags = “@</a:t>
            </a:r>
            <a:r>
              <a:rPr lang="en-US" dirty="0" err="1"/>
              <a:t>SmokeTest</a:t>
            </a:r>
            <a:r>
              <a:rPr lang="en-US" dirty="0"/>
              <a:t>” , ”~@</a:t>
            </a:r>
            <a:r>
              <a:rPr lang="en-US" dirty="0" err="1"/>
              <a:t>RegressionTest</a:t>
            </a:r>
            <a:r>
              <a:rPr lang="en-US" dirty="0"/>
              <a:t>”</a:t>
            </a:r>
          </a:p>
          <a:p>
            <a:pPr lvl="1"/>
            <a:r>
              <a:rPr lang="en-US" i="1" dirty="0"/>
              <a:t>Will execute all tests of the feature tagged as @</a:t>
            </a:r>
            <a:r>
              <a:rPr lang="en-US" i="1" dirty="0" err="1"/>
              <a:t>FunctionalTests</a:t>
            </a:r>
            <a:r>
              <a:rPr lang="en-US" i="1" dirty="0"/>
              <a:t> but skip scenarios tagged as @</a:t>
            </a:r>
            <a:r>
              <a:rPr lang="en-US" i="1" dirty="0" err="1"/>
              <a:t>SmokeTest</a:t>
            </a:r>
            <a:r>
              <a:rPr lang="en-US" b="1" i="1" dirty="0"/>
              <a:t> </a:t>
            </a:r>
            <a:endParaRPr lang="en-US" dirty="0"/>
          </a:p>
        </p:txBody>
      </p:sp>
    </p:spTree>
    <p:extLst>
      <p:ext uri="{BB962C8B-B14F-4D97-AF65-F5344CB8AC3E}">
        <p14:creationId xmlns:p14="http://schemas.microsoft.com/office/powerpoint/2010/main" val="203081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Cucumber supports </a:t>
            </a:r>
            <a:r>
              <a:rPr lang="en-US" b="1" i="1" dirty="0"/>
              <a:t>hooks</a:t>
            </a:r>
            <a:r>
              <a:rPr lang="en-US" dirty="0"/>
              <a:t>, which are blocks of code that run </a:t>
            </a:r>
            <a:r>
              <a:rPr lang="en-US" b="1" i="1" dirty="0"/>
              <a:t>before</a:t>
            </a:r>
            <a:r>
              <a:rPr lang="en-US" dirty="0"/>
              <a:t> or </a:t>
            </a:r>
            <a:r>
              <a:rPr lang="en-US" b="1" i="1" dirty="0"/>
              <a:t>after</a:t>
            </a:r>
            <a:r>
              <a:rPr lang="en-US" dirty="0"/>
              <a:t> each scenario. </a:t>
            </a:r>
          </a:p>
          <a:p>
            <a:pPr marL="285750" indent="-285750">
              <a:lnSpc>
                <a:spcPct val="100000"/>
              </a:lnSpc>
              <a:buFont typeface="Arial" panose="020B0604020202020204" pitchFamily="34" charset="0"/>
              <a:buChar char="•"/>
            </a:pPr>
            <a:r>
              <a:rPr lang="en-US" dirty="0"/>
              <a:t>You can define them anywhere in your project or step definition layers, using the methods </a:t>
            </a:r>
            <a:r>
              <a:rPr lang="en-US" b="1" i="1" dirty="0"/>
              <a:t>@Before</a:t>
            </a:r>
            <a:r>
              <a:rPr lang="en-US" dirty="0"/>
              <a:t> and </a:t>
            </a:r>
            <a:r>
              <a:rPr lang="en-US" b="1" i="1" dirty="0"/>
              <a:t>@After</a:t>
            </a:r>
            <a:r>
              <a:rPr lang="en-US" dirty="0"/>
              <a:t>. </a:t>
            </a:r>
          </a:p>
          <a:p>
            <a:pPr marL="285750" indent="-285750">
              <a:lnSpc>
                <a:spcPct val="100000"/>
              </a:lnSpc>
              <a:buFont typeface="Arial" panose="020B0604020202020204" pitchFamily="34" charset="0"/>
              <a:buChar char="•"/>
            </a:pPr>
            <a:r>
              <a:rPr lang="en-US" b="1" i="1" dirty="0"/>
              <a:t>Cucumber Hooks</a:t>
            </a:r>
            <a:r>
              <a:rPr lang="en-US" dirty="0"/>
              <a:t> allows us to better manage the code workflow and helps us to reduce the code redundancy. </a:t>
            </a:r>
          </a:p>
          <a:p>
            <a:pPr marL="285750" indent="-285750">
              <a:lnSpc>
                <a:spcPct val="100000"/>
              </a:lnSpc>
              <a:buFont typeface="Arial" panose="020B0604020202020204" pitchFamily="34" charset="0"/>
              <a:buChar char="•"/>
            </a:pPr>
            <a:r>
              <a:rPr lang="en-US" dirty="0"/>
              <a:t>We can say that it is an unseen step, which allows us to perform our scenarios or tests.</a:t>
            </a:r>
          </a:p>
          <a:p>
            <a:pPr marL="285750" indent="-285750">
              <a:lnSpc>
                <a:spcPct val="100000"/>
              </a:lnSpc>
              <a:buFont typeface="Arial" panose="020B0604020202020204" pitchFamily="34" charset="0"/>
              <a:buChar char="•"/>
            </a:pPr>
            <a:r>
              <a:rPr lang="en-US" dirty="0"/>
              <a:t>These can be used to perform the prerequisite steps before testing any test scenario.</a:t>
            </a:r>
          </a:p>
          <a:p>
            <a:pPr marL="285750" indent="-285750">
              <a:lnSpc>
                <a:spcPct val="100000"/>
              </a:lnSpc>
              <a:buFont typeface="Arial" panose="020B0604020202020204" pitchFamily="34" charset="0"/>
              <a:buChar char="•"/>
            </a:pPr>
            <a:r>
              <a:rPr lang="en-US" dirty="0"/>
              <a:t>In the same way there are always after steps as well of the tests</a:t>
            </a:r>
          </a:p>
        </p:txBody>
      </p:sp>
    </p:spTree>
    <p:extLst>
      <p:ext uri="{BB962C8B-B14F-4D97-AF65-F5344CB8AC3E}">
        <p14:creationId xmlns:p14="http://schemas.microsoft.com/office/powerpoint/2010/main" val="372008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236536" y="1337547"/>
            <a:ext cx="11370945" cy="859537"/>
          </a:xfrm>
        </p:spPr>
        <p:txBody>
          <a:bodyPr/>
          <a:lstStyle/>
          <a:p>
            <a:r>
              <a:rPr lang="en-US" b="1" i="1" dirty="0"/>
              <a:t>Test Hooks with Single Scenario</a:t>
            </a:r>
            <a:endParaRPr lang="en-US" dirty="0"/>
          </a:p>
        </p:txBody>
      </p:sp>
      <p:graphicFrame>
        <p:nvGraphicFramePr>
          <p:cNvPr id="5" name="Table 4">
            <a:extLst>
              <a:ext uri="{FF2B5EF4-FFF2-40B4-BE49-F238E27FC236}">
                <a16:creationId xmlns:a16="http://schemas.microsoft.com/office/drawing/2014/main" xmlns="" id="{F7B66AAE-C10E-4E51-8022-280BFE190736}"/>
              </a:ext>
            </a:extLst>
          </p:cNvPr>
          <p:cNvGraphicFramePr>
            <a:graphicFrameLocks noGrp="1"/>
          </p:cNvGraphicFramePr>
          <p:nvPr>
            <p:extLst>
              <p:ext uri="{D42A27DB-BD31-4B8C-83A1-F6EECF244321}">
                <p14:modId xmlns:p14="http://schemas.microsoft.com/office/powerpoint/2010/main" val="3328548658"/>
              </p:ext>
            </p:extLst>
          </p:nvPr>
        </p:nvGraphicFramePr>
        <p:xfrm>
          <a:off x="236536" y="2243251"/>
          <a:ext cx="4522906" cy="1774508"/>
        </p:xfrm>
        <a:graphic>
          <a:graphicData uri="http://schemas.openxmlformats.org/drawingml/2006/table">
            <a:tbl>
              <a:tblPr/>
              <a:tblGrid>
                <a:gridCol w="764341">
                  <a:extLst>
                    <a:ext uri="{9D8B030D-6E8A-4147-A177-3AD203B41FA5}">
                      <a16:colId xmlns:a16="http://schemas.microsoft.com/office/drawing/2014/main" xmlns="" val="4154613674"/>
                    </a:ext>
                  </a:extLst>
                </a:gridCol>
                <a:gridCol w="3758565">
                  <a:extLst>
                    <a:ext uri="{9D8B030D-6E8A-4147-A177-3AD203B41FA5}">
                      <a16:colId xmlns:a16="http://schemas.microsoft.com/office/drawing/2014/main" xmlns="" val="1894435753"/>
                    </a:ext>
                  </a:extLst>
                </a:gridCol>
              </a:tblGrid>
              <a:tr h="1774508">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Test Hooks</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dirty="0">
                          <a:solidFill>
                            <a:srgbClr val="000000"/>
                          </a:solidFill>
                          <a:effectLst/>
                          <a:latin typeface="inherit"/>
                        </a:rPr>
                        <a:t>scenario </a:t>
                      </a:r>
                      <a:r>
                        <a:rPr lang="en-US" b="1" dirty="0">
                          <a:solidFill>
                            <a:srgbClr val="800080"/>
                          </a:solidFill>
                          <a:effectLst/>
                          <a:latin typeface="inherit"/>
                        </a:rPr>
                        <a:t>is</a:t>
                      </a:r>
                      <a:r>
                        <a:rPr lang="en-US" dirty="0">
                          <a:solidFill>
                            <a:srgbClr val="006FE0"/>
                          </a:solidFill>
                          <a:effectLst/>
                          <a:latin typeface="inherit"/>
                        </a:rPr>
                        <a:t> </a:t>
                      </a:r>
                      <a:r>
                        <a:rPr lang="en-US" b="1" dirty="0">
                          <a:solidFill>
                            <a:srgbClr val="800080"/>
                          </a:solidFill>
                          <a:effectLst/>
                          <a:latin typeface="inherit"/>
                        </a:rPr>
                        <a:t>to</a:t>
                      </a:r>
                      <a:r>
                        <a:rPr lang="en-US" dirty="0">
                          <a:solidFill>
                            <a:srgbClr val="006FE0"/>
                          </a:solidFill>
                          <a:effectLst/>
                          <a:latin typeface="inherit"/>
                        </a:rPr>
                        <a:t> </a:t>
                      </a:r>
                      <a:r>
                        <a:rPr lang="en-US" dirty="0">
                          <a:solidFill>
                            <a:srgbClr val="000000"/>
                          </a:solidFill>
                          <a:effectLst/>
                          <a:latin typeface="inherit"/>
                        </a:rPr>
                        <a:t>test hooks functionality</a:t>
                      </a:r>
                    </a:p>
                    <a:p>
                      <a:pPr algn="l" fontAlgn="t"/>
                      <a:r>
                        <a:rPr lang="en-US" dirty="0">
                          <a:solidFill>
                            <a:srgbClr val="000000"/>
                          </a:solidFill>
                          <a:effectLst/>
                          <a:latin typeface="inherit"/>
                        </a:rPr>
                        <a:t>Given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first step</a:t>
                      </a:r>
                    </a:p>
                    <a:p>
                      <a:pPr algn="l" fontAlgn="t"/>
                      <a:r>
                        <a:rPr lang="en-US" dirty="0">
                          <a:solidFill>
                            <a:srgbClr val="000000"/>
                          </a:solidFill>
                          <a:effectLst/>
                          <a:latin typeface="inherit"/>
                        </a:rPr>
                        <a:t>When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second step</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third step</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820885850"/>
                  </a:ext>
                </a:extLst>
              </a:tr>
            </a:tbl>
          </a:graphicData>
        </a:graphic>
      </p:graphicFrame>
      <p:sp>
        <p:nvSpPr>
          <p:cNvPr id="10" name="TextBox 9">
            <a:extLst>
              <a:ext uri="{FF2B5EF4-FFF2-40B4-BE49-F238E27FC236}">
                <a16:creationId xmlns:a16="http://schemas.microsoft.com/office/drawing/2014/main" xmlns="" id="{2AEBAA1D-27AD-4F80-A88C-54E9DAB35574}"/>
              </a:ext>
            </a:extLst>
          </p:cNvPr>
          <p:cNvSpPr txBox="1"/>
          <p:nvPr/>
        </p:nvSpPr>
        <p:spPr>
          <a:xfrm>
            <a:off x="4886326" y="1277988"/>
            <a:ext cx="6610276"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stepDefinition</a:t>
            </a:r>
            <a:r>
              <a:rPr lang="en-US" dirty="0"/>
              <a:t>;</a:t>
            </a:r>
          </a:p>
          <a:p>
            <a:r>
              <a:rPr lang="en-US" b="1" dirty="0"/>
              <a:t>import</a:t>
            </a:r>
            <a:r>
              <a:rPr lang="en-US" dirty="0"/>
              <a:t> </a:t>
            </a:r>
            <a:r>
              <a:rPr lang="en-US" dirty="0" err="1"/>
              <a:t>cucumber.api.java.en.Given</a:t>
            </a:r>
            <a:r>
              <a:rPr lang="en-US" dirty="0"/>
              <a:t>;</a:t>
            </a:r>
          </a:p>
          <a:p>
            <a:r>
              <a:rPr lang="en-US" b="1" dirty="0"/>
              <a:t>import</a:t>
            </a:r>
            <a:r>
              <a:rPr lang="en-US" dirty="0"/>
              <a:t> </a:t>
            </a:r>
            <a:r>
              <a:rPr lang="en-US" dirty="0" err="1"/>
              <a:t>cucumber.api.java.en.</a:t>
            </a:r>
            <a:r>
              <a:rPr lang="en-US" b="1" dirty="0" err="1"/>
              <a:t>Then</a:t>
            </a:r>
            <a:r>
              <a:rPr lang="en-US" dirty="0"/>
              <a:t>;</a:t>
            </a:r>
          </a:p>
          <a:p>
            <a:r>
              <a:rPr lang="en-US" b="1" dirty="0"/>
              <a:t>import</a:t>
            </a:r>
            <a:r>
              <a:rPr lang="en-US" dirty="0"/>
              <a:t> </a:t>
            </a:r>
            <a:r>
              <a:rPr lang="en-US" dirty="0" err="1"/>
              <a:t>cucumber.api.java.en.When</a:t>
            </a:r>
            <a:r>
              <a:rPr lang="en-US" dirty="0"/>
              <a:t>;</a:t>
            </a:r>
          </a:p>
          <a:p>
            <a:r>
              <a:rPr lang="en-US" dirty="0"/>
              <a:t> </a:t>
            </a:r>
          </a:p>
          <a:p>
            <a:r>
              <a:rPr lang="en-US" b="1" dirty="0"/>
              <a:t>public</a:t>
            </a:r>
            <a:r>
              <a:rPr lang="en-US" dirty="0"/>
              <a:t> </a:t>
            </a:r>
            <a:r>
              <a:rPr lang="en-US" b="1" dirty="0"/>
              <a:t>class</a:t>
            </a:r>
            <a:r>
              <a:rPr lang="en-US" dirty="0"/>
              <a:t> </a:t>
            </a:r>
            <a:r>
              <a:rPr lang="en-US" dirty="0" err="1"/>
              <a:t>Hooks_Steps</a:t>
            </a:r>
            <a:r>
              <a:rPr lang="en-US" dirty="0"/>
              <a:t> {</a:t>
            </a:r>
          </a:p>
          <a:p>
            <a:pPr lvl="1"/>
            <a:r>
              <a:rPr lang="en-US" i="1" dirty="0"/>
              <a:t>@Given</a:t>
            </a:r>
            <a:r>
              <a:rPr lang="en-US" dirty="0"/>
              <a:t>("^this is the first step$")</a:t>
            </a:r>
          </a:p>
          <a:p>
            <a:pPr lvl="1"/>
            <a:r>
              <a:rPr lang="en-US" b="1" dirty="0"/>
              <a:t>public</a:t>
            </a:r>
            <a:r>
              <a:rPr lang="en-US" dirty="0"/>
              <a:t> </a:t>
            </a:r>
            <a:r>
              <a:rPr lang="en-US" b="1" dirty="0"/>
              <a:t>void</a:t>
            </a:r>
            <a:r>
              <a:rPr lang="en-US" dirty="0"/>
              <a:t> </a:t>
            </a:r>
            <a:r>
              <a:rPr lang="en-US" dirty="0" err="1"/>
              <a:t>This_Is_The_First_Step</a:t>
            </a:r>
            <a:r>
              <a:rPr lang="en-US" dirty="0"/>
              <a:t>(){</a:t>
            </a:r>
          </a:p>
          <a:p>
            <a:pPr lvl="1"/>
            <a:r>
              <a:rPr lang="en-US" dirty="0"/>
              <a:t>	</a:t>
            </a:r>
            <a:r>
              <a:rPr lang="en-US" dirty="0" err="1"/>
              <a:t>System.out.println</a:t>
            </a:r>
            <a:r>
              <a:rPr lang="en-US" dirty="0"/>
              <a:t>("This is the first step");</a:t>
            </a:r>
          </a:p>
          <a:p>
            <a:pPr lvl="1"/>
            <a:r>
              <a:rPr lang="en-US" dirty="0"/>
              <a:t>}</a:t>
            </a:r>
          </a:p>
          <a:p>
            <a:pPr lvl="1"/>
            <a:r>
              <a:rPr lang="en-US" i="1" dirty="0"/>
              <a:t>@When</a:t>
            </a:r>
            <a:r>
              <a:rPr lang="en-US" dirty="0"/>
              <a:t>("^this is the second step$")</a:t>
            </a:r>
          </a:p>
          <a:p>
            <a:pPr lvl="1"/>
            <a:r>
              <a:rPr lang="en-US" b="1" dirty="0"/>
              <a:t>public</a:t>
            </a:r>
            <a:r>
              <a:rPr lang="en-US" dirty="0"/>
              <a:t> </a:t>
            </a:r>
            <a:r>
              <a:rPr lang="en-US" b="1" dirty="0"/>
              <a:t>void</a:t>
            </a:r>
            <a:r>
              <a:rPr lang="en-US" dirty="0"/>
              <a:t> </a:t>
            </a:r>
            <a:r>
              <a:rPr lang="en-US" dirty="0" err="1"/>
              <a:t>This_Is_The_Second_Step</a:t>
            </a:r>
            <a:r>
              <a:rPr lang="en-US" dirty="0"/>
              <a:t>(){</a:t>
            </a:r>
          </a:p>
          <a:p>
            <a:pPr lvl="1"/>
            <a:r>
              <a:rPr lang="en-US" dirty="0"/>
              <a:t>	</a:t>
            </a:r>
            <a:r>
              <a:rPr lang="en-US" dirty="0" err="1"/>
              <a:t>System.out.println</a:t>
            </a:r>
            <a:r>
              <a:rPr lang="en-US" dirty="0"/>
              <a:t>("This is the second step");</a:t>
            </a:r>
          </a:p>
          <a:p>
            <a:pPr lvl="1"/>
            <a:r>
              <a:rPr lang="en-US" dirty="0"/>
              <a:t>}</a:t>
            </a:r>
          </a:p>
          <a:p>
            <a:pPr lvl="1"/>
            <a:r>
              <a:rPr lang="en-US" i="1" dirty="0"/>
              <a:t>@Then</a:t>
            </a:r>
            <a:r>
              <a:rPr lang="en-US" dirty="0"/>
              <a:t>("^this is the third step$")</a:t>
            </a:r>
          </a:p>
          <a:p>
            <a:pPr lvl="1"/>
            <a:r>
              <a:rPr lang="en-US" b="1" dirty="0"/>
              <a:t>public</a:t>
            </a:r>
            <a:r>
              <a:rPr lang="en-US" dirty="0"/>
              <a:t> </a:t>
            </a:r>
            <a:r>
              <a:rPr lang="en-US" b="1" dirty="0"/>
              <a:t>void</a:t>
            </a:r>
            <a:r>
              <a:rPr lang="en-US" dirty="0"/>
              <a:t> </a:t>
            </a:r>
            <a:r>
              <a:rPr lang="en-US" dirty="0" err="1"/>
              <a:t>This_Is_The_Third_Step</a:t>
            </a:r>
            <a:r>
              <a:rPr lang="en-US" dirty="0"/>
              <a:t>(){</a:t>
            </a:r>
          </a:p>
          <a:p>
            <a:pPr lvl="1"/>
            <a:r>
              <a:rPr lang="en-US" dirty="0"/>
              <a:t>	</a:t>
            </a:r>
            <a:r>
              <a:rPr lang="en-US" dirty="0" err="1"/>
              <a:t>System.out.println</a:t>
            </a:r>
            <a:r>
              <a:rPr lang="en-US" dirty="0"/>
              <a:t>("This is the third step");</a:t>
            </a:r>
          </a:p>
          <a:p>
            <a:pPr lvl="1"/>
            <a:r>
              <a:rPr lang="en-US" dirty="0"/>
              <a:t>}</a:t>
            </a:r>
          </a:p>
          <a:p>
            <a:r>
              <a:rPr lang="en-US" dirty="0"/>
              <a:t>}</a:t>
            </a:r>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5614629" y="816323"/>
            <a:ext cx="2258952" cy="369332"/>
          </a:xfrm>
          <a:prstGeom prst="rect">
            <a:avLst/>
          </a:prstGeom>
          <a:noFill/>
        </p:spPr>
        <p:txBody>
          <a:bodyPr wrap="none" rtlCol="0">
            <a:spAutoFit/>
          </a:bodyPr>
          <a:lstStyle/>
          <a:p>
            <a:r>
              <a:rPr lang="en-US" b="1" i="1" dirty="0"/>
              <a:t>Step Definitions</a:t>
            </a:r>
            <a:endParaRPr lang="en-US" dirty="0"/>
          </a:p>
        </p:txBody>
      </p:sp>
      <p:sp>
        <p:nvSpPr>
          <p:cNvPr id="12" name="TextBox 11">
            <a:extLst>
              <a:ext uri="{FF2B5EF4-FFF2-40B4-BE49-F238E27FC236}">
                <a16:creationId xmlns:a16="http://schemas.microsoft.com/office/drawing/2014/main" xmlns="" id="{C9185013-D221-4EE6-B741-52081673B13A}"/>
              </a:ext>
            </a:extLst>
          </p:cNvPr>
          <p:cNvSpPr txBox="1"/>
          <p:nvPr/>
        </p:nvSpPr>
        <p:spPr>
          <a:xfrm>
            <a:off x="945890" y="1657978"/>
            <a:ext cx="1723549" cy="369332"/>
          </a:xfrm>
          <a:prstGeom prst="rect">
            <a:avLst/>
          </a:prstGeom>
          <a:noFill/>
        </p:spPr>
        <p:txBody>
          <a:bodyPr wrap="none" rtlCol="0">
            <a:spAutoFit/>
          </a:bodyPr>
          <a:lstStyle/>
          <a:p>
            <a:r>
              <a:rPr lang="en-US" b="1" i="1" dirty="0"/>
              <a:t>Feature File</a:t>
            </a:r>
            <a:endParaRPr lang="en-US" dirty="0"/>
          </a:p>
        </p:txBody>
      </p:sp>
    </p:spTree>
    <p:extLst>
      <p:ext uri="{BB962C8B-B14F-4D97-AF65-F5344CB8AC3E}">
        <p14:creationId xmlns:p14="http://schemas.microsoft.com/office/powerpoint/2010/main" val="288047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0" name="TextBox 9">
            <a:extLst>
              <a:ext uri="{FF2B5EF4-FFF2-40B4-BE49-F238E27FC236}">
                <a16:creationId xmlns:a16="http://schemas.microsoft.com/office/drawing/2014/main" xmlns="" id="{2AEBAA1D-27AD-4F80-A88C-54E9DAB35574}"/>
              </a:ext>
            </a:extLst>
          </p:cNvPr>
          <p:cNvSpPr txBox="1"/>
          <p:nvPr/>
        </p:nvSpPr>
        <p:spPr>
          <a:xfrm>
            <a:off x="600076" y="2009430"/>
            <a:ext cx="6610276"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utilities;</a:t>
            </a:r>
          </a:p>
          <a:p>
            <a:r>
              <a:rPr lang="en-US" dirty="0"/>
              <a:t>import </a:t>
            </a:r>
            <a:r>
              <a:rPr lang="en-US" dirty="0" err="1"/>
              <a:t>cucumber.api.java.After</a:t>
            </a:r>
            <a:r>
              <a:rPr lang="en-US" dirty="0"/>
              <a:t>;</a:t>
            </a:r>
          </a:p>
          <a:p>
            <a:r>
              <a:rPr lang="en-US" dirty="0"/>
              <a:t>import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dirty="0"/>
              <a:t>@Before</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("This will run before the Scenario");</a:t>
            </a:r>
          </a:p>
          <a:p>
            <a:r>
              <a:rPr lang="en-US" dirty="0"/>
              <a:t>    } </a:t>
            </a:r>
          </a:p>
          <a:p>
            <a:r>
              <a:rPr lang="en-US" dirty="0"/>
              <a:t>@After</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("This will run after the Scenario");</a:t>
            </a:r>
          </a:p>
          <a:p>
            <a:r>
              <a:rPr lang="en-US" dirty="0"/>
              <a:t>    }</a:t>
            </a:r>
          </a:p>
          <a:p>
            <a:r>
              <a:rPr lang="en-US" dirty="0"/>
              <a:t>}</a:t>
            </a:r>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600076" y="1556706"/>
            <a:ext cx="987771" cy="369332"/>
          </a:xfrm>
          <a:prstGeom prst="rect">
            <a:avLst/>
          </a:prstGeom>
          <a:noFill/>
        </p:spPr>
        <p:txBody>
          <a:bodyPr wrap="none" rtlCol="0">
            <a:spAutoFit/>
          </a:bodyPr>
          <a:lstStyle/>
          <a:p>
            <a:r>
              <a:rPr lang="en-US" b="1" i="1" dirty="0"/>
              <a:t>Hooks</a:t>
            </a:r>
            <a:endParaRPr lang="en-US" dirty="0"/>
          </a:p>
        </p:txBody>
      </p:sp>
    </p:spTree>
    <p:extLst>
      <p:ext uri="{BB962C8B-B14F-4D97-AF65-F5344CB8AC3E}">
        <p14:creationId xmlns:p14="http://schemas.microsoft.com/office/powerpoint/2010/main" val="222518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600076" y="1556706"/>
            <a:ext cx="1083951" cy="369332"/>
          </a:xfrm>
          <a:prstGeom prst="rect">
            <a:avLst/>
          </a:prstGeom>
          <a:noFill/>
        </p:spPr>
        <p:txBody>
          <a:bodyPr wrap="none" rtlCol="0">
            <a:spAutoFit/>
          </a:bodyPr>
          <a:lstStyle/>
          <a:p>
            <a:r>
              <a:rPr lang="en-US" b="1" i="1" dirty="0"/>
              <a:t>Output</a:t>
            </a:r>
            <a:endParaRPr lang="en-US" dirty="0"/>
          </a:p>
        </p:txBody>
      </p:sp>
      <p:pic>
        <p:nvPicPr>
          <p:cNvPr id="13314" name="Picture 2" descr="Cucumber Hooks">
            <a:extLst>
              <a:ext uri="{FF2B5EF4-FFF2-40B4-BE49-F238E27FC236}">
                <a16:creationId xmlns:a16="http://schemas.microsoft.com/office/drawing/2014/main" xmlns="" id="{41D8BD26-DC01-4F01-AF5C-3D7A47C81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6" y="2415219"/>
            <a:ext cx="813435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9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p:txBody>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b="1" i="1" dirty="0"/>
              <a:t>Background in Cucumber </a:t>
            </a:r>
            <a:r>
              <a:rPr lang="en-US" dirty="0"/>
              <a:t>is used to define a step or series of steps which are common to all the tests in the feature file. </a:t>
            </a:r>
          </a:p>
          <a:p>
            <a:pPr marL="285750" indent="-285750">
              <a:lnSpc>
                <a:spcPct val="100000"/>
              </a:lnSpc>
              <a:buFont typeface="Arial" panose="020B0604020202020204" pitchFamily="34" charset="0"/>
              <a:buChar char="•"/>
            </a:pPr>
            <a:r>
              <a:rPr lang="en-US" dirty="0"/>
              <a:t>It allows you to add some context to the scenarios for a feature where it is defined. </a:t>
            </a:r>
          </a:p>
          <a:p>
            <a:pPr marL="285750" indent="-285750">
              <a:lnSpc>
                <a:spcPct val="100000"/>
              </a:lnSpc>
              <a:buFont typeface="Arial" panose="020B0604020202020204" pitchFamily="34" charset="0"/>
              <a:buChar char="•"/>
            </a:pPr>
            <a:r>
              <a:rPr lang="en-US" dirty="0"/>
              <a:t>A Background is much like a scenario containing a number of steps. But it runs before each and every scenario where for a feature in which it is defined.</a:t>
            </a:r>
          </a:p>
          <a:p>
            <a:pPr marL="285750" indent="-285750">
              <a:lnSpc>
                <a:spcPct val="100000"/>
              </a:lnSpc>
              <a:buFont typeface="Arial" panose="020B0604020202020204" pitchFamily="34" charset="0"/>
              <a:buChar char="•"/>
            </a:pPr>
            <a:endParaRPr lang="en-US" dirty="0"/>
          </a:p>
          <a:p>
            <a:pPr marL="285750" indent="-285750">
              <a:buFont typeface="Arial" panose="020B0604020202020204" pitchFamily="34" charset="0"/>
              <a:buChar char="•"/>
            </a:pPr>
            <a:r>
              <a:rPr lang="en-US" i="1" dirty="0"/>
              <a:t>For example to purchase a product on any E-Commerce website, you need to do following steps:</a:t>
            </a:r>
            <a:endParaRPr lang="en-US" dirty="0"/>
          </a:p>
          <a:p>
            <a:pPr marL="460772" lvl="1" indent="-285750">
              <a:buFont typeface="Arial" panose="020B0604020202020204" pitchFamily="34" charset="0"/>
              <a:buChar char="•"/>
            </a:pPr>
            <a:r>
              <a:rPr lang="en-US" i="1" dirty="0"/>
              <a:t>Navigate to Login Page</a:t>
            </a:r>
            <a:endParaRPr lang="en-US" dirty="0"/>
          </a:p>
          <a:p>
            <a:pPr marL="460772" lvl="1" indent="-285750">
              <a:buFont typeface="Arial" panose="020B0604020202020204" pitchFamily="34" charset="0"/>
              <a:buChar char="•"/>
            </a:pPr>
            <a:r>
              <a:rPr lang="en-US" i="1" dirty="0"/>
              <a:t>Submit </a:t>
            </a:r>
            <a:r>
              <a:rPr lang="en-US" i="1" dirty="0" err="1"/>
              <a:t>UserName</a:t>
            </a:r>
            <a:r>
              <a:rPr lang="en-US" i="1" dirty="0"/>
              <a:t> and Password</a:t>
            </a:r>
            <a:endParaRPr lang="en-US" dirty="0"/>
          </a:p>
          <a:p>
            <a:pPr lvl="1" indent="0">
              <a:lnSpc>
                <a:spcPct val="100000"/>
              </a:lnSpc>
              <a:buNone/>
            </a:pPr>
            <a:r>
              <a:rPr lang="en-US" dirty="0"/>
              <a:t>After these steps only you will be able to add a product to your </a:t>
            </a:r>
            <a:r>
              <a:rPr lang="en-US" i="1" dirty="0"/>
              <a:t>cart/basket</a:t>
            </a:r>
            <a:r>
              <a:rPr lang="en-US" dirty="0"/>
              <a:t> and able to perform the payment. Now as we are in a feature file where we will be testing only the </a:t>
            </a:r>
            <a:r>
              <a:rPr lang="en-US" i="1" dirty="0"/>
              <a:t>Add to Cart</a:t>
            </a:r>
            <a:r>
              <a:rPr lang="en-US" dirty="0"/>
              <a:t>  or </a:t>
            </a:r>
            <a:r>
              <a:rPr lang="en-US" i="1" dirty="0"/>
              <a:t>Add to Bag</a:t>
            </a:r>
            <a:r>
              <a:rPr lang="en-US" dirty="0"/>
              <a:t> functionality, these tests become common for all tests.</a:t>
            </a:r>
          </a:p>
          <a:p>
            <a:pPr lvl="1" indent="0">
              <a:lnSpc>
                <a:spcPct val="100000"/>
              </a:lnSpc>
              <a:buNone/>
            </a:pPr>
            <a:r>
              <a:rPr lang="en-US" dirty="0"/>
              <a:t>So instead of writing them again and again for all tests we can move it under the </a:t>
            </a:r>
            <a:r>
              <a:rPr lang="en-US" i="1" dirty="0"/>
              <a:t>Background</a:t>
            </a:r>
            <a:r>
              <a:rPr lang="en-US" dirty="0"/>
              <a:t> keyword.</a:t>
            </a:r>
          </a:p>
        </p:txBody>
      </p:sp>
    </p:spTree>
    <p:extLst>
      <p:ext uri="{BB962C8B-B14F-4D97-AF65-F5344CB8AC3E}">
        <p14:creationId xmlns:p14="http://schemas.microsoft.com/office/powerpoint/2010/main" val="128104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86775"/>
            <a:ext cx="11370945" cy="568323"/>
          </a:xfrm>
        </p:spPr>
        <p:txBody>
          <a:bodyPr>
            <a:normAutofit fontScale="92500" lnSpcReduction="10000"/>
          </a:bodyPr>
          <a:lstStyle/>
          <a:p>
            <a:pPr marL="285750" indent="-285750">
              <a:lnSpc>
                <a:spcPct val="100000"/>
              </a:lnSpc>
              <a:buFont typeface="Arial" panose="020B0604020202020204" pitchFamily="34" charset="0"/>
              <a:buChar char="•"/>
            </a:pPr>
            <a:r>
              <a:rPr lang="en-US" dirty="0"/>
              <a:t>If we create a feature file of the scenario we explained above, this is how it will look like:</a:t>
            </a:r>
          </a:p>
          <a:p>
            <a:pPr marL="285750" indent="-285750">
              <a:lnSpc>
                <a:spcPct val="100000"/>
              </a:lnSpc>
              <a:buFont typeface="Arial" panose="020B0604020202020204" pitchFamily="34" charset="0"/>
              <a:buChar char="•"/>
            </a:pPr>
            <a:r>
              <a:rPr lang="en-US" b="1" i="1" dirty="0"/>
              <a:t>Feature File</a:t>
            </a:r>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647700" y="1555098"/>
            <a:ext cx="9029395"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Feature: Test Background Feature</a:t>
            </a:r>
          </a:p>
          <a:p>
            <a:r>
              <a:rPr lang="en-US" dirty="0"/>
              <a:t>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Background: User </a:t>
            </a:r>
            <a:r>
              <a:rPr lang="en-US" b="1" dirty="0"/>
              <a:t>is</a:t>
            </a:r>
            <a:r>
              <a:rPr lang="en-US" dirty="0"/>
              <a:t> Logged </a:t>
            </a:r>
            <a:r>
              <a:rPr lang="en-US" b="1" dirty="0"/>
              <a:t>In</a:t>
            </a:r>
            <a:endParaRPr lang="en-US" dirty="0"/>
          </a:p>
          <a:p>
            <a:r>
              <a:rPr lang="en-US" dirty="0"/>
              <a:t>Given I navigate </a:t>
            </a:r>
            <a:r>
              <a:rPr lang="en-US" b="1" dirty="0"/>
              <a:t>to</a:t>
            </a:r>
            <a:r>
              <a:rPr lang="en-US" dirty="0"/>
              <a:t> the login page</a:t>
            </a:r>
          </a:p>
          <a:p>
            <a:r>
              <a:rPr lang="en-US" dirty="0"/>
              <a:t>When I submit username </a:t>
            </a:r>
            <a:r>
              <a:rPr lang="en-US" b="1" dirty="0"/>
              <a:t>and</a:t>
            </a:r>
            <a:r>
              <a:rPr lang="en-US" dirty="0"/>
              <a:t> password</a:t>
            </a:r>
          </a:p>
          <a:p>
            <a:r>
              <a:rPr lang="en-US" b="1" dirty="0"/>
              <a:t>Then</a:t>
            </a:r>
            <a:r>
              <a:rPr lang="en-US" dirty="0"/>
              <a:t> I should be logged </a:t>
            </a:r>
            <a:r>
              <a:rPr lang="en-US" b="1" dirty="0"/>
              <a:t>in</a:t>
            </a:r>
            <a:r>
              <a:rPr lang="en-US" dirty="0"/>
              <a:t> </a:t>
            </a:r>
          </a:p>
          <a:p>
            <a:r>
              <a:rPr lang="en-US" dirty="0"/>
              <a:t> </a:t>
            </a:r>
          </a:p>
          <a:p>
            <a:r>
              <a:rPr lang="en-US" dirty="0"/>
              <a:t>Scenario: Search a product </a:t>
            </a:r>
            <a:r>
              <a:rPr lang="en-US" b="1" dirty="0"/>
              <a:t>and</a:t>
            </a:r>
            <a:r>
              <a:rPr lang="en-US" dirty="0"/>
              <a:t> add the first product </a:t>
            </a:r>
            <a:r>
              <a:rPr lang="en-US" b="1" dirty="0"/>
              <a:t>to</a:t>
            </a:r>
            <a:r>
              <a:rPr lang="en-US" dirty="0"/>
              <a:t> the User basket</a:t>
            </a:r>
          </a:p>
          <a:p>
            <a:r>
              <a:rPr lang="en-US" dirty="0"/>
              <a:t>Given User search </a:t>
            </a:r>
            <a:r>
              <a:rPr lang="en-US" b="1" dirty="0"/>
              <a:t>for</a:t>
            </a:r>
            <a:r>
              <a:rPr lang="en-US" dirty="0"/>
              <a:t> Lenovo Laptop</a:t>
            </a:r>
          </a:p>
          <a:p>
            <a:r>
              <a:rPr lang="en-US" dirty="0"/>
              <a:t>When Add the first laptop that appears </a:t>
            </a:r>
            <a:r>
              <a:rPr lang="en-US" b="1" dirty="0"/>
              <a:t>in</a:t>
            </a:r>
            <a:r>
              <a:rPr lang="en-US" dirty="0"/>
              <a:t> the search result </a:t>
            </a:r>
            <a:r>
              <a:rPr lang="en-US" b="1" dirty="0"/>
              <a:t>to</a:t>
            </a:r>
            <a:r>
              <a:rPr lang="en-US" dirty="0"/>
              <a:t> the basket</a:t>
            </a:r>
          </a:p>
          <a:p>
            <a:r>
              <a:rPr lang="en-US" b="1" dirty="0"/>
              <a:t>Then</a:t>
            </a:r>
            <a:r>
              <a:rPr lang="en-US" dirty="0"/>
              <a:t> User basket should display with added item</a:t>
            </a:r>
          </a:p>
          <a:p>
            <a:r>
              <a:rPr lang="en-US" dirty="0"/>
              <a:t> </a:t>
            </a:r>
          </a:p>
          <a:p>
            <a:r>
              <a:rPr lang="en-US" dirty="0"/>
              <a:t>Scenario: Navigate </a:t>
            </a:r>
            <a:r>
              <a:rPr lang="en-US" b="1" dirty="0"/>
              <a:t>to</a:t>
            </a:r>
            <a:r>
              <a:rPr lang="en-US" dirty="0"/>
              <a:t> a product </a:t>
            </a:r>
            <a:r>
              <a:rPr lang="en-US" b="1" dirty="0"/>
              <a:t>and</a:t>
            </a:r>
            <a:r>
              <a:rPr lang="en-US" dirty="0"/>
              <a:t> add the same </a:t>
            </a:r>
            <a:r>
              <a:rPr lang="en-US" b="1" dirty="0"/>
              <a:t>to</a:t>
            </a:r>
            <a:r>
              <a:rPr lang="en-US" dirty="0"/>
              <a:t> the User basket</a:t>
            </a:r>
          </a:p>
          <a:p>
            <a:r>
              <a:rPr lang="en-US" dirty="0"/>
              <a:t>Given User navigate </a:t>
            </a:r>
            <a:r>
              <a:rPr lang="en-US" b="1" dirty="0"/>
              <a:t>for</a:t>
            </a:r>
            <a:r>
              <a:rPr lang="en-US" dirty="0"/>
              <a:t> Lenovo Laptop</a:t>
            </a:r>
          </a:p>
          <a:p>
            <a:r>
              <a:rPr lang="en-US" dirty="0"/>
              <a:t>When Add the laptop </a:t>
            </a:r>
            <a:r>
              <a:rPr lang="en-US" b="1" dirty="0"/>
              <a:t>to</a:t>
            </a:r>
            <a:r>
              <a:rPr lang="en-US" dirty="0"/>
              <a:t> the basket</a:t>
            </a:r>
          </a:p>
          <a:p>
            <a:r>
              <a:rPr lang="en-US" b="1" dirty="0"/>
              <a:t>Then</a:t>
            </a:r>
            <a:r>
              <a:rPr lang="en-US" dirty="0"/>
              <a:t> User basket should display with added item</a:t>
            </a:r>
          </a:p>
          <a:p>
            <a:endParaRPr lang="en-US" dirty="0"/>
          </a:p>
        </p:txBody>
      </p:sp>
    </p:spTree>
    <p:extLst>
      <p:ext uri="{BB962C8B-B14F-4D97-AF65-F5344CB8AC3E}">
        <p14:creationId xmlns:p14="http://schemas.microsoft.com/office/powerpoint/2010/main" val="42218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86775"/>
            <a:ext cx="11370945" cy="1705625"/>
          </a:xfrm>
        </p:spPr>
        <p:txBody>
          <a:bodyPr>
            <a:normAutofit/>
          </a:bodyPr>
          <a:lstStyle/>
          <a:p>
            <a:pPr marL="285750" indent="-285750">
              <a:lnSpc>
                <a:spcPct val="100000"/>
              </a:lnSpc>
              <a:buFont typeface="Arial" panose="020B0604020202020204" pitchFamily="34" charset="0"/>
              <a:buChar char="•"/>
            </a:pPr>
            <a:r>
              <a:rPr lang="en-US" dirty="0"/>
              <a:t>In the this example, we have two different scenarios where user is adding a product from search and directly from product page. </a:t>
            </a:r>
          </a:p>
          <a:p>
            <a:pPr marL="285750" indent="-285750">
              <a:lnSpc>
                <a:spcPct val="100000"/>
              </a:lnSpc>
              <a:buFont typeface="Arial" panose="020B0604020202020204" pitchFamily="34" charset="0"/>
              <a:buChar char="•"/>
            </a:pPr>
            <a:r>
              <a:rPr lang="en-US" dirty="0"/>
              <a:t>But the common step is to log In to website for both the scenario. </a:t>
            </a:r>
          </a:p>
          <a:p>
            <a:pPr marL="285750" indent="-285750">
              <a:lnSpc>
                <a:spcPct val="100000"/>
              </a:lnSpc>
              <a:buFont typeface="Arial" panose="020B0604020202020204" pitchFamily="34" charset="0"/>
              <a:buChar char="•"/>
            </a:pPr>
            <a:r>
              <a:rPr lang="en-US" i="1" dirty="0"/>
              <a:t>This is why we creates another Scenario for Log In but named it as Background rather then a Scenario. </a:t>
            </a:r>
            <a:r>
              <a:rPr lang="en-US" dirty="0"/>
              <a:t>So that it executes for both the </a:t>
            </a:r>
            <a:r>
              <a:rPr lang="en-US" dirty="0" err="1"/>
              <a:t>Scenarios</a:t>
            </a:r>
            <a:r>
              <a:rPr lang="en-US" b="1" i="1" dirty="0" err="1"/>
              <a:t>Feature</a:t>
            </a:r>
            <a:r>
              <a:rPr lang="en-US" b="1" i="1" dirty="0"/>
              <a:t> File</a:t>
            </a:r>
            <a:endParaRPr lang="en-US" dirty="0"/>
          </a:p>
        </p:txBody>
      </p:sp>
    </p:spTree>
    <p:extLst>
      <p:ext uri="{BB962C8B-B14F-4D97-AF65-F5344CB8AC3E}">
        <p14:creationId xmlns:p14="http://schemas.microsoft.com/office/powerpoint/2010/main" val="342024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568323"/>
          </a:xfrm>
        </p:spPr>
        <p:txBody>
          <a:bodyPr/>
          <a:lstStyle/>
          <a:p>
            <a:r>
              <a:rPr lang="en-US" b="1" i="1" dirty="0"/>
              <a:t>Step Definitions</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6" y="906368"/>
            <a:ext cx="9825673" cy="5847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b="1" dirty="0"/>
              <a:t>public</a:t>
            </a:r>
            <a:r>
              <a:rPr lang="en-US" sz="1100" dirty="0"/>
              <a:t> </a:t>
            </a:r>
            <a:r>
              <a:rPr lang="en-US" sz="1100" b="1" dirty="0"/>
              <a:t>class</a:t>
            </a:r>
            <a:r>
              <a:rPr lang="en-US" sz="1100" dirty="0"/>
              <a:t> </a:t>
            </a:r>
            <a:r>
              <a:rPr lang="en-US" sz="1100" dirty="0" err="1"/>
              <a:t>BackGround_Steps</a:t>
            </a:r>
            <a:r>
              <a:rPr lang="en-US" sz="1100" dirty="0"/>
              <a:t> {</a:t>
            </a:r>
          </a:p>
          <a:p>
            <a:r>
              <a:rPr lang="en-US" sz="1100" i="1" dirty="0"/>
              <a:t>@Given</a:t>
            </a:r>
            <a:r>
              <a:rPr lang="en-US" sz="1100" dirty="0"/>
              <a:t>("^I navigate to the login page$")</a:t>
            </a:r>
          </a:p>
          <a:p>
            <a:r>
              <a:rPr lang="en-US" sz="1100" b="1" dirty="0"/>
              <a:t>public</a:t>
            </a:r>
            <a:r>
              <a:rPr lang="en-US" sz="1100" dirty="0"/>
              <a:t> </a:t>
            </a:r>
            <a:r>
              <a:rPr lang="en-US" sz="1100" b="1" dirty="0"/>
              <a:t>void</a:t>
            </a:r>
            <a:r>
              <a:rPr lang="en-US" sz="1100" dirty="0"/>
              <a:t> </a:t>
            </a:r>
            <a:r>
              <a:rPr lang="en-US" sz="1100" dirty="0" err="1"/>
              <a:t>i_navigate_to_the_login_page</a:t>
            </a:r>
            <a:r>
              <a:rPr lang="en-US" sz="1100" dirty="0"/>
              <a:t>() </a:t>
            </a:r>
            <a:r>
              <a:rPr lang="en-US" sz="1100" b="1" dirty="0"/>
              <a:t>throws</a:t>
            </a:r>
            <a:r>
              <a:rPr lang="en-US" sz="1100" dirty="0"/>
              <a:t> Throwable {</a:t>
            </a:r>
          </a:p>
          <a:p>
            <a:r>
              <a:rPr lang="en-US" sz="1100" dirty="0" err="1"/>
              <a:t>System.out.println</a:t>
            </a:r>
            <a:r>
              <a:rPr lang="en-US" sz="1100" dirty="0"/>
              <a:t>("I am at the </a:t>
            </a:r>
            <a:r>
              <a:rPr lang="en-US" sz="1100" dirty="0" err="1"/>
              <a:t>LogIn</a:t>
            </a:r>
            <a:r>
              <a:rPr lang="en-US" sz="1100" dirty="0"/>
              <a:t> Page");</a:t>
            </a:r>
          </a:p>
          <a:p>
            <a:r>
              <a:rPr lang="en-US" sz="1100" dirty="0"/>
              <a:t>}</a:t>
            </a:r>
          </a:p>
          <a:p>
            <a:r>
              <a:rPr lang="en-US" sz="1100" i="1" dirty="0"/>
              <a:t>@When</a:t>
            </a:r>
            <a:r>
              <a:rPr lang="en-US" sz="1100" dirty="0"/>
              <a:t>("^I submit username and password$")</a:t>
            </a:r>
          </a:p>
          <a:p>
            <a:r>
              <a:rPr lang="en-US" sz="1100" b="1" dirty="0"/>
              <a:t>public</a:t>
            </a:r>
            <a:r>
              <a:rPr lang="en-US" sz="1100" dirty="0"/>
              <a:t> </a:t>
            </a:r>
            <a:r>
              <a:rPr lang="en-US" sz="1100" b="1" dirty="0"/>
              <a:t>void</a:t>
            </a:r>
            <a:r>
              <a:rPr lang="en-US" sz="1100" dirty="0"/>
              <a:t> </a:t>
            </a:r>
            <a:r>
              <a:rPr lang="en-US" sz="1100" dirty="0" err="1"/>
              <a:t>i_submit_username_and_password</a:t>
            </a:r>
            <a:r>
              <a:rPr lang="en-US" sz="1100" dirty="0"/>
              <a:t>() </a:t>
            </a:r>
            <a:r>
              <a:rPr lang="en-US" sz="1100" b="1" dirty="0"/>
              <a:t>throws</a:t>
            </a:r>
            <a:r>
              <a:rPr lang="en-US" sz="1100" dirty="0"/>
              <a:t> Throwable {</a:t>
            </a:r>
          </a:p>
          <a:p>
            <a:r>
              <a:rPr lang="en-US" sz="1100" dirty="0" err="1"/>
              <a:t>System.out.println</a:t>
            </a:r>
            <a:r>
              <a:rPr lang="en-US" sz="1100" dirty="0"/>
              <a:t>("I Submit my Username and Password");</a:t>
            </a:r>
          </a:p>
          <a:p>
            <a:r>
              <a:rPr lang="en-US" sz="1100" dirty="0"/>
              <a:t>}</a:t>
            </a:r>
          </a:p>
          <a:p>
            <a:r>
              <a:rPr lang="en-US" sz="1100" i="1" dirty="0"/>
              <a:t>@Then</a:t>
            </a:r>
            <a:r>
              <a:rPr lang="en-US" sz="1100" dirty="0"/>
              <a:t>("^I should be logged in$")</a:t>
            </a:r>
          </a:p>
          <a:p>
            <a:r>
              <a:rPr lang="en-US" sz="1100" b="1" dirty="0"/>
              <a:t>public</a:t>
            </a:r>
            <a:r>
              <a:rPr lang="en-US" sz="1100" dirty="0"/>
              <a:t> </a:t>
            </a:r>
            <a:r>
              <a:rPr lang="en-US" sz="1100" b="1" dirty="0"/>
              <a:t>void</a:t>
            </a:r>
            <a:r>
              <a:rPr lang="en-US" sz="1100" dirty="0"/>
              <a:t> </a:t>
            </a:r>
            <a:r>
              <a:rPr lang="en-US" sz="1100" dirty="0" err="1"/>
              <a:t>i_should_be_logged_in</a:t>
            </a:r>
            <a:r>
              <a:rPr lang="en-US" sz="1100" dirty="0"/>
              <a:t>() </a:t>
            </a:r>
            <a:r>
              <a:rPr lang="en-US" sz="1100" b="1" dirty="0"/>
              <a:t>throws</a:t>
            </a:r>
            <a:r>
              <a:rPr lang="en-US" sz="1100" dirty="0"/>
              <a:t> Throwable {</a:t>
            </a:r>
          </a:p>
          <a:p>
            <a:r>
              <a:rPr lang="en-US" sz="1100" dirty="0" err="1"/>
              <a:t>System.out.println</a:t>
            </a:r>
            <a:r>
              <a:rPr lang="en-US" sz="1100" dirty="0"/>
              <a:t>("I am logged on to the website");</a:t>
            </a:r>
          </a:p>
          <a:p>
            <a:r>
              <a:rPr lang="en-US" sz="1100" dirty="0"/>
              <a:t>}</a:t>
            </a:r>
          </a:p>
          <a:p>
            <a:r>
              <a:rPr lang="en-US" sz="1100" i="1" dirty="0"/>
              <a:t>@Given</a:t>
            </a:r>
            <a:r>
              <a:rPr lang="en-US" sz="1100" dirty="0"/>
              <a:t>("^User search for Lenovo Laptop$")</a:t>
            </a:r>
          </a:p>
          <a:p>
            <a:r>
              <a:rPr lang="en-US" sz="1100" b="1" dirty="0"/>
              <a:t>public</a:t>
            </a:r>
            <a:r>
              <a:rPr lang="en-US" sz="1100" dirty="0"/>
              <a:t> </a:t>
            </a:r>
            <a:r>
              <a:rPr lang="en-US" sz="1100" b="1" dirty="0"/>
              <a:t>void</a:t>
            </a:r>
            <a:r>
              <a:rPr lang="en-US" sz="1100" dirty="0"/>
              <a:t> </a:t>
            </a:r>
            <a:r>
              <a:rPr lang="en-US" sz="1100" dirty="0" err="1"/>
              <a:t>user_searched_for_Lenovo_Laptop</a:t>
            </a:r>
            <a:r>
              <a:rPr lang="en-US" sz="1100" dirty="0"/>
              <a:t>() </a:t>
            </a:r>
            <a:r>
              <a:rPr lang="en-US" sz="1100" b="1" dirty="0"/>
              <a:t>throws</a:t>
            </a:r>
            <a:r>
              <a:rPr lang="en-US" sz="1100" dirty="0"/>
              <a:t> Throwable {</a:t>
            </a:r>
          </a:p>
          <a:p>
            <a:r>
              <a:rPr lang="en-US" sz="1100" dirty="0" err="1"/>
              <a:t>System.out.println</a:t>
            </a:r>
            <a:r>
              <a:rPr lang="en-US" sz="1100" dirty="0"/>
              <a:t>("User searched for Lenovo Laptop");</a:t>
            </a:r>
          </a:p>
          <a:p>
            <a:r>
              <a:rPr lang="en-US" sz="1100" dirty="0"/>
              <a:t>}</a:t>
            </a:r>
          </a:p>
          <a:p>
            <a:r>
              <a:rPr lang="en-US" sz="1100" i="1" dirty="0"/>
              <a:t>@When</a:t>
            </a:r>
            <a:r>
              <a:rPr lang="en-US" sz="1100" dirty="0"/>
              <a:t>("^Add the first laptop that appears in the search result to the basket$")</a:t>
            </a:r>
          </a:p>
          <a:p>
            <a:r>
              <a:rPr lang="en-US" sz="1100" b="1" dirty="0"/>
              <a:t>public</a:t>
            </a:r>
            <a:r>
              <a:rPr lang="en-US" sz="1100" dirty="0"/>
              <a:t> </a:t>
            </a:r>
            <a:r>
              <a:rPr lang="en-US" sz="1100" b="1" dirty="0"/>
              <a:t>void</a:t>
            </a:r>
            <a:r>
              <a:rPr lang="en-US" sz="1100" dirty="0"/>
              <a:t> add_the_first_laptop_that_appears_in_the_search_result_to_the_basket() </a:t>
            </a:r>
            <a:r>
              <a:rPr lang="en-US" sz="1100" b="1" dirty="0"/>
              <a:t>throws</a:t>
            </a:r>
            <a:r>
              <a:rPr lang="en-US" sz="1100" dirty="0"/>
              <a:t> Throwable {</a:t>
            </a:r>
          </a:p>
          <a:p>
            <a:r>
              <a:rPr lang="en-US" sz="1100" dirty="0" err="1"/>
              <a:t>System.out.println</a:t>
            </a:r>
            <a:r>
              <a:rPr lang="en-US" sz="1100" dirty="0"/>
              <a:t>("First search result added to bag");</a:t>
            </a:r>
          </a:p>
          <a:p>
            <a:r>
              <a:rPr lang="en-US" sz="1100" dirty="0"/>
              <a:t>}</a:t>
            </a:r>
          </a:p>
          <a:p>
            <a:r>
              <a:rPr lang="en-US" sz="1100" i="1" dirty="0"/>
              <a:t>@Then</a:t>
            </a:r>
            <a:r>
              <a:rPr lang="en-US" sz="1100" dirty="0"/>
              <a:t>("^User basket should display with added item$")</a:t>
            </a:r>
          </a:p>
          <a:p>
            <a:r>
              <a:rPr lang="en-US" sz="1100" b="1" dirty="0"/>
              <a:t>public</a:t>
            </a:r>
            <a:r>
              <a:rPr lang="en-US" sz="1100" dirty="0"/>
              <a:t> </a:t>
            </a:r>
            <a:r>
              <a:rPr lang="en-US" sz="1100" b="1" dirty="0"/>
              <a:t>void</a:t>
            </a:r>
            <a:r>
              <a:rPr lang="en-US" sz="1100" dirty="0"/>
              <a:t> </a:t>
            </a:r>
            <a:r>
              <a:rPr lang="en-US" sz="1100" dirty="0" err="1"/>
              <a:t>user_basket_should_display_with_item</a:t>
            </a:r>
            <a:r>
              <a:rPr lang="en-US" sz="1100" dirty="0"/>
              <a:t>() </a:t>
            </a:r>
            <a:r>
              <a:rPr lang="en-US" sz="1100" b="1" dirty="0"/>
              <a:t>throws</a:t>
            </a:r>
            <a:r>
              <a:rPr lang="en-US" sz="1100" dirty="0"/>
              <a:t> Throwable {</a:t>
            </a:r>
          </a:p>
          <a:p>
            <a:r>
              <a:rPr lang="en-US" sz="1100" dirty="0" err="1"/>
              <a:t>System.out.println</a:t>
            </a:r>
            <a:r>
              <a:rPr lang="en-US" sz="1100" dirty="0"/>
              <a:t>("Bag is now contains the added product");</a:t>
            </a:r>
          </a:p>
          <a:p>
            <a:r>
              <a:rPr lang="en-US" sz="1100" dirty="0"/>
              <a:t>}</a:t>
            </a:r>
          </a:p>
          <a:p>
            <a:r>
              <a:rPr lang="en-US" sz="1100" i="1" dirty="0"/>
              <a:t>@Given</a:t>
            </a:r>
            <a:r>
              <a:rPr lang="en-US" sz="1100" dirty="0"/>
              <a:t>("^User navigate for Lenovo Laptop$")</a:t>
            </a:r>
          </a:p>
          <a:p>
            <a:r>
              <a:rPr lang="en-US" sz="1100" b="1" dirty="0"/>
              <a:t>public</a:t>
            </a:r>
            <a:r>
              <a:rPr lang="en-US" sz="1100" dirty="0"/>
              <a:t> </a:t>
            </a:r>
            <a:r>
              <a:rPr lang="en-US" sz="1100" b="1" dirty="0"/>
              <a:t>void</a:t>
            </a:r>
            <a:r>
              <a:rPr lang="en-US" sz="1100" dirty="0"/>
              <a:t> </a:t>
            </a:r>
            <a:r>
              <a:rPr lang="en-US" sz="1100" dirty="0" err="1"/>
              <a:t>user_navigate_for_Lenovo_Laptop</a:t>
            </a:r>
            <a:r>
              <a:rPr lang="en-US" sz="1100" dirty="0"/>
              <a:t>() </a:t>
            </a:r>
            <a:r>
              <a:rPr lang="en-US" sz="1100" b="1" dirty="0"/>
              <a:t>throws</a:t>
            </a:r>
            <a:r>
              <a:rPr lang="en-US" sz="1100" dirty="0"/>
              <a:t> Throwable {</a:t>
            </a:r>
          </a:p>
          <a:p>
            <a:r>
              <a:rPr lang="en-US" sz="1100" dirty="0" err="1"/>
              <a:t>System.out.println</a:t>
            </a:r>
            <a:r>
              <a:rPr lang="en-US" sz="1100" dirty="0"/>
              <a:t>("User navigated for Lenovo Laptop");</a:t>
            </a:r>
          </a:p>
          <a:p>
            <a:r>
              <a:rPr lang="en-US" sz="1100" dirty="0"/>
              <a:t>}</a:t>
            </a:r>
          </a:p>
          <a:p>
            <a:r>
              <a:rPr lang="en-US" sz="1100" i="1" dirty="0"/>
              <a:t>@When</a:t>
            </a:r>
            <a:r>
              <a:rPr lang="en-US" sz="1100" dirty="0"/>
              <a:t>("^Add the laptop to the basket$")</a:t>
            </a:r>
          </a:p>
          <a:p>
            <a:r>
              <a:rPr lang="en-US" sz="1100" b="1" dirty="0"/>
              <a:t>public</a:t>
            </a:r>
            <a:r>
              <a:rPr lang="en-US" sz="1100" dirty="0"/>
              <a:t> </a:t>
            </a:r>
            <a:r>
              <a:rPr lang="en-US" sz="1100" b="1" dirty="0"/>
              <a:t>void</a:t>
            </a:r>
            <a:r>
              <a:rPr lang="en-US" sz="1100" dirty="0"/>
              <a:t> </a:t>
            </a:r>
            <a:r>
              <a:rPr lang="en-US" sz="1100" dirty="0" err="1"/>
              <a:t>add_the_laptop_to_the_basket</a:t>
            </a:r>
            <a:r>
              <a:rPr lang="en-US" sz="1100" dirty="0"/>
              <a:t>() </a:t>
            </a:r>
            <a:r>
              <a:rPr lang="en-US" sz="1100" b="1" dirty="0"/>
              <a:t>throws</a:t>
            </a:r>
            <a:r>
              <a:rPr lang="en-US" sz="1100" dirty="0"/>
              <a:t> Throwable {</a:t>
            </a:r>
          </a:p>
          <a:p>
            <a:r>
              <a:rPr lang="en-US" sz="1100" dirty="0" err="1"/>
              <a:t>System.out.println</a:t>
            </a:r>
            <a:r>
              <a:rPr lang="en-US" sz="1100" dirty="0"/>
              <a:t>("Laptop added to the basket");</a:t>
            </a:r>
          </a:p>
          <a:p>
            <a:r>
              <a:rPr lang="en-US" sz="1100" dirty="0"/>
              <a:t>}</a:t>
            </a:r>
          </a:p>
          <a:p>
            <a:r>
              <a:rPr lang="en-US" sz="1100" dirty="0"/>
              <a:t>}</a:t>
            </a:r>
          </a:p>
        </p:txBody>
      </p:sp>
    </p:spTree>
    <p:extLst>
      <p:ext uri="{BB962C8B-B14F-4D97-AF65-F5344CB8AC3E}">
        <p14:creationId xmlns:p14="http://schemas.microsoft.com/office/powerpoint/2010/main" val="22242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dirty="0"/>
              <a:t>In this lesson, you will learn:</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a:t>
            </a:r>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568323"/>
          </a:xfrm>
        </p:spPr>
        <p:txBody>
          <a:bodyPr/>
          <a:lstStyle/>
          <a:p>
            <a:r>
              <a:rPr lang="en-US" dirty="0"/>
              <a:t>Output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995268"/>
            <a:ext cx="9825673"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p:txBody>
      </p:sp>
      <p:sp>
        <p:nvSpPr>
          <p:cNvPr id="3" name="TextBox 2">
            <a:extLst>
              <a:ext uri="{FF2B5EF4-FFF2-40B4-BE49-F238E27FC236}">
                <a16:creationId xmlns:a16="http://schemas.microsoft.com/office/drawing/2014/main" xmlns="" id="{3F58B5DC-6470-43F8-85CA-86454472E340}"/>
              </a:ext>
            </a:extLst>
          </p:cNvPr>
          <p:cNvSpPr txBox="1"/>
          <p:nvPr/>
        </p:nvSpPr>
        <p:spPr>
          <a:xfrm>
            <a:off x="571500" y="5981700"/>
            <a:ext cx="7967246" cy="369332"/>
          </a:xfrm>
          <a:prstGeom prst="rect">
            <a:avLst/>
          </a:prstGeom>
          <a:noFill/>
        </p:spPr>
        <p:txBody>
          <a:bodyPr wrap="none" rtlCol="0">
            <a:spAutoFit/>
          </a:bodyPr>
          <a:lstStyle/>
          <a:p>
            <a:r>
              <a:rPr lang="en-US" i="1" dirty="0"/>
              <a:t>The background ran two times in the feature before each scenario.</a:t>
            </a:r>
            <a:endParaRPr lang="en-US" dirty="0"/>
          </a:p>
        </p:txBody>
      </p:sp>
    </p:spTree>
    <p:extLst>
      <p:ext uri="{BB962C8B-B14F-4D97-AF65-F5344CB8AC3E}">
        <p14:creationId xmlns:p14="http://schemas.microsoft.com/office/powerpoint/2010/main" val="155054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4149723"/>
          </a:xfrm>
        </p:spPr>
        <p:txBody>
          <a:bodyPr>
            <a:normAutofit/>
          </a:bodyPr>
          <a:lstStyle/>
          <a:p>
            <a:r>
              <a:rPr lang="en-US" b="1" i="1" dirty="0"/>
              <a:t>Background with Hooks</a:t>
            </a:r>
          </a:p>
          <a:p>
            <a:endParaRPr lang="en-US" b="1" i="1" dirty="0"/>
          </a:p>
          <a:p>
            <a:pPr marL="285750" indent="-285750">
              <a:lnSpc>
                <a:spcPct val="100000"/>
              </a:lnSpc>
              <a:buFont typeface="Arial" panose="020B0604020202020204" pitchFamily="34" charset="0"/>
              <a:buChar char="•"/>
            </a:pPr>
            <a:r>
              <a:rPr lang="en-US" dirty="0"/>
              <a:t>This is so interesting to see the working of </a:t>
            </a:r>
            <a:r>
              <a:rPr lang="en-US" i="1" dirty="0"/>
              <a:t>Background with Hooks</a:t>
            </a:r>
            <a:r>
              <a:rPr lang="en-US" dirty="0"/>
              <a:t>. </a:t>
            </a:r>
            <a:r>
              <a:rPr lang="en-US" i="1" dirty="0"/>
              <a:t>The background is run before each of your scenarios but after any of your</a:t>
            </a:r>
            <a:r>
              <a:rPr lang="en-US" dirty="0"/>
              <a:t> </a:t>
            </a:r>
            <a:r>
              <a:rPr lang="en-US" b="1" i="1" u="sng" dirty="0">
                <a:hlinkClick r:id="rId3"/>
              </a:rPr>
              <a:t>@Before hook</a:t>
            </a:r>
            <a:r>
              <a:rPr lang="en-US" dirty="0"/>
              <a:t>.</a:t>
            </a:r>
          </a:p>
          <a:p>
            <a:pPr marL="285750" indent="-285750">
              <a:lnSpc>
                <a:spcPct val="100000"/>
              </a:lnSpc>
              <a:buFont typeface="Arial" panose="020B0604020202020204" pitchFamily="34" charset="0"/>
              <a:buChar char="•"/>
            </a:pPr>
            <a:r>
              <a:rPr lang="en-US" dirty="0"/>
              <a:t>To get it straight, let’s assign a task to the </a:t>
            </a:r>
            <a:r>
              <a:rPr lang="en-US" i="1" dirty="0"/>
              <a:t>Before &amp; After </a:t>
            </a:r>
            <a:r>
              <a:rPr lang="en-US" i="1" dirty="0" err="1"/>
              <a:t>Hook</a:t>
            </a:r>
            <a:r>
              <a:rPr lang="en-US" dirty="0" err="1"/>
              <a:t>in</a:t>
            </a:r>
            <a:r>
              <a:rPr lang="en-US" dirty="0"/>
              <a:t> the same test.</a:t>
            </a:r>
          </a:p>
          <a:p>
            <a:pPr marL="285750" indent="-285750">
              <a:lnSpc>
                <a:spcPct val="100000"/>
              </a:lnSpc>
              <a:buFont typeface="Arial" panose="020B0604020202020204" pitchFamily="34" charset="0"/>
              <a:buChar char="•"/>
            </a:pPr>
            <a:r>
              <a:rPr lang="en-US" i="1" dirty="0"/>
              <a:t>@Before: Print the starting logs</a:t>
            </a:r>
            <a:endParaRPr lang="en-US" dirty="0"/>
          </a:p>
          <a:p>
            <a:pPr marL="285750" indent="-285750">
              <a:lnSpc>
                <a:spcPct val="100000"/>
              </a:lnSpc>
              <a:buFont typeface="Arial" panose="020B0604020202020204" pitchFamily="34" charset="0"/>
              <a:buChar char="•"/>
            </a:pPr>
            <a:r>
              <a:rPr lang="en-US" i="1" dirty="0"/>
              <a:t>@Before: Start browser and Clear the cookies</a:t>
            </a:r>
            <a:endParaRPr lang="en-US" dirty="0"/>
          </a:p>
          <a:p>
            <a:pPr marL="285750" indent="-285750">
              <a:lnSpc>
                <a:spcPct val="100000"/>
              </a:lnSpc>
              <a:buFont typeface="Arial" panose="020B0604020202020204" pitchFamily="34" charset="0"/>
              <a:buChar char="•"/>
            </a:pPr>
            <a:r>
              <a:rPr lang="en-US" i="1" dirty="0"/>
              <a:t>@After:  Close the browser</a:t>
            </a:r>
            <a:endParaRPr lang="en-US" dirty="0"/>
          </a:p>
          <a:p>
            <a:pPr marL="285750" indent="-285750">
              <a:lnSpc>
                <a:spcPct val="100000"/>
              </a:lnSpc>
              <a:buFont typeface="Arial" panose="020B0604020202020204" pitchFamily="34" charset="0"/>
              <a:buChar char="•"/>
            </a:pPr>
            <a:r>
              <a:rPr lang="en-US" i="1" dirty="0"/>
              <a:t>@After: Print the closing logs</a:t>
            </a:r>
            <a:endParaRPr lang="en-US" dirty="0"/>
          </a:p>
          <a:p>
            <a:endParaRPr lang="en-US" dirty="0"/>
          </a:p>
          <a:p>
            <a:endParaRPr lang="en-US" dirty="0"/>
          </a:p>
        </p:txBody>
      </p:sp>
    </p:spTree>
    <p:extLst>
      <p:ext uri="{BB962C8B-B14F-4D97-AF65-F5344CB8AC3E}">
        <p14:creationId xmlns:p14="http://schemas.microsoft.com/office/powerpoint/2010/main" val="318741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526211"/>
            <a:ext cx="11370945" cy="568323"/>
          </a:xfrm>
        </p:spPr>
        <p:txBody>
          <a:bodyPr/>
          <a:lstStyle/>
          <a:p>
            <a:r>
              <a:rPr lang="en-US" b="1" i="1" dirty="0"/>
              <a:t>Hooks File</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810372"/>
            <a:ext cx="9825673"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import</a:t>
            </a:r>
            <a:r>
              <a:rPr lang="en-US" dirty="0"/>
              <a:t> </a:t>
            </a:r>
            <a:r>
              <a:rPr lang="en-US" dirty="0" err="1"/>
              <a:t>cucumber.api.java.After</a:t>
            </a:r>
            <a:r>
              <a:rPr lang="en-US" dirty="0"/>
              <a:t>;</a:t>
            </a:r>
          </a:p>
          <a:p>
            <a:r>
              <a:rPr lang="en-US" b="1" dirty="0"/>
              <a:t>import</a:t>
            </a:r>
            <a:r>
              <a:rPr lang="en-US" dirty="0"/>
              <a: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i="1" dirty="0"/>
              <a:t>@Before</a:t>
            </a:r>
            <a:r>
              <a:rPr lang="en-US" dirty="0"/>
              <a:t>(order=1)</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("Start the browser and Clear the cookies");</a:t>
            </a:r>
          </a:p>
          <a:p>
            <a:r>
              <a:rPr lang="en-US" dirty="0"/>
              <a:t>    } </a:t>
            </a:r>
          </a:p>
          <a:p>
            <a:r>
              <a:rPr lang="en-US" i="1" dirty="0"/>
              <a:t>@Before</a:t>
            </a:r>
            <a:r>
              <a:rPr lang="en-US" dirty="0"/>
              <a:t>(order=0)</a:t>
            </a:r>
          </a:p>
          <a:p>
            <a:r>
              <a:rPr lang="en-US" dirty="0"/>
              <a:t>    </a:t>
            </a:r>
            <a:r>
              <a:rPr lang="en-US" b="1" dirty="0"/>
              <a:t>public</a:t>
            </a:r>
            <a:r>
              <a:rPr lang="en-US" dirty="0"/>
              <a:t> </a:t>
            </a:r>
            <a:r>
              <a:rPr lang="en-US" b="1" dirty="0"/>
              <a:t>void</a:t>
            </a:r>
            <a:r>
              <a:rPr lang="en-US" dirty="0"/>
              <a:t> </a:t>
            </a:r>
            <a:r>
              <a:rPr lang="en-US" dirty="0" err="1"/>
              <a:t>beforeScenarioStart</a:t>
            </a:r>
            <a:r>
              <a:rPr lang="en-US" dirty="0"/>
              <a:t>(){</a:t>
            </a:r>
          </a:p>
          <a:p>
            <a:r>
              <a:rPr lang="en-US" dirty="0"/>
              <a:t>        </a:t>
            </a:r>
            <a:r>
              <a:rPr lang="en-US" dirty="0" err="1"/>
              <a:t>System.out.println</a:t>
            </a:r>
            <a:r>
              <a:rPr lang="en-US" dirty="0"/>
              <a:t>("-----------------Start of Scenario-----------------");</a:t>
            </a:r>
          </a:p>
          <a:p>
            <a:r>
              <a:rPr lang="en-US" dirty="0"/>
              <a:t>    } </a:t>
            </a:r>
          </a:p>
          <a:p>
            <a:r>
              <a:rPr lang="en-US" i="1" dirty="0"/>
              <a:t>@After</a:t>
            </a:r>
            <a:r>
              <a:rPr lang="en-US" dirty="0"/>
              <a:t>(order=0)</a:t>
            </a:r>
          </a:p>
          <a:p>
            <a:r>
              <a:rPr lang="en-US" dirty="0"/>
              <a:t>    </a:t>
            </a:r>
            <a:r>
              <a:rPr lang="en-US" b="1" dirty="0"/>
              <a:t>public</a:t>
            </a:r>
            <a:r>
              <a:rPr lang="en-US" dirty="0"/>
              <a:t> </a:t>
            </a:r>
            <a:r>
              <a:rPr lang="en-US" b="1" dirty="0"/>
              <a:t>void</a:t>
            </a:r>
            <a:r>
              <a:rPr lang="en-US" dirty="0"/>
              <a:t> </a:t>
            </a:r>
            <a:r>
              <a:rPr lang="en-US" dirty="0" err="1"/>
              <a:t>afterScenarioFinish</a:t>
            </a:r>
            <a:r>
              <a:rPr lang="en-US" dirty="0"/>
              <a:t>(){</a:t>
            </a:r>
          </a:p>
          <a:p>
            <a:r>
              <a:rPr lang="en-US" dirty="0"/>
              <a:t>        </a:t>
            </a:r>
            <a:r>
              <a:rPr lang="en-US" dirty="0" err="1"/>
              <a:t>System.out.println</a:t>
            </a:r>
            <a:r>
              <a:rPr lang="en-US" dirty="0"/>
              <a:t>("-----------------End of Scenario-----------------");</a:t>
            </a:r>
          </a:p>
          <a:p>
            <a:r>
              <a:rPr lang="en-US" dirty="0"/>
              <a:t>    } </a:t>
            </a:r>
          </a:p>
          <a:p>
            <a:r>
              <a:rPr lang="en-US" i="1" dirty="0"/>
              <a:t>@After</a:t>
            </a:r>
            <a:r>
              <a:rPr lang="en-US" dirty="0"/>
              <a:t>(order=1)</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("Log out the user and close the browser");</a:t>
            </a:r>
          </a:p>
          <a:p>
            <a:r>
              <a:rPr lang="en-US" dirty="0"/>
              <a:t>    } </a:t>
            </a:r>
          </a:p>
          <a:p>
            <a:r>
              <a:rPr lang="en-US" dirty="0"/>
              <a:t>}</a:t>
            </a:r>
          </a:p>
        </p:txBody>
      </p:sp>
    </p:spTree>
    <p:extLst>
      <p:ext uri="{BB962C8B-B14F-4D97-AF65-F5344CB8AC3E}">
        <p14:creationId xmlns:p14="http://schemas.microsoft.com/office/powerpoint/2010/main" val="316047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341315"/>
            <a:ext cx="11370945" cy="568323"/>
          </a:xfrm>
        </p:spPr>
        <p:txBody>
          <a:bodyPr/>
          <a:lstStyle/>
          <a:p>
            <a:r>
              <a:rPr lang="en-US" b="1" i="1" dirty="0"/>
              <a:t>Output</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615952"/>
            <a:ext cx="9825673"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a:p>
            <a:r>
              <a:rPr lang="en-US" dirty="0"/>
              <a:t>-----------------Start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p:txBody>
      </p:sp>
    </p:spTree>
    <p:extLst>
      <p:ext uri="{BB962C8B-B14F-4D97-AF65-F5344CB8AC3E}">
        <p14:creationId xmlns:p14="http://schemas.microsoft.com/office/powerpoint/2010/main" val="394744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 </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Which of the below is used as a hook in Cucumber?</a:t>
            </a:r>
          </a:p>
          <a:p>
            <a:pPr marL="342900" indent="-342900" defTabSz="912813" fontAlgn="base">
              <a:spcBef>
                <a:spcPct val="0"/>
              </a:spcBef>
              <a:buClr>
                <a:srgbClr val="0098CC"/>
              </a:buClr>
              <a:buAutoNum type="alphaLcPeriod"/>
            </a:pPr>
            <a:r>
              <a:rPr lang="en-US" dirty="0">
                <a:solidFill>
                  <a:srgbClr val="484848"/>
                </a:solidFill>
              </a:rPr>
              <a:t>When</a:t>
            </a:r>
          </a:p>
          <a:p>
            <a:pPr marL="342900" indent="-342900" defTabSz="912813" fontAlgn="base">
              <a:spcBef>
                <a:spcPct val="0"/>
              </a:spcBef>
              <a:buClr>
                <a:srgbClr val="0098CC"/>
              </a:buClr>
              <a:buAutoNum type="alphaLcPeriod"/>
            </a:pPr>
            <a:r>
              <a:rPr lang="en-US" dirty="0">
                <a:solidFill>
                  <a:srgbClr val="484848"/>
                </a:solidFill>
              </a:rPr>
              <a:t>Then</a:t>
            </a:r>
          </a:p>
          <a:p>
            <a:pPr marL="342900" indent="-342900" defTabSz="912813" fontAlgn="base">
              <a:spcBef>
                <a:spcPct val="0"/>
              </a:spcBef>
              <a:buClr>
                <a:srgbClr val="0098CC"/>
              </a:buClr>
              <a:buAutoNum type="alphaLcPeriod"/>
            </a:pPr>
            <a:r>
              <a:rPr lang="en-US" dirty="0">
                <a:solidFill>
                  <a:srgbClr val="484848"/>
                </a:solidFill>
              </a:rPr>
              <a:t>After</a:t>
            </a:r>
          </a:p>
          <a:p>
            <a:pPr marL="342900" indent="-342900" defTabSz="912813" fontAlgn="base">
              <a:spcBef>
                <a:spcPct val="0"/>
              </a:spcBef>
              <a:buClr>
                <a:srgbClr val="0098CC"/>
              </a:buClr>
              <a:buAutoNum type="alphaLcPeriod"/>
            </a:pPr>
            <a:r>
              <a:rPr lang="en-US" dirty="0">
                <a:solidFill>
                  <a:srgbClr val="484848"/>
                </a:solidFill>
              </a:rPr>
              <a:t>Result</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i="1" dirty="0"/>
              <a:t>We can define each scenario with a useful tag. </a:t>
            </a:r>
          </a:p>
          <a:p>
            <a:pPr marL="285750" indent="-285750">
              <a:lnSpc>
                <a:spcPct val="100000"/>
              </a:lnSpc>
              <a:buFont typeface="Arial" panose="020B0604020202020204" pitchFamily="34" charset="0"/>
              <a:buChar char="•"/>
            </a:pPr>
            <a:r>
              <a:rPr lang="en-US" i="1" dirty="0"/>
              <a:t>In the runner file, we can decide which specific tag (and so as the scenario(s)) we want Cucumber to execute. </a:t>
            </a:r>
          </a:p>
          <a:p>
            <a:pPr marL="285750" indent="-285750">
              <a:lnSpc>
                <a:spcPct val="100000"/>
              </a:lnSpc>
              <a:buFont typeface="Arial" panose="020B0604020202020204" pitchFamily="34" charset="0"/>
              <a:buChar char="•"/>
            </a:pPr>
            <a:r>
              <a:rPr lang="en-US" i="1" dirty="0"/>
              <a:t>Tag starts with “</a:t>
            </a:r>
            <a:r>
              <a:rPr lang="en-US" b="1" i="1" dirty="0"/>
              <a:t>@</a:t>
            </a:r>
            <a:r>
              <a:rPr lang="en-US" i="1" dirty="0"/>
              <a:t>”. After “@” you can have any relevant text to define your tag like </a:t>
            </a:r>
            <a:r>
              <a:rPr lang="en-US" b="1" i="1" dirty="0"/>
              <a:t>@</a:t>
            </a:r>
            <a:r>
              <a:rPr lang="en-US" b="1" i="1" dirty="0" err="1"/>
              <a:t>SmokeTests</a:t>
            </a:r>
            <a:r>
              <a:rPr lang="en-US" b="1" i="1" dirty="0"/>
              <a:t> </a:t>
            </a:r>
            <a:r>
              <a:rPr lang="en-US" i="1" dirty="0"/>
              <a:t>just above the scenarios you like to mark. </a:t>
            </a:r>
          </a:p>
          <a:p>
            <a:pPr marL="285750" indent="-285750">
              <a:lnSpc>
                <a:spcPct val="100000"/>
              </a:lnSpc>
              <a:buFont typeface="Arial" panose="020B0604020202020204" pitchFamily="34" charset="0"/>
              <a:buChar char="•"/>
            </a:pPr>
            <a:r>
              <a:rPr lang="en-US" i="1" dirty="0"/>
              <a:t>Then to target these tagged scenarios just specify the tags names in the </a:t>
            </a:r>
            <a:r>
              <a:rPr lang="en-US" b="1" i="1" dirty="0" err="1"/>
              <a:t>CucumberOptions</a:t>
            </a:r>
            <a:r>
              <a:rPr lang="en-US" b="1" i="1" dirty="0"/>
              <a:t> </a:t>
            </a:r>
            <a:r>
              <a:rPr lang="en-US" i="1" dirty="0"/>
              <a:t>as</a:t>
            </a:r>
            <a:r>
              <a:rPr lang="en-US" b="1" i="1" dirty="0"/>
              <a:t> tags = {“@</a:t>
            </a:r>
            <a:r>
              <a:rPr lang="en-US" b="1" i="1" dirty="0" err="1"/>
              <a:t>SmokeTests</a:t>
            </a:r>
            <a:r>
              <a:rPr lang="en-US" b="1" i="1" dirty="0"/>
              <a:t>”}.</a:t>
            </a:r>
            <a:endParaRPr lang="en-US" dirty="0"/>
          </a:p>
          <a:p>
            <a:pPr marL="285750" indent="-285750">
              <a:lnSpc>
                <a:spcPct val="100000"/>
              </a:lnSpc>
              <a:buFont typeface="Arial" panose="020B0604020202020204" pitchFamily="34" charset="0"/>
              <a:buChar char="•"/>
            </a:pPr>
            <a:r>
              <a:rPr lang="en-US" i="1" dirty="0"/>
              <a:t>Tagging not just specifically works with Scenarios, it also works with </a:t>
            </a:r>
            <a:r>
              <a:rPr lang="en-US" b="1" i="1" dirty="0"/>
              <a:t>Features</a:t>
            </a:r>
            <a:r>
              <a:rPr lang="en-US" i="1" dirty="0"/>
              <a:t>. </a:t>
            </a:r>
          </a:p>
          <a:p>
            <a:pPr marL="285750" indent="-285750">
              <a:lnSpc>
                <a:spcPct val="100000"/>
              </a:lnSpc>
              <a:buFont typeface="Arial" panose="020B0604020202020204" pitchFamily="34" charset="0"/>
              <a:buChar char="•"/>
            </a:pPr>
            <a:r>
              <a:rPr lang="en-US" i="1" dirty="0"/>
              <a:t>Means you can also tag your features files. </a:t>
            </a:r>
          </a:p>
          <a:p>
            <a:pPr marL="285750" indent="-285750">
              <a:lnSpc>
                <a:spcPct val="100000"/>
              </a:lnSpc>
              <a:buFont typeface="Arial" panose="020B0604020202020204" pitchFamily="34" charset="0"/>
              <a:buChar char="•"/>
            </a:pPr>
            <a:r>
              <a:rPr lang="en-US" b="1" i="1" dirty="0"/>
              <a:t>Any tag that exists on a Feature will be inherited by Scenario, Scenario Outline or Examples.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62436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27102"/>
            <a:ext cx="11370945" cy="4351337"/>
          </a:xfrm>
        </p:spPr>
        <p:txBody>
          <a:bodyPr>
            <a:normAutofit/>
          </a:bodyPr>
          <a:lstStyle/>
          <a:p>
            <a:pPr marL="285750" indent="-285750">
              <a:lnSpc>
                <a:spcPct val="100000"/>
              </a:lnSpc>
              <a:buFont typeface="Arial" panose="020B0604020202020204" pitchFamily="34" charset="0"/>
              <a:buChar char="•"/>
            </a:pPr>
            <a:r>
              <a:rPr lang="en-US" dirty="0"/>
              <a:t>Let’s understand this with an example. </a:t>
            </a:r>
          </a:p>
          <a:p>
            <a:pPr marL="285750" indent="-285750">
              <a:lnSpc>
                <a:spcPct val="100000"/>
              </a:lnSpc>
              <a:buFont typeface="Arial" panose="020B0604020202020204" pitchFamily="34" charset="0"/>
              <a:buChar char="•"/>
            </a:pPr>
            <a:r>
              <a:rPr lang="en-US" dirty="0"/>
              <a:t>Below is a excel sheet containing a list of scenarios of a single feature</a:t>
            </a:r>
          </a:p>
        </p:txBody>
      </p:sp>
      <p:pic>
        <p:nvPicPr>
          <p:cNvPr id="3074" name="Picture 2" descr="Cucumber Tags">
            <a:extLst>
              <a:ext uri="{FF2B5EF4-FFF2-40B4-BE49-F238E27FC236}">
                <a16:creationId xmlns:a16="http://schemas.microsoft.com/office/drawing/2014/main" xmlns="" id="{79221E99-F8DB-40EC-BB2C-A4A9AC3D0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777064"/>
            <a:ext cx="9167813" cy="489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27102"/>
            <a:ext cx="11370945" cy="4351337"/>
          </a:xfrm>
        </p:spPr>
        <p:txBody>
          <a:bodyPr>
            <a:normAutofit/>
          </a:bodyPr>
          <a:lstStyle/>
          <a:p>
            <a:pPr>
              <a:lnSpc>
                <a:spcPct val="100000"/>
              </a:lnSpc>
            </a:pPr>
            <a:r>
              <a:rPr lang="en-US" i="1" dirty="0"/>
              <a:t>In Excel file</a:t>
            </a:r>
          </a:p>
          <a:p>
            <a:pPr marL="285750" indent="-285750">
              <a:lnSpc>
                <a:spcPct val="100000"/>
              </a:lnSpc>
              <a:buFont typeface="Arial" panose="020B0604020202020204" pitchFamily="34" charset="0"/>
              <a:buChar char="•"/>
            </a:pPr>
            <a:r>
              <a:rPr lang="en-US" i="1" dirty="0"/>
              <a:t>Few scenarios are part of Smoke Test, Regression Test and End2End Test.</a:t>
            </a:r>
            <a:endParaRPr lang="en-US" dirty="0"/>
          </a:p>
          <a:p>
            <a:pPr marL="285750" indent="-285750">
              <a:lnSpc>
                <a:spcPct val="100000"/>
              </a:lnSpc>
              <a:buFont typeface="Arial" panose="020B0604020202020204" pitchFamily="34" charset="0"/>
              <a:buChar char="•"/>
            </a:pPr>
            <a:r>
              <a:rPr lang="en-US" i="1" dirty="0"/>
              <a:t>Few scenarios are part of two or more Test Types. For example the first test is considered as Smoke as well as Regression.</a:t>
            </a:r>
            <a:endParaRPr lang="en-US" dirty="0"/>
          </a:p>
          <a:p>
            <a:pPr marL="285750" indent="-285750">
              <a:lnSpc>
                <a:spcPct val="100000"/>
              </a:lnSpc>
              <a:buFont typeface="Arial" panose="020B0604020202020204" pitchFamily="34" charset="0"/>
              <a:buChar char="•"/>
            </a:pPr>
            <a:r>
              <a:rPr lang="en-US" i="1" dirty="0"/>
              <a:t>Few scenarios are not at all tagged</a:t>
            </a:r>
            <a:endParaRPr lang="en-US" dirty="0"/>
          </a:p>
          <a:p>
            <a:pPr marL="285750" indent="-285750">
              <a:lnSpc>
                <a:spcPct val="100000"/>
              </a:lnSpc>
              <a:buFont typeface="Arial" panose="020B0604020202020204" pitchFamily="34" charset="0"/>
              <a:buChar char="•"/>
            </a:pPr>
            <a:r>
              <a:rPr lang="en-US" i="1" dirty="0"/>
              <a:t>Last scenario of Payment Declined, it is a single scenario but has five different test data. So this will be considered as five different scenarios. </a:t>
            </a:r>
            <a:endParaRPr lang="en-US" dirty="0"/>
          </a:p>
        </p:txBody>
      </p:sp>
    </p:spTree>
    <p:extLst>
      <p:ext uri="{BB962C8B-B14F-4D97-AF65-F5344CB8AC3E}">
        <p14:creationId xmlns:p14="http://schemas.microsoft.com/office/powerpoint/2010/main" val="237696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xmlns="" id="{698DE7DB-4040-4E6B-AAAC-D7C2CA6FCE67}"/>
              </a:ext>
            </a:extLst>
          </p:cNvPr>
          <p:cNvSpPr txBox="1"/>
          <p:nvPr/>
        </p:nvSpPr>
        <p:spPr>
          <a:xfrm>
            <a:off x="407986" y="957262"/>
            <a:ext cx="8201024" cy="54476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a:t>@</a:t>
            </a:r>
            <a:r>
              <a:rPr lang="en-US" sz="1200" i="1" dirty="0" err="1"/>
              <a:t>FunctionalTest</a:t>
            </a:r>
            <a:endParaRPr lang="en-US" sz="1200" dirty="0"/>
          </a:p>
          <a:p>
            <a:r>
              <a:rPr lang="en-US" sz="1200" dirty="0"/>
              <a:t>Feature: ECommerce Application</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Successful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a:t>
            </a:r>
            <a:r>
              <a:rPr lang="en-US" sz="1200" dirty="0" err="1"/>
              <a:t>UnSuccessful</a:t>
            </a:r>
            <a:r>
              <a:rPr lang="en-US" sz="1200" dirty="0"/>
              <a:t>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p>
          <a:p>
            <a:r>
              <a:rPr lang="en-US" sz="1200" dirty="0"/>
              <a:t>Scenario: Add a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dirty="0"/>
              <a:t>Scenario: Add multiple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Remove a product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Remove all products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endParaRPr lang="en-US" sz="1200" dirty="0"/>
          </a:p>
          <a:p>
            <a:r>
              <a:rPr lang="en-US" sz="1200" dirty="0"/>
              <a:t>Scenario: Increase product quantity from bag page</a:t>
            </a:r>
          </a:p>
          <a:p>
            <a:r>
              <a:rPr lang="en-US" sz="1200" dirty="0"/>
              <a:t>Given </a:t>
            </a:r>
            <a:r>
              <a:rPr lang="en-US" sz="1200" b="1" dirty="0"/>
              <a:t>This</a:t>
            </a:r>
            <a:r>
              <a:rPr lang="en-US" sz="1200" dirty="0"/>
              <a:t> </a:t>
            </a:r>
            <a:r>
              <a:rPr lang="en-US" sz="1200" b="1" dirty="0"/>
              <a:t>is</a:t>
            </a:r>
            <a:r>
              <a:rPr lang="en-US" sz="1200" dirty="0"/>
              <a:t> a blank test</a:t>
            </a:r>
          </a:p>
        </p:txBody>
      </p:sp>
    </p:spTree>
    <p:extLst>
      <p:ext uri="{BB962C8B-B14F-4D97-AF65-F5344CB8AC3E}">
        <p14:creationId xmlns:p14="http://schemas.microsoft.com/office/powerpoint/2010/main" val="402630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xmlns="" id="{698DE7DB-4040-4E6B-AAAC-D7C2CA6FCE67}"/>
              </a:ext>
            </a:extLst>
          </p:cNvPr>
          <p:cNvSpPr txBox="1"/>
          <p:nvPr/>
        </p:nvSpPr>
        <p:spPr>
          <a:xfrm>
            <a:off x="407986" y="1093786"/>
            <a:ext cx="8201024"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Scenario: Decrease product quantity from bag page</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cash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CC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@End2End</a:t>
            </a:r>
            <a:endParaRPr lang="en-US" sz="1200" dirty="0"/>
          </a:p>
          <a:p>
            <a:r>
              <a:rPr lang="en-US" sz="1200" dirty="0"/>
              <a:t>Scenario Outline: Payment declined</a:t>
            </a:r>
          </a:p>
          <a:p>
            <a:r>
              <a:rPr lang="en-US" sz="1200" dirty="0"/>
              <a:t>Given </a:t>
            </a:r>
            <a:r>
              <a:rPr lang="en-US" sz="1200" b="1" dirty="0"/>
              <a:t>This</a:t>
            </a:r>
            <a:r>
              <a:rPr lang="en-US" sz="1200" dirty="0"/>
              <a:t> </a:t>
            </a:r>
            <a:r>
              <a:rPr lang="en-US" sz="1200" b="1" dirty="0"/>
              <a:t>is</a:t>
            </a:r>
            <a:r>
              <a:rPr lang="en-US" sz="1200" dirty="0"/>
              <a:t> a blank test</a:t>
            </a:r>
          </a:p>
          <a:p>
            <a:r>
              <a:rPr lang="en-US" sz="1200" dirty="0"/>
              <a:t>Examples:</a:t>
            </a:r>
          </a:p>
          <a:p>
            <a:r>
              <a:rPr lang="en-US" sz="1200" dirty="0"/>
              <a:t>|</a:t>
            </a:r>
            <a:r>
              <a:rPr lang="en-US" sz="1200" dirty="0" err="1"/>
              <a:t>PaymentMethod</a:t>
            </a:r>
            <a:r>
              <a:rPr lang="en-US" sz="1200" dirty="0"/>
              <a:t>|</a:t>
            </a:r>
          </a:p>
          <a:p>
            <a:r>
              <a:rPr lang="en-US" sz="1200" dirty="0"/>
              <a:t>|CC Card|</a:t>
            </a:r>
          </a:p>
          <a:p>
            <a:r>
              <a:rPr lang="en-US" sz="1200" dirty="0"/>
              <a:t>|DD Card|</a:t>
            </a:r>
          </a:p>
          <a:p>
            <a:r>
              <a:rPr lang="en-US" sz="1200" dirty="0"/>
              <a:t>|Bank Transfer|</a:t>
            </a:r>
          </a:p>
          <a:p>
            <a:r>
              <a:rPr lang="en-US" sz="1200" dirty="0"/>
              <a:t>|PayPal|</a:t>
            </a:r>
          </a:p>
          <a:p>
            <a:r>
              <a:rPr lang="en-US" sz="1200" dirty="0"/>
              <a:t>|Cash|</a:t>
            </a:r>
          </a:p>
          <a:p>
            <a:endParaRPr lang="en-US" sz="1200" dirty="0"/>
          </a:p>
        </p:txBody>
      </p:sp>
    </p:spTree>
    <p:extLst>
      <p:ext uri="{BB962C8B-B14F-4D97-AF65-F5344CB8AC3E}">
        <p14:creationId xmlns:p14="http://schemas.microsoft.com/office/powerpoint/2010/main" val="220916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8214108" cy="923330"/>
          </a:xfrm>
          <a:prstGeom prst="rect">
            <a:avLst/>
          </a:prstGeom>
          <a:noFill/>
        </p:spPr>
        <p:txBody>
          <a:bodyPr wrap="none" rtlCol="0">
            <a:spAutoFit/>
          </a:bodyPr>
          <a:lstStyle/>
          <a:p>
            <a:r>
              <a:rPr lang="en-US" b="1" i="1" dirty="0"/>
              <a:t>Running single Cucumber Feature file or single Cucumber Tag</a:t>
            </a:r>
            <a:endParaRPr lang="en-US" dirty="0"/>
          </a:p>
          <a:p>
            <a:r>
              <a:rPr lang="en-US" b="1" i="1" dirty="0"/>
              <a:t>Execute all tests tagged as @</a:t>
            </a:r>
            <a:r>
              <a:rPr lang="en-US" b="1" i="1" dirty="0" err="1"/>
              <a:t>SmokeTests</a:t>
            </a:r>
            <a:endParaRPr lang="en-US" dirty="0"/>
          </a:p>
          <a:p>
            <a:endParaRPr lang="en-US" dirty="0"/>
          </a:p>
        </p:txBody>
      </p:sp>
      <p:pic>
        <p:nvPicPr>
          <p:cNvPr id="4098" name="Picture 2" descr="Cucumber Group Tags 9">
            <a:extLst>
              <a:ext uri="{FF2B5EF4-FFF2-40B4-BE49-F238E27FC236}">
                <a16:creationId xmlns:a16="http://schemas.microsoft.com/office/drawing/2014/main" xmlns="" id="{1C249E70-2313-4B03-9354-FBBDF9940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290762"/>
            <a:ext cx="10691738" cy="411003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xmlns="" id="{23E05EF3-1A98-4983-919E-3D98D9E483BE}"/>
              </a:ext>
            </a:extLst>
          </p:cNvPr>
          <p:cNvSpPr/>
          <p:nvPr/>
        </p:nvSpPr>
        <p:spPr>
          <a:xfrm>
            <a:off x="6096000" y="4357688"/>
            <a:ext cx="2033588" cy="28575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795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5174815" cy="369332"/>
          </a:xfrm>
          <a:prstGeom prst="rect">
            <a:avLst/>
          </a:prstGeom>
          <a:noFill/>
        </p:spPr>
        <p:txBody>
          <a:bodyPr wrap="none" rtlCol="0">
            <a:spAutoFit/>
          </a:bodyPr>
          <a:lstStyle/>
          <a:p>
            <a:r>
              <a:rPr lang="en-US" b="1" i="1" dirty="0"/>
              <a:t>Execute all tests tagged as @End2End </a:t>
            </a:r>
            <a:endParaRPr lang="en-US" dirty="0"/>
          </a:p>
        </p:txBody>
      </p:sp>
      <p:pic>
        <p:nvPicPr>
          <p:cNvPr id="8194" name="Picture 2" descr="Cucumber Group Tags 9">
            <a:extLst>
              <a:ext uri="{FF2B5EF4-FFF2-40B4-BE49-F238E27FC236}">
                <a16:creationId xmlns:a16="http://schemas.microsoft.com/office/drawing/2014/main" xmlns="" id="{1124A043-7508-4326-AC7B-28C4168FD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812371"/>
            <a:ext cx="9653588" cy="444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56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770</TotalTime>
  <Words>1339</Words>
  <Application>Microsoft Office PowerPoint</Application>
  <PresentationFormat>Widescreen</PresentationFormat>
  <Paragraphs>393</Paragraphs>
  <Slides>25</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inherit</vt:lpstr>
      <vt:lpstr>Verdana</vt:lpstr>
      <vt:lpstr>Wingdings</vt:lpstr>
      <vt:lpstr>Section slides</vt:lpstr>
      <vt:lpstr>think-cell Slide</vt:lpstr>
      <vt:lpstr>BDD</vt:lpstr>
      <vt:lpstr>Lesson Objectives</vt:lpstr>
      <vt:lpstr>Cucumber Tags</vt:lpstr>
      <vt:lpstr>Cucumber Tags</vt:lpstr>
      <vt:lpstr>Cucumber Tags</vt:lpstr>
      <vt:lpstr>Cucumber Tags Feature File</vt:lpstr>
      <vt:lpstr>Cucumber Tags Feature File</vt:lpstr>
      <vt:lpstr>Cucumber Tags Feature File</vt:lpstr>
      <vt:lpstr>Cucumber Tags Feature File</vt:lpstr>
      <vt:lpstr>Cucumber Tags Feature File</vt:lpstr>
      <vt:lpstr>Cucumber Tags Feature File</vt:lpstr>
      <vt:lpstr>Cucumber Hooks</vt:lpstr>
      <vt:lpstr>Cucumber Hooks</vt:lpstr>
      <vt:lpstr>Cucumber Hooks</vt:lpstr>
      <vt:lpstr>Cucumber Hooks</vt:lpstr>
      <vt:lpstr>Background in Cucumber</vt:lpstr>
      <vt:lpstr>Background in Cucumber</vt:lpstr>
      <vt:lpstr>Background in Cucumber</vt:lpstr>
      <vt:lpstr>Background in Cucumber</vt:lpstr>
      <vt:lpstr>Background in Cucumber</vt:lpstr>
      <vt:lpstr>Background in Cucumber</vt:lpstr>
      <vt:lpstr>Background in Cucumber</vt:lpstr>
      <vt:lpstr>Background in Cucumber</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Paranda, Sandhya</cp:lastModifiedBy>
  <cp:revision>13</cp:revision>
  <dcterms:created xsi:type="dcterms:W3CDTF">2018-05-28T17:39:41Z</dcterms:created>
  <dcterms:modified xsi:type="dcterms:W3CDTF">2018-11-22T11:32:58Z</dcterms:modified>
</cp:coreProperties>
</file>