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8" r:id="rId4"/>
    <p:sldId id="266" r:id="rId5"/>
    <p:sldId id="288" r:id="rId6"/>
    <p:sldId id="267" r:id="rId7"/>
    <p:sldId id="270" r:id="rId8"/>
    <p:sldId id="286" r:id="rId9"/>
    <p:sldId id="264" r:id="rId10"/>
    <p:sldId id="261" r:id="rId11"/>
    <p:sldId id="262" r:id="rId12"/>
    <p:sldId id="263" r:id="rId13"/>
    <p:sldId id="258" r:id="rId14"/>
    <p:sldId id="269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7" r:id="rId24"/>
    <p:sldId id="280" r:id="rId25"/>
    <p:sldId id="281" r:id="rId26"/>
    <p:sldId id="282" r:id="rId27"/>
    <p:sldId id="257" r:id="rId28"/>
    <p:sldId id="260" r:id="rId29"/>
    <p:sldId id="271" r:id="rId30"/>
    <p:sldId id="283" r:id="rId31"/>
    <p:sldId id="284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F1F1F1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 snapToGrid="0">
      <p:cViewPr varScale="1">
        <p:scale>
          <a:sx n="120" d="100"/>
          <a:sy n="120" d="100"/>
        </p:scale>
        <p:origin x="11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2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7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9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6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0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8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3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A844-67CC-477E-B1F5-1A3706145E1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76D0-9715-44D1-BCA2-BCD59863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orge.net/Rserve/doc.html" TargetMode="External"/><Relationship Id="rId7" Type="http://schemas.openxmlformats.org/officeDocument/2006/relationships/hyperlink" Target="https://simplystatistics.org/2019/03/13/10-things-r-can-do-that-might-surprise-you/" TargetMode="External"/><Relationship Id="rId2" Type="http://schemas.openxmlformats.org/officeDocument/2006/relationships/hyperlink" Target="https://community.tableau.com/docs/DOC-53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amross.net/blog/2014/4/16/vectorization-in-r--why.html" TargetMode="External"/><Relationship Id="rId5" Type="http://schemas.openxmlformats.org/officeDocument/2006/relationships/hyperlink" Target="https://www.r-bloggers.com/dream-team-combining-tableau-and-r/" TargetMode="External"/><Relationship Id="rId4" Type="http://schemas.openxmlformats.org/officeDocument/2006/relationships/hyperlink" Target="https://www.tableau.com/solutions/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733" y="869245"/>
            <a:ext cx="10058400" cy="169333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Tableau </a:t>
            </a:r>
            <a:r>
              <a:rPr lang="en-US" sz="4000" b="1" dirty="0" smtClean="0">
                <a:solidFill>
                  <a:schemeClr val="bg1"/>
                </a:solidFill>
              </a:rPr>
              <a:t>&amp;</a:t>
            </a:r>
            <a:r>
              <a:rPr lang="en-US" b="1" dirty="0" smtClean="0">
                <a:solidFill>
                  <a:schemeClr val="bg1"/>
                </a:solidFill>
              </a:rPr>
              <a:t> R Integration: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Create Interactive &amp; Dynamic </a:t>
            </a:r>
            <a:r>
              <a:rPr lang="en-US" sz="4000" b="1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75317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2019 </a:t>
            </a:r>
            <a:r>
              <a:rPr lang="en-US" sz="3200" dirty="0" smtClean="0">
                <a:solidFill>
                  <a:schemeClr val="bg1"/>
                </a:solidFill>
              </a:rPr>
              <a:t>AIR Forum</a:t>
            </a:r>
            <a:endParaRPr lang="en-US" sz="3200" dirty="0" smtClean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Sinji Yang, Ph.D.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College of Literature, Science, and the Arts</a:t>
            </a:r>
          </a:p>
          <a:p>
            <a:r>
              <a:rPr lang="en-US" sz="3200" dirty="0">
                <a:solidFill>
                  <a:srgbClr val="FFC000"/>
                </a:solidFill>
              </a:rPr>
              <a:t>University of Michigan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801" y="257037"/>
            <a:ext cx="1554521" cy="5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Script Functions in Tableau 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61627"/>
              </p:ext>
            </p:extLst>
          </p:nvPr>
        </p:nvGraphicFramePr>
        <p:xfrm>
          <a:off x="993423" y="1806221"/>
          <a:ext cx="10058399" cy="3470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8780"/>
                <a:gridCol w="1697925"/>
                <a:gridCol w="2488676"/>
                <a:gridCol w="3203018"/>
              </a:tblGrid>
              <a:tr h="3788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800" u="none" strike="noStrike" dirty="0" smtClean="0">
                          <a:effectLst/>
                        </a:rPr>
                        <a:t> </a:t>
                      </a:r>
                      <a:r>
                        <a:rPr lang="en-US" sz="2800" u="none" strike="noStrike" baseline="0" dirty="0" smtClean="0">
                          <a:effectLst/>
                        </a:rPr>
                        <a:t>Function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effectLst/>
                        </a:rPr>
                        <a:t>Input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effectLst/>
                        </a:rPr>
                        <a:t>Output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589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 smtClean="0">
                          <a:effectLst/>
                        </a:rPr>
                        <a:t>SCRIPT_INT()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u="none" strike="noStrike" dirty="0" smtClean="0">
                          <a:effectLst/>
                        </a:rPr>
                        <a:t>any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effectLst/>
                        </a:rPr>
                        <a:t>Integer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520, 1314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7589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 smtClean="0">
                          <a:effectLst/>
                        </a:rPr>
                        <a:t>SCRIPT_REAL()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effectLst/>
                        </a:rPr>
                        <a:t>any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effectLst/>
                        </a:rPr>
                        <a:t>Real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1.41421, 3.14159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7589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 smtClean="0">
                          <a:effectLst/>
                        </a:rPr>
                        <a:t>SCRIPT_STR()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effectLst/>
                        </a:rPr>
                        <a:t>any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effectLst/>
                        </a:rPr>
                        <a:t>String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2019, Denver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7589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 smtClean="0">
                          <a:effectLst/>
                        </a:rPr>
                        <a:t>SCRIPT_BOOL()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effectLst/>
                        </a:rPr>
                        <a:t>any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effectLst/>
                        </a:rPr>
                        <a:t>Boolean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or false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Aggregate Functions in </a:t>
            </a:r>
            <a:r>
              <a:rPr lang="en-US" b="1" dirty="0"/>
              <a:t>Tableau for </a:t>
            </a:r>
            <a:r>
              <a:rPr lang="en-US" b="1" dirty="0" smtClean="0"/>
              <a:t>R Script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22023"/>
              </p:ext>
            </p:extLst>
          </p:nvPr>
        </p:nvGraphicFramePr>
        <p:xfrm>
          <a:off x="1083734" y="1546579"/>
          <a:ext cx="9945510" cy="4839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3510"/>
                <a:gridCol w="2190045"/>
                <a:gridCol w="2381955"/>
              </a:tblGrid>
              <a:tr h="42181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 Script</a:t>
                      </a:r>
                      <a:r>
                        <a:rPr lang="en-US" sz="2800" u="none" strike="noStrike" baseline="0" dirty="0" smtClean="0">
                          <a:effectLst/>
                        </a:rPr>
                        <a:t> argument(s)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effectLst/>
                        </a:rPr>
                        <a:t>Acceptable Argument Type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81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800" u="none" strike="noStrike" dirty="0" smtClean="0">
                          <a:effectLst/>
                        </a:rPr>
                        <a:t>      must be aggregated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>
                          <a:effectLst/>
                        </a:rPr>
                        <a:t>Numeric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</a:rPr>
                        <a:t>Categorical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218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>
                          <a:effectLst/>
                        </a:rPr>
                        <a:t>SUM()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u="none" strike="noStrike" dirty="0" smtClean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4218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>
                          <a:effectLst/>
                        </a:rPr>
                        <a:t>AVG()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42181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</a:rPr>
                        <a:t>MEDIAN ()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42181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</a:rPr>
                        <a:t>MAX()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42181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</a:rPr>
                        <a:t>MIN()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42181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</a:rPr>
                        <a:t>COUNT()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42181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</a:rPr>
                        <a:t>ATTR() </a:t>
                      </a:r>
                      <a:r>
                        <a:rPr lang="en-US" sz="280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* </a:t>
                      </a:r>
                      <a:r>
                        <a:rPr lang="en-US" sz="2000" dirty="0" smtClean="0">
                          <a:effectLst/>
                        </a:rPr>
                        <a:t>IF min = max THEN min ELSE ‘*’ END</a:t>
                      </a:r>
                      <a:endParaRPr lang="en-US" sz="2000" b="0" i="0" u="none" strike="noStrike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92241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 smtClean="0">
                          <a:effectLst/>
                        </a:rPr>
                        <a:t>It doesn’t matter which function is used in R script, outcomes are the same. </a:t>
                      </a:r>
                      <a:r>
                        <a:rPr lang="en-US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Cannot sum,</a:t>
                      </a:r>
                      <a:r>
                        <a:rPr lang="en-US" sz="24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average, or get median of c</a:t>
                      </a:r>
                      <a:r>
                        <a:rPr lang="en-US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ategorical variables</a:t>
                      </a:r>
                      <a:r>
                        <a:rPr lang="en-US" sz="2400" u="none" strike="noStrike" baseline="0" dirty="0" smtClean="0">
                          <a:solidFill>
                            <a:schemeClr val="dk1"/>
                          </a:solidFill>
                          <a:effectLst/>
                        </a:rPr>
                        <a:t>.   </a:t>
                      </a:r>
                      <a:r>
                        <a:rPr lang="en-US" sz="240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* Slower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Tableau R Script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935" y="1434394"/>
            <a:ext cx="9211717" cy="47094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SCRIPT_XXX (</a:t>
            </a:r>
          </a:p>
          <a:p>
            <a:pPr marL="0" indent="403225">
              <a:buNone/>
            </a:pP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en-US" sz="3000" b="1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Put your R script here.  Input variables are as   </a:t>
            </a:r>
            <a:r>
              <a:rPr lang="en-US" sz="2800" b="1" dirty="0" smtClean="0"/>
              <a:t>.arg1</a:t>
            </a:r>
            <a:r>
              <a:rPr lang="en-US" dirty="0" smtClean="0"/>
              <a:t>,   </a:t>
            </a:r>
            <a:r>
              <a:rPr lang="en-US" sz="2800" b="1" dirty="0" smtClean="0"/>
              <a:t>.arg2</a:t>
            </a:r>
            <a:r>
              <a:rPr lang="en-US" dirty="0" smtClean="0"/>
              <a:t>,</a:t>
            </a:r>
            <a:r>
              <a:rPr lang="en-US" sz="3000" dirty="0" smtClean="0"/>
              <a:t>  </a:t>
            </a:r>
            <a:r>
              <a:rPr lang="en-US" sz="3000" b="1" dirty="0" smtClean="0"/>
              <a:t>.arg3</a:t>
            </a:r>
            <a:r>
              <a:rPr lang="en-US" dirty="0" smtClean="0"/>
              <a:t>, etc.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Script can be in multiple lines and steps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Put the returning value(s) at the last line </a:t>
            </a:r>
            <a:endParaRPr lang="en-US" b="1" dirty="0"/>
          </a:p>
          <a:p>
            <a:pPr marL="0" indent="403225">
              <a:buNone/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 marL="0" indent="403225">
              <a:buNone/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, SUM([ </a:t>
            </a:r>
            <a:r>
              <a:rPr lang="en-US" dirty="0" smtClean="0"/>
              <a:t>Variable 1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])</a:t>
            </a:r>
            <a:r>
              <a:rPr lang="en-US" dirty="0" smtClean="0"/>
              <a:t>		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403225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MAX([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Variable 2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])</a:t>
            </a:r>
            <a:r>
              <a:rPr lang="en-US" dirty="0" smtClean="0"/>
              <a:t> </a:t>
            </a:r>
            <a:r>
              <a:rPr lang="en-US" dirty="0"/>
              <a:t>		</a:t>
            </a:r>
          </a:p>
          <a:p>
            <a:pPr marL="0" indent="403225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ATTR([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Variable 3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])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344488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…  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# more input variables (or arguments)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3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5876679" y="3060894"/>
            <a:ext cx="2878667" cy="1106312"/>
          </a:xfrm>
          <a:prstGeom prst="bentConnector3">
            <a:avLst>
              <a:gd name="adj1" fmla="val 100196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6767090" y="3497192"/>
            <a:ext cx="2878667" cy="1106312"/>
          </a:xfrm>
          <a:prstGeom prst="bentConnector3">
            <a:avLst>
              <a:gd name="adj1" fmla="val 100196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7750635" y="3990595"/>
            <a:ext cx="2878667" cy="1106312"/>
          </a:xfrm>
          <a:prstGeom prst="bentConnector3">
            <a:avLst>
              <a:gd name="adj1" fmla="val 100196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31035" y="1951353"/>
            <a:ext cx="482600" cy="2552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0629" y="1776967"/>
            <a:ext cx="8793023" cy="1981714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flipH="1">
            <a:off x="2158998" y="1928910"/>
            <a:ext cx="421183" cy="16390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3491" y="2027390"/>
            <a:ext cx="1815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Quote </a:t>
            </a:r>
            <a:br>
              <a:rPr lang="en-US" sz="2800" dirty="0" smtClean="0"/>
            </a:br>
            <a:r>
              <a:rPr lang="en-US" sz="2800" dirty="0" smtClean="0"/>
              <a:t>the R code</a:t>
            </a:r>
          </a:p>
          <a:p>
            <a:pPr algn="ctr"/>
            <a:r>
              <a:rPr lang="en-US" sz="2800" dirty="0"/>
              <a:t>a</a:t>
            </a:r>
            <a:r>
              <a:rPr lang="en-US" sz="2800" dirty="0" smtClean="0"/>
              <a:t>s a string</a:t>
            </a:r>
            <a:endParaRPr lang="en-US" sz="2800" dirty="0"/>
          </a:p>
        </p:txBody>
      </p:sp>
      <p:sp>
        <p:nvSpPr>
          <p:cNvPr id="12" name="Right Brace 11"/>
          <p:cNvSpPr/>
          <p:nvPr/>
        </p:nvSpPr>
        <p:spPr>
          <a:xfrm flipH="1">
            <a:off x="2161487" y="3806181"/>
            <a:ext cx="418694" cy="1232072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8321" y="3905956"/>
            <a:ext cx="18408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Input</a:t>
            </a:r>
            <a:br>
              <a:rPr lang="en-US" sz="2800" dirty="0" smtClean="0"/>
            </a:br>
            <a:r>
              <a:rPr lang="en-US" sz="2800" dirty="0" smtClean="0"/>
              <a:t>Parameters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31035" y="3466064"/>
            <a:ext cx="482600" cy="2552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8009726" y="0"/>
            <a:ext cx="3429000" cy="1670623"/>
          </a:xfrm>
          <a:prstGeom prst="wedgeRoundRectCallout">
            <a:avLst>
              <a:gd name="adj1" fmla="val -163784"/>
              <a:gd name="adj2" fmla="val 6568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Either single- or double-quotation marks is fine. However, single quotes are preferred because double quotes are often used in 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 smtClean="0"/>
              <a:t>Simple </a:t>
            </a:r>
            <a:r>
              <a:rPr lang="en-US" b="1" dirty="0"/>
              <a:t>R </a:t>
            </a:r>
            <a:r>
              <a:rPr lang="en-US" b="1" dirty="0" smtClean="0"/>
              <a:t>Script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9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// Create an array of normally distributed random numbers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bg1">
                    <a:lumMod val="50000"/>
                  </a:schemeClr>
                </a:solidFill>
              </a:rPr>
              <a:t>//  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rnorm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( size, mean,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sd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), store them in variable x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// then add x to the input variable. </a:t>
            </a:r>
          </a:p>
          <a:p>
            <a:pPr marL="0" indent="0">
              <a:buNone/>
            </a:pPr>
            <a:r>
              <a:rPr lang="en-US" sz="6500" dirty="0" smtClean="0">
                <a:solidFill>
                  <a:schemeClr val="accent5">
                    <a:lumMod val="75000"/>
                  </a:schemeClr>
                </a:solidFill>
              </a:rPr>
              <a:t>SCRIPT_REAL( </a:t>
            </a:r>
          </a:p>
          <a:p>
            <a:pPr marL="0" indent="0">
              <a:buNone/>
            </a:pPr>
            <a:r>
              <a:rPr lang="en-US" sz="6500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US" sz="6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6500" dirty="0" smtClean="0">
                <a:solidFill>
                  <a:schemeClr val="accent5">
                    <a:lumMod val="75000"/>
                  </a:schemeClr>
                </a:solidFill>
              </a:rPr>
              <a:t>x &lt;- </a:t>
            </a:r>
            <a:r>
              <a:rPr lang="en-US" sz="6500" dirty="0" err="1" smtClean="0">
                <a:solidFill>
                  <a:schemeClr val="accent5">
                    <a:lumMod val="75000"/>
                  </a:schemeClr>
                </a:solidFill>
              </a:rPr>
              <a:t>rnorm</a:t>
            </a:r>
            <a:r>
              <a:rPr lang="en-US" sz="6500" dirty="0" smtClean="0">
                <a:solidFill>
                  <a:schemeClr val="accent5">
                    <a:lumMod val="75000"/>
                  </a:schemeClr>
                </a:solidFill>
              </a:rPr>
              <a:t>( length(.arg1), mean=5, </a:t>
            </a:r>
            <a:r>
              <a:rPr lang="en-US" sz="6500" dirty="0" err="1" smtClean="0">
                <a:solidFill>
                  <a:schemeClr val="accent5">
                    <a:lumMod val="75000"/>
                  </a:schemeClr>
                </a:solidFill>
              </a:rPr>
              <a:t>sd</a:t>
            </a:r>
            <a:r>
              <a:rPr lang="en-US" sz="6500" dirty="0" smtClean="0">
                <a:solidFill>
                  <a:schemeClr val="accent5">
                    <a:lumMod val="75000"/>
                  </a:schemeClr>
                </a:solidFill>
              </a:rPr>
              <a:t>=10)  </a:t>
            </a:r>
          </a:p>
          <a:p>
            <a:pPr marL="0" indent="0">
              <a:buNone/>
            </a:pPr>
            <a:r>
              <a:rPr lang="en-US" sz="65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6500" dirty="0" smtClean="0">
                <a:solidFill>
                  <a:schemeClr val="accent5">
                    <a:lumMod val="75000"/>
                  </a:schemeClr>
                </a:solidFill>
              </a:rPr>
              <a:t>	     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# use </a:t>
            </a:r>
            <a:r>
              <a:rPr lang="en-US" sz="4200" dirty="0">
                <a:solidFill>
                  <a:schemeClr val="bg1">
                    <a:lumMod val="50000"/>
                  </a:schemeClr>
                </a:solidFill>
              </a:rPr>
              <a:t>length(.arg1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) to </a:t>
            </a:r>
            <a:r>
              <a:rPr lang="en-US" sz="4200" dirty="0">
                <a:solidFill>
                  <a:schemeClr val="bg1">
                    <a:lumMod val="50000"/>
                  </a:schemeClr>
                </a:solidFill>
              </a:rPr>
              <a:t>avoid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specifying a static size</a:t>
            </a:r>
            <a:endParaRPr lang="en-US" sz="4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6500" dirty="0" smtClean="0">
                <a:solidFill>
                  <a:schemeClr val="accent5">
                    <a:lumMod val="75000"/>
                  </a:schemeClr>
                </a:solidFill>
              </a:rPr>
              <a:t> .arg1 + x        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# this array of values will be returned to Tableau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6500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en-US" sz="6500" dirty="0" smtClean="0">
                <a:solidFill>
                  <a:schemeClr val="accent5">
                    <a:lumMod val="75000"/>
                  </a:schemeClr>
                </a:solidFill>
              </a:rPr>
              <a:t>, SUM([MATH])</a:t>
            </a:r>
            <a:endParaRPr lang="en-US" sz="65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5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6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03164"/>
            <a:ext cx="10716491" cy="513014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00" b="1" dirty="0" smtClean="0"/>
              <a:t>Do a </a:t>
            </a:r>
            <a:r>
              <a:rPr lang="en-US" sz="3300" b="1" dirty="0"/>
              <a:t>s</a:t>
            </a:r>
            <a:r>
              <a:rPr lang="en-US" sz="3300" b="1" dirty="0" smtClean="0"/>
              <a:t>imple </a:t>
            </a:r>
            <a:r>
              <a:rPr lang="en-US" sz="3300" b="1" dirty="0"/>
              <a:t>R </a:t>
            </a:r>
            <a:r>
              <a:rPr lang="en-US" sz="3300" b="1" dirty="0" smtClean="0"/>
              <a:t>calculation </a:t>
            </a:r>
            <a:r>
              <a:rPr lang="en-US" sz="3300" b="1" dirty="0"/>
              <a:t>-- Add a random jitter to the MATH </a:t>
            </a:r>
            <a:r>
              <a:rPr lang="en-US" sz="3300" b="1" dirty="0" smtClean="0"/>
              <a:t>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 smtClean="0"/>
              <a:t>Do a t </a:t>
            </a:r>
            <a:r>
              <a:rPr lang="en-US" sz="3300" b="1" dirty="0"/>
              <a:t>Test -- Is there a significant difference between Public and Private school </a:t>
            </a:r>
            <a:r>
              <a:rPr lang="en-US" sz="3300" b="1" dirty="0" smtClean="0"/>
              <a:t>ACT </a:t>
            </a:r>
            <a:r>
              <a:rPr lang="en-US" sz="3300" b="1" dirty="0"/>
              <a:t>scores</a:t>
            </a:r>
            <a:r>
              <a:rPr lang="en-US" sz="3300" b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 smtClean="0"/>
              <a:t>Run a </a:t>
            </a:r>
            <a:r>
              <a:rPr lang="en-US" sz="3300" b="1" dirty="0"/>
              <a:t>s</a:t>
            </a:r>
            <a:r>
              <a:rPr lang="en-US" sz="3300" b="1" dirty="0" smtClean="0"/>
              <a:t>imple </a:t>
            </a:r>
            <a:r>
              <a:rPr lang="en-US" sz="3300" b="1" dirty="0"/>
              <a:t>r</a:t>
            </a:r>
            <a:r>
              <a:rPr lang="en-US" sz="3300" b="1" dirty="0" smtClean="0"/>
              <a:t>egression </a:t>
            </a:r>
            <a:r>
              <a:rPr lang="en-US" sz="3300" b="1" dirty="0"/>
              <a:t>-- Regress ACT on </a:t>
            </a:r>
            <a:r>
              <a:rPr lang="en-US" sz="3300" b="1" dirty="0" smtClean="0"/>
              <a:t>MATH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/>
              <a:t>Examine the </a:t>
            </a:r>
            <a:r>
              <a:rPr lang="en-US" sz="3300" b="1" dirty="0" smtClean="0"/>
              <a:t>regression </a:t>
            </a:r>
            <a:r>
              <a:rPr lang="en-US" sz="3300" b="1" dirty="0"/>
              <a:t>r</a:t>
            </a:r>
            <a:r>
              <a:rPr lang="en-US" sz="3300" b="1" dirty="0" smtClean="0"/>
              <a:t>esiduals </a:t>
            </a:r>
            <a:r>
              <a:rPr lang="en-US" sz="3300" b="1" dirty="0"/>
              <a:t>d</a:t>
            </a:r>
            <a:r>
              <a:rPr lang="en-US" sz="3300" b="1" dirty="0" smtClean="0"/>
              <a:t>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/>
              <a:t>Interact and </a:t>
            </a:r>
            <a:r>
              <a:rPr lang="en-US" sz="3300" b="1" dirty="0" smtClean="0"/>
              <a:t>visualize a t </a:t>
            </a:r>
            <a:r>
              <a:rPr lang="en-US" sz="3300" b="1" dirty="0"/>
              <a:t>Test of </a:t>
            </a:r>
            <a:r>
              <a:rPr lang="en-US" sz="3300" b="1" dirty="0" smtClean="0"/>
              <a:t>gender </a:t>
            </a:r>
            <a:r>
              <a:rPr lang="en-US" sz="3300" b="1" dirty="0"/>
              <a:t>d</a:t>
            </a:r>
            <a:r>
              <a:rPr lang="en-US" sz="3300" b="1" dirty="0" smtClean="0"/>
              <a:t>ifference </a:t>
            </a:r>
            <a:r>
              <a:rPr lang="en-US" sz="3300" b="1" dirty="0"/>
              <a:t>in Math </a:t>
            </a:r>
            <a:r>
              <a:rPr lang="en-US" sz="3300" b="1" dirty="0" smtClean="0"/>
              <a:t>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/>
              <a:t>Make </a:t>
            </a:r>
            <a:r>
              <a:rPr lang="en-US" sz="3300" b="1" dirty="0" smtClean="0"/>
              <a:t>input </a:t>
            </a:r>
            <a:r>
              <a:rPr lang="en-US" sz="3300" b="1" dirty="0"/>
              <a:t>v</a:t>
            </a:r>
            <a:r>
              <a:rPr lang="en-US" sz="3300" b="1" dirty="0" smtClean="0"/>
              <a:t>ariables dynamic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/>
              <a:t>Visualize </a:t>
            </a:r>
            <a:r>
              <a:rPr lang="en-US" sz="3300" b="1" dirty="0" smtClean="0"/>
              <a:t>a </a:t>
            </a:r>
            <a:r>
              <a:rPr lang="en-US" sz="3300" b="1" dirty="0"/>
              <a:t>K-means Cluster </a:t>
            </a:r>
            <a:r>
              <a:rPr lang="en-US" sz="3300" b="1" dirty="0" smtClean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 smtClean="0"/>
              <a:t>Create a </a:t>
            </a:r>
            <a:r>
              <a:rPr lang="en-US" sz="3300" b="1" dirty="0"/>
              <a:t>d</a:t>
            </a:r>
            <a:r>
              <a:rPr lang="en-US" sz="3300" b="1" dirty="0" smtClean="0"/>
              <a:t>ynamic </a:t>
            </a:r>
            <a:r>
              <a:rPr lang="en-US" sz="3300" b="1" dirty="0"/>
              <a:t>d</a:t>
            </a:r>
            <a:r>
              <a:rPr lang="en-US" sz="3300" b="1" dirty="0" smtClean="0"/>
              <a:t>ashboard with Tableau and R analytics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 data used in this demo was randomly or purposefully created. The statistical results may not align with reality.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274320"/>
            <a:ext cx="109728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269956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27432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27432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274320"/>
            <a:ext cx="10972800" cy="61722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001496" y="3360420"/>
            <a:ext cx="2611384" cy="2957253"/>
          </a:xfrm>
          <a:prstGeom prst="wedgeRoundRectCallout">
            <a:avLst>
              <a:gd name="adj1" fmla="val -18535"/>
              <a:gd name="adj2" fmla="val -6532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Users can choose how to dice the data, and see  gender difference of various sub-groups.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7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7980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Tableau:</a:t>
            </a:r>
            <a:r>
              <a:rPr lang="en-US" b="1" dirty="0" smtClean="0"/>
              <a:t> “I am the mighty Iron-</a:t>
            </a:r>
            <a:r>
              <a:rPr lang="en-US" b="1" dirty="0" err="1" smtClean="0"/>
              <a:t>Viz</a:t>
            </a:r>
            <a:r>
              <a:rPr lang="en-US" b="1" dirty="0" smtClean="0"/>
              <a:t> warrior.”</a:t>
            </a:r>
            <a:br>
              <a:rPr lang="en-US" b="1" dirty="0" smtClean="0"/>
            </a:br>
            <a:r>
              <a:rPr lang="en-US" b="1" dirty="0" smtClean="0"/>
              <a:t>          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R:</a:t>
            </a:r>
            <a:r>
              <a:rPr lang="en-US" b="1" dirty="0" smtClean="0"/>
              <a:t>	 “</a:t>
            </a:r>
            <a:r>
              <a:rPr lang="en-US" b="1" dirty="0" err="1" smtClean="0"/>
              <a:t>shhh</a:t>
            </a:r>
            <a:r>
              <a:rPr lang="en-US" b="1" dirty="0" smtClean="0"/>
              <a:t>…. Show me what you have.”	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04" y="1785690"/>
            <a:ext cx="6318330" cy="4345066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929" y="2256362"/>
            <a:ext cx="3852805" cy="298539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5270">
            <a:off x="6440549" y="2781385"/>
            <a:ext cx="1900758" cy="1878484"/>
          </a:xfrm>
          <a:prstGeom prst="rect">
            <a:avLst/>
          </a:prstGeom>
          <a:effectLst>
            <a:outerShdw blurRad="152400" dist="50800" sx="105000" sy="105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9962" flipH="1">
            <a:off x="3400304" y="1823517"/>
            <a:ext cx="2833491" cy="2753460"/>
          </a:xfrm>
          <a:prstGeom prst="rect">
            <a:avLst/>
          </a:prstGeom>
          <a:effectLst>
            <a:outerShdw blurRad="152400" dist="50800" sx="105000" sy="105000" algn="ctr" rotWithShape="0">
              <a:schemeClr val="bg1">
                <a:lumMod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274320"/>
            <a:ext cx="10972800" cy="6172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229601" y="3360420"/>
            <a:ext cx="3206338" cy="2684120"/>
          </a:xfrm>
          <a:prstGeom prst="wedgeRoundRectCallout">
            <a:avLst>
              <a:gd name="adj1" fmla="val -7415"/>
              <a:gd name="adj2" fmla="val -626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Users can choose which measure (e.g., ACT or MATH) to do a t-test, or choose a different grouping variable.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0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9642764" y="2137559"/>
            <a:ext cx="1650670" cy="1971303"/>
          </a:xfrm>
          <a:prstGeom prst="wedgeRoundRectCallout">
            <a:avLst>
              <a:gd name="adj1" fmla="val -21413"/>
              <a:gd name="adj2" fmla="val -4893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 Clusters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Group 1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Group 2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Group 3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injiya\AppData\Local\Temp\SNAGHTML62fd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1" y="286196"/>
            <a:ext cx="11351171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njiya\AppData\Local\Temp\SNAGHTML136d81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274320"/>
            <a:ext cx="11351171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294489" y="3610098"/>
            <a:ext cx="6438333" cy="2836421"/>
          </a:xfrm>
          <a:prstGeom prst="wedgeRoundRectCallout">
            <a:avLst>
              <a:gd name="adj1" fmla="val -43246"/>
              <a:gd name="adj2" fmla="val -5913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// Use a user-defined iterative function in R</a:t>
            </a:r>
          </a:p>
          <a:p>
            <a:r>
              <a:rPr lang="en-US" sz="2400" dirty="0" smtClean="0"/>
              <a:t>// to create a special visual effect in Tableau</a:t>
            </a:r>
            <a:endParaRPr lang="en-US" sz="2400" dirty="0"/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SCRIPT_STR(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‘ source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myLoop.R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")</a:t>
            </a:r>
          </a:p>
          <a:p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square_index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 length(.arg1) ) ’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ATTR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([ID])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  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48" y="109590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Troubleshooting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94" y="2240494"/>
            <a:ext cx="5437886" cy="30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 Rserve Running?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1408" y="1553738"/>
            <a:ext cx="5876552" cy="406329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55073" y="1991313"/>
            <a:ext cx="4933208" cy="3325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Check the Rserve connection in Tableau,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Manage External Service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Connection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check it in the Windows Task Manager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 for Common Mistakes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 the worksheet,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Analysis &gt; Aggregate Measures </a:t>
            </a:r>
            <a:r>
              <a:rPr lang="en-US" dirty="0"/>
              <a:t>is not set to </a:t>
            </a:r>
            <a:r>
              <a:rPr lang="en-US" dirty="0" smtClean="0"/>
              <a:t>un-checked</a:t>
            </a:r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Analysis &gt; Stack Marks </a:t>
            </a:r>
            <a:r>
              <a:rPr lang="en-US" dirty="0"/>
              <a:t>is not set to OFF</a:t>
            </a:r>
          </a:p>
          <a:p>
            <a:pPr lvl="0"/>
            <a:r>
              <a:rPr lang="en-US" dirty="0"/>
              <a:t>In the R script (Calculated Field), arguments are not aggregated</a:t>
            </a:r>
          </a:p>
          <a:p>
            <a:pPr lvl="0"/>
            <a:r>
              <a:rPr lang="en-US" dirty="0"/>
              <a:t>Errors in the </a:t>
            </a:r>
            <a:r>
              <a:rPr lang="en-US" dirty="0" smtClean="0"/>
              <a:t>R code writing: </a:t>
            </a:r>
            <a:r>
              <a:rPr lang="en-US" dirty="0"/>
              <a:t>e.g., quotation marks are not paired </a:t>
            </a:r>
            <a:r>
              <a:rPr lang="en-US" dirty="0" smtClean="0"/>
              <a:t>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Wrong Size of the Returning Data</a:t>
            </a:r>
            <a:endParaRPr lang="en-US" b="1" dirty="0"/>
          </a:p>
        </p:txBody>
      </p:sp>
      <p:pic>
        <p:nvPicPr>
          <p:cNvPr id="1026" name="Picture 2" descr="C:\Users\sinjiya\AppData\Local\Temp\SNAGHTML4e030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01" y="2525702"/>
            <a:ext cx="7788907" cy="310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146832" cy="8350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returning value(s) should be size of one or the same size as the input variable.</a:t>
            </a:r>
          </a:p>
        </p:txBody>
      </p:sp>
    </p:spTree>
    <p:extLst>
      <p:ext uri="{BB962C8B-B14F-4D97-AF65-F5344CB8AC3E}">
        <p14:creationId xmlns:p14="http://schemas.microsoft.com/office/powerpoint/2010/main" val="19147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Enough ‘y’ Observations for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626"/>
            <a:ext cx="10515600" cy="618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you slice and dice your Tableau data into too small pieces</a:t>
            </a:r>
            <a:endParaRPr lang="en-US" dirty="0"/>
          </a:p>
        </p:txBody>
      </p:sp>
      <p:pic>
        <p:nvPicPr>
          <p:cNvPr id="1026" name="Picture 2" descr="C:\Users\sinjiya\AppData\Local\Temp\SNAGHTML7df6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42" y="2096323"/>
            <a:ext cx="8062736" cy="314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3756" y="5498287"/>
            <a:ext cx="11756571" cy="1235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Tips: Here is a pseudo code for you when you dynamically filter your data. In your R code, use </a:t>
            </a:r>
          </a:p>
          <a:p>
            <a:pPr marL="0" indent="0">
              <a:buNone/>
            </a:pPr>
            <a:r>
              <a:rPr lang="en-US" b="1" i="1" dirty="0" smtClean="0"/>
              <a:t>if (length of group1 &gt; 0 &amp;&amp; </a:t>
            </a:r>
            <a:r>
              <a:rPr lang="en-US" b="1" i="1" dirty="0"/>
              <a:t>length of </a:t>
            </a:r>
            <a:r>
              <a:rPr lang="en-US" b="1" i="1" dirty="0" smtClean="0"/>
              <a:t>group2 </a:t>
            </a:r>
            <a:r>
              <a:rPr lang="en-US" b="1" i="1" dirty="0"/>
              <a:t>&gt; </a:t>
            </a:r>
            <a:r>
              <a:rPr lang="en-US" b="1" i="1" dirty="0" smtClean="0"/>
              <a:t>0 ...</a:t>
            </a:r>
            <a:r>
              <a:rPr lang="en-US" b="1" i="1" dirty="0" err="1" smtClean="0"/>
              <a:t>etc</a:t>
            </a:r>
            <a:r>
              <a:rPr lang="en-US" b="1" i="1" dirty="0" smtClean="0"/>
              <a:t> ) { run the code and return the result }</a:t>
            </a:r>
          </a:p>
          <a:p>
            <a:pPr marL="0" indent="0">
              <a:buNone/>
            </a:pPr>
            <a:r>
              <a:rPr lang="en-US" b="1" i="1" dirty="0" smtClean="0"/>
              <a:t> else { return -9999}</a:t>
            </a:r>
            <a:r>
              <a:rPr lang="en-US" dirty="0" smtClean="0"/>
              <a:t>       Make Tableau watch out for the potentially bad values -9999.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723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43" y="460126"/>
            <a:ext cx="6982691" cy="21405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The R statistic seems incorrect.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Help!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0695"/>
            <a:ext cx="4933208" cy="21731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Check the Calculated Field’s </a:t>
            </a:r>
            <a:r>
              <a:rPr lang="en-US" dirty="0" smtClean="0">
                <a:solidFill>
                  <a:srgbClr val="FF0000"/>
                </a:solidFill>
              </a:rPr>
              <a:t>table calculation </a:t>
            </a:r>
            <a:r>
              <a:rPr lang="en-US" b="1" dirty="0" smtClean="0">
                <a:solidFill>
                  <a:srgbClr val="00B050"/>
                </a:solidFill>
              </a:rPr>
              <a:t>Compute Using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setting to correct the problem.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034" y="103868"/>
            <a:ext cx="4864283" cy="60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291"/>
          </a:xfrm>
        </p:spPr>
        <p:txBody>
          <a:bodyPr>
            <a:normAutofit/>
          </a:bodyPr>
          <a:lstStyle/>
          <a:p>
            <a:r>
              <a:rPr lang="en-US" b="1" dirty="0" smtClean="0"/>
              <a:t>Comparison: Tableau </a:t>
            </a:r>
            <a:r>
              <a:rPr lang="en-US" sz="3200" b="1" dirty="0"/>
              <a:t>vs. </a:t>
            </a:r>
            <a:r>
              <a:rPr lang="en-US" b="1" dirty="0" smtClean="0"/>
              <a:t>R 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22479"/>
              </p:ext>
            </p:extLst>
          </p:nvPr>
        </p:nvGraphicFramePr>
        <p:xfrm>
          <a:off x="838200" y="1377984"/>
          <a:ext cx="10676467" cy="5379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4867"/>
                <a:gridCol w="4365495"/>
                <a:gridCol w="3356105"/>
              </a:tblGrid>
              <a:tr h="4423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800" u="none" strike="noStrike" dirty="0" smtClean="0">
                          <a:effectLst/>
                        </a:rPr>
                        <a:t>  Features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         Tableau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 smtClean="0">
                          <a:effectLst/>
                        </a:rPr>
                        <a:t>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6694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Data</a:t>
                      </a:r>
                      <a:r>
                        <a:rPr lang="en-US" sz="2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Visualization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2800" u="sng" strike="noStrike" dirty="0" smtClean="0">
                          <a:effectLst/>
                        </a:rPr>
                        <a:t>Dynamic</a:t>
                      </a:r>
                    </a:p>
                    <a:p>
                      <a:pPr marL="457200" indent="-4572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u="none" strike="noStrike" dirty="0" smtClean="0">
                          <a:effectLst/>
                        </a:rPr>
                        <a:t>Interactive</a:t>
                      </a:r>
                    </a:p>
                    <a:p>
                      <a:pPr marL="457200" indent="-4572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User-friendly</a:t>
                      </a:r>
                    </a:p>
                    <a:p>
                      <a:pPr marL="457200" indent="-4572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 &amp; drop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ctr"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2800" u="sng" strike="noStrike" dirty="0" smtClean="0">
                          <a:effectLst/>
                        </a:rPr>
                        <a:t>Static</a:t>
                      </a:r>
                    </a:p>
                    <a:p>
                      <a:pPr marL="457200" indent="-4572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u="none" strike="noStrike" dirty="0" smtClean="0">
                          <a:effectLst/>
                        </a:rPr>
                        <a:t>Not interactive</a:t>
                      </a:r>
                    </a:p>
                    <a:p>
                      <a:pPr marL="457200" indent="-4572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user-friendly</a:t>
                      </a:r>
                    </a:p>
                    <a:p>
                      <a:pPr marL="457200" indent="-4572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Spaghetti codes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14000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 smtClean="0">
                          <a:effectLst/>
                        </a:rPr>
                        <a:t>Statistics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800" u="sng" strike="noStrike" dirty="0" smtClean="0">
                          <a:effectLst/>
                        </a:rPr>
                        <a:t>Limited</a:t>
                      </a:r>
                    </a:p>
                    <a:p>
                      <a:pPr marL="457200" indent="-4572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descriptive stat.</a:t>
                      </a:r>
                    </a:p>
                    <a:p>
                      <a:pPr marL="457200" indent="-4572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Trend line (simple 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800" u="sng" strike="noStrike" dirty="0" smtClean="0">
                          <a:effectLst/>
                        </a:rPr>
                        <a:t>Abundant</a:t>
                      </a:r>
                    </a:p>
                    <a:p>
                      <a:pPr marL="457200" indent="-4572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Various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advanced stat. packages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  <a:tr h="18673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381" marR="8466" marT="8466" marB="0" anchor="ctr"/>
                </a:tc>
                <a:tc>
                  <a:txBody>
                    <a:bodyPr/>
                    <a:lstStyle/>
                    <a:p>
                      <a:pPr marL="0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Limited sets</a:t>
                      </a:r>
                    </a:p>
                    <a:p>
                      <a:pPr marL="0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Limited flow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controls</a:t>
                      </a:r>
                    </a:p>
                    <a:p>
                      <a:pPr marL="0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looping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iteration</a:t>
                      </a:r>
                    </a:p>
                    <a:p>
                      <a:pPr marL="0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Vectorization (? Not sure)</a:t>
                      </a:r>
                    </a:p>
                    <a:p>
                      <a:pPr marL="0" indent="0" algn="l" rtl="0" fontAlgn="b">
                        <a:buFont typeface="Arial" panose="020B0604020202020204" pitchFamily="34" charset="0"/>
                        <a:buNone/>
                      </a:pP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u="sng" strike="noStrike" dirty="0" smtClean="0">
                          <a:effectLst/>
                        </a:rPr>
                        <a:t>Various functions 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plus</a:t>
                      </a:r>
                      <a:endParaRPr lang="en-US" sz="2400" u="none" strike="noStrike" dirty="0" smtClean="0">
                        <a:effectLst/>
                      </a:endParaRPr>
                    </a:p>
                    <a:p>
                      <a:pPr marL="342900" indent="-3429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Iterative functions</a:t>
                      </a:r>
                    </a:p>
                    <a:p>
                      <a:pPr marL="342900" indent="-3429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 manipulations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User-def. 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functions</a:t>
                      </a:r>
                    </a:p>
                    <a:p>
                      <a:pPr marL="342900" indent="-3429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Vectorization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</a:tr>
            </a:tbl>
          </a:graphicData>
        </a:graphic>
      </p:graphicFrame>
      <p:pic>
        <p:nvPicPr>
          <p:cNvPr id="5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19" y="1050769"/>
            <a:ext cx="1463040" cy="100612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8750301" y="84800"/>
            <a:ext cx="3350892" cy="965969"/>
          </a:xfrm>
          <a:prstGeom prst="wedgeRoundRectCallout">
            <a:avLst>
              <a:gd name="adj1" fmla="val 2318"/>
              <a:gd name="adj2" fmla="val 21223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However, Markdown &amp; </a:t>
            </a:r>
            <a:r>
              <a:rPr lang="en-US" dirty="0" err="1" smtClean="0"/>
              <a:t>Flexdashboard</a:t>
            </a:r>
            <a:r>
              <a:rPr lang="en-US" dirty="0" smtClean="0"/>
              <a:t> can let </a:t>
            </a:r>
            <a:r>
              <a:rPr lang="en-US" dirty="0"/>
              <a:t>you create </a:t>
            </a:r>
            <a:r>
              <a:rPr lang="en-US" dirty="0" smtClean="0"/>
              <a:t>dynamic reports with R.</a:t>
            </a:r>
            <a:endParaRPr lang="en-US" dirty="0"/>
          </a:p>
        </p:txBody>
      </p:sp>
      <p:pic>
        <p:nvPicPr>
          <p:cNvPr id="6" name="Content Placeholder 9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657" y="1270417"/>
            <a:ext cx="731520" cy="5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win-win </a:t>
            </a:r>
            <a:r>
              <a:rPr lang="en-US" dirty="0" smtClean="0"/>
              <a:t>integration of </a:t>
            </a:r>
            <a:r>
              <a:rPr lang="en-US" dirty="0"/>
              <a:t>Tableau and 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Tableau </a:t>
            </a:r>
            <a:r>
              <a:rPr lang="en-US" dirty="0"/>
              <a:t>and R integrated report can </a:t>
            </a:r>
            <a:r>
              <a:rPr lang="en-US" dirty="0" smtClean="0"/>
              <a:t>help </a:t>
            </a:r>
            <a:r>
              <a:rPr lang="en-US" dirty="0"/>
              <a:t>IR </a:t>
            </a:r>
            <a:r>
              <a:rPr lang="en-US" dirty="0" smtClean="0"/>
              <a:t>professionals take care of the recursive </a:t>
            </a:r>
            <a:r>
              <a:rPr lang="en-US" dirty="0"/>
              <a:t>R analytics </a:t>
            </a:r>
            <a:r>
              <a:rPr lang="en-US" dirty="0" smtClean="0"/>
              <a:t>needs.</a:t>
            </a:r>
            <a:endParaRPr lang="en-US" dirty="0"/>
          </a:p>
          <a:p>
            <a:r>
              <a:rPr lang="en-US" dirty="0"/>
              <a:t>A Checklist of Tableau and R Integration </a:t>
            </a:r>
            <a:r>
              <a:rPr lang="en-US" dirty="0" smtClean="0"/>
              <a:t>processes/steps </a:t>
            </a:r>
            <a:r>
              <a:rPr lang="en-US" dirty="0"/>
              <a:t>would help avoid common </a:t>
            </a:r>
            <a:r>
              <a:rPr lang="en-US" dirty="0" smtClean="0"/>
              <a:t>mistakes.</a:t>
            </a:r>
            <a:endParaRPr lang="en-US" dirty="0"/>
          </a:p>
          <a:p>
            <a:r>
              <a:rPr lang="en-US" dirty="0"/>
              <a:t>Be organized with the Tableau R script.</a:t>
            </a:r>
          </a:p>
          <a:p>
            <a:r>
              <a:rPr lang="en-US" dirty="0"/>
              <a:t>Documenting and commenting the R script </a:t>
            </a:r>
            <a:r>
              <a:rPr lang="en-US" dirty="0" smtClean="0"/>
              <a:t>in the calculated fields can </a:t>
            </a:r>
            <a:r>
              <a:rPr lang="en-US" dirty="0"/>
              <a:t>help you and other </a:t>
            </a:r>
            <a:r>
              <a:rPr lang="en-US" dirty="0" smtClean="0"/>
              <a:t>developers maintain </a:t>
            </a:r>
            <a:r>
              <a:rPr lang="en-US" dirty="0"/>
              <a:t>the integrated </a:t>
            </a:r>
            <a:r>
              <a:rPr lang="en-US" dirty="0" smtClean="0"/>
              <a:t>reports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 &amp; 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Contact Information:</a:t>
            </a:r>
          </a:p>
          <a:p>
            <a:pPr marL="457200" lvl="1" indent="0">
              <a:buNone/>
            </a:pPr>
            <a:r>
              <a:rPr lang="en-US" dirty="0" smtClean="0"/>
              <a:t>Sinji Yang, Ph.D</a:t>
            </a:r>
            <a:r>
              <a:rPr lang="en-US" dirty="0"/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sinjiya@umich.edu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Sr. Business Intelligence Analyst</a:t>
            </a:r>
          </a:p>
          <a:p>
            <a:pPr marL="457200" lvl="1" indent="0">
              <a:buNone/>
            </a:pPr>
            <a:r>
              <a:rPr lang="en-US" dirty="0" smtClean="0"/>
              <a:t>College of Literature, Science, and the Arts</a:t>
            </a:r>
          </a:p>
          <a:p>
            <a:pPr marL="457200" lvl="1" indent="0">
              <a:buNone/>
            </a:pPr>
            <a:r>
              <a:rPr lang="en-US" dirty="0" smtClean="0"/>
              <a:t>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9545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&amp;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Tableau and R </a:t>
            </a:r>
            <a:r>
              <a:rPr lang="en-US" b="1" dirty="0" smtClean="0"/>
              <a:t>Integration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sz="2900" dirty="0">
                <a:hlinkClick r:id="rId2"/>
              </a:rPr>
              <a:t>https://</a:t>
            </a:r>
            <a:r>
              <a:rPr lang="en-US" sz="2900" dirty="0" smtClean="0">
                <a:hlinkClick r:id="rId2"/>
              </a:rPr>
              <a:t>community.tableau.com/docs/DOC-5313</a:t>
            </a:r>
            <a:endParaRPr lang="en-US" b="1" dirty="0"/>
          </a:p>
          <a:p>
            <a:r>
              <a:rPr lang="en-US" b="1" dirty="0" smtClean="0"/>
              <a:t>Rserve 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www.rforge.net/Rserve/doc.html</a:t>
            </a:r>
            <a:endParaRPr lang="en-US" b="1" dirty="0"/>
          </a:p>
          <a:p>
            <a:r>
              <a:rPr lang="en-US" b="1" dirty="0" smtClean="0"/>
              <a:t>R for Statistical Computing &amp; Analysis 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https://www.tableau.com/solutions/r</a:t>
            </a:r>
            <a:endParaRPr lang="en-US" dirty="0"/>
          </a:p>
          <a:p>
            <a:r>
              <a:rPr lang="en-US" b="1" dirty="0" smtClean="0">
                <a:effectLst/>
              </a:rPr>
              <a:t>Dream Team – combining Tableau and R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>
                <a:hlinkClick r:id="rId5"/>
              </a:rPr>
              <a:t>https://www.r-bloggers.com/dream-team-combining-tableau-and-r/</a:t>
            </a:r>
            <a:endParaRPr lang="en-US" b="1" dirty="0" smtClean="0">
              <a:hlinkClick r:id="rId6"/>
            </a:endParaRPr>
          </a:p>
          <a:p>
            <a:r>
              <a:rPr lang="en-US" b="1" dirty="0"/>
              <a:t>Vectorization in R: Why?</a:t>
            </a:r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://www.noamross.net/blog/2014/4/16/vectorization-in-r--</a:t>
            </a:r>
            <a:r>
              <a:rPr lang="en-US" dirty="0" smtClean="0">
                <a:hlinkClick r:id="rId6"/>
              </a:rPr>
              <a:t>why.html</a:t>
            </a:r>
            <a:endParaRPr lang="en-US" dirty="0" smtClean="0"/>
          </a:p>
          <a:p>
            <a:r>
              <a:rPr lang="en-US" sz="2700" b="1" dirty="0"/>
              <a:t>10 things R can do that might surprise </a:t>
            </a:r>
            <a:r>
              <a:rPr lang="en-US" sz="2700" b="1" dirty="0" smtClean="0"/>
              <a:t>you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https://simplystatistics.org/2019/03/13/10-things-r-can-do-that-might-surprise-you/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Tableau </a:t>
            </a:r>
            <a:r>
              <a:rPr lang="en-US" sz="3200" b="1" dirty="0" smtClean="0"/>
              <a:t>&amp;</a:t>
            </a:r>
            <a:r>
              <a:rPr lang="en-US" b="1" dirty="0"/>
              <a:t> </a:t>
            </a:r>
            <a:r>
              <a:rPr lang="en-US" b="1" dirty="0" smtClean="0"/>
              <a:t>R – </a:t>
            </a:r>
            <a:r>
              <a:rPr lang="en-US" b="1" dirty="0"/>
              <a:t>A</a:t>
            </a:r>
            <a:r>
              <a:rPr lang="en-US" b="1" dirty="0" smtClean="0"/>
              <a:t>fter the Integration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036301" cy="44942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 allows Tableau to do advanced </a:t>
            </a:r>
            <a:r>
              <a:rPr lang="en-US" sz="3600" dirty="0"/>
              <a:t>statistics </a:t>
            </a:r>
            <a:r>
              <a:rPr lang="en-US" sz="3600" dirty="0" smtClean="0"/>
              <a:t>that </a:t>
            </a:r>
            <a:r>
              <a:rPr lang="en-US" sz="3600" dirty="0"/>
              <a:t>Tableau cannot usually </a:t>
            </a:r>
            <a:r>
              <a:rPr lang="en-US" sz="3600" dirty="0" smtClean="0"/>
              <a:t>do</a:t>
            </a:r>
            <a:r>
              <a:rPr lang="en-US" sz="3600" dirty="0"/>
              <a:t>.</a:t>
            </a:r>
            <a:r>
              <a:rPr lang="en-US" sz="3600" dirty="0" smtClean="0"/>
              <a:t> R can create special data points to achieve visual effect in Tableau</a:t>
            </a:r>
          </a:p>
          <a:p>
            <a:r>
              <a:rPr lang="en-US" sz="3600" dirty="0" smtClean="0"/>
              <a:t>Tableau can </a:t>
            </a:r>
            <a:r>
              <a:rPr lang="en-US" sz="3600" dirty="0"/>
              <a:t>visualize R </a:t>
            </a:r>
            <a:r>
              <a:rPr lang="en-US" sz="3600" dirty="0" smtClean="0"/>
              <a:t>analytics interactively and dynamically</a:t>
            </a:r>
          </a:p>
          <a:p>
            <a:r>
              <a:rPr lang="en-US" sz="3600" dirty="0" smtClean="0"/>
              <a:t>The well-designed R script can run statistics for different </a:t>
            </a:r>
            <a:r>
              <a:rPr lang="en-US" sz="3600" dirty="0"/>
              <a:t>data </a:t>
            </a:r>
            <a:r>
              <a:rPr lang="en-US" sz="3600" dirty="0" smtClean="0"/>
              <a:t>measures, sub-groups, dimensions, or answer a set of scenario questions without modification.</a:t>
            </a:r>
          </a:p>
        </p:txBody>
      </p:sp>
    </p:spTree>
    <p:extLst>
      <p:ext uri="{BB962C8B-B14F-4D97-AF65-F5344CB8AC3E}">
        <p14:creationId xmlns:p14="http://schemas.microsoft.com/office/powerpoint/2010/main" val="3950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Tableau </a:t>
            </a:r>
            <a:r>
              <a:rPr lang="en-US" sz="3200" b="1" dirty="0" smtClean="0"/>
              <a:t>&amp;</a:t>
            </a:r>
            <a:r>
              <a:rPr lang="en-US" b="1" dirty="0"/>
              <a:t> </a:t>
            </a:r>
            <a:r>
              <a:rPr lang="en-US" b="1" dirty="0" smtClean="0"/>
              <a:t>R – </a:t>
            </a:r>
            <a:r>
              <a:rPr lang="en-US" b="1" dirty="0"/>
              <a:t>A</a:t>
            </a:r>
            <a:r>
              <a:rPr lang="en-US" b="1" dirty="0" smtClean="0"/>
              <a:t>fter the Integration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89357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Complicated and iterative calculations can be handled by user-defined functions in R.</a:t>
            </a:r>
          </a:p>
          <a:p>
            <a:r>
              <a:rPr lang="en-US" sz="3600" dirty="0" smtClean="0"/>
              <a:t>Tableau’s data Scheduler can retrieve a new </a:t>
            </a:r>
            <a:r>
              <a:rPr lang="en-US" sz="3600" dirty="0"/>
              <a:t>dataset </a:t>
            </a:r>
            <a:r>
              <a:rPr lang="en-US" sz="3600" dirty="0" smtClean="0"/>
              <a:t>and </a:t>
            </a:r>
            <a:r>
              <a:rPr lang="en-US" sz="3600" dirty="0"/>
              <a:t>make </a:t>
            </a:r>
            <a:r>
              <a:rPr lang="en-US" sz="3600" dirty="0" smtClean="0"/>
              <a:t>new R </a:t>
            </a:r>
            <a:r>
              <a:rPr lang="en-US" sz="3600" dirty="0"/>
              <a:t>analytics immediately </a:t>
            </a:r>
            <a:r>
              <a:rPr lang="en-US" sz="3600" dirty="0" smtClean="0"/>
              <a:t>available.</a:t>
            </a:r>
          </a:p>
          <a:p>
            <a:r>
              <a:rPr lang="en-US" sz="3600" dirty="0"/>
              <a:t>IR professionals become more productive because the </a:t>
            </a:r>
            <a:r>
              <a:rPr lang="en-US" sz="3600" dirty="0" smtClean="0"/>
              <a:t>integrated </a:t>
            </a:r>
            <a:r>
              <a:rPr lang="en-US" sz="3600" dirty="0"/>
              <a:t>reports are more efficient, versatile, convincing, and promote greater usability.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38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Integrate with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53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&amp; Install </a:t>
            </a:r>
            <a:r>
              <a:rPr lang="en-US" dirty="0"/>
              <a:t>R 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R Console			RGui.exe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Rserve</a:t>
            </a:r>
            <a:r>
              <a:rPr lang="en-US" dirty="0"/>
              <a:t> </a:t>
            </a:r>
            <a:r>
              <a:rPr lang="en-US" dirty="0" smtClean="0"/>
              <a:t>			&gt; </a:t>
            </a:r>
            <a:r>
              <a:rPr lang="en-US" dirty="0" err="1" smtClean="0"/>
              <a:t>install.packages</a:t>
            </a:r>
            <a:r>
              <a:rPr lang="en-US" dirty="0"/>
              <a:t>("Rserve")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</a:t>
            </a:r>
            <a:r>
              <a:rPr lang="en-US" dirty="0" err="1" smtClean="0"/>
              <a:t>Rserve</a:t>
            </a:r>
            <a:r>
              <a:rPr lang="en-US" dirty="0"/>
              <a:t> 			</a:t>
            </a:r>
            <a:r>
              <a:rPr lang="en-US" dirty="0" smtClean="0"/>
              <a:t>&gt; </a:t>
            </a:r>
            <a:r>
              <a:rPr lang="en-US" dirty="0"/>
              <a:t>library("Rserve")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Rserve			&gt; Rserve()</a:t>
            </a:r>
          </a:p>
        </p:txBody>
      </p:sp>
      <p:pic>
        <p:nvPicPr>
          <p:cNvPr id="1026" name="Picture 2" descr="C:\Users\sinjiya\AppData\Local\Temp\SNAGHTML50fa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34" y="4616608"/>
            <a:ext cx="8025307" cy="212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562388" y="2030681"/>
            <a:ext cx="2589881" cy="4714503"/>
            <a:chOff x="9562388" y="2030681"/>
            <a:chExt cx="2589881" cy="4714503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9562388" y="2030681"/>
              <a:ext cx="2589881" cy="4714503"/>
            </a:xfrm>
            <a:prstGeom prst="wedgeRoundRectCallout">
              <a:avLst>
                <a:gd name="adj1" fmla="val -50524"/>
                <a:gd name="adj2" fmla="val -23224"/>
                <a:gd name="adj3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To auto-load Rserve package,  add </a:t>
              </a:r>
            </a:p>
            <a:p>
              <a:pPr algn="ctr"/>
              <a:endParaRPr lang="en-US" i="1" dirty="0"/>
            </a:p>
            <a:p>
              <a:pPr algn="ctr"/>
              <a:endParaRPr lang="en-US" i="1" dirty="0" smtClean="0"/>
            </a:p>
            <a:p>
              <a:pPr algn="ctr"/>
              <a:endParaRPr lang="en-US" i="1" dirty="0"/>
            </a:p>
            <a:p>
              <a:pPr algn="ctr"/>
              <a:endParaRPr lang="en-US" i="1" dirty="0" smtClean="0"/>
            </a:p>
            <a:p>
              <a:pPr algn="ctr"/>
              <a:endParaRPr lang="en-US" i="1" dirty="0"/>
            </a:p>
            <a:p>
              <a:pPr algn="ctr"/>
              <a:endParaRPr lang="en-US" i="1" dirty="0" smtClean="0"/>
            </a:p>
            <a:p>
              <a:pPr algn="ctr"/>
              <a:endParaRPr lang="en-US" i="1" dirty="0"/>
            </a:p>
            <a:p>
              <a:pPr algn="ctr"/>
              <a:endParaRPr lang="en-US" i="1" dirty="0"/>
            </a:p>
            <a:p>
              <a:pPr algn="ctr"/>
              <a:r>
                <a:rPr lang="en-US" i="1" dirty="0" smtClean="0"/>
                <a:t>to the end of </a:t>
              </a:r>
            </a:p>
            <a:p>
              <a:pPr algn="ctr"/>
              <a:endParaRPr lang="en-US" i="1" dirty="0" smtClean="0"/>
            </a:p>
            <a:p>
              <a:pPr algn="ctr"/>
              <a:r>
                <a:rPr lang="en-US" i="1" dirty="0" smtClean="0"/>
                <a:t>[R install folder]\</a:t>
              </a:r>
              <a:r>
                <a:rPr lang="en-US" i="1" dirty="0" err="1" smtClean="0"/>
                <a:t>etc</a:t>
              </a:r>
              <a:r>
                <a:rPr lang="en-US" i="1" dirty="0" smtClean="0"/>
                <a:t>\</a:t>
              </a:r>
            </a:p>
            <a:p>
              <a:pPr algn="ctr"/>
              <a:r>
                <a:rPr lang="en-US" i="1" dirty="0" err="1" smtClean="0"/>
                <a:t>Rprofile.site</a:t>
              </a:r>
              <a:endParaRPr lang="en-US" i="1" dirty="0" smtClean="0"/>
            </a:p>
            <a:p>
              <a:pPr algn="ctr"/>
              <a:endParaRPr lang="en-US" i="1" dirty="0"/>
            </a:p>
            <a:p>
              <a:pPr algn="ctr"/>
              <a:r>
                <a:rPr lang="en-US" i="1" dirty="0" smtClean="0"/>
                <a:t>File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571673" y="2835096"/>
              <a:ext cx="2580595" cy="20313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library(</a:t>
              </a:r>
              <a:r>
                <a:rPr lang="en-US" dirty="0" err="1"/>
                <a:t>Rserve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.First &lt;- function</a:t>
              </a:r>
              <a:r>
                <a:rPr lang="en-US" dirty="0" smtClean="0"/>
                <a:t>(){</a:t>
              </a:r>
            </a:p>
            <a:p>
              <a:r>
                <a:rPr lang="en-US" dirty="0" smtClean="0"/>
                <a:t>   cat</a:t>
              </a:r>
              <a:r>
                <a:rPr lang="en-US" dirty="0"/>
                <a:t>("Rserve library </a:t>
              </a:r>
              <a:r>
                <a:rPr lang="en-US" dirty="0" smtClean="0"/>
                <a:t>       has </a:t>
              </a:r>
              <a:r>
                <a:rPr lang="en-US" dirty="0"/>
                <a:t>pre-loaded. Enter </a:t>
              </a:r>
              <a:r>
                <a:rPr lang="en-US" dirty="0" smtClean="0"/>
                <a:t>       Rserve</a:t>
              </a:r>
              <a:r>
                <a:rPr lang="en-US" dirty="0"/>
                <a:t>() to start.\n</a:t>
              </a:r>
              <a:r>
                <a:rPr lang="en-US" dirty="0" smtClean="0"/>
                <a:t>")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3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Tableau to Rserve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19" y="1283753"/>
            <a:ext cx="11105444" cy="18073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O</a:t>
            </a:r>
            <a:r>
              <a:rPr lang="en-US" dirty="0" smtClean="0"/>
              <a:t>n Tableau Desktop,</a:t>
            </a:r>
          </a:p>
          <a:p>
            <a:pPr marL="457200" lvl="1" indent="0">
              <a:buNone/>
            </a:pPr>
            <a:r>
              <a:rPr lang="en-US" dirty="0" smtClean="0"/>
              <a:t>Help </a:t>
            </a:r>
            <a:r>
              <a:rPr lang="en-US" dirty="0"/>
              <a:t>&gt; Settings and </a:t>
            </a:r>
            <a:r>
              <a:rPr lang="en-US" dirty="0" smtClean="0"/>
              <a:t>Performance  </a:t>
            </a:r>
            <a:r>
              <a:rPr lang="en-US" dirty="0"/>
              <a:t>&gt; Manage External Service </a:t>
            </a:r>
            <a:r>
              <a:rPr lang="en-US" dirty="0" smtClean="0"/>
              <a:t>Connection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Assuming Rserve is running on the local PC (i.e., localhost) with default port # = 6311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169146" y="3168390"/>
            <a:ext cx="7576961" cy="3428099"/>
            <a:chOff x="990952" y="2991465"/>
            <a:chExt cx="7576961" cy="3428099"/>
          </a:xfrm>
        </p:grpSpPr>
        <p:pic>
          <p:nvPicPr>
            <p:cNvPr id="2050" name="Picture 2" descr="C:\Users\sinjiya\AppData\Local\Temp\SNAGHTML57b28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952" y="2991465"/>
              <a:ext cx="5105048" cy="342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sinjiya\AppData\Local\Temp\SNAGHTML5a7c6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863" y="4811888"/>
              <a:ext cx="53530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684689" y="5961999"/>
              <a:ext cx="434269" cy="11289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56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 </a:t>
            </a:r>
            <a:r>
              <a:rPr lang="en-US" b="1" dirty="0" smtClean="0"/>
              <a:t>now pronounce you husband </a:t>
            </a:r>
            <a:r>
              <a:rPr lang="en-US" b="1" dirty="0"/>
              <a:t>and wife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318330" cy="4345066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929" y="2256362"/>
            <a:ext cx="3852805" cy="2985392"/>
          </a:xfrm>
        </p:spPr>
      </p:pic>
      <p:sp>
        <p:nvSpPr>
          <p:cNvPr id="11" name="Heart 10"/>
          <p:cNvSpPr/>
          <p:nvPr/>
        </p:nvSpPr>
        <p:spPr>
          <a:xfrm>
            <a:off x="5291194" y="3054791"/>
            <a:ext cx="1411112" cy="1388534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Configure Tableau Worksheet to Use </a:t>
            </a:r>
            <a:r>
              <a:rPr lang="en-US" b="1" dirty="0"/>
              <a:t>R </a:t>
            </a:r>
            <a:r>
              <a:rPr lang="en-US" b="1" dirty="0" smtClean="0"/>
              <a:t>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83124"/>
            <a:ext cx="10529711" cy="10327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&gt;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Aggregate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Measures</a:t>
            </a:r>
            <a:r>
              <a:rPr lang="en-US" b="1" dirty="0"/>
              <a:t>  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un-checked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Analysis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Stack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Marks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36" y="2787136"/>
            <a:ext cx="7150327" cy="298564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192855" y="3978585"/>
            <a:ext cx="434269" cy="11289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964757" y="5449146"/>
            <a:ext cx="434269" cy="11289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17689" y="6050214"/>
            <a:ext cx="11413067" cy="768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Alternative: For returning only one value,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Stack Marks &gt; On  and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 smtClean="0">
                <a:solidFill>
                  <a:srgbClr val="FF0000"/>
                </a:solidFill>
              </a:rPr>
              <a:t>()=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 SCRIPT_REAL('insert R script here')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3373" y="3834254"/>
            <a:ext cx="137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un-checked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1207</Words>
  <Application>Microsoft Office PowerPoint</Application>
  <PresentationFormat>Widescreen</PresentationFormat>
  <Paragraphs>228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Tableau &amp; R Integration: Create Interactive &amp; Dynamic Analytics </vt:lpstr>
      <vt:lpstr>Tableau: “I am the mighty Iron-Viz warrior.”            R:  “shhh…. Show me what you have.” </vt:lpstr>
      <vt:lpstr>Comparison: Tableau vs. R </vt:lpstr>
      <vt:lpstr>Tableau &amp; R – After the Integration</vt:lpstr>
      <vt:lpstr>Tableau &amp; R – After the Integration (cont.)</vt:lpstr>
      <vt:lpstr>How to Integrate with R</vt:lpstr>
      <vt:lpstr>Connect Tableau to Rserve  </vt:lpstr>
      <vt:lpstr>I now pronounce you husband and wife</vt:lpstr>
      <vt:lpstr>Configure Tableau Worksheet to Use R Script</vt:lpstr>
      <vt:lpstr>Script Functions in Tableau </vt:lpstr>
      <vt:lpstr>Aggregate Functions in Tableau for R Script</vt:lpstr>
      <vt:lpstr>Tableau R Script Syntax</vt:lpstr>
      <vt:lpstr>A Simple R Script Example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Troubleshooting</vt:lpstr>
      <vt:lpstr>Is Rserve Running?</vt:lpstr>
      <vt:lpstr>Check for Common Mistakes</vt:lpstr>
      <vt:lpstr>Wrong Size of the Returning Data</vt:lpstr>
      <vt:lpstr>Not Enough ‘y’ Observations for R</vt:lpstr>
      <vt:lpstr>The R statistic seems incorrect. Help!</vt:lpstr>
      <vt:lpstr>Conclusion</vt:lpstr>
      <vt:lpstr>Q &amp; A</vt:lpstr>
      <vt:lpstr>Reference &amp; Resources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and R Integration</dc:title>
  <dc:creator>Yang, Sinji</dc:creator>
  <cp:lastModifiedBy>Yang, Sinji</cp:lastModifiedBy>
  <cp:revision>243</cp:revision>
  <dcterms:created xsi:type="dcterms:W3CDTF">2018-09-22T15:22:35Z</dcterms:created>
  <dcterms:modified xsi:type="dcterms:W3CDTF">2019-05-16T12:37:41Z</dcterms:modified>
</cp:coreProperties>
</file>