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5" r:id="rId4"/>
    <p:sldId id="273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1" r:id="rId13"/>
    <p:sldId id="299" r:id="rId14"/>
    <p:sldId id="303" r:id="rId15"/>
    <p:sldId id="304" r:id="rId16"/>
    <p:sldId id="300" r:id="rId17"/>
    <p:sldId id="305" r:id="rId18"/>
    <p:sldId id="306" r:id="rId19"/>
    <p:sldId id="330" r:id="rId20"/>
    <p:sldId id="307" r:id="rId21"/>
    <p:sldId id="308" r:id="rId22"/>
    <p:sldId id="309" r:id="rId23"/>
    <p:sldId id="315" r:id="rId24"/>
    <p:sldId id="316" r:id="rId25"/>
    <p:sldId id="317" r:id="rId26"/>
    <p:sldId id="321" r:id="rId27"/>
    <p:sldId id="331" r:id="rId28"/>
    <p:sldId id="318" r:id="rId29"/>
    <p:sldId id="319" r:id="rId30"/>
    <p:sldId id="320" r:id="rId31"/>
    <p:sldId id="322" r:id="rId32"/>
    <p:sldId id="323" r:id="rId33"/>
    <p:sldId id="325" r:id="rId34"/>
    <p:sldId id="324" r:id="rId35"/>
    <p:sldId id="326" r:id="rId36"/>
    <p:sldId id="327" r:id="rId37"/>
    <p:sldId id="328" r:id="rId38"/>
    <p:sldId id="332" r:id="rId39"/>
    <p:sldId id="329" r:id="rId40"/>
    <p:sldId id="26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64972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000" spc="-150">
              <a:solidFill>
                <a:schemeClr val="bg1"/>
              </a:solidFill>
            </a:endParaRPr>
          </a:p>
          <a:p>
            <a:r>
              <a:rPr lang="ko-KR" altLang="en-US" sz="6000" spc="-150">
                <a:solidFill>
                  <a:schemeClr val="bg1"/>
                </a:solidFill>
              </a:rPr>
              <a:t>정렬 알고리즘 분석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634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제 </a:t>
            </a:r>
            <a:r>
              <a:rPr lang="en-US" altLang="ko-KR" sz="2000" b="1" spc="-15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회</a:t>
            </a:r>
            <a:endParaRPr lang="en-US" altLang="ko-KR" sz="2000" b="1" spc="-15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000" b="1" spc="-150">
                <a:solidFill>
                  <a:schemeClr val="bg1"/>
                </a:solidFill>
                <a:latin typeface="+mj-ea"/>
                <a:ea typeface="+mj-ea"/>
              </a:rPr>
              <a:t>우아해지고 싶은 세미나</a:t>
            </a:r>
            <a:endParaRPr lang="en-US" altLang="ko-KR" sz="2000" b="1" spc="-15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000" spc="-150">
                <a:solidFill>
                  <a:schemeClr val="bg1"/>
                </a:solidFill>
              </a:rPr>
              <a:t>정환훈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5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  - Bubble, Selection, Insertion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Bubble</a:t>
            </a:r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8D4B16-4631-4333-753D-07AE109F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96" y="2224413"/>
            <a:ext cx="4785163" cy="34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6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5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  - Bubble, Selection, Insertion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Bubble</a:t>
            </a:r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Sort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3BAF03FF-626D-FFF0-97E5-E98AB5761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07661"/>
              </p:ext>
            </p:extLst>
          </p:nvPr>
        </p:nvGraphicFramePr>
        <p:xfrm>
          <a:off x="2031999" y="27073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8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5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  - Bubble, Selection, Insertion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Selection Sort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FFA544-D5CA-7145-ED95-61577AF5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797" y="1985447"/>
            <a:ext cx="5412405" cy="44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2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5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  - Bubble, Selection, Insertion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Selection Sort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3BAF03FF-626D-FFF0-97E5-E98AB5761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32145"/>
              </p:ext>
            </p:extLst>
          </p:nvPr>
        </p:nvGraphicFramePr>
        <p:xfrm>
          <a:off x="2031999" y="27073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 (2, 2, 1)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9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5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  - Bubble, Selection, Insertion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Insertion Sort</a:t>
            </a:r>
          </a:p>
        </p:txBody>
      </p:sp>
      <p:pic>
        <p:nvPicPr>
          <p:cNvPr id="3074" name="Picture 2" descr="Insertion Sort - Data Structure and Algorithm Tutorials - GeeksforGeeks">
            <a:extLst>
              <a:ext uri="{FF2B5EF4-FFF2-40B4-BE49-F238E27FC236}">
                <a16:creationId xmlns:a16="http://schemas.microsoft.com/office/drawing/2014/main" id="{724AFF82-ACAD-CB37-673B-727110EA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7" y="1471174"/>
            <a:ext cx="4943921" cy="50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67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5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  - Bubble, Selection, Insertion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Insertion Sort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8336BD-C59E-A1FC-33AC-F8A85236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46" y="1836515"/>
            <a:ext cx="7595108" cy="42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1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5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  - Bubble, Selection, Insertion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Insertion Sort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3BAF03FF-626D-FFF0-97E5-E98AB5761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1945"/>
              </p:ext>
            </p:extLst>
          </p:nvPr>
        </p:nvGraphicFramePr>
        <p:xfrm>
          <a:off x="2031999" y="27073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O(N) !!!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0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88270"/>
            <a:ext cx="5374105" cy="4467778"/>
            <a:chOff x="6817895" y="326796"/>
            <a:chExt cx="5374105" cy="44677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26796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35145" y="2900061"/>
              <a:ext cx="453098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정렬 </a:t>
              </a: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II  - </a:t>
              </a:r>
            </a:p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Merge, Heap, Quick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66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Merge Sort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1ADA4B-A8CE-F294-12D9-6D6FE1091AF2}"/>
              </a:ext>
            </a:extLst>
          </p:cNvPr>
          <p:cNvSpPr/>
          <p:nvPr/>
        </p:nvSpPr>
        <p:spPr>
          <a:xfrm>
            <a:off x="3733016" y="5300969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3A4A8-C25F-FB82-0554-8EC403C9A0F9}"/>
              </a:ext>
            </a:extLst>
          </p:cNvPr>
          <p:cNvSpPr txBox="1"/>
          <p:nvPr/>
        </p:nvSpPr>
        <p:spPr>
          <a:xfrm>
            <a:off x="3982087" y="5602139"/>
            <a:ext cx="4227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Combine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3CC08-B6E8-DE49-A8CA-27EC286C2F9B}"/>
              </a:ext>
            </a:extLst>
          </p:cNvPr>
          <p:cNvSpPr/>
          <p:nvPr/>
        </p:nvSpPr>
        <p:spPr>
          <a:xfrm>
            <a:off x="3733018" y="1784200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44AE1-ED7F-56A6-0104-C9F8B7CFAFA7}"/>
              </a:ext>
            </a:extLst>
          </p:cNvPr>
          <p:cNvSpPr txBox="1"/>
          <p:nvPr/>
        </p:nvSpPr>
        <p:spPr>
          <a:xfrm>
            <a:off x="4238398" y="2085370"/>
            <a:ext cx="371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Divide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073CE8-D545-0636-E0A7-AC1CCECA8416}"/>
              </a:ext>
            </a:extLst>
          </p:cNvPr>
          <p:cNvSpPr/>
          <p:nvPr/>
        </p:nvSpPr>
        <p:spPr>
          <a:xfrm>
            <a:off x="3733017" y="3542584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4570C-79E8-AFA1-6CDD-9EE09794A5D8}"/>
              </a:ext>
            </a:extLst>
          </p:cNvPr>
          <p:cNvSpPr txBox="1"/>
          <p:nvPr/>
        </p:nvSpPr>
        <p:spPr>
          <a:xfrm>
            <a:off x="3850470" y="3831372"/>
            <a:ext cx="449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Conquer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09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Merge Sort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1ADA4B-A8CE-F294-12D9-6D6FE1091AF2}"/>
              </a:ext>
            </a:extLst>
          </p:cNvPr>
          <p:cNvSpPr/>
          <p:nvPr/>
        </p:nvSpPr>
        <p:spPr>
          <a:xfrm>
            <a:off x="3733016" y="5300969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3A4A8-C25F-FB82-0554-8EC403C9A0F9}"/>
              </a:ext>
            </a:extLst>
          </p:cNvPr>
          <p:cNvSpPr txBox="1"/>
          <p:nvPr/>
        </p:nvSpPr>
        <p:spPr>
          <a:xfrm>
            <a:off x="3982087" y="5602139"/>
            <a:ext cx="4227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>
                <a:solidFill>
                  <a:schemeClr val="bg1"/>
                </a:solidFill>
              </a:rPr>
              <a:t>부분  배열을  합병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3CC08-B6E8-DE49-A8CA-27EC286C2F9B}"/>
              </a:ext>
            </a:extLst>
          </p:cNvPr>
          <p:cNvSpPr/>
          <p:nvPr/>
        </p:nvSpPr>
        <p:spPr>
          <a:xfrm>
            <a:off x="3733018" y="1784200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44AE1-ED7F-56A6-0104-C9F8B7CFAFA7}"/>
              </a:ext>
            </a:extLst>
          </p:cNvPr>
          <p:cNvSpPr txBox="1"/>
          <p:nvPr/>
        </p:nvSpPr>
        <p:spPr>
          <a:xfrm>
            <a:off x="4238398" y="2085370"/>
            <a:ext cx="371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>
                <a:solidFill>
                  <a:schemeClr val="bg1"/>
                </a:solidFill>
              </a:rPr>
              <a:t>배열을</a:t>
            </a:r>
            <a:r>
              <a:rPr lang="en-US" altLang="ko-KR" sz="3200" spc="-300">
                <a:solidFill>
                  <a:schemeClr val="bg1"/>
                </a:solidFill>
              </a:rPr>
              <a:t>  </a:t>
            </a:r>
            <a:r>
              <a:rPr lang="ko-KR" altLang="en-US" sz="3200" spc="-300">
                <a:solidFill>
                  <a:schemeClr val="bg1"/>
                </a:solidFill>
              </a:rPr>
              <a:t>둘로  분할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073CE8-D545-0636-E0A7-AC1CCECA8416}"/>
              </a:ext>
            </a:extLst>
          </p:cNvPr>
          <p:cNvSpPr/>
          <p:nvPr/>
        </p:nvSpPr>
        <p:spPr>
          <a:xfrm>
            <a:off x="3733017" y="3542584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4570C-79E8-AFA1-6CDD-9EE09794A5D8}"/>
              </a:ext>
            </a:extLst>
          </p:cNvPr>
          <p:cNvSpPr txBox="1"/>
          <p:nvPr/>
        </p:nvSpPr>
        <p:spPr>
          <a:xfrm>
            <a:off x="3850470" y="3831372"/>
            <a:ext cx="449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>
                <a:solidFill>
                  <a:schemeClr val="bg1"/>
                </a:solidFill>
              </a:rPr>
              <a:t>부분  배열을  정렬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0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195456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1893014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정렬이란</a:t>
            </a:r>
            <a:r>
              <a:rPr lang="en-US" altLang="ko-KR" sz="2800" spc="-300">
                <a:solidFill>
                  <a:schemeClr val="accent1"/>
                </a:solidFill>
              </a:rPr>
              <a:t>?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03078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2969232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정렬 </a:t>
            </a:r>
            <a:r>
              <a:rPr lang="en-US" altLang="ko-KR" sz="2800" spc="-300">
                <a:solidFill>
                  <a:schemeClr val="accent1"/>
                </a:solidFill>
              </a:rPr>
              <a:t>I  - Bubble, Selection, Insertion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10700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045450"/>
            <a:ext cx="332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정렬 </a:t>
            </a:r>
            <a:r>
              <a:rPr lang="en-US" altLang="ko-KR" sz="2800" spc="-300">
                <a:solidFill>
                  <a:schemeClr val="accent1"/>
                </a:solidFill>
              </a:rPr>
              <a:t>II - Merge, Heap, Quick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18322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121668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>
                <a:solidFill>
                  <a:schemeClr val="accent1"/>
                </a:solidFill>
              </a:rPr>
              <a:t>정렬에 관한 이모저모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Merge Sort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3598A-9B77-4A0A-D516-FE4EB46D9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657" y="1842683"/>
            <a:ext cx="7028125" cy="44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7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Merge Sort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3BC441-F414-7E12-07C6-35E2C012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5" y="2311013"/>
            <a:ext cx="5705075" cy="29742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60039D-4EE5-A8F5-9E27-A8CF1DA4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67" y="1393736"/>
            <a:ext cx="4129088" cy="53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3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Merge Sort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3BAF03FF-626D-FFF0-97E5-E98AB5761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31801"/>
              </p:ext>
            </p:extLst>
          </p:nvPr>
        </p:nvGraphicFramePr>
        <p:xfrm>
          <a:off x="2031999" y="27073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X!!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29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Heap Sort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A79FCA-2C33-DE7E-4C3B-B9976B40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976437"/>
            <a:ext cx="7953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6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Heap Sort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251071D-D9D0-B5F6-1B0F-098DE1F7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3" y="1062117"/>
            <a:ext cx="4283801" cy="529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510ECA-B0DC-438B-D9E1-B2B710FB9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43" y="2164100"/>
            <a:ext cx="5914294" cy="33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Heap Sort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3BAF03FF-626D-FFF0-97E5-E98AB5761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11828"/>
              </p:ext>
            </p:extLst>
          </p:nvPr>
        </p:nvGraphicFramePr>
        <p:xfrm>
          <a:off x="2031999" y="27073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24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Quick Sort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1ADA4B-A8CE-F294-12D9-6D6FE1091AF2}"/>
              </a:ext>
            </a:extLst>
          </p:cNvPr>
          <p:cNvSpPr/>
          <p:nvPr/>
        </p:nvSpPr>
        <p:spPr>
          <a:xfrm>
            <a:off x="3733016" y="5300969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3A4A8-C25F-FB82-0554-8EC403C9A0F9}"/>
              </a:ext>
            </a:extLst>
          </p:cNvPr>
          <p:cNvSpPr txBox="1"/>
          <p:nvPr/>
        </p:nvSpPr>
        <p:spPr>
          <a:xfrm>
            <a:off x="3982087" y="5602139"/>
            <a:ext cx="4227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Combine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3CC08-B6E8-DE49-A8CA-27EC286C2F9B}"/>
              </a:ext>
            </a:extLst>
          </p:cNvPr>
          <p:cNvSpPr/>
          <p:nvPr/>
        </p:nvSpPr>
        <p:spPr>
          <a:xfrm>
            <a:off x="3733018" y="1784200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44AE1-ED7F-56A6-0104-C9F8B7CFAFA7}"/>
              </a:ext>
            </a:extLst>
          </p:cNvPr>
          <p:cNvSpPr txBox="1"/>
          <p:nvPr/>
        </p:nvSpPr>
        <p:spPr>
          <a:xfrm>
            <a:off x="4238398" y="2085370"/>
            <a:ext cx="371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Divide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073CE8-D545-0636-E0A7-AC1CCECA8416}"/>
              </a:ext>
            </a:extLst>
          </p:cNvPr>
          <p:cNvSpPr/>
          <p:nvPr/>
        </p:nvSpPr>
        <p:spPr>
          <a:xfrm>
            <a:off x="3733017" y="3542584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4570C-79E8-AFA1-6CDD-9EE09794A5D8}"/>
              </a:ext>
            </a:extLst>
          </p:cNvPr>
          <p:cNvSpPr txBox="1"/>
          <p:nvPr/>
        </p:nvSpPr>
        <p:spPr>
          <a:xfrm>
            <a:off x="3850470" y="3831372"/>
            <a:ext cx="449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Conquer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3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Quick Sort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1ADA4B-A8CE-F294-12D9-6D6FE1091AF2}"/>
              </a:ext>
            </a:extLst>
          </p:cNvPr>
          <p:cNvSpPr/>
          <p:nvPr/>
        </p:nvSpPr>
        <p:spPr>
          <a:xfrm>
            <a:off x="3733016" y="5300969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3A4A8-C25F-FB82-0554-8EC403C9A0F9}"/>
              </a:ext>
            </a:extLst>
          </p:cNvPr>
          <p:cNvSpPr txBox="1"/>
          <p:nvPr/>
        </p:nvSpPr>
        <p:spPr>
          <a:xfrm>
            <a:off x="3982087" y="5602139"/>
            <a:ext cx="4227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>
                <a:solidFill>
                  <a:schemeClr val="bg1"/>
                </a:solidFill>
              </a:rPr>
              <a:t>부분  배열을  합병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3CC08-B6E8-DE49-A8CA-27EC286C2F9B}"/>
              </a:ext>
            </a:extLst>
          </p:cNvPr>
          <p:cNvSpPr/>
          <p:nvPr/>
        </p:nvSpPr>
        <p:spPr>
          <a:xfrm>
            <a:off x="3733018" y="1784200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44AE1-ED7F-56A6-0104-C9F8B7CFAFA7}"/>
              </a:ext>
            </a:extLst>
          </p:cNvPr>
          <p:cNvSpPr txBox="1"/>
          <p:nvPr/>
        </p:nvSpPr>
        <p:spPr>
          <a:xfrm>
            <a:off x="4238398" y="2085370"/>
            <a:ext cx="371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Pivot  </a:t>
            </a:r>
            <a:r>
              <a:rPr lang="ko-KR" altLang="en-US" sz="3200" spc="-300">
                <a:solidFill>
                  <a:schemeClr val="bg1"/>
                </a:solidFill>
              </a:rPr>
              <a:t>기준  배열  분할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073CE8-D545-0636-E0A7-AC1CCECA8416}"/>
              </a:ext>
            </a:extLst>
          </p:cNvPr>
          <p:cNvSpPr/>
          <p:nvPr/>
        </p:nvSpPr>
        <p:spPr>
          <a:xfrm>
            <a:off x="3733017" y="3542584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4570C-79E8-AFA1-6CDD-9EE09794A5D8}"/>
              </a:ext>
            </a:extLst>
          </p:cNvPr>
          <p:cNvSpPr txBox="1"/>
          <p:nvPr/>
        </p:nvSpPr>
        <p:spPr>
          <a:xfrm>
            <a:off x="3850470" y="3831372"/>
            <a:ext cx="449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>
                <a:solidFill>
                  <a:schemeClr val="bg1"/>
                </a:solidFill>
              </a:rPr>
              <a:t>부분  배열을  정렬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35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Quick Sort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F715CD96-F5B4-36C7-70BA-6C7052E9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69" y="1437394"/>
            <a:ext cx="3582073" cy="514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3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Quick Sort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B9863A-0229-1E40-E94F-F52331AB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76" y="2966710"/>
            <a:ext cx="3981450" cy="160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B33DAD-125D-28BF-29B0-10859ACC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97" y="1691584"/>
            <a:ext cx="4708604" cy="47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6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정렬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4831085" y="2891385"/>
            <a:ext cx="25298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</a:rPr>
              <a:t>BSI</a:t>
            </a:r>
          </a:p>
          <a:p>
            <a:pPr algn="ctr"/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</a:rPr>
              <a:t>MHQ</a:t>
            </a:r>
          </a:p>
          <a:p>
            <a:pPr algn="ctr"/>
            <a:endParaRPr lang="en-US" altLang="ko-KR" sz="3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323969" y="3177537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왜</a:t>
            </a:r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3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II - Merge, Heap, Quick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Quick Sort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3BAF03FF-626D-FFF0-97E5-E98AB5761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20727"/>
              </p:ext>
            </p:extLst>
          </p:nvPr>
        </p:nvGraphicFramePr>
        <p:xfrm>
          <a:off x="2031999" y="27073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 !!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31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88270"/>
            <a:ext cx="5374105" cy="4467778"/>
            <a:chOff x="6817895" y="326796"/>
            <a:chExt cx="5374105" cy="44677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26796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35145" y="2900061"/>
              <a:ext cx="317106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정렬에 관한</a:t>
              </a:r>
              <a:endParaRPr lang="en-US" altLang="ko-KR" sz="4800" b="1" spc="-30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이모저모</a:t>
              </a:r>
              <a:endParaRPr lang="en-US" altLang="ko-KR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982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정렬에 관한 이모저모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Bubble</a:t>
            </a:r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Sort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3BAF03FF-626D-FFF0-97E5-E98AB5761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93643"/>
              </p:ext>
            </p:extLst>
          </p:nvPr>
        </p:nvGraphicFramePr>
        <p:xfrm>
          <a:off x="2110378" y="186159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 or O(N)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B51D538-EC90-9806-0E8F-7815936E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83" y="1931162"/>
            <a:ext cx="4346432" cy="43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9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정렬에 관한 이모저모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3DE527-613D-7C8E-308C-791C66D823BB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Selection Sort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CCA85545-DE07-3748-7141-32325EADF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6128"/>
              </p:ext>
            </p:extLst>
          </p:nvPr>
        </p:nvGraphicFramePr>
        <p:xfrm>
          <a:off x="2031999" y="27073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 (2, 2, 1)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251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정렬에 관한 이모저모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0F71B8-CB07-AA89-93FA-4989BFA4595D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Insertion Sort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B7142876-A6C4-FEC3-A237-692651832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11624"/>
              </p:ext>
            </p:extLst>
          </p:nvPr>
        </p:nvGraphicFramePr>
        <p:xfrm>
          <a:off x="2031999" y="27073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O(N) !!!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O(N^2)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192BE4C-26F9-3E44-8302-DA00536FAD0A}"/>
              </a:ext>
            </a:extLst>
          </p:cNvPr>
          <p:cNvSpPr/>
          <p:nvPr/>
        </p:nvSpPr>
        <p:spPr>
          <a:xfrm>
            <a:off x="1869037" y="2516863"/>
            <a:ext cx="1363051" cy="1195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017D792-81F3-1EA9-5317-1553E539219B}"/>
              </a:ext>
            </a:extLst>
          </p:cNvPr>
          <p:cNvSpPr/>
          <p:nvPr/>
        </p:nvSpPr>
        <p:spPr>
          <a:xfrm>
            <a:off x="6798711" y="2479420"/>
            <a:ext cx="1363051" cy="1195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0A668F-D236-401A-76C2-9DF370997B9A}"/>
              </a:ext>
            </a:extLst>
          </p:cNvPr>
          <p:cNvSpPr/>
          <p:nvPr/>
        </p:nvSpPr>
        <p:spPr>
          <a:xfrm>
            <a:off x="3366341" y="4136142"/>
            <a:ext cx="5459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Base Case for D&amp;C</a:t>
            </a:r>
            <a:endParaRPr lang="en-US" altLang="ko-KR" sz="54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089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정렬에 관한 이모저모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67E949-34DD-4773-B5AB-F0DF4F3E8410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Merge Sort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5FE92AE-99F0-2C08-9AF2-852F5279B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81599"/>
              </p:ext>
            </p:extLst>
          </p:nvPr>
        </p:nvGraphicFramePr>
        <p:xfrm>
          <a:off x="2031998" y="164944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o, but..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2F98C6B-31C4-FA6E-016B-E1999D97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53" y="2458429"/>
            <a:ext cx="5572125" cy="4171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7E046F-F47B-7B5B-B326-323ABBD6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22" y="3427380"/>
            <a:ext cx="47339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정렬에 관한 이모저모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4EB9FB-E5F8-FF96-33CE-F0EA0B8A0362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Heap Sort</a:t>
            </a: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3630C86E-80DA-8204-D74F-E37A0BE85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97957"/>
              </p:ext>
            </p:extLst>
          </p:nvPr>
        </p:nvGraphicFramePr>
        <p:xfrm>
          <a:off x="2031999" y="27073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D8E8B9A-2FDA-F5FB-EC2F-8A7A02A72933}"/>
              </a:ext>
            </a:extLst>
          </p:cNvPr>
          <p:cNvSpPr/>
          <p:nvPr/>
        </p:nvSpPr>
        <p:spPr>
          <a:xfrm>
            <a:off x="2417109" y="4136142"/>
            <a:ext cx="735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Worst Case for std::sort()</a:t>
            </a:r>
            <a:endParaRPr lang="en-US" altLang="ko-KR" sz="54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8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정렬에 관한 이모저모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348A74-ED08-A9BF-D44B-AFCD326B60E6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Quick Sort</a:t>
            </a: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B90E4817-BCA9-321A-679E-C024EBB35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67598"/>
              </p:ext>
            </p:extLst>
          </p:nvPr>
        </p:nvGraphicFramePr>
        <p:xfrm>
          <a:off x="2031999" y="27073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3698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6393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0130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7477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11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최악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Stable?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In-place?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5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O(NlogN)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O(N^2) !!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x,o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o,x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975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정렬에 관한 이모저모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348A74-ED08-A9BF-D44B-AFCD326B60E6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Quick Sort</a:t>
            </a:r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는 왜 </a:t>
            </a:r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Quick </a:t>
            </a:r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한가</a:t>
            </a:r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</a:p>
        </p:txBody>
      </p:sp>
      <p:pic>
        <p:nvPicPr>
          <p:cNvPr id="1026" name="Picture 2" descr="TIL] 퀵 정렬">
            <a:extLst>
              <a:ext uri="{FF2B5EF4-FFF2-40B4-BE49-F238E27FC236}">
                <a16:creationId xmlns:a16="http://schemas.microsoft.com/office/drawing/2014/main" id="{366C1D1E-2770-E854-CF1A-562FA30E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56" y="2080195"/>
            <a:ext cx="8646059" cy="374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81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정렬에 관한 이모저모</a:t>
            </a:r>
            <a:endParaRPr lang="en-US" altLang="ko-KR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2406565" y="8144540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7F7D00-3CD3-5B4D-EE14-371E0413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1321802"/>
            <a:ext cx="8181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00DD092-51CD-1510-5C1A-364AA5B0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839" y="4155073"/>
            <a:ext cx="36576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D08BD4-5A36-EC27-4F4E-FB07EB77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7" y="4145293"/>
            <a:ext cx="36576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2057D547-66F5-04AC-0FB5-48C5A6371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96779"/>
              </p:ext>
            </p:extLst>
          </p:nvPr>
        </p:nvGraphicFramePr>
        <p:xfrm>
          <a:off x="2005012" y="58436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471681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96900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Arrays.sort()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Collections.sort()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3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Quick sort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Merge sort + Insertion sort = Tim sort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51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1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7398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정렬이란</a:t>
              </a: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?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5EDD15-B548-1504-12B1-99EC4C1A38FC}"/>
              </a:ext>
            </a:extLst>
          </p:cNvPr>
          <p:cNvSpPr/>
          <p:nvPr/>
        </p:nvSpPr>
        <p:spPr>
          <a:xfrm>
            <a:off x="3591568" y="2967335"/>
            <a:ext cx="50088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Q&amp;A</a:t>
            </a:r>
            <a:endParaRPr lang="en-US" altLang="ko-KR" sz="54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정렬이란</a:t>
            </a:r>
            <a:r>
              <a:rPr lang="en-US" altLang="ko-KR" sz="2800" b="1" spc="-300">
                <a:solidFill>
                  <a:schemeClr val="accent1"/>
                </a:solidFill>
              </a:rPr>
              <a:t>?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쌓아 올림의 무료 벡터 그래픽">
            <a:extLst>
              <a:ext uri="{FF2B5EF4-FFF2-40B4-BE49-F238E27FC236}">
                <a16:creationId xmlns:a16="http://schemas.microsoft.com/office/drawing/2014/main" id="{8F35B13F-375F-4F04-153E-6E4F5DFB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07" y="1686660"/>
            <a:ext cx="7300111" cy="451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B830AC-BC36-A0DC-F7FF-68DB8B5A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393" y="1731378"/>
            <a:ext cx="4505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0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쌓아 올림의 무료 벡터 그래픽">
            <a:extLst>
              <a:ext uri="{FF2B5EF4-FFF2-40B4-BE49-F238E27FC236}">
                <a16:creationId xmlns:a16="http://schemas.microsoft.com/office/drawing/2014/main" id="{F33933A9-E95C-D965-0299-5D347A4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611" y="3147995"/>
            <a:ext cx="1672501" cy="10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정렬이란</a:t>
            </a:r>
            <a:r>
              <a:rPr lang="en-US" altLang="ko-KR" sz="2800" b="1" spc="-300">
                <a:solidFill>
                  <a:schemeClr val="accent1"/>
                </a:solidFill>
              </a:rPr>
              <a:t>?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6562C6D-DEEA-498D-A323-899C83C3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74" y="2434564"/>
            <a:ext cx="2806574" cy="28065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CF328D-5BB6-99E4-7B88-935C4F855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136" y="3045295"/>
            <a:ext cx="1585111" cy="1585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69C319-EDE2-0336-4371-0F6FE73DA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315" y="3045295"/>
            <a:ext cx="1496644" cy="149664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F417578-F0E2-61F9-A6BF-73CC068A736A}"/>
              </a:ext>
            </a:extLst>
          </p:cNvPr>
          <p:cNvSpPr/>
          <p:nvPr/>
        </p:nvSpPr>
        <p:spPr>
          <a:xfrm>
            <a:off x="7634030" y="3419947"/>
            <a:ext cx="979664" cy="463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정렬이란</a:t>
            </a:r>
            <a:r>
              <a:rPr lang="en-US" altLang="ko-KR" sz="2800" b="1" spc="-300">
                <a:solidFill>
                  <a:schemeClr val="accent1"/>
                </a:solidFill>
              </a:rPr>
              <a:t>?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F4BF3D-1BB9-07C4-3E55-C5328CB81270}"/>
              </a:ext>
            </a:extLst>
          </p:cNvPr>
          <p:cNvSpPr/>
          <p:nvPr/>
        </p:nvSpPr>
        <p:spPr>
          <a:xfrm>
            <a:off x="3529265" y="3971096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70A8C-3938-405F-3A87-D8CFDFE03DA4}"/>
              </a:ext>
            </a:extLst>
          </p:cNvPr>
          <p:cNvSpPr txBox="1"/>
          <p:nvPr/>
        </p:nvSpPr>
        <p:spPr>
          <a:xfrm>
            <a:off x="4034645" y="4272266"/>
            <a:ext cx="371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in-place vs not in-place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3A2D1B-89E5-0368-439B-3347D7DDF25D}"/>
              </a:ext>
            </a:extLst>
          </p:cNvPr>
          <p:cNvSpPr/>
          <p:nvPr/>
        </p:nvSpPr>
        <p:spPr>
          <a:xfrm>
            <a:off x="3529265" y="2039837"/>
            <a:ext cx="4725964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B3916F-8F51-9EE5-C3F9-8344233D4AC8}"/>
              </a:ext>
            </a:extLst>
          </p:cNvPr>
          <p:cNvSpPr txBox="1"/>
          <p:nvPr/>
        </p:nvSpPr>
        <p:spPr>
          <a:xfrm>
            <a:off x="4034645" y="2341007"/>
            <a:ext cx="371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>
                <a:solidFill>
                  <a:schemeClr val="bg1"/>
                </a:solidFill>
              </a:rPr>
              <a:t>stable vs not stable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078750" y="917544"/>
            <a:ext cx="6152263" cy="4438504"/>
            <a:chOff x="6078750" y="356070"/>
            <a:chExt cx="6152263" cy="44385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078750" y="356070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096000" y="2929335"/>
              <a:ext cx="613501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정렬 </a:t>
              </a: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I  - </a:t>
              </a:r>
            </a:p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Bubble, Selection, Insertion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84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56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정렬 </a:t>
            </a:r>
            <a:r>
              <a:rPr lang="en-US" altLang="ko-KR" sz="2800" b="1" spc="-300">
                <a:solidFill>
                  <a:schemeClr val="accent1"/>
                </a:solidFill>
              </a:rPr>
              <a:t>I  - Bubble, Selection, Insertion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45D6-8E17-E89C-18F7-A47913B41F48}"/>
              </a:ext>
            </a:extLst>
          </p:cNvPr>
          <p:cNvSpPr/>
          <p:nvPr/>
        </p:nvSpPr>
        <p:spPr>
          <a:xfrm>
            <a:off x="1322744" y="611270"/>
            <a:ext cx="95465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Bubble</a:t>
            </a:r>
            <a:r>
              <a:rPr lang="ko-KR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Sort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EAD8107-0009-5E06-7C5A-FD200A0A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43" y="1534599"/>
            <a:ext cx="7338002" cy="491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53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781</Words>
  <Application>Microsoft Office PowerPoint</Application>
  <PresentationFormat>와이드스크린</PresentationFormat>
  <Paragraphs>264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정s환훈</cp:lastModifiedBy>
  <cp:revision>61</cp:revision>
  <dcterms:created xsi:type="dcterms:W3CDTF">2022-08-03T01:14:38Z</dcterms:created>
  <dcterms:modified xsi:type="dcterms:W3CDTF">2023-05-06T18:19:55Z</dcterms:modified>
</cp:coreProperties>
</file>