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72" r:id="rId3"/>
    <p:sldId id="275" r:id="rId4"/>
    <p:sldId id="273" r:id="rId5"/>
    <p:sldId id="292" r:id="rId6"/>
    <p:sldId id="360" r:id="rId7"/>
    <p:sldId id="334" r:id="rId8"/>
    <p:sldId id="333" r:id="rId9"/>
    <p:sldId id="295" r:id="rId10"/>
    <p:sldId id="296" r:id="rId11"/>
    <p:sldId id="335" r:id="rId12"/>
    <p:sldId id="337" r:id="rId13"/>
    <p:sldId id="338" r:id="rId14"/>
    <p:sldId id="339" r:id="rId15"/>
    <p:sldId id="336" r:id="rId16"/>
    <p:sldId id="341" r:id="rId17"/>
    <p:sldId id="343" r:id="rId18"/>
    <p:sldId id="305" r:id="rId19"/>
    <p:sldId id="306" r:id="rId20"/>
    <p:sldId id="345" r:id="rId21"/>
    <p:sldId id="344" r:id="rId22"/>
    <p:sldId id="346" r:id="rId23"/>
    <p:sldId id="348" r:id="rId24"/>
    <p:sldId id="349" r:id="rId25"/>
    <p:sldId id="350" r:id="rId26"/>
    <p:sldId id="322" r:id="rId27"/>
    <p:sldId id="323" r:id="rId28"/>
    <p:sldId id="325" r:id="rId29"/>
    <p:sldId id="351" r:id="rId30"/>
    <p:sldId id="324" r:id="rId31"/>
    <p:sldId id="352" r:id="rId32"/>
    <p:sldId id="353" r:id="rId33"/>
    <p:sldId id="354" r:id="rId34"/>
    <p:sldId id="357" r:id="rId35"/>
    <p:sldId id="358" r:id="rId36"/>
    <p:sldId id="359" r:id="rId37"/>
    <p:sldId id="265" r:id="rId3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18EA0"/>
    <a:srgbClr val="6C899B"/>
    <a:srgbClr val="F3F9FB"/>
    <a:srgbClr val="F9FCFD"/>
    <a:srgbClr val="23B0C3"/>
    <a:srgbClr val="146772"/>
    <a:srgbClr val="95E2EC"/>
    <a:srgbClr val="D0C6E9"/>
    <a:srgbClr val="FAD6DD"/>
    <a:srgbClr val="FFF9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53" autoAdjust="0"/>
    <p:restoredTop sz="94660"/>
  </p:normalViewPr>
  <p:slideViewPr>
    <p:cSldViewPr snapToGrid="0" showGuides="1">
      <p:cViewPr varScale="1">
        <p:scale>
          <a:sx n="106" d="100"/>
          <a:sy n="106" d="100"/>
        </p:scale>
        <p:origin x="714" y="96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CD90640-7EB0-BE1D-FA8A-7A3A60D87864}"/>
              </a:ext>
            </a:extLst>
          </p:cNvPr>
          <p:cNvSpPr txBox="1"/>
          <p:nvPr userDrawn="1"/>
        </p:nvSpPr>
        <p:spPr>
          <a:xfrm>
            <a:off x="9998245" y="6501660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C0A8D6C-2166-C593-56DA-F8BC31AF5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F5193-41CD-4063-B0C7-05E32D5C3CCF}" type="datetimeFigureOut">
              <a:rPr lang="ko-KR" altLang="en-US" smtClean="0"/>
              <a:t>2023-05-14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C3355A0-B053-055C-A48D-03DCA4984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A9E0C0-C208-C880-12BC-22614B99B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1A778-E908-4432-BB93-29EAA93A69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054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CD90640-7EB0-BE1D-FA8A-7A3A60D87864}"/>
              </a:ext>
            </a:extLst>
          </p:cNvPr>
          <p:cNvSpPr txBox="1"/>
          <p:nvPr userDrawn="1"/>
        </p:nvSpPr>
        <p:spPr>
          <a:xfrm>
            <a:off x="9982200" y="6501660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C0A8D6C-2166-C593-56DA-F8BC31AF5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F5193-41CD-4063-B0C7-05E32D5C3CCF}" type="datetimeFigureOut">
              <a:rPr lang="ko-KR" altLang="en-US" smtClean="0"/>
              <a:t>2023-05-14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C3355A0-B053-055C-A48D-03DCA4984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A9E0C0-C208-C880-12BC-22614B99B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1A778-E908-4432-BB93-29EAA93A69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9577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D2A1902-5E0F-4C85-6B9B-CFB8C95C2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124FC5-232C-D503-51B2-2388BA7040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D67C67-55AD-BA6E-8404-A37284FE84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2F5193-41CD-4063-B0C7-05E32D5C3CCF}" type="datetimeFigureOut">
              <a:rPr lang="ko-KR" altLang="en-US" smtClean="0"/>
              <a:t>2023-05-14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847630-7AE5-2706-2404-F94D6A4CFA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DA98C0-863E-3233-E6CC-C61C5150EE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41A778-E908-4432-BB93-29EAA93A69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9667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60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6956878-ABEC-AF9A-D2CE-3CA826B6E387}"/>
              </a:ext>
            </a:extLst>
          </p:cNvPr>
          <p:cNvSpPr txBox="1"/>
          <p:nvPr/>
        </p:nvSpPr>
        <p:spPr>
          <a:xfrm>
            <a:off x="465221" y="320841"/>
            <a:ext cx="415139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z="6000" spc="-150">
              <a:solidFill>
                <a:schemeClr val="bg1"/>
              </a:solidFill>
            </a:endParaRPr>
          </a:p>
          <a:p>
            <a:r>
              <a:rPr lang="en-US" altLang="ko-KR" sz="6000" spc="-150">
                <a:solidFill>
                  <a:schemeClr val="bg1"/>
                </a:solidFill>
              </a:rPr>
              <a:t>HTTP</a:t>
            </a:r>
            <a:r>
              <a:rPr lang="ko-KR" altLang="en-US" sz="6000" spc="-150">
                <a:solidFill>
                  <a:schemeClr val="bg1"/>
                </a:solidFill>
              </a:rPr>
              <a:t>와 보안</a:t>
            </a:r>
            <a:endParaRPr lang="ko-KR" altLang="en-US" sz="6000" spc="-15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BEB93D-E860-DD72-63D2-BA2ACD126D65}"/>
              </a:ext>
            </a:extLst>
          </p:cNvPr>
          <p:cNvSpPr txBox="1"/>
          <p:nvPr/>
        </p:nvSpPr>
        <p:spPr>
          <a:xfrm>
            <a:off x="513347" y="2903620"/>
            <a:ext cx="263405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>
                <a:solidFill>
                  <a:schemeClr val="bg1"/>
                </a:solidFill>
                <a:latin typeface="+mj-ea"/>
                <a:ea typeface="+mj-ea"/>
              </a:rPr>
              <a:t>제 </a:t>
            </a:r>
            <a:r>
              <a:rPr lang="en-US" altLang="ko-KR" sz="2000" b="1" spc="-150">
                <a:solidFill>
                  <a:schemeClr val="bg1"/>
                </a:solidFill>
                <a:latin typeface="+mj-ea"/>
                <a:ea typeface="+mj-ea"/>
              </a:rPr>
              <a:t>3</a:t>
            </a:r>
            <a:r>
              <a:rPr lang="ko-KR" altLang="en-US" sz="2000" b="1" spc="-150">
                <a:solidFill>
                  <a:schemeClr val="bg1"/>
                </a:solidFill>
                <a:latin typeface="+mj-ea"/>
                <a:ea typeface="+mj-ea"/>
              </a:rPr>
              <a:t>회</a:t>
            </a:r>
            <a:endParaRPr lang="en-US" altLang="ko-KR" sz="2000" b="1" spc="-15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ko-KR" altLang="en-US" sz="2000" b="1" spc="-150">
                <a:solidFill>
                  <a:schemeClr val="bg1"/>
                </a:solidFill>
                <a:latin typeface="+mj-ea"/>
                <a:ea typeface="+mj-ea"/>
              </a:rPr>
              <a:t>우아해지고 싶은 세미나</a:t>
            </a:r>
            <a:endParaRPr lang="en-US" altLang="ko-KR" sz="2000" b="1" spc="-15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ko-KR" altLang="en-US" sz="2000" spc="-150">
                <a:solidFill>
                  <a:schemeClr val="bg1"/>
                </a:solidFill>
              </a:rPr>
              <a:t>정환훈</a:t>
            </a:r>
            <a:endParaRPr lang="ko-KR" altLang="en-US" sz="2000" spc="-150" dirty="0">
              <a:solidFill>
                <a:schemeClr val="bg1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A083F78-7EAC-088E-92A6-2CCA7C19FAAA}"/>
              </a:ext>
            </a:extLst>
          </p:cNvPr>
          <p:cNvCxnSpPr>
            <a:cxnSpLocks/>
          </p:cNvCxnSpPr>
          <p:nvPr/>
        </p:nvCxnSpPr>
        <p:spPr>
          <a:xfrm>
            <a:off x="513347" y="2542674"/>
            <a:ext cx="11700000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96283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024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accent1"/>
                </a:solidFill>
              </a:rPr>
              <a:t>Part 2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28612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pc="-300">
                <a:solidFill>
                  <a:schemeClr val="accent1"/>
                </a:solidFill>
              </a:rPr>
              <a:t>HTTP </a:t>
            </a:r>
            <a:r>
              <a:rPr lang="ko-KR" altLang="en-US" sz="2800" b="1" spc="-300">
                <a:solidFill>
                  <a:schemeClr val="accent1"/>
                </a:solidFill>
              </a:rPr>
              <a:t>기본 인증 방식</a:t>
            </a:r>
            <a:endParaRPr lang="en-US" altLang="ko-KR" sz="2800" b="1" spc="-30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2">
            <a:extLst>
              <a:ext uri="{FF2B5EF4-FFF2-40B4-BE49-F238E27FC236}">
                <a16:creationId xmlns:a16="http://schemas.microsoft.com/office/drawing/2014/main" id="{FF1ED783-9FDB-9585-5302-FD0280E1F4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4881" y="2589449"/>
            <a:ext cx="5078994" cy="1711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5549A77C-BE46-0396-9E60-DADDBDF83F84}"/>
              </a:ext>
            </a:extLst>
          </p:cNvPr>
          <p:cNvSpPr/>
          <p:nvPr/>
        </p:nvSpPr>
        <p:spPr>
          <a:xfrm>
            <a:off x="2964924" y="5072095"/>
            <a:ext cx="5748951" cy="8080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Authorization: Basic user:123456</a:t>
            </a:r>
            <a:endParaRPr lang="ko-KR" altLang="en-US"/>
          </a:p>
        </p:txBody>
      </p: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A4A95BC1-2D8B-1AE4-4F53-5A2C9CB79C3B}"/>
              </a:ext>
            </a:extLst>
          </p:cNvPr>
          <p:cNvCxnSpPr>
            <a:stCxn id="9" idx="1"/>
            <a:endCxn id="2" idx="1"/>
          </p:cNvCxnSpPr>
          <p:nvPr/>
        </p:nvCxnSpPr>
        <p:spPr>
          <a:xfrm rot="10800000" flipH="1">
            <a:off x="2964923" y="3444982"/>
            <a:ext cx="669957" cy="2031125"/>
          </a:xfrm>
          <a:prstGeom prst="bentConnector3">
            <a:avLst>
              <a:gd name="adj1" fmla="val -3412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6">
            <a:extLst>
              <a:ext uri="{FF2B5EF4-FFF2-40B4-BE49-F238E27FC236}">
                <a16:creationId xmlns:a16="http://schemas.microsoft.com/office/drawing/2014/main" id="{EB977177-5336-C750-3118-9F2797B912C9}"/>
              </a:ext>
            </a:extLst>
          </p:cNvPr>
          <p:cNvSpPr/>
          <p:nvPr/>
        </p:nvSpPr>
        <p:spPr>
          <a:xfrm>
            <a:off x="5453697" y="1050390"/>
            <a:ext cx="1284605" cy="1284605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요청</a:t>
            </a:r>
            <a:endParaRPr lang="en-US" altLang="ko-KR" sz="1600"/>
          </a:p>
          <a:p>
            <a:pPr algn="ctr"/>
            <a:r>
              <a:rPr lang="en-US" altLang="ko-KR" sz="1600"/>
              <a:t>(request)</a:t>
            </a:r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2265534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024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accent1"/>
                </a:solidFill>
              </a:rPr>
              <a:t>Part 2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28612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pc="-300">
                <a:solidFill>
                  <a:schemeClr val="accent1"/>
                </a:solidFill>
              </a:rPr>
              <a:t>HTTP </a:t>
            </a:r>
            <a:r>
              <a:rPr lang="ko-KR" altLang="en-US" sz="2800" b="1" spc="-300">
                <a:solidFill>
                  <a:schemeClr val="accent1"/>
                </a:solidFill>
              </a:rPr>
              <a:t>기본 인증 방식</a:t>
            </a:r>
            <a:endParaRPr lang="en-US" altLang="ko-KR" sz="2800" b="1" spc="-30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Diagram of basic authentication">
            <a:extLst>
              <a:ext uri="{FF2B5EF4-FFF2-40B4-BE49-F238E27FC236}">
                <a16:creationId xmlns:a16="http://schemas.microsoft.com/office/drawing/2014/main" id="{D2B3DCA0-F609-6B81-EB10-5FF7DA1FF8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8486" y="2075660"/>
            <a:ext cx="6235028" cy="2706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81698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024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accent1"/>
                </a:solidFill>
              </a:rPr>
              <a:t>Part 2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28612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pc="-300">
                <a:solidFill>
                  <a:schemeClr val="accent1"/>
                </a:solidFill>
              </a:rPr>
              <a:t>HTTP </a:t>
            </a:r>
            <a:r>
              <a:rPr lang="ko-KR" altLang="en-US" sz="2800" b="1" spc="-300">
                <a:solidFill>
                  <a:schemeClr val="accent1"/>
                </a:solidFill>
              </a:rPr>
              <a:t>기본 인증 방식</a:t>
            </a:r>
            <a:endParaRPr lang="en-US" altLang="ko-KR" sz="2800" b="1" spc="-30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Diagram of basic authentication">
            <a:extLst>
              <a:ext uri="{FF2B5EF4-FFF2-40B4-BE49-F238E27FC236}">
                <a16:creationId xmlns:a16="http://schemas.microsoft.com/office/drawing/2014/main" id="{D2B3DCA0-F609-6B81-EB10-5FF7DA1FF8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8486" y="2075660"/>
            <a:ext cx="6235028" cy="2706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3BCE5B99-7026-0BF4-5AC8-9357E6DF89A4}"/>
              </a:ext>
            </a:extLst>
          </p:cNvPr>
          <p:cNvSpPr/>
          <p:nvPr/>
        </p:nvSpPr>
        <p:spPr>
          <a:xfrm>
            <a:off x="4189080" y="2353247"/>
            <a:ext cx="4085787" cy="3899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94C0AE4-7B0D-8858-7D93-51DD397039B8}"/>
              </a:ext>
            </a:extLst>
          </p:cNvPr>
          <p:cNvSpPr/>
          <p:nvPr/>
        </p:nvSpPr>
        <p:spPr>
          <a:xfrm>
            <a:off x="4189080" y="1798661"/>
            <a:ext cx="535724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30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5312605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024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accent1"/>
                </a:solidFill>
              </a:rPr>
              <a:t>Part 2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28612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pc="-300">
                <a:solidFill>
                  <a:schemeClr val="accent1"/>
                </a:solidFill>
              </a:rPr>
              <a:t>HTTP </a:t>
            </a:r>
            <a:r>
              <a:rPr lang="ko-KR" altLang="en-US" sz="2800" b="1" spc="-300">
                <a:solidFill>
                  <a:schemeClr val="accent1"/>
                </a:solidFill>
              </a:rPr>
              <a:t>기본 인증 방식</a:t>
            </a:r>
            <a:endParaRPr lang="en-US" altLang="ko-KR" sz="2800" b="1" spc="-30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Diagram of basic authentication">
            <a:extLst>
              <a:ext uri="{FF2B5EF4-FFF2-40B4-BE49-F238E27FC236}">
                <a16:creationId xmlns:a16="http://schemas.microsoft.com/office/drawing/2014/main" id="{D2B3DCA0-F609-6B81-EB10-5FF7DA1FF8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8486" y="2075660"/>
            <a:ext cx="6235028" cy="2706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3BCE5B99-7026-0BF4-5AC8-9357E6DF89A4}"/>
              </a:ext>
            </a:extLst>
          </p:cNvPr>
          <p:cNvSpPr/>
          <p:nvPr/>
        </p:nvSpPr>
        <p:spPr>
          <a:xfrm>
            <a:off x="4161920" y="2904588"/>
            <a:ext cx="4085787" cy="3899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94C0AE4-7B0D-8858-7D93-51DD397039B8}"/>
              </a:ext>
            </a:extLst>
          </p:cNvPr>
          <p:cNvSpPr/>
          <p:nvPr/>
        </p:nvSpPr>
        <p:spPr>
          <a:xfrm>
            <a:off x="7457381" y="2545566"/>
            <a:ext cx="535724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30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2155763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024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accent1"/>
                </a:solidFill>
              </a:rPr>
              <a:t>Part 2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28612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pc="-300">
                <a:solidFill>
                  <a:schemeClr val="accent1"/>
                </a:solidFill>
              </a:rPr>
              <a:t>HTTP </a:t>
            </a:r>
            <a:r>
              <a:rPr lang="ko-KR" altLang="en-US" sz="2800" b="1" spc="-300">
                <a:solidFill>
                  <a:schemeClr val="accent1"/>
                </a:solidFill>
              </a:rPr>
              <a:t>기본 인증 방식</a:t>
            </a:r>
            <a:endParaRPr lang="en-US" altLang="ko-KR" sz="2800" b="1" spc="-30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Diagram of basic authentication">
            <a:extLst>
              <a:ext uri="{FF2B5EF4-FFF2-40B4-BE49-F238E27FC236}">
                <a16:creationId xmlns:a16="http://schemas.microsoft.com/office/drawing/2014/main" id="{D2B3DCA0-F609-6B81-EB10-5FF7DA1FF8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8486" y="2075660"/>
            <a:ext cx="6235028" cy="2706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3BCE5B99-7026-0BF4-5AC8-9357E6DF89A4}"/>
              </a:ext>
            </a:extLst>
          </p:cNvPr>
          <p:cNvSpPr/>
          <p:nvPr/>
        </p:nvSpPr>
        <p:spPr>
          <a:xfrm>
            <a:off x="4134759" y="3865830"/>
            <a:ext cx="4085787" cy="5077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94C0AE4-7B0D-8858-7D93-51DD397039B8}"/>
              </a:ext>
            </a:extLst>
          </p:cNvPr>
          <p:cNvSpPr/>
          <p:nvPr/>
        </p:nvSpPr>
        <p:spPr>
          <a:xfrm>
            <a:off x="4134759" y="3429000"/>
            <a:ext cx="535724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30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0687463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024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accent1"/>
                </a:solidFill>
              </a:rPr>
              <a:t>Part 2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28612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pc="-300">
                <a:solidFill>
                  <a:schemeClr val="accent1"/>
                </a:solidFill>
              </a:rPr>
              <a:t>HTTP </a:t>
            </a:r>
            <a:r>
              <a:rPr lang="ko-KR" altLang="en-US" sz="2800" b="1" spc="-300">
                <a:solidFill>
                  <a:schemeClr val="accent1"/>
                </a:solidFill>
              </a:rPr>
              <a:t>기본 인증 방식</a:t>
            </a:r>
            <a:endParaRPr lang="en-US" altLang="ko-KR" sz="2800" b="1" spc="-30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78E82493-8EB3-D428-9B02-CE92EED1F54C}"/>
              </a:ext>
            </a:extLst>
          </p:cNvPr>
          <p:cNvSpPr/>
          <p:nvPr/>
        </p:nvSpPr>
        <p:spPr>
          <a:xfrm>
            <a:off x="5065329" y="2604139"/>
            <a:ext cx="1281065" cy="88724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BASE64</a:t>
            </a:r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C797690F-0F3E-E55F-D4B5-87F722E6F3A6}"/>
              </a:ext>
            </a:extLst>
          </p:cNvPr>
          <p:cNvSpPr/>
          <p:nvPr/>
        </p:nvSpPr>
        <p:spPr>
          <a:xfrm>
            <a:off x="1881533" y="2743016"/>
            <a:ext cx="2461027" cy="609486"/>
          </a:xfrm>
          <a:prstGeom prst="roundRect">
            <a:avLst>
              <a:gd name="adj" fmla="val 22381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Username:Password</a:t>
            </a: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(</a:t>
            </a:r>
            <a:r>
              <a:rPr lang="ko-KR" altLang="en-US">
                <a:solidFill>
                  <a:schemeClr val="tx1"/>
                </a:solidFill>
              </a:rPr>
              <a:t>정환훈</a:t>
            </a:r>
            <a:r>
              <a:rPr lang="en-US" altLang="ko-KR">
                <a:solidFill>
                  <a:schemeClr val="tx1"/>
                </a:solidFill>
              </a:rPr>
              <a:t>:1234)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1BDF2133-5D1A-19C9-43C5-719B919B87C9}"/>
              </a:ext>
            </a:extLst>
          </p:cNvPr>
          <p:cNvSpPr/>
          <p:nvPr/>
        </p:nvSpPr>
        <p:spPr>
          <a:xfrm>
            <a:off x="4465465" y="2702329"/>
            <a:ext cx="476958" cy="6908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1B49407F-E5F9-06BF-4571-680DEC5605B7}"/>
              </a:ext>
            </a:extLst>
          </p:cNvPr>
          <p:cNvSpPr/>
          <p:nvPr/>
        </p:nvSpPr>
        <p:spPr>
          <a:xfrm>
            <a:off x="6471634" y="2698317"/>
            <a:ext cx="476958" cy="6908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E871BF8F-0BDD-9204-4E46-A3CF90DC945D}"/>
              </a:ext>
            </a:extLst>
          </p:cNvPr>
          <p:cNvSpPr/>
          <p:nvPr/>
        </p:nvSpPr>
        <p:spPr>
          <a:xfrm>
            <a:off x="7073832" y="2698317"/>
            <a:ext cx="2800396" cy="609486"/>
          </a:xfrm>
          <a:prstGeom prst="roundRect">
            <a:avLst>
              <a:gd name="adj" fmla="val 22381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7KCV7ZmY7ZuIOjEyMzQ=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AE1FDEB-A6DE-9B88-5C7B-447B91B3C4E7}"/>
              </a:ext>
            </a:extLst>
          </p:cNvPr>
          <p:cNvSpPr/>
          <p:nvPr/>
        </p:nvSpPr>
        <p:spPr>
          <a:xfrm>
            <a:off x="3182207" y="5478817"/>
            <a:ext cx="5748951" cy="8080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Authorization: Basic 7KCV7ZmY7ZuIOjEyMzQ=</a:t>
            </a:r>
            <a:endParaRPr lang="ko-KR" altLang="en-US"/>
          </a:p>
        </p:txBody>
      </p: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D931E20F-87C7-7325-14E7-2ED1A82BC862}"/>
              </a:ext>
            </a:extLst>
          </p:cNvPr>
          <p:cNvCxnSpPr>
            <a:stCxn id="12" idx="3"/>
            <a:endCxn id="13" idx="1"/>
          </p:cNvCxnSpPr>
          <p:nvPr/>
        </p:nvCxnSpPr>
        <p:spPr>
          <a:xfrm flipH="1">
            <a:off x="3182207" y="3003060"/>
            <a:ext cx="6692021" cy="2879768"/>
          </a:xfrm>
          <a:prstGeom prst="bentConnector5">
            <a:avLst>
              <a:gd name="adj1" fmla="val -3416"/>
              <a:gd name="adj2" fmla="val 48276"/>
              <a:gd name="adj3" fmla="val 10341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9E535DF3-EB60-8BA8-73B8-7DF576B6F6A1}"/>
              </a:ext>
            </a:extLst>
          </p:cNvPr>
          <p:cNvSpPr/>
          <p:nvPr/>
        </p:nvSpPr>
        <p:spPr>
          <a:xfrm>
            <a:off x="5187029" y="876692"/>
            <a:ext cx="1284605" cy="1284605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요청</a:t>
            </a:r>
            <a:endParaRPr lang="en-US" altLang="ko-KR" sz="1600"/>
          </a:p>
          <a:p>
            <a:pPr algn="ctr"/>
            <a:r>
              <a:rPr lang="en-US" altLang="ko-KR" sz="1600"/>
              <a:t>(request)</a:t>
            </a:r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42452171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024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accent1"/>
                </a:solidFill>
              </a:rPr>
              <a:t>Part 2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28612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pc="-300">
                <a:solidFill>
                  <a:schemeClr val="accent1"/>
                </a:solidFill>
              </a:rPr>
              <a:t>HTTP </a:t>
            </a:r>
            <a:r>
              <a:rPr lang="ko-KR" altLang="en-US" sz="2800" b="1" spc="-300">
                <a:solidFill>
                  <a:schemeClr val="accent1"/>
                </a:solidFill>
              </a:rPr>
              <a:t>기본 인증 방식</a:t>
            </a:r>
            <a:endParaRPr lang="en-US" altLang="ko-KR" sz="2800" b="1" spc="-30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Diagram of basic authentication">
            <a:extLst>
              <a:ext uri="{FF2B5EF4-FFF2-40B4-BE49-F238E27FC236}">
                <a16:creationId xmlns:a16="http://schemas.microsoft.com/office/drawing/2014/main" id="{D2B3DCA0-F609-6B81-EB10-5FF7DA1FF8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8486" y="2075660"/>
            <a:ext cx="6235028" cy="2706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3BCE5B99-7026-0BF4-5AC8-9357E6DF89A4}"/>
              </a:ext>
            </a:extLst>
          </p:cNvPr>
          <p:cNvSpPr/>
          <p:nvPr/>
        </p:nvSpPr>
        <p:spPr>
          <a:xfrm>
            <a:off x="4024284" y="4470837"/>
            <a:ext cx="4085787" cy="3899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94C0AE4-7B0D-8858-7D93-51DD397039B8}"/>
              </a:ext>
            </a:extLst>
          </p:cNvPr>
          <p:cNvSpPr/>
          <p:nvPr/>
        </p:nvSpPr>
        <p:spPr>
          <a:xfrm>
            <a:off x="7319745" y="4111815"/>
            <a:ext cx="535724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30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6277739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024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accent1"/>
                </a:solidFill>
              </a:rPr>
              <a:t>Part 2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28612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pc="-300">
                <a:solidFill>
                  <a:schemeClr val="accent1"/>
                </a:solidFill>
              </a:rPr>
              <a:t>HTTP </a:t>
            </a:r>
            <a:r>
              <a:rPr lang="ko-KR" altLang="en-US" sz="2800" b="1" spc="-300">
                <a:solidFill>
                  <a:schemeClr val="accent1"/>
                </a:solidFill>
              </a:rPr>
              <a:t>기본 인증 방식</a:t>
            </a:r>
            <a:endParaRPr lang="en-US" altLang="ko-KR" sz="2800" b="1" spc="-30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E25E1C1-F358-E723-9ACA-F82B522BB8C9}"/>
              </a:ext>
            </a:extLst>
          </p:cNvPr>
          <p:cNvSpPr txBox="1"/>
          <p:nvPr/>
        </p:nvSpPr>
        <p:spPr>
          <a:xfrm>
            <a:off x="4074785" y="1966318"/>
            <a:ext cx="424404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200" b="1">
                <a:solidFill>
                  <a:schemeClr val="accent1"/>
                </a:solidFill>
              </a:rPr>
              <a:t>아니 근데</a:t>
            </a:r>
            <a:endParaRPr lang="en-US" altLang="ko-KR" sz="7200" b="1">
              <a:solidFill>
                <a:schemeClr val="accent1"/>
              </a:solidFill>
            </a:endParaRPr>
          </a:p>
          <a:p>
            <a:pPr algn="ctr"/>
            <a:r>
              <a:rPr lang="en-US" altLang="ko-KR" sz="7200" b="1">
                <a:solidFill>
                  <a:schemeClr val="accent1"/>
                </a:solidFill>
              </a:rPr>
              <a:t>BASE64…?</a:t>
            </a:r>
          </a:p>
        </p:txBody>
      </p:sp>
      <p:sp>
        <p:nvSpPr>
          <p:cNvPr id="9" name="양쪽 대괄호 8">
            <a:extLst>
              <a:ext uri="{FF2B5EF4-FFF2-40B4-BE49-F238E27FC236}">
                <a16:creationId xmlns:a16="http://schemas.microsoft.com/office/drawing/2014/main" id="{19E510A5-81B6-D4EB-DD10-4BFE41B2F359}"/>
              </a:ext>
            </a:extLst>
          </p:cNvPr>
          <p:cNvSpPr/>
          <p:nvPr/>
        </p:nvSpPr>
        <p:spPr>
          <a:xfrm>
            <a:off x="1163052" y="2129883"/>
            <a:ext cx="9881937" cy="3077737"/>
          </a:xfrm>
          <a:prstGeom prst="bracketPair">
            <a:avLst>
              <a:gd name="adj" fmla="val 1231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1D54F3-03A1-1D15-6355-B1C92B76C5A1}"/>
              </a:ext>
            </a:extLst>
          </p:cNvPr>
          <p:cNvSpPr txBox="1"/>
          <p:nvPr/>
        </p:nvSpPr>
        <p:spPr>
          <a:xfrm>
            <a:off x="3787129" y="4578009"/>
            <a:ext cx="60992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/>
              <a:t>그냥 디코딩 돌리면 </a:t>
            </a:r>
            <a:r>
              <a:rPr lang="en-US" altLang="ko-KR" sz="2400"/>
              <a:t>credential</a:t>
            </a:r>
            <a:r>
              <a:rPr lang="ko-KR" altLang="en-US" sz="2400"/>
              <a:t>이 나와버린다</a:t>
            </a:r>
            <a:r>
              <a:rPr lang="en-US" altLang="ko-KR" sz="2400"/>
              <a:t>.</a:t>
            </a:r>
            <a:endParaRPr lang="ko-KR" altLang="en-US" sz="2400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2E4031BA-7D76-6B97-F91A-D123B8E28F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596" y="1388480"/>
            <a:ext cx="3291533" cy="5164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139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ADC16E78-8819-8219-C770-75C3BD1E4D45}"/>
              </a:ext>
            </a:extLst>
          </p:cNvPr>
          <p:cNvGrpSpPr/>
          <p:nvPr/>
        </p:nvGrpSpPr>
        <p:grpSpPr>
          <a:xfrm>
            <a:off x="6817895" y="888270"/>
            <a:ext cx="5374105" cy="4467778"/>
            <a:chOff x="6817895" y="326796"/>
            <a:chExt cx="5374105" cy="4467778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E4D379F-0D7A-E10A-C2FD-B3F877B38412}"/>
                </a:ext>
              </a:extLst>
            </p:cNvPr>
            <p:cNvSpPr txBox="1"/>
            <p:nvPr/>
          </p:nvSpPr>
          <p:spPr>
            <a:xfrm>
              <a:off x="6817895" y="326796"/>
              <a:ext cx="1478290" cy="3154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9900" b="1">
                  <a:solidFill>
                    <a:schemeClr val="bg1"/>
                  </a:solidFill>
                  <a:latin typeface="+mj-ea"/>
                  <a:ea typeface="+mj-ea"/>
                </a:rPr>
                <a:t>3</a:t>
              </a:r>
              <a:endParaRPr lang="ko-KR" altLang="en-US" sz="199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73F2969-8E1F-0403-B6B6-037C4B0D5DB2}"/>
                </a:ext>
              </a:extLst>
            </p:cNvPr>
            <p:cNvSpPr txBox="1"/>
            <p:nvPr/>
          </p:nvSpPr>
          <p:spPr>
            <a:xfrm>
              <a:off x="6835145" y="2900061"/>
              <a:ext cx="4348755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spc="-300">
                  <a:solidFill>
                    <a:schemeClr val="bg1"/>
                  </a:solidFill>
                  <a:latin typeface="+mn-ea"/>
                </a:rPr>
                <a:t>HTTP </a:t>
              </a:r>
              <a:r>
                <a:rPr lang="ko-KR" altLang="en-US" sz="4800" b="1" spc="-300">
                  <a:solidFill>
                    <a:schemeClr val="bg1"/>
                  </a:solidFill>
                  <a:latin typeface="+mn-ea"/>
                </a:rPr>
                <a:t>다이제스트</a:t>
              </a:r>
              <a:endParaRPr lang="en-US" altLang="ko-KR" sz="4800" b="1" spc="-300">
                <a:solidFill>
                  <a:schemeClr val="bg1"/>
                </a:solidFill>
                <a:latin typeface="+mn-ea"/>
              </a:endParaRPr>
            </a:p>
            <a:p>
              <a:r>
                <a:rPr lang="ko-KR" altLang="en-US" sz="4800" b="1" spc="-300">
                  <a:solidFill>
                    <a:schemeClr val="bg1"/>
                  </a:solidFill>
                  <a:latin typeface="+mn-ea"/>
                </a:rPr>
                <a:t>인증 방식</a:t>
              </a:r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F9894119-F233-DC33-68F5-7374CF0E569E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545921"/>
              <a:ext cx="5374105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01021128-BA25-D6FF-656C-87D086ADE451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794574"/>
              <a:ext cx="5374105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026684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accent1"/>
                </a:solidFill>
              </a:rPr>
              <a:t>Part 3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38230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pc="-300">
                <a:solidFill>
                  <a:schemeClr val="accent1"/>
                </a:solidFill>
              </a:rPr>
              <a:t>HTTP </a:t>
            </a:r>
            <a:r>
              <a:rPr lang="ko-KR" altLang="en-US" sz="2800" b="1" spc="-300">
                <a:solidFill>
                  <a:schemeClr val="accent1"/>
                </a:solidFill>
              </a:rPr>
              <a:t>다이제스트 인증 방식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32C25A3-423D-7596-3B87-18E26006FB94}"/>
              </a:ext>
            </a:extLst>
          </p:cNvPr>
          <p:cNvSpPr txBox="1"/>
          <p:nvPr/>
        </p:nvSpPr>
        <p:spPr>
          <a:xfrm>
            <a:off x="1845296" y="1966318"/>
            <a:ext cx="870302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200" b="1">
                <a:solidFill>
                  <a:schemeClr val="accent1"/>
                </a:solidFill>
              </a:rPr>
              <a:t>결단코</a:t>
            </a:r>
            <a:endParaRPr lang="en-US" altLang="ko-KR" sz="7200" b="1">
              <a:solidFill>
                <a:schemeClr val="accent1"/>
              </a:solidFill>
            </a:endParaRPr>
          </a:p>
          <a:p>
            <a:pPr algn="ctr"/>
            <a:r>
              <a:rPr lang="ko-KR" altLang="en-US" sz="7200" b="1">
                <a:solidFill>
                  <a:schemeClr val="accent1"/>
                </a:solidFill>
              </a:rPr>
              <a:t>비밀번호를 평문으로</a:t>
            </a:r>
            <a:endParaRPr lang="en-US" altLang="ko-KR" sz="7200" b="1">
              <a:solidFill>
                <a:schemeClr val="accent1"/>
              </a:solidFill>
            </a:endParaRPr>
          </a:p>
          <a:p>
            <a:pPr algn="ctr"/>
            <a:r>
              <a:rPr lang="ko-KR" altLang="en-US" sz="7200" b="1">
                <a:solidFill>
                  <a:schemeClr val="accent1"/>
                </a:solidFill>
              </a:rPr>
              <a:t>전송하지 않을테다</a:t>
            </a:r>
            <a:endParaRPr lang="en-US" altLang="ko-KR" sz="7200" b="1">
              <a:solidFill>
                <a:schemeClr val="accent1"/>
              </a:solidFill>
            </a:endParaRPr>
          </a:p>
        </p:txBody>
      </p:sp>
      <p:sp>
        <p:nvSpPr>
          <p:cNvPr id="7" name="양쪽 대괄호 6">
            <a:extLst>
              <a:ext uri="{FF2B5EF4-FFF2-40B4-BE49-F238E27FC236}">
                <a16:creationId xmlns:a16="http://schemas.microsoft.com/office/drawing/2014/main" id="{8711500F-D79A-E8D6-10EB-2BC6FC0993E6}"/>
              </a:ext>
            </a:extLst>
          </p:cNvPr>
          <p:cNvSpPr/>
          <p:nvPr/>
        </p:nvSpPr>
        <p:spPr>
          <a:xfrm>
            <a:off x="1163052" y="2129883"/>
            <a:ext cx="9881937" cy="3077737"/>
          </a:xfrm>
          <a:prstGeom prst="bracketPair">
            <a:avLst>
              <a:gd name="adj" fmla="val 1231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9209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695F5617-8CB3-2C90-D484-7E78AF629F77}"/>
              </a:ext>
            </a:extLst>
          </p:cNvPr>
          <p:cNvCxnSpPr/>
          <p:nvPr/>
        </p:nvCxnSpPr>
        <p:spPr>
          <a:xfrm>
            <a:off x="144378" y="176464"/>
            <a:ext cx="12060000" cy="0"/>
          </a:xfrm>
          <a:prstGeom prst="line">
            <a:avLst/>
          </a:prstGeom>
          <a:ln w="762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B4A3B93-1F0C-9A0F-F5F7-F4FD3957F3AF}"/>
              </a:ext>
            </a:extLst>
          </p:cNvPr>
          <p:cNvCxnSpPr/>
          <p:nvPr/>
        </p:nvCxnSpPr>
        <p:spPr>
          <a:xfrm>
            <a:off x="144378" y="6705601"/>
            <a:ext cx="12060000" cy="0"/>
          </a:xfrm>
          <a:prstGeom prst="line">
            <a:avLst/>
          </a:prstGeom>
          <a:ln w="31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748DE9C-B5AD-BAA4-4EBD-53FA1916E9A2}"/>
              </a:ext>
            </a:extLst>
          </p:cNvPr>
          <p:cNvSpPr txBox="1"/>
          <p:nvPr/>
        </p:nvSpPr>
        <p:spPr>
          <a:xfrm>
            <a:off x="1229707" y="721892"/>
            <a:ext cx="9829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chemeClr val="accent1"/>
                </a:solidFill>
                <a:latin typeface="+mj-ea"/>
                <a:ea typeface="+mj-ea"/>
              </a:rPr>
              <a:t>목차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308183-DB54-F711-9B69-C8C5752AF7AF}"/>
              </a:ext>
            </a:extLst>
          </p:cNvPr>
          <p:cNvSpPr txBox="1"/>
          <p:nvPr/>
        </p:nvSpPr>
        <p:spPr>
          <a:xfrm>
            <a:off x="1856247" y="1954569"/>
            <a:ext cx="3048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1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3F5BEB-A29E-EC98-4681-67E53CB0B3C2}"/>
              </a:ext>
            </a:extLst>
          </p:cNvPr>
          <p:cNvSpPr txBox="1"/>
          <p:nvPr/>
        </p:nvSpPr>
        <p:spPr>
          <a:xfrm>
            <a:off x="1856247" y="3030787"/>
            <a:ext cx="3417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2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7FBC02-6717-E326-10F3-EED37C2CE102}"/>
              </a:ext>
            </a:extLst>
          </p:cNvPr>
          <p:cNvSpPr txBox="1"/>
          <p:nvPr/>
        </p:nvSpPr>
        <p:spPr>
          <a:xfrm>
            <a:off x="1856247" y="4107005"/>
            <a:ext cx="3481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3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EC5CD14-4594-1730-18CF-710701846C6F}"/>
              </a:ext>
            </a:extLst>
          </p:cNvPr>
          <p:cNvSpPr txBox="1"/>
          <p:nvPr/>
        </p:nvSpPr>
        <p:spPr>
          <a:xfrm>
            <a:off x="1856247" y="5183223"/>
            <a:ext cx="3529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4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27B173C-BF4B-5D6B-514A-71779E736CDB}"/>
              </a:ext>
            </a:extLst>
          </p:cNvPr>
          <p:cNvSpPr txBox="1"/>
          <p:nvPr/>
        </p:nvSpPr>
        <p:spPr>
          <a:xfrm>
            <a:off x="2585007" y="986190"/>
            <a:ext cx="1935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  <a:latin typeface="+mn-ea"/>
              </a:rPr>
              <a:t>table of contents</a:t>
            </a:r>
            <a:endParaRPr lang="ko-KR" altLang="en-US" dirty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3D8660-7AE8-D4DF-47F6-C34F8C7B58D1}"/>
              </a:ext>
            </a:extLst>
          </p:cNvPr>
          <p:cNvSpPr txBox="1"/>
          <p:nvPr/>
        </p:nvSpPr>
        <p:spPr>
          <a:xfrm>
            <a:off x="2585007" y="1893014"/>
            <a:ext cx="7955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pc="-300">
                <a:solidFill>
                  <a:schemeClr val="accent1"/>
                </a:solidFill>
              </a:rPr>
              <a:t>HTTP</a:t>
            </a:r>
            <a:endParaRPr lang="ko-KR" altLang="en-US" sz="2800" spc="-300" dirty="0">
              <a:solidFill>
                <a:schemeClr val="accent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4B3140-AE75-4102-D615-480ECE5C24D7}"/>
              </a:ext>
            </a:extLst>
          </p:cNvPr>
          <p:cNvSpPr txBox="1"/>
          <p:nvPr/>
        </p:nvSpPr>
        <p:spPr>
          <a:xfrm>
            <a:off x="2585007" y="2969232"/>
            <a:ext cx="28489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pc="-300">
                <a:solidFill>
                  <a:schemeClr val="accent1"/>
                </a:solidFill>
              </a:rPr>
              <a:t>HTTP </a:t>
            </a:r>
            <a:r>
              <a:rPr lang="ko-KR" altLang="en-US" sz="2800" spc="-300">
                <a:solidFill>
                  <a:schemeClr val="accent1"/>
                </a:solidFill>
              </a:rPr>
              <a:t>기본 인증 방식</a:t>
            </a:r>
            <a:endParaRPr lang="ko-KR" altLang="en-US" sz="2800" spc="-300" dirty="0">
              <a:solidFill>
                <a:schemeClr val="accent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7FCD2A-00E6-4AC2-B64F-927530361C87}"/>
              </a:ext>
            </a:extLst>
          </p:cNvPr>
          <p:cNvSpPr txBox="1"/>
          <p:nvPr/>
        </p:nvSpPr>
        <p:spPr>
          <a:xfrm>
            <a:off x="2585007" y="4045450"/>
            <a:ext cx="38107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pc="-300">
                <a:solidFill>
                  <a:schemeClr val="accent1"/>
                </a:solidFill>
              </a:rPr>
              <a:t>HTTP </a:t>
            </a:r>
            <a:r>
              <a:rPr lang="ko-KR" altLang="en-US" sz="2800" spc="-300">
                <a:solidFill>
                  <a:schemeClr val="accent1"/>
                </a:solidFill>
              </a:rPr>
              <a:t>다이제스트 인증 방식</a:t>
            </a:r>
            <a:endParaRPr lang="ko-KR" altLang="en-US" sz="2800" spc="-300" dirty="0">
              <a:solidFill>
                <a:schemeClr val="accent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156FB3-B72A-0851-70A2-9447F52CC7EA}"/>
              </a:ext>
            </a:extLst>
          </p:cNvPr>
          <p:cNvSpPr txBox="1"/>
          <p:nvPr/>
        </p:nvSpPr>
        <p:spPr>
          <a:xfrm>
            <a:off x="2585007" y="5121668"/>
            <a:ext cx="9221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pc="-300">
                <a:solidFill>
                  <a:schemeClr val="accent1"/>
                </a:solidFill>
              </a:rPr>
              <a:t>HTTPS</a:t>
            </a:r>
            <a:endParaRPr lang="ko-KR" altLang="en-US" sz="2800" spc="-3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73143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accent1"/>
                </a:solidFill>
              </a:rPr>
              <a:t>Part 3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38230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pc="-300">
                <a:solidFill>
                  <a:schemeClr val="accent1"/>
                </a:solidFill>
              </a:rPr>
              <a:t>HTTP </a:t>
            </a:r>
            <a:r>
              <a:rPr lang="ko-KR" altLang="en-US" sz="2800" b="1" spc="-300">
                <a:solidFill>
                  <a:schemeClr val="accent1"/>
                </a:solidFill>
              </a:rPr>
              <a:t>다이제스트 인증 방식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C68DE30-B9AF-9EBA-B4A4-1F56293AC9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0229" y="1832148"/>
            <a:ext cx="5766706" cy="4079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33014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accent1"/>
                </a:solidFill>
              </a:rPr>
              <a:t>Part 3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38230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pc="-300">
                <a:solidFill>
                  <a:schemeClr val="accent1"/>
                </a:solidFill>
              </a:rPr>
              <a:t>HTTP </a:t>
            </a:r>
            <a:r>
              <a:rPr lang="ko-KR" altLang="en-US" sz="2800" b="1" spc="-300">
                <a:solidFill>
                  <a:schemeClr val="accent1"/>
                </a:solidFill>
              </a:rPr>
              <a:t>다이제스트 인증 방식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5783C49-B993-FAFB-44EE-2A3ACF35C2A9}"/>
              </a:ext>
            </a:extLst>
          </p:cNvPr>
          <p:cNvSpPr/>
          <p:nvPr/>
        </p:nvSpPr>
        <p:spPr>
          <a:xfrm>
            <a:off x="5065329" y="2604139"/>
            <a:ext cx="1281065" cy="88724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MD5</a:t>
            </a:r>
            <a:endParaRPr lang="ko-KR" altLang="en-US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A090AB10-B7A1-EF1B-6F53-870E9DBF11FC}"/>
              </a:ext>
            </a:extLst>
          </p:cNvPr>
          <p:cNvSpPr/>
          <p:nvPr/>
        </p:nvSpPr>
        <p:spPr>
          <a:xfrm>
            <a:off x="1881533" y="2743016"/>
            <a:ext cx="2461027" cy="609486"/>
          </a:xfrm>
          <a:prstGeom prst="roundRect">
            <a:avLst>
              <a:gd name="adj" fmla="val 22381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Username:Password</a:t>
            </a: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(</a:t>
            </a:r>
            <a:r>
              <a:rPr lang="ko-KR" altLang="en-US">
                <a:solidFill>
                  <a:schemeClr val="tx1"/>
                </a:solidFill>
              </a:rPr>
              <a:t>정환훈</a:t>
            </a:r>
            <a:r>
              <a:rPr lang="en-US" altLang="ko-KR">
                <a:solidFill>
                  <a:schemeClr val="tx1"/>
                </a:solidFill>
              </a:rPr>
              <a:t>:1234)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CF4C9B02-728B-FF58-83D0-1D3540C8E5B1}"/>
              </a:ext>
            </a:extLst>
          </p:cNvPr>
          <p:cNvSpPr/>
          <p:nvPr/>
        </p:nvSpPr>
        <p:spPr>
          <a:xfrm>
            <a:off x="4465465" y="2702329"/>
            <a:ext cx="476958" cy="6908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AD7315AC-14D1-FB6C-21C8-90A9D93F219F}"/>
              </a:ext>
            </a:extLst>
          </p:cNvPr>
          <p:cNvSpPr/>
          <p:nvPr/>
        </p:nvSpPr>
        <p:spPr>
          <a:xfrm>
            <a:off x="6471634" y="2698317"/>
            <a:ext cx="476958" cy="6908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B071D8F8-23E3-E285-E9A1-405CA085D4AB}"/>
              </a:ext>
            </a:extLst>
          </p:cNvPr>
          <p:cNvSpPr/>
          <p:nvPr/>
        </p:nvSpPr>
        <p:spPr>
          <a:xfrm>
            <a:off x="7073832" y="2698317"/>
            <a:ext cx="2800396" cy="609486"/>
          </a:xfrm>
          <a:prstGeom prst="roundRect">
            <a:avLst>
              <a:gd name="adj" fmla="val 22381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510a0ef3f1c85c1a385155ff784a38ec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FF19983-EC74-C4E3-46F0-33699856560C}"/>
              </a:ext>
            </a:extLst>
          </p:cNvPr>
          <p:cNvSpPr/>
          <p:nvPr/>
        </p:nvSpPr>
        <p:spPr>
          <a:xfrm>
            <a:off x="3182207" y="5478817"/>
            <a:ext cx="5748951" cy="8080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Authorization: Digest 510a0ef3f1c85c1a385155ff784a38ec</a:t>
            </a:r>
            <a:endParaRPr lang="ko-KR" altLang="en-US"/>
          </a:p>
        </p:txBody>
      </p: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CF2D6FAF-525A-F669-B933-025497E50F38}"/>
              </a:ext>
            </a:extLst>
          </p:cNvPr>
          <p:cNvCxnSpPr>
            <a:stCxn id="20" idx="3"/>
            <a:endCxn id="21" idx="1"/>
          </p:cNvCxnSpPr>
          <p:nvPr/>
        </p:nvCxnSpPr>
        <p:spPr>
          <a:xfrm flipH="1">
            <a:off x="3182207" y="3003060"/>
            <a:ext cx="6692021" cy="2879768"/>
          </a:xfrm>
          <a:prstGeom prst="bentConnector5">
            <a:avLst>
              <a:gd name="adj1" fmla="val -3416"/>
              <a:gd name="adj2" fmla="val 48276"/>
              <a:gd name="adj3" fmla="val 10341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6D440CE3-0130-F346-D0F6-E418BE026DA4}"/>
              </a:ext>
            </a:extLst>
          </p:cNvPr>
          <p:cNvSpPr/>
          <p:nvPr/>
        </p:nvSpPr>
        <p:spPr>
          <a:xfrm>
            <a:off x="5187029" y="876692"/>
            <a:ext cx="1284605" cy="1284605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요청</a:t>
            </a:r>
            <a:endParaRPr lang="en-US" altLang="ko-KR" sz="1600"/>
          </a:p>
          <a:p>
            <a:pPr algn="ctr"/>
            <a:r>
              <a:rPr lang="en-US" altLang="ko-KR" sz="1600"/>
              <a:t>(request)</a:t>
            </a:r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10903366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accent1"/>
                </a:solidFill>
              </a:rPr>
              <a:t>Part 3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38230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pc="-300">
                <a:solidFill>
                  <a:schemeClr val="accent1"/>
                </a:solidFill>
              </a:rPr>
              <a:t>HTTP </a:t>
            </a:r>
            <a:r>
              <a:rPr lang="ko-KR" altLang="en-US" sz="2800" b="1" spc="-300">
                <a:solidFill>
                  <a:schemeClr val="accent1"/>
                </a:solidFill>
              </a:rPr>
              <a:t>다이제스트 인증 방식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48DAA63-40CA-8E3A-DF61-8122A9862C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1225" y="2118677"/>
            <a:ext cx="1406305" cy="140630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DFE8B1E-706C-24E9-00D2-4C3D3C7C55D1}"/>
              </a:ext>
            </a:extLst>
          </p:cNvPr>
          <p:cNvSpPr txBox="1"/>
          <p:nvPr/>
        </p:nvSpPr>
        <p:spPr>
          <a:xfrm>
            <a:off x="2589902" y="4174142"/>
            <a:ext cx="716895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000"/>
              <a:t>원래 패스워드를 몰라도 공격이 가능하다</a:t>
            </a:r>
            <a:r>
              <a:rPr lang="en-US" altLang="ko-KR" sz="3000"/>
              <a:t>.</a:t>
            </a:r>
            <a:endParaRPr lang="ko-KR" altLang="en-US" sz="3000" dirty="0"/>
          </a:p>
        </p:txBody>
      </p:sp>
    </p:spTree>
    <p:extLst>
      <p:ext uri="{BB962C8B-B14F-4D97-AF65-F5344CB8AC3E}">
        <p14:creationId xmlns:p14="http://schemas.microsoft.com/office/powerpoint/2010/main" val="1608177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accent1"/>
                </a:solidFill>
              </a:rPr>
              <a:t>Part 3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38230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pc="-300">
                <a:solidFill>
                  <a:schemeClr val="accent1"/>
                </a:solidFill>
              </a:rPr>
              <a:t>HTTP </a:t>
            </a:r>
            <a:r>
              <a:rPr lang="ko-KR" altLang="en-US" sz="2800" b="1" spc="-300">
                <a:solidFill>
                  <a:schemeClr val="accent1"/>
                </a:solidFill>
              </a:rPr>
              <a:t>다이제스트 인증 방식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5783C49-B993-FAFB-44EE-2A3ACF35C2A9}"/>
              </a:ext>
            </a:extLst>
          </p:cNvPr>
          <p:cNvSpPr/>
          <p:nvPr/>
        </p:nvSpPr>
        <p:spPr>
          <a:xfrm>
            <a:off x="5065329" y="2604139"/>
            <a:ext cx="1281065" cy="88724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MD5</a:t>
            </a:r>
            <a:endParaRPr lang="ko-KR" altLang="en-US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A090AB10-B7A1-EF1B-6F53-870E9DBF11FC}"/>
              </a:ext>
            </a:extLst>
          </p:cNvPr>
          <p:cNvSpPr/>
          <p:nvPr/>
        </p:nvSpPr>
        <p:spPr>
          <a:xfrm>
            <a:off x="482163" y="2698317"/>
            <a:ext cx="2461027" cy="609486"/>
          </a:xfrm>
          <a:prstGeom prst="roundRect">
            <a:avLst>
              <a:gd name="adj" fmla="val 22381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Username:Password</a:t>
            </a: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(</a:t>
            </a:r>
            <a:r>
              <a:rPr lang="ko-KR" altLang="en-US">
                <a:solidFill>
                  <a:schemeClr val="tx1"/>
                </a:solidFill>
              </a:rPr>
              <a:t>정환훈</a:t>
            </a:r>
            <a:r>
              <a:rPr lang="en-US" altLang="ko-KR">
                <a:solidFill>
                  <a:schemeClr val="tx1"/>
                </a:solidFill>
              </a:rPr>
              <a:t>:1234)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CF4C9B02-728B-FF58-83D0-1D3540C8E5B1}"/>
              </a:ext>
            </a:extLst>
          </p:cNvPr>
          <p:cNvSpPr/>
          <p:nvPr/>
        </p:nvSpPr>
        <p:spPr>
          <a:xfrm>
            <a:off x="4465465" y="2702329"/>
            <a:ext cx="476958" cy="6908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AD7315AC-14D1-FB6C-21C8-90A9D93F219F}"/>
              </a:ext>
            </a:extLst>
          </p:cNvPr>
          <p:cNvSpPr/>
          <p:nvPr/>
        </p:nvSpPr>
        <p:spPr>
          <a:xfrm>
            <a:off x="6471634" y="2698317"/>
            <a:ext cx="476958" cy="6908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B071D8F8-23E3-E285-E9A1-405CA085D4AB}"/>
              </a:ext>
            </a:extLst>
          </p:cNvPr>
          <p:cNvSpPr/>
          <p:nvPr/>
        </p:nvSpPr>
        <p:spPr>
          <a:xfrm>
            <a:off x="7073832" y="2698317"/>
            <a:ext cx="2800396" cy="609486"/>
          </a:xfrm>
          <a:prstGeom prst="roundRect">
            <a:avLst>
              <a:gd name="adj" fmla="val 22381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510azaf3f1c85c1a385155ff784a38ec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FF19983-EC74-C4E3-46F0-33699856560C}"/>
              </a:ext>
            </a:extLst>
          </p:cNvPr>
          <p:cNvSpPr/>
          <p:nvPr/>
        </p:nvSpPr>
        <p:spPr>
          <a:xfrm>
            <a:off x="3182207" y="5478817"/>
            <a:ext cx="5748951" cy="8080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Authorization: Digest </a:t>
            </a:r>
            <a:r>
              <a:rPr lang="en-US" altLang="ko-KR">
                <a:solidFill>
                  <a:schemeClr val="tx1"/>
                </a:solidFill>
              </a:rPr>
              <a:t>510azaf3f1c85c1a385155ff784a38ec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CF2D6FAF-525A-F669-B933-025497E50F38}"/>
              </a:ext>
            </a:extLst>
          </p:cNvPr>
          <p:cNvCxnSpPr>
            <a:stCxn id="20" idx="3"/>
            <a:endCxn id="21" idx="1"/>
          </p:cNvCxnSpPr>
          <p:nvPr/>
        </p:nvCxnSpPr>
        <p:spPr>
          <a:xfrm flipH="1">
            <a:off x="3182207" y="3003060"/>
            <a:ext cx="6692021" cy="2879768"/>
          </a:xfrm>
          <a:prstGeom prst="bentConnector5">
            <a:avLst>
              <a:gd name="adj1" fmla="val -3416"/>
              <a:gd name="adj2" fmla="val 48276"/>
              <a:gd name="adj3" fmla="val 10341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6D440CE3-0130-F346-D0F6-E418BE026DA4}"/>
              </a:ext>
            </a:extLst>
          </p:cNvPr>
          <p:cNvSpPr/>
          <p:nvPr/>
        </p:nvSpPr>
        <p:spPr>
          <a:xfrm>
            <a:off x="5187029" y="876692"/>
            <a:ext cx="1284605" cy="1284605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요청</a:t>
            </a:r>
            <a:endParaRPr lang="en-US" altLang="ko-KR" sz="1600"/>
          </a:p>
          <a:p>
            <a:pPr algn="ctr"/>
            <a:r>
              <a:rPr lang="en-US" altLang="ko-KR" sz="1600"/>
              <a:t>(request)</a:t>
            </a:r>
            <a:endParaRPr lang="ko-KR" altLang="en-US" sz="160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DB16B67-D573-A768-F740-7D64BF75530C}"/>
              </a:ext>
            </a:extLst>
          </p:cNvPr>
          <p:cNvSpPr/>
          <p:nvPr/>
        </p:nvSpPr>
        <p:spPr>
          <a:xfrm>
            <a:off x="3081112" y="2604139"/>
            <a:ext cx="1281065" cy="8872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nonce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53810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accent1"/>
                </a:solidFill>
              </a:rPr>
              <a:t>Part 3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38230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pc="-300">
                <a:solidFill>
                  <a:schemeClr val="accent1"/>
                </a:solidFill>
              </a:rPr>
              <a:t>HTTP </a:t>
            </a:r>
            <a:r>
              <a:rPr lang="ko-KR" altLang="en-US" sz="2800" b="1" spc="-300">
                <a:solidFill>
                  <a:schemeClr val="accent1"/>
                </a:solidFill>
              </a:rPr>
              <a:t>다이제스트 인증 방식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88039D3-8287-1CC3-B3EC-48A703791D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9829" y="1376315"/>
            <a:ext cx="6365529" cy="5082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5001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521E1154-D268-BB17-280F-D77FF1B37A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5714" y="2157504"/>
            <a:ext cx="3305175" cy="1381125"/>
          </a:xfrm>
          <a:prstGeom prst="rect">
            <a:avLst/>
          </a:prstGeom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accent1"/>
                </a:solidFill>
              </a:rPr>
              <a:t>Part 3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38230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pc="-300">
                <a:solidFill>
                  <a:schemeClr val="accent1"/>
                </a:solidFill>
              </a:rPr>
              <a:t>HTTP </a:t>
            </a:r>
            <a:r>
              <a:rPr lang="ko-KR" altLang="en-US" sz="2800" b="1" spc="-300">
                <a:solidFill>
                  <a:schemeClr val="accent1"/>
                </a:solidFill>
              </a:rPr>
              <a:t>다이제스트 인증 방식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6458FEE-4C33-1D97-11E2-6FAE76D692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4763" y="3203461"/>
            <a:ext cx="3267075" cy="3238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F037F6C-A3FA-F6AA-0A8A-4992DCD6E9F5}"/>
              </a:ext>
            </a:extLst>
          </p:cNvPr>
          <p:cNvSpPr txBox="1"/>
          <p:nvPr/>
        </p:nvSpPr>
        <p:spPr>
          <a:xfrm>
            <a:off x="2906273" y="4174142"/>
            <a:ext cx="653621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000"/>
              <a:t>HTTP </a:t>
            </a:r>
            <a:r>
              <a:rPr lang="ko-KR" altLang="en-US" sz="3000"/>
              <a:t>메시지 자체에 대한 보호는 없다</a:t>
            </a:r>
            <a:r>
              <a:rPr lang="en-US" altLang="ko-KR" sz="3000"/>
              <a:t>.</a:t>
            </a:r>
            <a:endParaRPr lang="ko-KR" altLang="en-US" sz="3000" dirty="0"/>
          </a:p>
        </p:txBody>
      </p:sp>
    </p:spTree>
    <p:extLst>
      <p:ext uri="{BB962C8B-B14F-4D97-AF65-F5344CB8AC3E}">
        <p14:creationId xmlns:p14="http://schemas.microsoft.com/office/powerpoint/2010/main" val="1476306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ADC16E78-8819-8219-C770-75C3BD1E4D45}"/>
              </a:ext>
            </a:extLst>
          </p:cNvPr>
          <p:cNvGrpSpPr/>
          <p:nvPr/>
        </p:nvGrpSpPr>
        <p:grpSpPr>
          <a:xfrm>
            <a:off x="6817895" y="888270"/>
            <a:ext cx="5374105" cy="4467778"/>
            <a:chOff x="6817895" y="326796"/>
            <a:chExt cx="5374105" cy="4467778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E4D379F-0D7A-E10A-C2FD-B3F877B38412}"/>
                </a:ext>
              </a:extLst>
            </p:cNvPr>
            <p:cNvSpPr txBox="1"/>
            <p:nvPr/>
          </p:nvSpPr>
          <p:spPr>
            <a:xfrm>
              <a:off x="6817895" y="326796"/>
              <a:ext cx="1478290" cy="3154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9900" b="1">
                  <a:solidFill>
                    <a:schemeClr val="bg1"/>
                  </a:solidFill>
                  <a:latin typeface="+mj-ea"/>
                  <a:ea typeface="+mj-ea"/>
                </a:rPr>
                <a:t>4</a:t>
              </a:r>
              <a:endParaRPr lang="ko-KR" altLang="en-US" sz="199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73F2969-8E1F-0403-B6B6-037C4B0D5DB2}"/>
                </a:ext>
              </a:extLst>
            </p:cNvPr>
            <p:cNvSpPr txBox="1"/>
            <p:nvPr/>
          </p:nvSpPr>
          <p:spPr>
            <a:xfrm>
              <a:off x="6835145" y="2900061"/>
              <a:ext cx="161563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spc="-300">
                  <a:solidFill>
                    <a:schemeClr val="bg1"/>
                  </a:solidFill>
                  <a:latin typeface="+mn-ea"/>
                </a:rPr>
                <a:t>HTTPS</a:t>
              </a:r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F9894119-F233-DC33-68F5-7374CF0E569E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545921"/>
              <a:ext cx="5374105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01021128-BA25-D6FF-656C-87D086ADE451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794574"/>
              <a:ext cx="5374105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169826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accent1"/>
                </a:solidFill>
              </a:rPr>
              <a:t>Part 4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9392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pc="-300">
                <a:solidFill>
                  <a:schemeClr val="accent1"/>
                </a:solidFill>
              </a:rPr>
              <a:t>HTTPS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>
            <a:extLst>
              <a:ext uri="{FF2B5EF4-FFF2-40B4-BE49-F238E27FC236}">
                <a16:creationId xmlns:a16="http://schemas.microsoft.com/office/drawing/2014/main" id="{62A9CBE9-6733-C23F-1454-D6242C04BF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0787" y="3028478"/>
            <a:ext cx="7210425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29A83C12-B19F-7027-0A08-0EF90A6FF81E}"/>
              </a:ext>
            </a:extLst>
          </p:cNvPr>
          <p:cNvSpPr/>
          <p:nvPr/>
        </p:nvSpPr>
        <p:spPr>
          <a:xfrm>
            <a:off x="819948" y="998542"/>
            <a:ext cx="10881635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54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HyperText Transfer Protocol over Secure Socket Layer</a:t>
            </a:r>
          </a:p>
        </p:txBody>
      </p:sp>
    </p:spTree>
    <p:extLst>
      <p:ext uri="{BB962C8B-B14F-4D97-AF65-F5344CB8AC3E}">
        <p14:creationId xmlns:p14="http://schemas.microsoft.com/office/powerpoint/2010/main" val="33096938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accent1"/>
                </a:solidFill>
              </a:rPr>
              <a:t>Part 4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9392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pc="-300">
                <a:solidFill>
                  <a:schemeClr val="accent1"/>
                </a:solidFill>
              </a:rPr>
              <a:t>HTTPS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E89071A-E6F3-8720-378E-A99DF8F39BF6}"/>
              </a:ext>
            </a:extLst>
          </p:cNvPr>
          <p:cNvSpPr/>
          <p:nvPr/>
        </p:nvSpPr>
        <p:spPr>
          <a:xfrm>
            <a:off x="655181" y="981209"/>
            <a:ext cx="10881635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54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대칭 키</a:t>
            </a:r>
            <a:endParaRPr lang="en-US" altLang="ko-KR" sz="54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7170" name="Picture 2" descr="단색 현관문 가구 시트지 샌드 샤도우그레이 (SG-715H)">
            <a:extLst>
              <a:ext uri="{FF2B5EF4-FFF2-40B4-BE49-F238E27FC236}">
                <a16:creationId xmlns:a16="http://schemas.microsoft.com/office/drawing/2014/main" id="{1C97B6E9-493A-8B36-3764-345CCBA2E3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4985" y="2274478"/>
            <a:ext cx="3742853" cy="3742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42510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accent1"/>
                </a:solidFill>
              </a:rPr>
              <a:t>Part 4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9392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pc="-300">
                <a:solidFill>
                  <a:schemeClr val="accent1"/>
                </a:solidFill>
              </a:rPr>
              <a:t>HTTPS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E89071A-E6F3-8720-378E-A99DF8F39BF6}"/>
              </a:ext>
            </a:extLst>
          </p:cNvPr>
          <p:cNvSpPr/>
          <p:nvPr/>
        </p:nvSpPr>
        <p:spPr>
          <a:xfrm>
            <a:off x="655181" y="981209"/>
            <a:ext cx="10881635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54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비대칭 키</a:t>
            </a:r>
            <a:endParaRPr lang="en-US" altLang="ko-KR" sz="54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8194" name="Picture 2" descr="First slide">
            <a:extLst>
              <a:ext uri="{FF2B5EF4-FFF2-40B4-BE49-F238E27FC236}">
                <a16:creationId xmlns:a16="http://schemas.microsoft.com/office/drawing/2014/main" id="{2584099A-99AA-9544-753D-4FD44CD9CC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6366" y="2327606"/>
            <a:ext cx="7116024" cy="3987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8170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5C1ACF7-8A35-25CF-FF70-3E0814963361}"/>
              </a:ext>
            </a:extLst>
          </p:cNvPr>
          <p:cNvCxnSpPr/>
          <p:nvPr/>
        </p:nvCxnSpPr>
        <p:spPr>
          <a:xfrm>
            <a:off x="0" y="3465513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6">
            <a:extLst>
              <a:ext uri="{FF2B5EF4-FFF2-40B4-BE49-F238E27FC236}">
                <a16:creationId xmlns:a16="http://schemas.microsoft.com/office/drawing/2014/main" id="{68BDFDEA-2A55-402D-6599-C07C84E494E6}"/>
              </a:ext>
            </a:extLst>
          </p:cNvPr>
          <p:cNvSpPr/>
          <p:nvPr/>
        </p:nvSpPr>
        <p:spPr>
          <a:xfrm>
            <a:off x="818148" y="2081463"/>
            <a:ext cx="2695073" cy="2695073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76200" dist="12700" dir="2700000" algn="tl" rotWithShape="0">
              <a:schemeClr val="bg1">
                <a:lumMod val="85000"/>
                <a:alpha val="6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F001C1F6-1EBD-E5CE-94C9-5878C1918FEC}"/>
              </a:ext>
            </a:extLst>
          </p:cNvPr>
          <p:cNvSpPr/>
          <p:nvPr/>
        </p:nvSpPr>
        <p:spPr>
          <a:xfrm>
            <a:off x="8678779" y="2081463"/>
            <a:ext cx="2695073" cy="2695073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76200" dist="12700" dir="2700000" algn="tl" rotWithShape="0">
              <a:schemeClr val="bg1">
                <a:lumMod val="85000"/>
                <a:alpha val="6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F8E857DD-B7DA-4C94-4B41-487CC595ADF3}"/>
              </a:ext>
            </a:extLst>
          </p:cNvPr>
          <p:cNvSpPr/>
          <p:nvPr/>
        </p:nvSpPr>
        <p:spPr>
          <a:xfrm>
            <a:off x="4756485" y="2081462"/>
            <a:ext cx="2695073" cy="2695073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76200" dist="12700" dir="2700000" algn="tl" rotWithShape="0">
              <a:schemeClr val="bg1">
                <a:lumMod val="85000"/>
                <a:alpha val="6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FB81F6-76A1-1777-8953-CB7B9A32A7A3}"/>
              </a:ext>
            </a:extLst>
          </p:cNvPr>
          <p:cNvSpPr txBox="1"/>
          <p:nvPr/>
        </p:nvSpPr>
        <p:spPr>
          <a:xfrm flipH="1">
            <a:off x="438296" y="486035"/>
            <a:ext cx="4873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요약 </a:t>
            </a:r>
            <a:r>
              <a:rPr lang="en-US" altLang="ko-KR" sz="2800" b="1" spc="-3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| Overview</a:t>
            </a:r>
            <a:endParaRPr lang="ko-KR" altLang="en-US" sz="2800" b="1" spc="-3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3DC3D5-AD91-D8AB-C428-25FDAE44CB12}"/>
              </a:ext>
            </a:extLst>
          </p:cNvPr>
          <p:cNvSpPr txBox="1"/>
          <p:nvPr/>
        </p:nvSpPr>
        <p:spPr>
          <a:xfrm>
            <a:off x="4831085" y="2891385"/>
            <a:ext cx="252983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3200" b="1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endParaRPr lang="en-US" altLang="ko-KR" sz="3200" b="1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endParaRPr lang="en-US" altLang="ko-KR" sz="3200" b="1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CEEE20-5B62-BF7B-7E8C-D83BCE7DDC90}"/>
              </a:ext>
            </a:extLst>
          </p:cNvPr>
          <p:cNvSpPr txBox="1"/>
          <p:nvPr/>
        </p:nvSpPr>
        <p:spPr>
          <a:xfrm>
            <a:off x="1372803" y="3173125"/>
            <a:ext cx="15857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>
                <a:solidFill>
                  <a:schemeClr val="accent1">
                    <a:lumMod val="50000"/>
                  </a:schemeClr>
                </a:solidFill>
              </a:rPr>
              <a:t>HTTP</a:t>
            </a:r>
            <a:endParaRPr lang="ko-KR" altLang="en-US" sz="3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A9D7ED-C3F3-DCAD-E75E-07F602585FF1}"/>
              </a:ext>
            </a:extLst>
          </p:cNvPr>
          <p:cNvSpPr txBox="1"/>
          <p:nvPr/>
        </p:nvSpPr>
        <p:spPr>
          <a:xfrm>
            <a:off x="4831085" y="2891385"/>
            <a:ext cx="25298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>
                <a:solidFill>
                  <a:schemeClr val="accent1">
                    <a:lumMod val="50000"/>
                  </a:schemeClr>
                </a:solidFill>
              </a:rPr>
              <a:t>Basic</a:t>
            </a:r>
          </a:p>
          <a:p>
            <a:pPr algn="ctr"/>
            <a:r>
              <a:rPr lang="en-US" altLang="ko-KR" sz="3200" b="1">
                <a:solidFill>
                  <a:schemeClr val="accent1">
                    <a:lumMod val="50000"/>
                  </a:schemeClr>
                </a:solidFill>
              </a:rPr>
              <a:t>Digest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8CF6E4-D1FF-209B-5480-ED95D7139D93}"/>
              </a:ext>
            </a:extLst>
          </p:cNvPr>
          <p:cNvSpPr txBox="1"/>
          <p:nvPr/>
        </p:nvSpPr>
        <p:spPr>
          <a:xfrm>
            <a:off x="9323969" y="3177537"/>
            <a:ext cx="15857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>
                <a:solidFill>
                  <a:schemeClr val="accent1">
                    <a:lumMod val="50000"/>
                  </a:schemeClr>
                </a:solidFill>
              </a:rPr>
              <a:t>HTTPS</a:t>
            </a:r>
          </a:p>
        </p:txBody>
      </p:sp>
    </p:spTree>
    <p:extLst>
      <p:ext uri="{BB962C8B-B14F-4D97-AF65-F5344CB8AC3E}">
        <p14:creationId xmlns:p14="http://schemas.microsoft.com/office/powerpoint/2010/main" val="3969706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accent1"/>
                </a:solidFill>
              </a:rPr>
              <a:t>Part 4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9392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pc="-300">
                <a:solidFill>
                  <a:schemeClr val="accent1"/>
                </a:solidFill>
              </a:rPr>
              <a:t>HTTPS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20" name="Picture 4">
            <a:extLst>
              <a:ext uri="{FF2B5EF4-FFF2-40B4-BE49-F238E27FC236}">
                <a16:creationId xmlns:a16="http://schemas.microsoft.com/office/drawing/2014/main" id="{E14A23A1-D6FC-9536-1C72-A3C0F6C49A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3275" y="857250"/>
            <a:ext cx="550545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2EB46485-A1EE-3CBF-D9CA-7B3771C77422}"/>
              </a:ext>
            </a:extLst>
          </p:cNvPr>
          <p:cNvSpPr/>
          <p:nvPr/>
        </p:nvSpPr>
        <p:spPr>
          <a:xfrm>
            <a:off x="4744015" y="1384527"/>
            <a:ext cx="2589291" cy="4261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11F911D-3BAA-8538-E56C-3868F11233FD}"/>
              </a:ext>
            </a:extLst>
          </p:cNvPr>
          <p:cNvSpPr/>
          <p:nvPr/>
        </p:nvSpPr>
        <p:spPr>
          <a:xfrm>
            <a:off x="4483684" y="1616202"/>
            <a:ext cx="3109951" cy="4261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SSL</a:t>
            </a:r>
            <a:r>
              <a:rPr lang="ko-KR" altLang="en-US" sz="1200"/>
              <a:t> 버전</a:t>
            </a:r>
            <a:r>
              <a:rPr lang="en-US" altLang="ko-KR" sz="1200"/>
              <a:t>, </a:t>
            </a:r>
            <a:r>
              <a:rPr lang="ko-KR" altLang="en-US" sz="1200"/>
              <a:t>지원 암호화 방식</a:t>
            </a:r>
            <a:r>
              <a:rPr lang="en-US" altLang="ko-KR" sz="1200"/>
              <a:t>, </a:t>
            </a:r>
          </a:p>
          <a:p>
            <a:pPr algn="ctr"/>
            <a:r>
              <a:rPr lang="ko-KR" altLang="en-US" sz="1200"/>
              <a:t>무작위 바이트 문자열</a:t>
            </a:r>
          </a:p>
        </p:txBody>
      </p:sp>
    </p:spTree>
    <p:extLst>
      <p:ext uri="{BB962C8B-B14F-4D97-AF65-F5344CB8AC3E}">
        <p14:creationId xmlns:p14="http://schemas.microsoft.com/office/powerpoint/2010/main" val="4090894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accent1"/>
                </a:solidFill>
              </a:rPr>
              <a:t>Part 4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9392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pc="-300">
                <a:solidFill>
                  <a:schemeClr val="accent1"/>
                </a:solidFill>
              </a:rPr>
              <a:t>HTTPS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20" name="Picture 4">
            <a:extLst>
              <a:ext uri="{FF2B5EF4-FFF2-40B4-BE49-F238E27FC236}">
                <a16:creationId xmlns:a16="http://schemas.microsoft.com/office/drawing/2014/main" id="{E14A23A1-D6FC-9536-1C72-A3C0F6C49A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3275" y="857250"/>
            <a:ext cx="550545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2EB46485-A1EE-3CBF-D9CA-7B3771C77422}"/>
              </a:ext>
            </a:extLst>
          </p:cNvPr>
          <p:cNvSpPr/>
          <p:nvPr/>
        </p:nvSpPr>
        <p:spPr>
          <a:xfrm>
            <a:off x="4734962" y="2126910"/>
            <a:ext cx="2589291" cy="8788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FF66798-F55A-6FA0-0083-EDDB41DA3710}"/>
              </a:ext>
            </a:extLst>
          </p:cNvPr>
          <p:cNvSpPr/>
          <p:nvPr/>
        </p:nvSpPr>
        <p:spPr>
          <a:xfrm>
            <a:off x="4677181" y="2579583"/>
            <a:ext cx="2704851" cy="4261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세션</a:t>
            </a:r>
            <a:r>
              <a:rPr lang="en-US" altLang="ko-KR" sz="1200"/>
              <a:t>ID, </a:t>
            </a:r>
            <a:r>
              <a:rPr lang="ko-KR" altLang="en-US" sz="1200"/>
              <a:t>인증서</a:t>
            </a:r>
            <a:r>
              <a:rPr lang="en-US" altLang="ko-KR" sz="1200"/>
              <a:t>, </a:t>
            </a:r>
            <a:r>
              <a:rPr lang="ko-KR" altLang="en-US" sz="1200"/>
              <a:t>무작위 문자열</a:t>
            </a:r>
          </a:p>
        </p:txBody>
      </p:sp>
    </p:spTree>
    <p:extLst>
      <p:ext uri="{BB962C8B-B14F-4D97-AF65-F5344CB8AC3E}">
        <p14:creationId xmlns:p14="http://schemas.microsoft.com/office/powerpoint/2010/main" val="2139986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accent1"/>
                </a:solidFill>
              </a:rPr>
              <a:t>Part 4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9392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pc="-300">
                <a:solidFill>
                  <a:schemeClr val="accent1"/>
                </a:solidFill>
              </a:rPr>
              <a:t>HTTPS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20" name="Picture 4">
            <a:extLst>
              <a:ext uri="{FF2B5EF4-FFF2-40B4-BE49-F238E27FC236}">
                <a16:creationId xmlns:a16="http://schemas.microsoft.com/office/drawing/2014/main" id="{E14A23A1-D6FC-9536-1C72-A3C0F6C49A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3275" y="857250"/>
            <a:ext cx="550545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2EB46485-A1EE-3CBF-D9CA-7B3771C77422}"/>
              </a:ext>
            </a:extLst>
          </p:cNvPr>
          <p:cNvSpPr/>
          <p:nvPr/>
        </p:nvSpPr>
        <p:spPr>
          <a:xfrm>
            <a:off x="3530851" y="2343542"/>
            <a:ext cx="1167898" cy="11210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37555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accent1"/>
                </a:solidFill>
              </a:rPr>
              <a:t>Part 4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9392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pc="-300">
                <a:solidFill>
                  <a:schemeClr val="accent1"/>
                </a:solidFill>
              </a:rPr>
              <a:t>HTTPS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20" name="Picture 4">
            <a:extLst>
              <a:ext uri="{FF2B5EF4-FFF2-40B4-BE49-F238E27FC236}">
                <a16:creationId xmlns:a16="http://schemas.microsoft.com/office/drawing/2014/main" id="{E14A23A1-D6FC-9536-1C72-A3C0F6C49A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3275" y="857250"/>
            <a:ext cx="550545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2EB46485-A1EE-3CBF-D9CA-7B3771C77422}"/>
              </a:ext>
            </a:extLst>
          </p:cNvPr>
          <p:cNvSpPr/>
          <p:nvPr/>
        </p:nvSpPr>
        <p:spPr>
          <a:xfrm>
            <a:off x="4689693" y="3127561"/>
            <a:ext cx="3865831" cy="11637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E9F2A88-36FA-B45B-4F1C-960AC74A2464}"/>
              </a:ext>
            </a:extLst>
          </p:cNvPr>
          <p:cNvSpPr/>
          <p:nvPr/>
        </p:nvSpPr>
        <p:spPr>
          <a:xfrm>
            <a:off x="3516621" y="3496369"/>
            <a:ext cx="1173072" cy="4261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pre</a:t>
            </a:r>
            <a:r>
              <a:rPr lang="ko-KR" altLang="en-US" sz="1200"/>
              <a:t> </a:t>
            </a:r>
            <a:r>
              <a:rPr lang="en-US" altLang="ko-KR" sz="1200"/>
              <a:t>master</a:t>
            </a:r>
            <a:r>
              <a:rPr lang="ko-KR" altLang="en-US" sz="1200"/>
              <a:t> </a:t>
            </a:r>
            <a:r>
              <a:rPr lang="en-US" altLang="ko-KR" sz="1200"/>
              <a:t>secret key</a:t>
            </a:r>
            <a:endParaRPr lang="ko-KR" altLang="en-US" sz="120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69F9187-37FD-AFB5-FC3B-B639C4C84F6A}"/>
              </a:ext>
            </a:extLst>
          </p:cNvPr>
          <p:cNvSpPr/>
          <p:nvPr/>
        </p:nvSpPr>
        <p:spPr>
          <a:xfrm>
            <a:off x="7382452" y="3461395"/>
            <a:ext cx="1173072" cy="4261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pre</a:t>
            </a:r>
            <a:r>
              <a:rPr lang="ko-KR" altLang="en-US" sz="1200"/>
              <a:t> </a:t>
            </a:r>
            <a:r>
              <a:rPr lang="en-US" altLang="ko-KR" sz="1200"/>
              <a:t>master</a:t>
            </a:r>
            <a:r>
              <a:rPr lang="ko-KR" altLang="en-US" sz="1200"/>
              <a:t> </a:t>
            </a:r>
            <a:r>
              <a:rPr lang="en-US" altLang="ko-KR" sz="1200"/>
              <a:t>secret key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191800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accent1"/>
                </a:solidFill>
              </a:rPr>
              <a:t>Part 4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9392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pc="-300">
                <a:solidFill>
                  <a:schemeClr val="accent1"/>
                </a:solidFill>
              </a:rPr>
              <a:t>HTTPS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20" name="Picture 4">
            <a:extLst>
              <a:ext uri="{FF2B5EF4-FFF2-40B4-BE49-F238E27FC236}">
                <a16:creationId xmlns:a16="http://schemas.microsoft.com/office/drawing/2014/main" id="{E14A23A1-D6FC-9536-1C72-A3C0F6C49A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3275" y="857250"/>
            <a:ext cx="550545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2EB46485-A1EE-3CBF-D9CA-7B3771C77422}"/>
              </a:ext>
            </a:extLst>
          </p:cNvPr>
          <p:cNvSpPr/>
          <p:nvPr/>
        </p:nvSpPr>
        <p:spPr>
          <a:xfrm>
            <a:off x="4753070" y="4308796"/>
            <a:ext cx="2637576" cy="13134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E55586B-3411-E868-6521-27F9A8603DBC}"/>
              </a:ext>
            </a:extLst>
          </p:cNvPr>
          <p:cNvSpPr/>
          <p:nvPr/>
        </p:nvSpPr>
        <p:spPr>
          <a:xfrm>
            <a:off x="3516621" y="3496369"/>
            <a:ext cx="1173072" cy="4261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pre</a:t>
            </a:r>
            <a:r>
              <a:rPr lang="ko-KR" altLang="en-US" sz="1200"/>
              <a:t> </a:t>
            </a:r>
            <a:r>
              <a:rPr lang="en-US" altLang="ko-KR" sz="1200"/>
              <a:t>master</a:t>
            </a:r>
            <a:r>
              <a:rPr lang="ko-KR" altLang="en-US" sz="1200"/>
              <a:t> </a:t>
            </a:r>
            <a:r>
              <a:rPr lang="en-US" altLang="ko-KR" sz="1200"/>
              <a:t>secret key</a:t>
            </a:r>
            <a:endParaRPr lang="ko-KR" altLang="en-US" sz="120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DD9DF9D-F18A-946E-1081-0CF0030E363D}"/>
              </a:ext>
            </a:extLst>
          </p:cNvPr>
          <p:cNvSpPr/>
          <p:nvPr/>
        </p:nvSpPr>
        <p:spPr>
          <a:xfrm>
            <a:off x="7382452" y="3461395"/>
            <a:ext cx="1173072" cy="4261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pre</a:t>
            </a:r>
            <a:r>
              <a:rPr lang="ko-KR" altLang="en-US" sz="1200"/>
              <a:t> </a:t>
            </a:r>
            <a:r>
              <a:rPr lang="en-US" altLang="ko-KR" sz="1200"/>
              <a:t>master</a:t>
            </a:r>
            <a:r>
              <a:rPr lang="ko-KR" altLang="en-US" sz="1200"/>
              <a:t> </a:t>
            </a:r>
            <a:r>
              <a:rPr lang="en-US" altLang="ko-KR" sz="1200"/>
              <a:t>secret key</a:t>
            </a:r>
            <a:endParaRPr lang="ko-KR" altLang="en-US" sz="120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4C00FB1-783C-7FD1-CB53-611025F98F21}"/>
              </a:ext>
            </a:extLst>
          </p:cNvPr>
          <p:cNvSpPr/>
          <p:nvPr/>
        </p:nvSpPr>
        <p:spPr>
          <a:xfrm>
            <a:off x="3516621" y="4269932"/>
            <a:ext cx="1173072" cy="4261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master key</a:t>
            </a:r>
            <a:endParaRPr lang="ko-KR" altLang="en-US" sz="120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6A6DB96-ED0D-6BA4-56B8-F042FA6BDBBD}"/>
              </a:ext>
            </a:extLst>
          </p:cNvPr>
          <p:cNvSpPr/>
          <p:nvPr/>
        </p:nvSpPr>
        <p:spPr>
          <a:xfrm>
            <a:off x="7382452" y="4234958"/>
            <a:ext cx="1173072" cy="4261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master key</a:t>
            </a:r>
            <a:endParaRPr lang="ko-KR" altLang="en-US" sz="120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8E40163-1268-8700-E75B-3452420528C7}"/>
              </a:ext>
            </a:extLst>
          </p:cNvPr>
          <p:cNvSpPr/>
          <p:nvPr/>
        </p:nvSpPr>
        <p:spPr>
          <a:xfrm>
            <a:off x="3516621" y="5041333"/>
            <a:ext cx="1173072" cy="4261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session key</a:t>
            </a:r>
            <a:endParaRPr lang="ko-KR" altLang="en-US" sz="120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5621107-9E89-C772-26A5-A04C02C2A0F7}"/>
              </a:ext>
            </a:extLst>
          </p:cNvPr>
          <p:cNvSpPr/>
          <p:nvPr/>
        </p:nvSpPr>
        <p:spPr>
          <a:xfrm>
            <a:off x="7382452" y="5006359"/>
            <a:ext cx="1173072" cy="4261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session key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3735842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accent1"/>
                </a:solidFill>
              </a:rPr>
              <a:t>Part 4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9392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pc="-300">
                <a:solidFill>
                  <a:schemeClr val="accent1"/>
                </a:solidFill>
              </a:rPr>
              <a:t>HTTPS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CC54791-08CB-A20B-4FDE-2541CDEC22A8}"/>
              </a:ext>
            </a:extLst>
          </p:cNvPr>
          <p:cNvSpPr txBox="1"/>
          <p:nvPr/>
        </p:nvSpPr>
        <p:spPr>
          <a:xfrm>
            <a:off x="3633177" y="1485262"/>
            <a:ext cx="492564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000"/>
              <a:t>HTTPS</a:t>
            </a:r>
            <a:r>
              <a:rPr lang="ko-KR" altLang="en-US" sz="3000"/>
              <a:t>가 </a:t>
            </a:r>
            <a:r>
              <a:rPr lang="en-US" altLang="ko-KR" sz="3000"/>
              <a:t>HTTP</a:t>
            </a:r>
            <a:r>
              <a:rPr lang="ko-KR" altLang="en-US" sz="3000"/>
              <a:t>보다 빠르다</a:t>
            </a:r>
            <a:r>
              <a:rPr lang="en-US" altLang="ko-KR" sz="3000"/>
              <a:t>…?</a:t>
            </a:r>
            <a:endParaRPr lang="ko-KR" altLang="en-US" sz="30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C8A920F-9AE7-DD55-6E9A-E6C705C899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8349" y="2623810"/>
            <a:ext cx="81153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964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accent1"/>
                </a:solidFill>
              </a:rPr>
              <a:t>Part 4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9392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pc="-300">
                <a:solidFill>
                  <a:schemeClr val="accent1"/>
                </a:solidFill>
              </a:rPr>
              <a:t>HTTPS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7D731925-2A4E-711F-9BA0-2F4DE98173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9172" y="908229"/>
            <a:ext cx="9249624" cy="453780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B1F9EEF-08F9-D427-91B3-C49880B9B727}"/>
              </a:ext>
            </a:extLst>
          </p:cNvPr>
          <p:cNvSpPr txBox="1"/>
          <p:nvPr/>
        </p:nvSpPr>
        <p:spPr>
          <a:xfrm>
            <a:off x="3437996" y="5639841"/>
            <a:ext cx="562384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000"/>
              <a:t>HTTPS(HTTP 2.0) &gt; HTTP(HTTP 1.1)</a:t>
            </a:r>
            <a:endParaRPr lang="ko-KR" altLang="en-US" sz="3000" dirty="0"/>
          </a:p>
        </p:txBody>
      </p:sp>
    </p:spTree>
    <p:extLst>
      <p:ext uri="{BB962C8B-B14F-4D97-AF65-F5344CB8AC3E}">
        <p14:creationId xmlns:p14="http://schemas.microsoft.com/office/powerpoint/2010/main" val="3785017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18E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85EDD15-B548-1504-12B1-99EC4C1A38FC}"/>
              </a:ext>
            </a:extLst>
          </p:cNvPr>
          <p:cNvSpPr/>
          <p:nvPr/>
        </p:nvSpPr>
        <p:spPr>
          <a:xfrm>
            <a:off x="3591568" y="2967335"/>
            <a:ext cx="500886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5400" b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Q&amp;A</a:t>
            </a:r>
            <a:endParaRPr lang="en-US" altLang="ko-KR" sz="5400" b="1" cap="none" spc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15345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ADC16E78-8819-8219-C770-75C3BD1E4D45}"/>
              </a:ext>
            </a:extLst>
          </p:cNvPr>
          <p:cNvGrpSpPr/>
          <p:nvPr/>
        </p:nvGrpSpPr>
        <p:grpSpPr>
          <a:xfrm>
            <a:off x="6817895" y="872277"/>
            <a:ext cx="5374105" cy="4483771"/>
            <a:chOff x="6817895" y="310803"/>
            <a:chExt cx="5374105" cy="4483771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E4D379F-0D7A-E10A-C2FD-B3F877B38412}"/>
                </a:ext>
              </a:extLst>
            </p:cNvPr>
            <p:cNvSpPr txBox="1"/>
            <p:nvPr/>
          </p:nvSpPr>
          <p:spPr>
            <a:xfrm>
              <a:off x="6817895" y="310803"/>
              <a:ext cx="1430200" cy="3154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9900" b="1" dirty="0">
                  <a:solidFill>
                    <a:schemeClr val="bg1"/>
                  </a:solidFill>
                  <a:latin typeface="+mj-ea"/>
                  <a:ea typeface="+mj-ea"/>
                </a:rPr>
                <a:t>1</a:t>
              </a:r>
              <a:endParaRPr lang="ko-KR" altLang="en-US" sz="199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73F2969-8E1F-0403-B6B6-037C4B0D5DB2}"/>
                </a:ext>
              </a:extLst>
            </p:cNvPr>
            <p:cNvSpPr txBox="1"/>
            <p:nvPr/>
          </p:nvSpPr>
          <p:spPr>
            <a:xfrm>
              <a:off x="6817895" y="3350782"/>
              <a:ext cx="18473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4800" b="1" spc="-300" dirty="0">
                <a:solidFill>
                  <a:schemeClr val="bg1"/>
                </a:solidFill>
                <a:latin typeface="+mn-ea"/>
              </a:endParaRPr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F9894119-F233-DC33-68F5-7374CF0E569E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545921"/>
              <a:ext cx="5374105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01021128-BA25-D6FF-656C-87D086ADE451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794574"/>
              <a:ext cx="5374105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D63BEC16-EA9D-068B-54E3-119CFD47C3ED}"/>
              </a:ext>
            </a:extLst>
          </p:cNvPr>
          <p:cNvSpPr txBox="1"/>
          <p:nvPr/>
        </p:nvSpPr>
        <p:spPr>
          <a:xfrm>
            <a:off x="6817895" y="3912256"/>
            <a:ext cx="13623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spc="-300">
                <a:solidFill>
                  <a:schemeClr val="bg1"/>
                </a:solidFill>
                <a:latin typeface="+mn-ea"/>
              </a:rPr>
              <a:t>HTTP</a:t>
            </a:r>
            <a:endParaRPr lang="ko-KR" altLang="en-US" sz="4800" b="1" spc="-3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67445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024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1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8077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pc="-300">
                <a:solidFill>
                  <a:schemeClr val="accent1"/>
                </a:solidFill>
              </a:rPr>
              <a:t>HTTP</a:t>
            </a:r>
            <a:endParaRPr lang="ko-KR" altLang="en-US" sz="2800" b="1" spc="-3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139EB123-E9E3-9C79-A864-B3EF32CCFBD8}"/>
              </a:ext>
            </a:extLst>
          </p:cNvPr>
          <p:cNvSpPr/>
          <p:nvPr/>
        </p:nvSpPr>
        <p:spPr>
          <a:xfrm>
            <a:off x="1467514" y="5251262"/>
            <a:ext cx="954651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54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Hyper Text Markup Language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861175D-320B-C6AF-00D4-6EA9FB036B94}"/>
              </a:ext>
            </a:extLst>
          </p:cNvPr>
          <p:cNvSpPr/>
          <p:nvPr/>
        </p:nvSpPr>
        <p:spPr>
          <a:xfrm>
            <a:off x="1377065" y="2620862"/>
            <a:ext cx="954651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54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Hyper Text Transfer Protocol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CF89D9E-1072-F499-0EB9-B13F843BB6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1189" y="3964035"/>
            <a:ext cx="1309700" cy="13097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BEFBBE4-8D77-21A5-3361-8514D841BD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9262" y="857180"/>
            <a:ext cx="1783019" cy="1783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807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024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1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8077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pc="-300">
                <a:solidFill>
                  <a:schemeClr val="accent1"/>
                </a:solidFill>
              </a:rPr>
              <a:t>HTTP</a:t>
            </a:r>
            <a:endParaRPr lang="ko-KR" altLang="en-US" sz="2800" b="1" spc="-3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4" descr="섬기는 사람의 무료 벡터 그래픽">
            <a:extLst>
              <a:ext uri="{FF2B5EF4-FFF2-40B4-BE49-F238E27FC236}">
                <a16:creationId xmlns:a16="http://schemas.microsoft.com/office/drawing/2014/main" id="{1BEE073A-ED5D-6CE2-85CA-5EC3EA79B7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1252" y="2252665"/>
            <a:ext cx="1895475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22BB03E-297F-A160-0593-32F20767A4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4967" y="2747965"/>
            <a:ext cx="2438400" cy="2438400"/>
          </a:xfrm>
          <a:prstGeom prst="rect">
            <a:avLst/>
          </a:prstGeom>
        </p:spPr>
      </p:pic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354A1EAA-522C-D703-8876-FE5E303BBA60}"/>
              </a:ext>
            </a:extLst>
          </p:cNvPr>
          <p:cNvSpPr/>
          <p:nvPr/>
        </p:nvSpPr>
        <p:spPr>
          <a:xfrm>
            <a:off x="5364307" y="3037910"/>
            <a:ext cx="1895475" cy="6908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1C450B8A-8587-230B-2937-17CFB30B26EB}"/>
              </a:ext>
            </a:extLst>
          </p:cNvPr>
          <p:cNvSpPr/>
          <p:nvPr/>
        </p:nvSpPr>
        <p:spPr>
          <a:xfrm rot="10800000">
            <a:off x="5283778" y="4489513"/>
            <a:ext cx="1895475" cy="6908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041E01B5-A864-7633-ECFC-D03291A7A194}"/>
              </a:ext>
            </a:extLst>
          </p:cNvPr>
          <p:cNvSpPr/>
          <p:nvPr/>
        </p:nvSpPr>
        <p:spPr>
          <a:xfrm>
            <a:off x="5589212" y="2741038"/>
            <a:ext cx="1284605" cy="1284605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요청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77CD632A-6397-66CE-DE7D-1743F4C2E386}"/>
              </a:ext>
            </a:extLst>
          </p:cNvPr>
          <p:cNvSpPr/>
          <p:nvPr/>
        </p:nvSpPr>
        <p:spPr>
          <a:xfrm>
            <a:off x="5589211" y="4192640"/>
            <a:ext cx="1284605" cy="1284605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응답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F762990A-63ED-093A-30C9-50777724A0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3145" y="3698109"/>
            <a:ext cx="775769" cy="775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2741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024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1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8077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pc="-300">
                <a:solidFill>
                  <a:schemeClr val="accent1"/>
                </a:solidFill>
              </a:rPr>
              <a:t>HTTP</a:t>
            </a:r>
            <a:endParaRPr lang="ko-KR" altLang="en-US" sz="2800" b="1" spc="-3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타원 1">
            <a:extLst>
              <a:ext uri="{FF2B5EF4-FFF2-40B4-BE49-F238E27FC236}">
                <a16:creationId xmlns:a16="http://schemas.microsoft.com/office/drawing/2014/main" id="{434DA332-1EF3-D499-DB20-C081555BD0D7}"/>
              </a:ext>
            </a:extLst>
          </p:cNvPr>
          <p:cNvSpPr/>
          <p:nvPr/>
        </p:nvSpPr>
        <p:spPr>
          <a:xfrm>
            <a:off x="2592516" y="1501551"/>
            <a:ext cx="1284605" cy="1284605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요청</a:t>
            </a:r>
            <a:endParaRPr lang="en-US" altLang="ko-KR" sz="1600"/>
          </a:p>
          <a:p>
            <a:pPr algn="ctr"/>
            <a:r>
              <a:rPr lang="en-US" altLang="ko-KR" sz="1600"/>
              <a:t>(request)</a:t>
            </a:r>
            <a:endParaRPr lang="ko-KR" altLang="en-US" sz="160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FB280712-15D1-EBF2-91BF-802D8CB4CE35}"/>
              </a:ext>
            </a:extLst>
          </p:cNvPr>
          <p:cNvSpPr/>
          <p:nvPr/>
        </p:nvSpPr>
        <p:spPr>
          <a:xfrm>
            <a:off x="7743937" y="1501550"/>
            <a:ext cx="1284605" cy="1284605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응답</a:t>
            </a:r>
            <a:endParaRPr lang="en-US" altLang="ko-KR" sz="1400"/>
          </a:p>
          <a:p>
            <a:pPr algn="ctr"/>
            <a:r>
              <a:rPr lang="en-US" altLang="ko-KR" sz="1400"/>
              <a:t>(response)</a:t>
            </a:r>
            <a:endParaRPr lang="ko-KR" altLang="en-US" sz="140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3C8F020-9EEB-4A00-CD61-247E5A0DF4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349" y="3685493"/>
            <a:ext cx="5078994" cy="1711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DB865EA4-7B2D-80F5-383A-F304A624A9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5010" y="3612214"/>
            <a:ext cx="4704784" cy="1784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65225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024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1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8077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pc="-300">
                <a:solidFill>
                  <a:schemeClr val="accent1"/>
                </a:solidFill>
              </a:rPr>
              <a:t>HTTP</a:t>
            </a:r>
            <a:endParaRPr lang="ko-KR" altLang="en-US" sz="2800" b="1" spc="-3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4" descr="섬기는 사람의 무료 벡터 그래픽">
            <a:extLst>
              <a:ext uri="{FF2B5EF4-FFF2-40B4-BE49-F238E27FC236}">
                <a16:creationId xmlns:a16="http://schemas.microsoft.com/office/drawing/2014/main" id="{1BEE073A-ED5D-6CE2-85CA-5EC3EA79B7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1252" y="2252665"/>
            <a:ext cx="1895475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22BB03E-297F-A160-0593-32F20767A4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4967" y="2747965"/>
            <a:ext cx="2438400" cy="2438400"/>
          </a:xfrm>
          <a:prstGeom prst="rect">
            <a:avLst/>
          </a:prstGeom>
        </p:spPr>
      </p:pic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354A1EAA-522C-D703-8876-FE5E303BBA60}"/>
              </a:ext>
            </a:extLst>
          </p:cNvPr>
          <p:cNvSpPr/>
          <p:nvPr/>
        </p:nvSpPr>
        <p:spPr>
          <a:xfrm>
            <a:off x="5364307" y="3037910"/>
            <a:ext cx="1895475" cy="6908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1C450B8A-8587-230B-2937-17CFB30B26EB}"/>
              </a:ext>
            </a:extLst>
          </p:cNvPr>
          <p:cNvSpPr/>
          <p:nvPr/>
        </p:nvSpPr>
        <p:spPr>
          <a:xfrm rot="10800000">
            <a:off x="5283778" y="4489513"/>
            <a:ext cx="1895475" cy="6908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041E01B5-A864-7633-ECFC-D03291A7A194}"/>
              </a:ext>
            </a:extLst>
          </p:cNvPr>
          <p:cNvSpPr/>
          <p:nvPr/>
        </p:nvSpPr>
        <p:spPr>
          <a:xfrm>
            <a:off x="5589212" y="2741038"/>
            <a:ext cx="1284605" cy="1284605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요청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77CD632A-6397-66CE-DE7D-1743F4C2E386}"/>
              </a:ext>
            </a:extLst>
          </p:cNvPr>
          <p:cNvSpPr/>
          <p:nvPr/>
        </p:nvSpPr>
        <p:spPr>
          <a:xfrm>
            <a:off x="5589211" y="4192640"/>
            <a:ext cx="1284605" cy="1284605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응답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F762990A-63ED-093A-30C9-50777724A0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3145" y="3698109"/>
            <a:ext cx="775769" cy="775769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F5782C70-6838-896F-3ADD-03E5282700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42789" y="3651094"/>
            <a:ext cx="916095" cy="916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379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ADC16E78-8819-8219-C770-75C3BD1E4D45}"/>
              </a:ext>
            </a:extLst>
          </p:cNvPr>
          <p:cNvGrpSpPr/>
          <p:nvPr/>
        </p:nvGrpSpPr>
        <p:grpSpPr>
          <a:xfrm>
            <a:off x="6078750" y="917544"/>
            <a:ext cx="6113250" cy="4438504"/>
            <a:chOff x="6078750" y="356070"/>
            <a:chExt cx="6113250" cy="4438504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E4D379F-0D7A-E10A-C2FD-B3F877B38412}"/>
                </a:ext>
              </a:extLst>
            </p:cNvPr>
            <p:cNvSpPr txBox="1"/>
            <p:nvPr/>
          </p:nvSpPr>
          <p:spPr>
            <a:xfrm>
              <a:off x="6078750" y="356070"/>
              <a:ext cx="1478290" cy="3154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9900" b="1">
                  <a:solidFill>
                    <a:schemeClr val="bg1"/>
                  </a:solidFill>
                  <a:latin typeface="+mj-ea"/>
                  <a:ea typeface="+mj-ea"/>
                </a:rPr>
                <a:t>2</a:t>
              </a:r>
              <a:endParaRPr lang="ko-KR" altLang="en-US" sz="199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73F2969-8E1F-0403-B6B6-037C4B0D5DB2}"/>
                </a:ext>
              </a:extLst>
            </p:cNvPr>
            <p:cNvSpPr txBox="1"/>
            <p:nvPr/>
          </p:nvSpPr>
          <p:spPr>
            <a:xfrm>
              <a:off x="6096000" y="2929335"/>
              <a:ext cx="522880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spc="-300">
                  <a:solidFill>
                    <a:schemeClr val="bg1"/>
                  </a:solidFill>
                  <a:latin typeface="+mn-ea"/>
                </a:rPr>
                <a:t>HTTP</a:t>
              </a:r>
              <a:r>
                <a:rPr lang="ko-KR" altLang="en-US" sz="4800" b="1" spc="-300">
                  <a:solidFill>
                    <a:schemeClr val="bg1"/>
                  </a:solidFill>
                  <a:latin typeface="+mn-ea"/>
                </a:rPr>
                <a:t> 기본 인증 방식</a:t>
              </a:r>
              <a:r>
                <a:rPr lang="en-US" altLang="ko-KR" sz="4800" b="1" spc="-300">
                  <a:solidFill>
                    <a:schemeClr val="bg1"/>
                  </a:solidFill>
                  <a:latin typeface="+mn-ea"/>
                </a:rPr>
                <a:t> </a:t>
              </a:r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F9894119-F233-DC33-68F5-7374CF0E569E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545921"/>
              <a:ext cx="5374105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01021128-BA25-D6FF-656C-87D086ADE451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794574"/>
              <a:ext cx="5374105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588478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_008_10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24D60"/>
      </a:accent1>
      <a:accent2>
        <a:srgbClr val="006182"/>
      </a:accent2>
      <a:accent3>
        <a:srgbClr val="4E849C"/>
      </a:accent3>
      <a:accent4>
        <a:srgbClr val="DCDBD9"/>
      </a:accent4>
      <a:accent5>
        <a:srgbClr val="3B626E"/>
      </a:accent5>
      <a:accent6>
        <a:srgbClr val="27383E"/>
      </a:accent6>
      <a:hlink>
        <a:srgbClr val="3F3F3F"/>
      </a:hlink>
      <a:folHlink>
        <a:srgbClr val="3F3F3F"/>
      </a:folHlink>
    </a:clrScheme>
    <a:fontScheme name="Pretendard_Black_standard">
      <a:majorFont>
        <a:latin typeface="Pretendard Black"/>
        <a:ea typeface="Pretendard Black"/>
        <a:cs typeface=""/>
      </a:majorFont>
      <a:minorFont>
        <a:latin typeface="Pretendar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1117</TotalTime>
  <Words>373</Words>
  <Application>Microsoft Office PowerPoint</Application>
  <PresentationFormat>와이드스크린</PresentationFormat>
  <Paragraphs>152</Paragraphs>
  <Slides>37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41" baseType="lpstr">
      <vt:lpstr>Pretendard</vt:lpstr>
      <vt:lpstr>Pretendard Black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정s환훈</cp:lastModifiedBy>
  <cp:revision>100</cp:revision>
  <dcterms:created xsi:type="dcterms:W3CDTF">2022-08-03T01:14:38Z</dcterms:created>
  <dcterms:modified xsi:type="dcterms:W3CDTF">2023-05-14T03:00:48Z</dcterms:modified>
</cp:coreProperties>
</file>