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1" r:id="rId12"/>
    <p:sldId id="299" r:id="rId13"/>
    <p:sldId id="300" r:id="rId14"/>
    <p:sldId id="304" r:id="rId15"/>
    <p:sldId id="302" r:id="rId16"/>
    <p:sldId id="305" r:id="rId17"/>
    <p:sldId id="297" r:id="rId18"/>
    <p:sldId id="298" r:id="rId19"/>
    <p:sldId id="303" r:id="rId20"/>
    <p:sldId id="286" r:id="rId21"/>
    <p:sldId id="289" r:id="rId22"/>
    <p:sldId id="269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 autoAdjust="0"/>
    <p:restoredTop sz="74069" autoAdjust="0"/>
  </p:normalViewPr>
  <p:slideViewPr>
    <p:cSldViewPr snapToGrid="0">
      <p:cViewPr varScale="1">
        <p:scale>
          <a:sx n="99" d="100"/>
          <a:sy n="99" d="100"/>
        </p:scale>
        <p:origin x="133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7T03:45:05.66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3854 101 24575,'-19'0'0,"-4"0"0,-3 0 0,-31 0 0,-33 0 0,-16 0 0,2 0 0,20 0 0,-2 0 0,-1 0-1231,-1 0 1,-19 0 0,-5 0 0,8 0 0,23 0 1230,13 0 0,11 0 0,-3 0 0,-1 0 291,0 0 1,-1 0-292,-1 0 0,0 0 0,1 0 0,-1 0 0,4 0 0,1 1-144,5 1 0,2-1 144,-49 5 0,2 1 0,47-4 0,1 1 0,-48 5 0,9 2 0,8 0 0,3 0 0,-4-1 0,2 1 0,-1 3 0,3 0 0,4 0 0,3-1 0,-14 4 0,30-6 0,-21 4 0,33-5 4491,-9 2-4491,6 0 0,5 3 0,4-1 969,6 0-969,4-1 396,5-2-396,6 0 0,4-1 0,2 0 0,4-1 0,2 1 0,3-1 0,1 1 0,0 0 0,-2 6 0,-2 6 0,-2 9 0,-4 14 0,-4 12 0,0 12 0,-6 11 0,1 6 0,1 0 0,2 1 0,5 2 0,4-3 0,-1 4 0,1-1-1133,3-1 1133,1 10 0,2-32 0,1 16 0,3-31 0,4 11 0,2-1 0,10-3 0,4-3 0,3 2 0,5 2 0,-4 4 1133,3 1-1133,15 23 0,-8-24 0,14 19 0,-10-29 0,3 2 0,2 0 0,1-3 0,0-3 0,1-1 0,-1-4 0,-1-2 0,-3-2 0,-1-2 0,-1-3 0,0 0 0,0-2 0,-4-3 0,-3-1 0,-2-2 0,0-2 0,0 2 0,-6-7 0,5 5 0,-12-9 0,7 3 0,1-1 0,4-2 0,0-2 0,-1 2 0,-1-1 0,0 0 0,1-2 0,0-4 0,2-2 0,1-3 0,5-1 0,7-1 0,4-2 0,9 0 0,5 0 0,4 0 0,3 0 0,-4 0 0,-3 0 0,-6 0 0,-5 0 0,-5 0 0,-3 0 0,-4 0 0,-5 0 0,-1 0 0,6 0 0,-13 0 0,23 0 0,-28 0 0,24 0 0,-12 0 0,10-3 0,2 0 0,3-1 0,3 1 0,10 2 0,8-2 0,8-1 0,-1 1 0,-5 0 0,-6 0 0,-4-1 0,-5 1 0,-3 0 0,-1 0 0,-3-1 0,-2 0 0,-1 0 0,-4 0 0,-1 2 0,-1 1 0,-1 1 0,-2 0 0,-1 0 0,-5 0 0,-1 0 0,-3 0 0,-2 0 0,8 0 0,-12 0 0,15 0 0,-18 0 0,12 0 0,-9 0 0,8 0 0,-3 0 0,3 0 0,0 0 0,2 0 0,2 0 0,-1 0 0,1 0 0,0 0 0,5 0 0,2 0 0,1-2 0,1-1 0,1 0 0,2-1 0,5-1 0,3 0 0,1-1 0,-1 0 0,0-3 0,1 1 0,4-3 0,11-3 0,9-1 0,8-2 0,10 1 0,-44 8 0,2-1 0,15-2 0,0 0 0,-19 5 0,0 0 0,17-2 0,-2 0 0,16 0 0,-29 2 0,1 0 0,-3 0 0,-1 0 0,45-5 0,-5 4 0,-9 0 0,0-1 0,0 1 0,-2 0 0,-1 3 0,-9 2 0,-5 2 0,-1 0 0,-1-1 0,0-2 0,1-1 0,1 1 0,2 0 0,2-1 0,-1-1 0,-1-2 0,4 0 0,2 0 0,-1 0 0,3-2 0,-2-2 0,10-2 0,13-2-209,-44 3 0,-1 0 209,33-2 0,3-8 0,-30 9 0,15-4 0,-10 0 0,7-1 0,-23 10 0,11-3 0,-15 4 0,14-4 0,2-1 0,3 1 418,-1 1-418,-2 0 0,-2-1 0,-4 0 0,-6 2 0,-7 4 0,-8 1 0,-9 1 0,-6 0 0,-4 2 0,-2 1 0,1 0 0,-1 0 0,2-1 0,3-2 0,3-2 0,5 0 0,6-1 0,2-1 0,5-2 0,14-11 0,-18 6 0,20-12 0,-17 8 0,12-10 0,1 0 0,-1-4 0,1 1 0,0-1 0,8-5 0,0 1 0,-5-2 0,-8 1 0,-12 3 0,-9-1 0,-5 0 0,-3 1 0,-3-3 0,-3-6 0,-3-6 0,-2-12 0,-6-6 0,-6 0 0,-7 0 0,-7 0 0,-6-3 0,-4-1 0,-1 5 0,-9-7 0,-4-4 0,-3-6 0,-2 6 0,4 14 0,-2 4 0,10 15 0,-1 1 0,-9-8 0,6 7 0,-1 3 0,-13-1 0,-21-9-374,34 23 1,-1 1 373,-1 2 0,-2 0 0,-3 0 0,-3-1 0,-3-1 0,-1-1 0,-6 0 0,-1 0 0,-3-3 0,0 0-578,1 1 0,1-1 578,1 3 0,2 2 0,3 2 0,2 2 0,-1 2 0,1 1 0,0 2 0,0 0 0,0 0 0,1 1 0,6 1 0,-12 0-308,-2 6 1,-21 0 0,-14-1-1,-9 1 1,-2 1 0,4-1-1,11 2 1,18 0 307,-9-2 0,15 1 0,-17 0-433,13 2 1,-18-1 0,-13 0 0,-5 0 0,-1 0 0,5 1 0,11 1-1,18 1 1,23 1 432,-22 3 0,-20 0 0,1 0 495,27 0-495,-21 4 0,7 3 0,1 5 0,3 3 0,5-1 0,0 1 0,8-2 0,3 1 0,2-3 1941,5-1-1941,6-2 5397,2-2-5397,3-1 419,1 0-419,1 0 0,2-1 0,4-1 0,-1 0 0,1-2 0,4-1 0,1 0 0,6 0 0,1 0 0,3 0 0,-2 0 0,10 0 0,-3 0 0,10 0 0,-2 0 0,3 0 0,-1 0 0,1 0 0,0 0 0,0 0 0,2 0 0,3-2 0,2-1 0,0-3 0,0-3 0,-1 0 0,1 1 0,1 1 0,1 0 0,0 0 0,0-1 0,0-2 0,0 1 0,0-1 0,0 0 0,0 1 0,0-3 0,0 4 0,0 1 0,0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7T03:45:09.77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24575,'9'0'0,"-2"0"0,-3 0 0,1 0 0,-1 0 0,0 0 0,0 0 0,1 0 0,1 0 0,1 0 0,2 0 0,0 0 0,0 0 0,0 0 0,1 0 0,0 0 0,0 0 0,0 0 0,-1 0 0,1 0 0,-2 0 0,0 0 0,-3 0 0,1 0 0,-2 0 0,0 0 0,2 0 0,1 0 0,2 0 0,0 0 0,1 0 0,1 0 0,-3 0 0,5 0 0,-3 0 0,5 0 0,-5 0 0,0 0 0,-3 0 0,0 0 0,-1 0 0,-2 0 0,1 0 0,3 0 0,3 0 0,3 0 0,1 2 0,3 0 0,0 1 0,0-1 0,0-1 0,-2-1 0,3 0 0,-7 0 0,6 0 0,-8 0 0,3 0 0,-2 2 0,-1 0 0,-1 1 0,0-1 0,0-2 0,0 0 0,-3 0 0,-1 1 0,-3 2 0,0-1 0,2 0 0,2-2 0,3 0 0,0 0 0,0 0 0,2 0 0,3 0 0,4 0 0,3 0 0,-1 0 0,4 0 0,5 0 0,-8 0 0,7 0 0,-12 0 0,4 0 0,5 0 0,-8 0 0,6 0 0,-5 0 0,3 0 0,-1 0 0,-2 0 0,-3 0 0,0 0 0,-1 0 0,0 0 0,1 0 0,0 0 0,2 0 0,0 0 0,-2 0 0,2 0 0,-1 0 0,1 0 0,1 0 0,-2 0 0,2 0 0,-3 0 0,0 0 0,2 0 0,-1 0 0,2 0 0,5 0 0,-8 0 0,7 0 0,-10 0 0,6 0 0,-3 0 0,0 0 0,-1 0 0,-2 0 0,1 0 0,-1 0 0,-2 0 0,1 0 0,2 0 0,0 0 0,4 0 0,1 0 0,0 0 0,1 0 0,-2 0 0,0 0 0,0 0 0,1 0 0,0 0 0,0 0 0,0 0 0,-1 0 0,1 0 0,1 0 0,2 0 0,-1 0 0,4 0 0,1 0 0,6 0 0,-10 0 0,4 0 0,-9 0 0,4 0 0,1 0 0,-1 0 0,-2 0 0,-1 0 0,2 0 0,1 0 0,2 0 0,-1 0 0,-2 0 0,-2 0 0,2 0 0,0 0 0,2 0 0,0 0 0,0 0 0,-1 0 0,0 0 0,-1 0 0,0 0 0,1 0 0,-1 0 0,1 0 0,-1 0 0,-3 0 0,-1 0 0,-2 0 0,0 0 0,2 0 0,0 0 0,-1 0 0,0 0 0,-1 0 0,-4 0 0,3 0 0,-3 0 0,4 0 0,-1 0 0,0 0 0,-2 0 0,3 0 0,1 0 0,3 0 0,0 0 0,-1 0 0,-3 0 0,-2 0 0,-1 0 0,-1 0 0,1 0 0,-1 2 0,1 0 0,-3 1 0,1 1 0,-3-2 0,-2 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C9359-966A-4A86-808E-87904B870460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D80-D4E3-480E-BB9A-F3A261366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5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8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5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8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92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2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0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21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64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3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3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74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8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26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2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6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0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0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5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1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9D80-D4E3-480E-BB9A-F3A2613663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6813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3728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3B05E510-7492-429F-AB2D-2076B160AE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0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2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5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1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3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1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E510-7492-429F-AB2D-2076B160A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548714"/>
            <a:ext cx="10515600" cy="462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6F03-11C9-4AB3-9D68-F44C447E8825}" type="datetimeFigureOut">
              <a:rPr lang="ko-KR" altLang="en-US" smtClean="0"/>
              <a:t>2023. 5. 25.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3B05E510-7492-429F-AB2D-2076B160AE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9967643"/>
              </p:ext>
            </p:extLst>
          </p:nvPr>
        </p:nvGraphicFramePr>
        <p:xfrm>
          <a:off x="838200" y="365126"/>
          <a:ext cx="10515600" cy="89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33435941"/>
                    </a:ext>
                  </a:extLst>
                </a:gridCol>
              </a:tblGrid>
              <a:tr h="8952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80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4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tree/main/libcxx/include/__tre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jdk/jdk/blob/master/src/java.base/share/classes/java/util/ArrayList.java" TargetMode="External"/><Relationship Id="rId4" Type="http://schemas.openxmlformats.org/officeDocument/2006/relationships/hyperlink" Target="https://github.com/python/cpython/blob/v3.9.1/Objects/dictobject.c#L13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4248" y="1587730"/>
            <a:ext cx="10529804" cy="20199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/>
              <a:t>프로그래밍 언어들의 자료구조는 </a:t>
            </a:r>
            <a:br>
              <a:rPr lang="en-US" altLang="ko-KR" sz="5400" b="1" dirty="0"/>
            </a:br>
            <a:r>
              <a:rPr lang="ko-KR" altLang="en-US" sz="5400" b="1" dirty="0"/>
              <a:t>어떻게 구현되어 있을까</a:t>
            </a:r>
            <a:r>
              <a:rPr lang="en-US" altLang="ko-KR" sz="5400" b="1" dirty="0"/>
              <a:t>?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0052" y="4034300"/>
            <a:ext cx="9144000" cy="1655762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/>
              <a:t>나는 궁금하다</a:t>
            </a:r>
            <a:r>
              <a:rPr lang="en-US" altLang="ko-KR" sz="2000" dirty="0"/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이호준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34052" y="5244411"/>
            <a:ext cx="612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 err="1"/>
              <a:t>ArrayDeque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13783-0EB8-18FF-B554-94ABF1CA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4008"/>
            <a:ext cx="7035800" cy="387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212ABA-9829-9FBB-6AE9-6596E8BE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447" y="4196648"/>
            <a:ext cx="6144883" cy="254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87910B-8DE3-09BB-ED14-BD2BC078D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017" y="0"/>
            <a:ext cx="5590757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Map Container 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b="1" dirty="0" err="1"/>
              <a:t>HashTable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E283C0-B377-7DA4-BD5F-36735D59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3224"/>
            <a:ext cx="7772400" cy="11157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F20EC4-83EA-D43A-00C9-9D5159EB4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68" y="3485133"/>
            <a:ext cx="7208890" cy="33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Map Container 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b="1" dirty="0" err="1"/>
              <a:t>TreeMap</a:t>
            </a:r>
            <a:r>
              <a:rPr lang="en-US" altLang="ko-KR" b="1" dirty="0"/>
              <a:t> (Red-Black Tree)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F404D-14B4-22F7-EA63-D66BBAE4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3604"/>
            <a:ext cx="6079435" cy="4634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AD456D-9296-7FCC-50BC-5FC683A2D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25" y="-8821"/>
            <a:ext cx="5623775" cy="68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Map Container 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HashMap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5562E-6696-B599-99C4-A588DBAB9591}"/>
              </a:ext>
            </a:extLst>
          </p:cNvPr>
          <p:cNvSpPr txBox="1"/>
          <p:nvPr/>
        </p:nvSpPr>
        <p:spPr>
          <a:xfrm>
            <a:off x="838200" y="236308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하나의 해시 버킷에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8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개의 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-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값 쌍이 모이면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링크드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 리스트를 트리로 변경한다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만약 해당 버킷에 있는 데이터를 삭제하여 개수가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6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개에 이르면 다시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링크드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 리스트로 변경한다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 panose="02000503020000020003" pitchFamily="2" charset="0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290E1-4AA4-AB3B-C11E-B410BE4C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65700"/>
            <a:ext cx="6045200" cy="1892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E5B492-2B8A-EF5E-8133-2E354E224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28985"/>
            <a:ext cx="6477000" cy="21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3B3A1C8-840A-D254-F4D0-87AC2907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05" y="0"/>
            <a:ext cx="6065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0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Map Container 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b="1" dirty="0" err="1"/>
              <a:t>LinkedHashMap</a:t>
            </a:r>
            <a:r>
              <a:rPr lang="en-US" altLang="ko-KR" b="1" dirty="0"/>
              <a:t> (extends HashMap)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doubly-linked list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입력 순서를 보장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LRU Cache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2036BA-CF5C-62C3-672A-C7557E61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01" y="2273300"/>
            <a:ext cx="77597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FBA212-4D8D-F198-A791-1DC28D52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4" y="180831"/>
            <a:ext cx="9558131" cy="65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Set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/>
              <a:t>HashSet (</a:t>
            </a:r>
            <a:r>
              <a:rPr lang="en-US" altLang="ko-KR" sz="2400" b="1" dirty="0" err="1"/>
              <a:t>HashTable</a:t>
            </a:r>
            <a:r>
              <a:rPr lang="en-US" altLang="ko-KR" sz="24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70A82-B4C4-9FCB-41FE-2DD83689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159"/>
            <a:ext cx="6954078" cy="453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0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Set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 err="1"/>
              <a:t>TreeSet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5CDC0A-2E5D-CF26-7932-A15303CD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16165"/>
            <a:ext cx="8199783" cy="44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2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Synchronized Collections</a:t>
            </a:r>
            <a:endParaRPr lang="ko-KR" altLang="en-US" sz="3600" b="1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164C42D-3D74-13BE-AFFA-9ACB96962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263536"/>
            <a:ext cx="5691389" cy="55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Collection Framework</a:t>
            </a:r>
            <a:endParaRPr lang="ko-KR" altLang="en-US" sz="3600" b="1" dirty="0"/>
          </a:p>
        </p:txBody>
      </p:sp>
      <p:pic>
        <p:nvPicPr>
          <p:cNvPr id="7" name="그림 6" descr="스크린샷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912F1493-0AAB-1573-C285-027EE47E4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0" y="1449067"/>
            <a:ext cx="10577480" cy="52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0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C++ STL Container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’Map’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Red-Black Tree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’</a:t>
            </a:r>
            <a:r>
              <a:rPr lang="en-US" altLang="ko-KR" b="1" dirty="0" err="1"/>
              <a:t>Unordered_map</a:t>
            </a:r>
            <a:r>
              <a:rPr lang="en-US" altLang="ko-KR" b="1" dirty="0"/>
              <a:t>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Hash Table ( is an array-like data structure that holds buckets or slots. is divided into buckets, where each bucket represents a slot in the hash table)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Collision Handling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Separate Chaining : each slot in the hash table contains a linked list or another data structure to store multiple key-value pairs that hash to the same slot. (find, rehash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Rehashing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As the number of elements in the </a:t>
            </a:r>
            <a:r>
              <a:rPr lang="en-US" altLang="ko-KR" dirty="0" err="1"/>
              <a:t>unordered_map</a:t>
            </a:r>
            <a:r>
              <a:rPr lang="en-US" altLang="ko-KR" dirty="0"/>
              <a:t> grows, the container may automatically rehash and resize the bucket array to maintain an appropriate load factor. </a:t>
            </a:r>
          </a:p>
        </p:txBody>
      </p:sp>
    </p:spTree>
    <p:extLst>
      <p:ext uri="{BB962C8B-B14F-4D97-AF65-F5344CB8AC3E}">
        <p14:creationId xmlns:p14="http://schemas.microsoft.com/office/powerpoint/2010/main" val="2456977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Python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▣ </a:t>
            </a:r>
            <a:r>
              <a:rPr lang="en-US" altLang="ko-KR" sz="2400" b="1" dirty="0" err="1"/>
              <a:t>Dict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Hash Table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Collision handling (</a:t>
            </a:r>
            <a:r>
              <a:rPr lang="en-US" altLang="ko-KR" sz="1800" dirty="0"/>
              <a:t>Open addressing method)</a:t>
            </a:r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F96654-223A-1963-8D3B-A7AC8A02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56" y="3196499"/>
            <a:ext cx="9293088" cy="36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45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Reference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ko-KR" sz="2000" b="0" i="0" u="sng" dirty="0">
                <a:effectLst/>
                <a:latin typeface="Söhne"/>
                <a:hlinkClick r:id="rId3"/>
              </a:rPr>
              <a:t>https://github.com/llvm/llvm-project/tree/main/libcxx/include/__tree</a:t>
            </a:r>
            <a:endParaRPr lang="en" altLang="ko-KR" sz="2000" b="0" i="0" u="sng" dirty="0"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" altLang="ko-KR" sz="2000" dirty="0">
                <a:hlinkClick r:id="rId4"/>
              </a:rPr>
              <a:t>https://github.com/python/cpython/blob/v3.9.1/Objects/dictobject.c#L133</a:t>
            </a:r>
            <a:endParaRPr lang="en" altLang="ko-KR" sz="2000" dirty="0"/>
          </a:p>
          <a:p>
            <a:pPr>
              <a:lnSpc>
                <a:spcPct val="150000"/>
              </a:lnSpc>
            </a:pPr>
            <a:r>
              <a:rPr lang="en" altLang="ko-KR" sz="2000" dirty="0">
                <a:hlinkClick r:id="rId5"/>
              </a:rPr>
              <a:t>https://github.com/openjdk/jdk/blob/master/src/java.base/share/classes/java/util/ArrayList.java</a:t>
            </a:r>
            <a:endParaRPr lang="en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72836" y="1280160"/>
            <a:ext cx="10481216" cy="2676697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Q &amp; A</a:t>
            </a:r>
            <a:endParaRPr lang="ko-KR" altLang="en-US" sz="5400" b="1" dirty="0"/>
          </a:p>
        </p:txBody>
      </p:sp>
      <p:sp>
        <p:nvSpPr>
          <p:cNvPr id="4" name="직사각형 3"/>
          <p:cNvSpPr/>
          <p:nvPr/>
        </p:nvSpPr>
        <p:spPr>
          <a:xfrm flipV="1">
            <a:off x="872836" y="5655892"/>
            <a:ext cx="1048121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5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 Map Interface</a:t>
            </a:r>
            <a:endParaRPr lang="ko-KR" altLang="en-US" sz="3600" b="1" dirty="0"/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38D8839D-1CDB-C658-91B2-2EF03E816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70" y="1365242"/>
            <a:ext cx="9744460" cy="44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 err="1"/>
              <a:t>ArrayList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As elements are added to an </a:t>
            </a:r>
            <a:r>
              <a:rPr lang="en-US" altLang="ko-KR" sz="2000" dirty="0" err="1"/>
              <a:t>ArrayList</a:t>
            </a:r>
            <a:r>
              <a:rPr lang="en-US" altLang="ko-KR" sz="2000" dirty="0"/>
              <a:t>, its capacity grows automatically.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Default Capacity = 10;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9737D-DAE6-92C3-364A-2306FF4B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81" y="3439563"/>
            <a:ext cx="8522655" cy="30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7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 err="1"/>
              <a:t>ArrayList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23360-9B3C-7C2F-861C-015370ED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5" y="2571649"/>
            <a:ext cx="5006009" cy="3378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D4E455-F535-78CE-AD60-43E43D4C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35" y="1301925"/>
            <a:ext cx="6680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 err="1"/>
              <a:t>ArrayList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EE549D-B1FF-9227-2A02-47669FEB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2569399"/>
            <a:ext cx="627380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69B0DD-F89B-E86F-3405-B2A8A1F3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81" y="177281"/>
            <a:ext cx="5548431" cy="66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/>
              <a:t>Vector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B3A45D-8297-C7BA-208C-CFF3DA29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2674"/>
            <a:ext cx="6819900" cy="414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E3E8EF-57EE-07E5-64EB-C10744649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301925"/>
            <a:ext cx="5990534" cy="5448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87BCA3F-DE19-8F8C-E700-A903BEBC0121}"/>
                  </a:ext>
                </a:extLst>
              </p14:cNvPr>
              <p14:cNvContentPartPr/>
              <p14:nvPr/>
            </p14:nvContentPartPr>
            <p14:xfrm>
              <a:off x="6021228" y="5435265"/>
              <a:ext cx="3593880" cy="1232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87BCA3F-DE19-8F8C-E700-A903BEBC01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3228" y="5417265"/>
                <a:ext cx="362952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53A17E5-314B-4052-868A-4ABD299BC2FE}"/>
                  </a:ext>
                </a:extLst>
              </p14:cNvPr>
              <p14:cNvContentPartPr/>
              <p14:nvPr/>
            </p14:nvContentPartPr>
            <p14:xfrm>
              <a:off x="1577388" y="5006865"/>
              <a:ext cx="1020240" cy="165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53A17E5-314B-4052-868A-4ABD299BC2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9388" y="4989225"/>
                <a:ext cx="105588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78966AA-BFFB-8D89-3067-1AE8FD194783}"/>
              </a:ext>
            </a:extLst>
          </p:cNvPr>
          <p:cNvSpPr txBox="1"/>
          <p:nvPr/>
        </p:nvSpPr>
        <p:spPr>
          <a:xfrm>
            <a:off x="6357200" y="638335"/>
            <a:ext cx="449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highlight>
                  <a:srgbClr val="FFFF00"/>
                </a:highlight>
              </a:rPr>
              <a:t>Add, Remove, Get </a:t>
            </a:r>
            <a:r>
              <a:rPr kumimoji="1" lang="en-US" altLang="ko-KR" sz="2800" dirty="0" err="1">
                <a:highlight>
                  <a:srgbClr val="FFFF00"/>
                </a:highlight>
              </a:rPr>
              <a:t>etc</a:t>
            </a:r>
            <a:r>
              <a:rPr kumimoji="1" lang="en-US" altLang="ko-KR" sz="2800" dirty="0">
                <a:highlight>
                  <a:srgbClr val="FFFF00"/>
                </a:highlight>
              </a:rPr>
              <a:t>…</a:t>
            </a:r>
            <a:endParaRPr kumimoji="1" lang="ko-KR" alt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958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/>
              <a:t>LinkedList (Doubly-Linked List)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2D4A3-732B-B918-B368-C2B696A6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08" y="2352674"/>
            <a:ext cx="6819900" cy="414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1934D7-35DD-8738-90E0-6A9D88D626CD}"/>
              </a:ext>
            </a:extLst>
          </p:cNvPr>
          <p:cNvSpPr txBox="1"/>
          <p:nvPr/>
        </p:nvSpPr>
        <p:spPr>
          <a:xfrm>
            <a:off x="6567152" y="1766028"/>
            <a:ext cx="4786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1" dirty="0">
                <a:effectLst/>
                <a:highlight>
                  <a:srgbClr val="FFFF00"/>
                </a:highlight>
              </a:rPr>
              <a:t>Queue&lt;Integer&gt;</a:t>
            </a:r>
            <a:r>
              <a:rPr lang="en" altLang="ko-KR" b="1" dirty="0">
                <a:highlight>
                  <a:srgbClr val="FFFF00"/>
                </a:highlight>
              </a:rPr>
              <a:t> q </a:t>
            </a:r>
            <a:r>
              <a:rPr lang="en" altLang="ko-KR" b="1" dirty="0">
                <a:effectLst/>
                <a:highlight>
                  <a:srgbClr val="FFFF00"/>
                </a:highlight>
              </a:rPr>
              <a:t>=</a:t>
            </a:r>
            <a:r>
              <a:rPr lang="en" altLang="ko-KR" b="1" dirty="0">
                <a:highlight>
                  <a:srgbClr val="FFFF00"/>
                </a:highlight>
              </a:rPr>
              <a:t> </a:t>
            </a:r>
            <a:r>
              <a:rPr lang="en" altLang="ko-KR" b="1" dirty="0">
                <a:effectLst/>
                <a:highlight>
                  <a:srgbClr val="FFFF00"/>
                </a:highlight>
              </a:rPr>
              <a:t>new</a:t>
            </a:r>
            <a:r>
              <a:rPr lang="en" altLang="ko-KR" b="1" dirty="0">
                <a:highlight>
                  <a:srgbClr val="FFFF00"/>
                </a:highlight>
              </a:rPr>
              <a:t> </a:t>
            </a:r>
            <a:r>
              <a:rPr lang="en" altLang="ko-KR" b="1" dirty="0">
                <a:effectLst/>
                <a:highlight>
                  <a:srgbClr val="FFFF00"/>
                </a:highlight>
              </a:rPr>
              <a:t>LinkedList&lt;&gt;();</a:t>
            </a:r>
            <a:r>
              <a:rPr lang="en" altLang="ko-KR" b="1" dirty="0">
                <a:highlight>
                  <a:srgbClr val="FFFF00"/>
                </a:highlight>
              </a:rPr>
              <a:t> 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449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3600" b="1" dirty="0"/>
              <a:t>Java</a:t>
            </a:r>
            <a:endParaRPr lang="ko-KR" altLang="en-US" sz="36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C7F02E-8BF3-67A5-B054-BBCB1FA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14"/>
            <a:ext cx="10515600" cy="49547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▣ </a:t>
            </a:r>
            <a:r>
              <a:rPr lang="en-US" altLang="ko-KR" sz="2400" b="1" dirty="0" err="1"/>
              <a:t>PriorityQueue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5D21AA-C697-9B08-2517-0FD0C394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2" y="2244103"/>
            <a:ext cx="7500126" cy="14887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EBC73-F2E2-9328-5DDD-A2701E7E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52" y="3732892"/>
            <a:ext cx="8078326" cy="2770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D8521A-950D-8004-6B20-65B1FF4918F3}"/>
              </a:ext>
            </a:extLst>
          </p:cNvPr>
          <p:cNvSpPr txBox="1"/>
          <p:nvPr/>
        </p:nvSpPr>
        <p:spPr>
          <a:xfrm>
            <a:off x="5499280" y="231523"/>
            <a:ext cx="585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FF0000"/>
                </a:solidFill>
              </a:rPr>
              <a:t>그렇다면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!!!</a:t>
            </a:r>
          </a:p>
          <a:p>
            <a:r>
              <a:rPr kumimoji="1" lang="en-US" altLang="ko-KR" sz="2800" b="1" dirty="0">
                <a:solidFill>
                  <a:srgbClr val="FF0000"/>
                </a:solidFill>
              </a:rPr>
              <a:t>PQ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(Heap)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은 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Balanced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 한가요</a:t>
            </a:r>
            <a:r>
              <a:rPr kumimoji="1" lang="en-US" altLang="ko-KR" sz="2800" b="1" dirty="0">
                <a:solidFill>
                  <a:srgbClr val="FF0000"/>
                </a:solidFill>
              </a:rPr>
              <a:t>??</a:t>
            </a:r>
            <a:endParaRPr kumimoji="1"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696BC-27C3-9C67-9CF2-9580ADCCE732}"/>
              </a:ext>
            </a:extLst>
          </p:cNvPr>
          <p:cNvSpPr txBox="1"/>
          <p:nvPr/>
        </p:nvSpPr>
        <p:spPr>
          <a:xfrm>
            <a:off x="3472070" y="1701135"/>
            <a:ext cx="475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(Default : Min Heap)</a:t>
            </a:r>
          </a:p>
        </p:txBody>
      </p:sp>
    </p:spTree>
    <p:extLst>
      <p:ext uri="{BB962C8B-B14F-4D97-AF65-F5344CB8AC3E}">
        <p14:creationId xmlns:p14="http://schemas.microsoft.com/office/powerpoint/2010/main" val="38271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393</Words>
  <Application>Microsoft Macintosh PowerPoint</Application>
  <PresentationFormat>와이드스크린</PresentationFormat>
  <Paragraphs>85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Söhne</vt:lpstr>
      <vt:lpstr>Arial</vt:lpstr>
      <vt:lpstr>Avenir</vt:lpstr>
      <vt:lpstr>Office 테마</vt:lpstr>
      <vt:lpstr>프로그래밍 언어들의 자료구조는  어떻게 구현되어 있을까?</vt:lpstr>
      <vt:lpstr>Java Collection Framework</vt:lpstr>
      <vt:lpstr>Java Map Interface</vt:lpstr>
      <vt:lpstr>Java</vt:lpstr>
      <vt:lpstr>Java</vt:lpstr>
      <vt:lpstr>Java</vt:lpstr>
      <vt:lpstr>Java</vt:lpstr>
      <vt:lpstr>Java</vt:lpstr>
      <vt:lpstr>Java</vt:lpstr>
      <vt:lpstr>Java</vt:lpstr>
      <vt:lpstr>Java Map Container </vt:lpstr>
      <vt:lpstr>Java Map Container </vt:lpstr>
      <vt:lpstr>Java Map Container </vt:lpstr>
      <vt:lpstr>PowerPoint 프레젠테이션</vt:lpstr>
      <vt:lpstr>Java Map Container </vt:lpstr>
      <vt:lpstr>PowerPoint 프레젠테이션</vt:lpstr>
      <vt:lpstr>Java Set</vt:lpstr>
      <vt:lpstr>Java Set</vt:lpstr>
      <vt:lpstr>Java Synchronized Collections</vt:lpstr>
      <vt:lpstr>C++ STL Container</vt:lpstr>
      <vt:lpstr>Python</vt:lpstr>
      <vt:lpstr>Reference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Diff Comparison Tool</dc:title>
  <dc:creator>user</dc:creator>
  <cp:lastModifiedBy>이호준</cp:lastModifiedBy>
  <cp:revision>547</cp:revision>
  <dcterms:created xsi:type="dcterms:W3CDTF">2022-08-12T01:44:05Z</dcterms:created>
  <dcterms:modified xsi:type="dcterms:W3CDTF">2023-05-27T18:52:58Z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