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4CE"/>
    <a:srgbClr val="FA2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98480-7687-446F-B855-6DFF7A041588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9D88CA07-578C-4CA8-91CF-2157D832153F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Exploratory Research</a:t>
          </a:r>
        </a:p>
        <a:p>
          <a:r>
            <a:rPr lang="en-US" dirty="0"/>
            <a:t>Asks WHY</a:t>
          </a:r>
        </a:p>
      </dgm:t>
    </dgm:pt>
    <dgm:pt modelId="{4FF523F1-C7CF-40E4-9E32-DC03DDE0F8E8}" type="parTrans" cxnId="{0D8195BA-A40F-464A-B252-42F3E4C17005}">
      <dgm:prSet/>
      <dgm:spPr/>
      <dgm:t>
        <a:bodyPr/>
        <a:lstStyle/>
        <a:p>
          <a:endParaRPr lang="en-US"/>
        </a:p>
      </dgm:t>
    </dgm:pt>
    <dgm:pt modelId="{9BC59545-0160-4259-B708-6E803E650537}" type="sibTrans" cxnId="{0D8195BA-A40F-464A-B252-42F3E4C17005}">
      <dgm:prSet/>
      <dgm:spPr/>
      <dgm:t>
        <a:bodyPr/>
        <a:lstStyle/>
        <a:p>
          <a:endParaRPr lang="en-US"/>
        </a:p>
      </dgm:t>
    </dgm:pt>
    <dgm:pt modelId="{8A91A160-6856-4299-AC5D-E99695D4D88C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Descriptive Research </a:t>
          </a:r>
        </a:p>
        <a:p>
          <a:r>
            <a:rPr lang="en-US" dirty="0"/>
            <a:t>Asks WHAT</a:t>
          </a:r>
        </a:p>
        <a:p>
          <a:endParaRPr lang="en-US" dirty="0"/>
        </a:p>
      </dgm:t>
    </dgm:pt>
    <dgm:pt modelId="{9A90C4CF-EAFF-471F-833D-482ECFF0DF36}" type="parTrans" cxnId="{86D8F2F9-6DDD-4E48-8DA4-28D3D3140DB5}">
      <dgm:prSet/>
      <dgm:spPr/>
      <dgm:t>
        <a:bodyPr/>
        <a:lstStyle/>
        <a:p>
          <a:endParaRPr lang="en-US"/>
        </a:p>
      </dgm:t>
    </dgm:pt>
    <dgm:pt modelId="{0AA892BD-1CA6-4AAB-9087-1C72D544F89E}" type="sibTrans" cxnId="{86D8F2F9-6DDD-4E48-8DA4-28D3D3140DB5}">
      <dgm:prSet/>
      <dgm:spPr/>
      <dgm:t>
        <a:bodyPr/>
        <a:lstStyle/>
        <a:p>
          <a:endParaRPr lang="en-US"/>
        </a:p>
      </dgm:t>
    </dgm:pt>
    <dgm:pt modelId="{888F0E83-C205-44ED-8088-98F7E24CDD29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Causal Research</a:t>
          </a:r>
        </a:p>
        <a:p>
          <a:r>
            <a:rPr lang="en-US" dirty="0"/>
            <a:t>Asks WILL</a:t>
          </a:r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1E1AAEA5-063D-49FB-A18D-E6DA81B333B2}" type="parTrans" cxnId="{670B2040-06C8-42D2-A43E-DDFC795EF20A}">
      <dgm:prSet/>
      <dgm:spPr/>
      <dgm:t>
        <a:bodyPr/>
        <a:lstStyle/>
        <a:p>
          <a:endParaRPr lang="en-US"/>
        </a:p>
      </dgm:t>
    </dgm:pt>
    <dgm:pt modelId="{F66E654B-161C-467F-AD72-7BAC6F60E254}" type="sibTrans" cxnId="{670B2040-06C8-42D2-A43E-DDFC795EF20A}">
      <dgm:prSet/>
      <dgm:spPr/>
      <dgm:t>
        <a:bodyPr/>
        <a:lstStyle/>
        <a:p>
          <a:endParaRPr lang="en-US"/>
        </a:p>
      </dgm:t>
    </dgm:pt>
    <dgm:pt modelId="{7434DB2A-1A0C-441B-8C3F-4C85FBB32C94}" type="pres">
      <dgm:prSet presAssocID="{2D798480-7687-446F-B855-6DFF7A041588}" presName="Name0" presStyleCnt="0">
        <dgm:presLayoutVars>
          <dgm:dir/>
          <dgm:animLvl val="lvl"/>
          <dgm:resizeHandles val="exact"/>
        </dgm:presLayoutVars>
      </dgm:prSet>
      <dgm:spPr/>
    </dgm:pt>
    <dgm:pt modelId="{38BA9EDE-4AAE-4E09-A34A-B4807324B479}" type="pres">
      <dgm:prSet presAssocID="{9D88CA07-578C-4CA8-91CF-2157D832153F}" presName="Name8" presStyleCnt="0"/>
      <dgm:spPr/>
    </dgm:pt>
    <dgm:pt modelId="{37F2BA99-31E3-4477-BA3A-25BB324A7723}" type="pres">
      <dgm:prSet presAssocID="{9D88CA07-578C-4CA8-91CF-2157D832153F}" presName="level" presStyleLbl="node1" presStyleIdx="0" presStyleCnt="3">
        <dgm:presLayoutVars>
          <dgm:chMax val="1"/>
          <dgm:bulletEnabled val="1"/>
        </dgm:presLayoutVars>
      </dgm:prSet>
      <dgm:spPr/>
    </dgm:pt>
    <dgm:pt modelId="{3A30C7EE-AB4B-468C-B708-FACD3378E599}" type="pres">
      <dgm:prSet presAssocID="{9D88CA07-578C-4CA8-91CF-2157D832153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BB438E9-0645-46F7-B0ED-4FB6FAC9515F}" type="pres">
      <dgm:prSet presAssocID="{8A91A160-6856-4299-AC5D-E99695D4D88C}" presName="Name8" presStyleCnt="0"/>
      <dgm:spPr/>
    </dgm:pt>
    <dgm:pt modelId="{3597CDDA-8161-4D9E-81FD-7AEEDCE4F462}" type="pres">
      <dgm:prSet presAssocID="{8A91A160-6856-4299-AC5D-E99695D4D88C}" presName="level" presStyleLbl="node1" presStyleIdx="1" presStyleCnt="3" custScaleX="107568">
        <dgm:presLayoutVars>
          <dgm:chMax val="1"/>
          <dgm:bulletEnabled val="1"/>
        </dgm:presLayoutVars>
      </dgm:prSet>
      <dgm:spPr/>
    </dgm:pt>
    <dgm:pt modelId="{59B6D928-7B90-4B0C-8186-32005D40F34F}" type="pres">
      <dgm:prSet presAssocID="{8A91A160-6856-4299-AC5D-E99695D4D8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FFD96E7-0786-44AB-9FC6-756001225EA3}" type="pres">
      <dgm:prSet presAssocID="{888F0E83-C205-44ED-8088-98F7E24CDD29}" presName="Name8" presStyleCnt="0"/>
      <dgm:spPr/>
    </dgm:pt>
    <dgm:pt modelId="{14E9A86B-90BC-4DC6-9813-100829799651}" type="pres">
      <dgm:prSet presAssocID="{888F0E83-C205-44ED-8088-98F7E24CDD29}" presName="level" presStyleLbl="node1" presStyleIdx="2" presStyleCnt="3" custScaleX="122829">
        <dgm:presLayoutVars>
          <dgm:chMax val="1"/>
          <dgm:bulletEnabled val="1"/>
        </dgm:presLayoutVars>
      </dgm:prSet>
      <dgm:spPr/>
    </dgm:pt>
    <dgm:pt modelId="{ECBDA58A-2405-4678-8CB3-C1CAA311DDCD}" type="pres">
      <dgm:prSet presAssocID="{888F0E83-C205-44ED-8088-98F7E24CDD2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D03691E-EA7A-4283-B0E0-9DE58CB59A7D}" type="presOf" srcId="{9D88CA07-578C-4CA8-91CF-2157D832153F}" destId="{3A30C7EE-AB4B-468C-B708-FACD3378E599}" srcOrd="1" destOrd="0" presId="urn:microsoft.com/office/officeart/2005/8/layout/pyramid3"/>
    <dgm:cxn modelId="{A3A5C02B-680B-4DED-A503-E35C76FA90AE}" type="presOf" srcId="{9D88CA07-578C-4CA8-91CF-2157D832153F}" destId="{37F2BA99-31E3-4477-BA3A-25BB324A7723}" srcOrd="0" destOrd="0" presId="urn:microsoft.com/office/officeart/2005/8/layout/pyramid3"/>
    <dgm:cxn modelId="{670B2040-06C8-42D2-A43E-DDFC795EF20A}" srcId="{2D798480-7687-446F-B855-6DFF7A041588}" destId="{888F0E83-C205-44ED-8088-98F7E24CDD29}" srcOrd="2" destOrd="0" parTransId="{1E1AAEA5-063D-49FB-A18D-E6DA81B333B2}" sibTransId="{F66E654B-161C-467F-AD72-7BAC6F60E254}"/>
    <dgm:cxn modelId="{C0645D64-E17F-4946-B604-7968B21309DF}" type="presOf" srcId="{2D798480-7687-446F-B855-6DFF7A041588}" destId="{7434DB2A-1A0C-441B-8C3F-4C85FBB32C94}" srcOrd="0" destOrd="0" presId="urn:microsoft.com/office/officeart/2005/8/layout/pyramid3"/>
    <dgm:cxn modelId="{EA6C784B-288B-49B4-A536-CE915D64610D}" type="presOf" srcId="{888F0E83-C205-44ED-8088-98F7E24CDD29}" destId="{ECBDA58A-2405-4678-8CB3-C1CAA311DDCD}" srcOrd="1" destOrd="0" presId="urn:microsoft.com/office/officeart/2005/8/layout/pyramid3"/>
    <dgm:cxn modelId="{AB435A6B-0DCD-4934-B7C6-3B79790A54EC}" type="presOf" srcId="{8A91A160-6856-4299-AC5D-E99695D4D88C}" destId="{59B6D928-7B90-4B0C-8186-32005D40F34F}" srcOrd="1" destOrd="0" presId="urn:microsoft.com/office/officeart/2005/8/layout/pyramid3"/>
    <dgm:cxn modelId="{E5F2354E-872F-4183-B81A-CBC0A79D11F3}" type="presOf" srcId="{8A91A160-6856-4299-AC5D-E99695D4D88C}" destId="{3597CDDA-8161-4D9E-81FD-7AEEDCE4F462}" srcOrd="0" destOrd="0" presId="urn:microsoft.com/office/officeart/2005/8/layout/pyramid3"/>
    <dgm:cxn modelId="{516B20A5-DCDE-4C71-AB7A-AC754E8AB7F6}" type="presOf" srcId="{888F0E83-C205-44ED-8088-98F7E24CDD29}" destId="{14E9A86B-90BC-4DC6-9813-100829799651}" srcOrd="0" destOrd="0" presId="urn:microsoft.com/office/officeart/2005/8/layout/pyramid3"/>
    <dgm:cxn modelId="{0D8195BA-A40F-464A-B252-42F3E4C17005}" srcId="{2D798480-7687-446F-B855-6DFF7A041588}" destId="{9D88CA07-578C-4CA8-91CF-2157D832153F}" srcOrd="0" destOrd="0" parTransId="{4FF523F1-C7CF-40E4-9E32-DC03DDE0F8E8}" sibTransId="{9BC59545-0160-4259-B708-6E803E650537}"/>
    <dgm:cxn modelId="{86D8F2F9-6DDD-4E48-8DA4-28D3D3140DB5}" srcId="{2D798480-7687-446F-B855-6DFF7A041588}" destId="{8A91A160-6856-4299-AC5D-E99695D4D88C}" srcOrd="1" destOrd="0" parTransId="{9A90C4CF-EAFF-471F-833D-482ECFF0DF36}" sibTransId="{0AA892BD-1CA6-4AAB-9087-1C72D544F89E}"/>
    <dgm:cxn modelId="{A9FB16D0-571A-4E2B-97AB-9F6357C804DE}" type="presParOf" srcId="{7434DB2A-1A0C-441B-8C3F-4C85FBB32C94}" destId="{38BA9EDE-4AAE-4E09-A34A-B4807324B479}" srcOrd="0" destOrd="0" presId="urn:microsoft.com/office/officeart/2005/8/layout/pyramid3"/>
    <dgm:cxn modelId="{36D37252-1DFD-42BD-9D3E-907DCF151923}" type="presParOf" srcId="{38BA9EDE-4AAE-4E09-A34A-B4807324B479}" destId="{37F2BA99-31E3-4477-BA3A-25BB324A7723}" srcOrd="0" destOrd="0" presId="urn:microsoft.com/office/officeart/2005/8/layout/pyramid3"/>
    <dgm:cxn modelId="{B24BFEA7-AF2E-44A2-9E67-B5861C31B579}" type="presParOf" srcId="{38BA9EDE-4AAE-4E09-A34A-B4807324B479}" destId="{3A30C7EE-AB4B-468C-B708-FACD3378E599}" srcOrd="1" destOrd="0" presId="urn:microsoft.com/office/officeart/2005/8/layout/pyramid3"/>
    <dgm:cxn modelId="{E53BE91C-5681-47D9-8055-ED58EB64D3DF}" type="presParOf" srcId="{7434DB2A-1A0C-441B-8C3F-4C85FBB32C94}" destId="{9BB438E9-0645-46F7-B0ED-4FB6FAC9515F}" srcOrd="1" destOrd="0" presId="urn:microsoft.com/office/officeart/2005/8/layout/pyramid3"/>
    <dgm:cxn modelId="{47558A69-BE13-4737-8F99-B5BA3658BFA7}" type="presParOf" srcId="{9BB438E9-0645-46F7-B0ED-4FB6FAC9515F}" destId="{3597CDDA-8161-4D9E-81FD-7AEEDCE4F462}" srcOrd="0" destOrd="0" presId="urn:microsoft.com/office/officeart/2005/8/layout/pyramid3"/>
    <dgm:cxn modelId="{CE6742C7-078A-4581-8FB5-78E818F75F70}" type="presParOf" srcId="{9BB438E9-0645-46F7-B0ED-4FB6FAC9515F}" destId="{59B6D928-7B90-4B0C-8186-32005D40F34F}" srcOrd="1" destOrd="0" presId="urn:microsoft.com/office/officeart/2005/8/layout/pyramid3"/>
    <dgm:cxn modelId="{98C3A98F-BA02-4FEA-A296-13CC12657009}" type="presParOf" srcId="{7434DB2A-1A0C-441B-8C3F-4C85FBB32C94}" destId="{9FFD96E7-0786-44AB-9FC6-756001225EA3}" srcOrd="2" destOrd="0" presId="urn:microsoft.com/office/officeart/2005/8/layout/pyramid3"/>
    <dgm:cxn modelId="{D34CCAC4-A354-48D8-A50F-F0AA8BD0F8A5}" type="presParOf" srcId="{9FFD96E7-0786-44AB-9FC6-756001225EA3}" destId="{14E9A86B-90BC-4DC6-9813-100829799651}" srcOrd="0" destOrd="0" presId="urn:microsoft.com/office/officeart/2005/8/layout/pyramid3"/>
    <dgm:cxn modelId="{519B3D4D-9123-4BCC-9C14-444E918B0A60}" type="presParOf" srcId="{9FFD96E7-0786-44AB-9FC6-756001225EA3}" destId="{ECBDA58A-2405-4678-8CB3-C1CAA311DDC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96CEA-E4E9-48EE-A9DF-D7220C19534D}" type="doc">
      <dgm:prSet loTypeId="urn:microsoft.com/office/officeart/2005/8/layout/pyramid3" loCatId="pyramid" qsTypeId="urn:microsoft.com/office/officeart/2005/8/quickstyle/simple1" qsCatId="simple" csTypeId="urn:microsoft.com/office/officeart/2005/8/colors/colorful5" csCatId="colorful" phldr="1"/>
      <dgm:spPr/>
    </dgm:pt>
    <dgm:pt modelId="{8C9261D1-8FA4-4532-89F0-20445CC46A61}">
      <dgm:prSet phldrT="[Text]" custT="1"/>
      <dgm:spPr/>
      <dgm:t>
        <a:bodyPr/>
        <a:lstStyle/>
        <a:p>
          <a:r>
            <a:rPr lang="en-US" sz="2400" dirty="0"/>
            <a:t>Acquisition</a:t>
          </a:r>
        </a:p>
      </dgm:t>
    </dgm:pt>
    <dgm:pt modelId="{1C5A71E8-4422-4E85-A907-B82A97130978}" type="parTrans" cxnId="{A10B5E62-8749-4F52-96C8-3A6B61FBA209}">
      <dgm:prSet/>
      <dgm:spPr/>
      <dgm:t>
        <a:bodyPr/>
        <a:lstStyle/>
        <a:p>
          <a:endParaRPr lang="en-US" sz="1000"/>
        </a:p>
      </dgm:t>
    </dgm:pt>
    <dgm:pt modelId="{CCCA3AA8-128D-468B-9BF9-A610DE9B2459}" type="sibTrans" cxnId="{A10B5E62-8749-4F52-96C8-3A6B61FBA209}">
      <dgm:prSet/>
      <dgm:spPr/>
      <dgm:t>
        <a:bodyPr/>
        <a:lstStyle/>
        <a:p>
          <a:endParaRPr lang="en-US" sz="1000"/>
        </a:p>
      </dgm:t>
    </dgm:pt>
    <dgm:pt modelId="{C762F07E-E401-47EB-A156-57E7AD8224C1}">
      <dgm:prSet phldrT="[Text]" custT="1"/>
      <dgm:spPr/>
      <dgm:t>
        <a:bodyPr/>
        <a:lstStyle/>
        <a:p>
          <a:r>
            <a:rPr lang="en-US" sz="2400" dirty="0"/>
            <a:t>Activation</a:t>
          </a:r>
        </a:p>
      </dgm:t>
    </dgm:pt>
    <dgm:pt modelId="{ABB3E515-DA79-4F1A-A4E3-C70D6D647CAD}" type="parTrans" cxnId="{1DE46CDB-D062-400F-BC3C-5301644D65CE}">
      <dgm:prSet/>
      <dgm:spPr/>
      <dgm:t>
        <a:bodyPr/>
        <a:lstStyle/>
        <a:p>
          <a:endParaRPr lang="en-US" sz="1000"/>
        </a:p>
      </dgm:t>
    </dgm:pt>
    <dgm:pt modelId="{C28FEC34-DC00-4C7E-A901-E60E1D11149C}" type="sibTrans" cxnId="{1DE46CDB-D062-400F-BC3C-5301644D65CE}">
      <dgm:prSet/>
      <dgm:spPr/>
      <dgm:t>
        <a:bodyPr/>
        <a:lstStyle/>
        <a:p>
          <a:endParaRPr lang="en-US" sz="1000"/>
        </a:p>
      </dgm:t>
    </dgm:pt>
    <dgm:pt modelId="{A4B343C5-F7AE-45C0-B2B3-20DAA2D961A0}">
      <dgm:prSet phldrT="[Text]" custT="1"/>
      <dgm:spPr/>
      <dgm:t>
        <a:bodyPr/>
        <a:lstStyle/>
        <a:p>
          <a:r>
            <a:rPr lang="en-US" sz="2400" dirty="0"/>
            <a:t>Referral</a:t>
          </a:r>
        </a:p>
      </dgm:t>
    </dgm:pt>
    <dgm:pt modelId="{471C45DA-8683-4DE0-B3E7-E832AE1E5D45}" type="parTrans" cxnId="{D415788D-4B4B-4E6A-9E53-0B084BDD5EB3}">
      <dgm:prSet/>
      <dgm:spPr/>
      <dgm:t>
        <a:bodyPr/>
        <a:lstStyle/>
        <a:p>
          <a:endParaRPr lang="en-US" sz="1000"/>
        </a:p>
      </dgm:t>
    </dgm:pt>
    <dgm:pt modelId="{D0554D81-0837-4C34-BF0E-6453F84B476E}" type="sibTrans" cxnId="{D415788D-4B4B-4E6A-9E53-0B084BDD5EB3}">
      <dgm:prSet/>
      <dgm:spPr/>
      <dgm:t>
        <a:bodyPr/>
        <a:lstStyle/>
        <a:p>
          <a:endParaRPr lang="en-US" sz="1000"/>
        </a:p>
      </dgm:t>
    </dgm:pt>
    <dgm:pt modelId="{B4F76F42-EBB1-4DC3-9E69-7225F92CD57D}">
      <dgm:prSet phldrT="[Text]" custT="1"/>
      <dgm:spPr/>
      <dgm:t>
        <a:bodyPr/>
        <a:lstStyle/>
        <a:p>
          <a:r>
            <a:rPr lang="en-US" sz="2400" dirty="0"/>
            <a:t>Retention</a:t>
          </a:r>
        </a:p>
      </dgm:t>
    </dgm:pt>
    <dgm:pt modelId="{C09C1134-72AD-4FBB-9D0E-E7A546AE4DF7}" type="parTrans" cxnId="{2B815405-F2F9-4FFE-9490-25A84B4C40D6}">
      <dgm:prSet/>
      <dgm:spPr/>
      <dgm:t>
        <a:bodyPr/>
        <a:lstStyle/>
        <a:p>
          <a:endParaRPr lang="en-US" sz="1000"/>
        </a:p>
      </dgm:t>
    </dgm:pt>
    <dgm:pt modelId="{68061992-84ED-43B7-A526-6F240A76633A}" type="sibTrans" cxnId="{2B815405-F2F9-4FFE-9490-25A84B4C40D6}">
      <dgm:prSet/>
      <dgm:spPr/>
      <dgm:t>
        <a:bodyPr/>
        <a:lstStyle/>
        <a:p>
          <a:endParaRPr lang="en-US" sz="1000"/>
        </a:p>
      </dgm:t>
    </dgm:pt>
    <dgm:pt modelId="{850426C5-FD1E-4063-BD86-082C25C0132A}">
      <dgm:prSet phldrT="[Text]" custT="1"/>
      <dgm:spPr/>
      <dgm:t>
        <a:bodyPr/>
        <a:lstStyle/>
        <a:p>
          <a:r>
            <a:rPr lang="en-US" sz="2400" dirty="0"/>
            <a:t>Revenue</a:t>
          </a:r>
        </a:p>
      </dgm:t>
    </dgm:pt>
    <dgm:pt modelId="{D667E8F0-0280-4864-8855-16A2D0012A30}" type="parTrans" cxnId="{0CF16DFA-BC86-46E9-866E-1364477E505A}">
      <dgm:prSet/>
      <dgm:spPr/>
      <dgm:t>
        <a:bodyPr/>
        <a:lstStyle/>
        <a:p>
          <a:endParaRPr lang="en-US" sz="1000"/>
        </a:p>
      </dgm:t>
    </dgm:pt>
    <dgm:pt modelId="{9F8E1B3E-A09F-4069-91F1-7CAC3DCD0E97}" type="sibTrans" cxnId="{0CF16DFA-BC86-46E9-866E-1364477E505A}">
      <dgm:prSet/>
      <dgm:spPr/>
      <dgm:t>
        <a:bodyPr/>
        <a:lstStyle/>
        <a:p>
          <a:endParaRPr lang="en-US" sz="1000"/>
        </a:p>
      </dgm:t>
    </dgm:pt>
    <dgm:pt modelId="{D9227583-9587-4D82-BECC-C26BDAC9091A}" type="pres">
      <dgm:prSet presAssocID="{95F96CEA-E4E9-48EE-A9DF-D7220C19534D}" presName="Name0" presStyleCnt="0">
        <dgm:presLayoutVars>
          <dgm:dir/>
          <dgm:animLvl val="lvl"/>
          <dgm:resizeHandles val="exact"/>
        </dgm:presLayoutVars>
      </dgm:prSet>
      <dgm:spPr/>
    </dgm:pt>
    <dgm:pt modelId="{14CC8598-CF53-4094-B863-5378150B6E2D}" type="pres">
      <dgm:prSet presAssocID="{8C9261D1-8FA4-4532-89F0-20445CC46A61}" presName="Name8" presStyleCnt="0"/>
      <dgm:spPr/>
    </dgm:pt>
    <dgm:pt modelId="{8DA99EBF-A5CE-4F85-9A5E-309D12E64A5F}" type="pres">
      <dgm:prSet presAssocID="{8C9261D1-8FA4-4532-89F0-20445CC46A61}" presName="level" presStyleLbl="node1" presStyleIdx="0" presStyleCnt="5">
        <dgm:presLayoutVars>
          <dgm:chMax val="1"/>
          <dgm:bulletEnabled val="1"/>
        </dgm:presLayoutVars>
      </dgm:prSet>
      <dgm:spPr/>
    </dgm:pt>
    <dgm:pt modelId="{CF4F15FD-B998-4909-8C80-F5FD845F6D05}" type="pres">
      <dgm:prSet presAssocID="{8C9261D1-8FA4-4532-89F0-20445CC46A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9344326-1374-4BA4-9E68-62F4669DEEEC}" type="pres">
      <dgm:prSet presAssocID="{C762F07E-E401-47EB-A156-57E7AD8224C1}" presName="Name8" presStyleCnt="0"/>
      <dgm:spPr/>
    </dgm:pt>
    <dgm:pt modelId="{88731494-523E-4672-A6D8-0BD79ED1E8AD}" type="pres">
      <dgm:prSet presAssocID="{C762F07E-E401-47EB-A156-57E7AD8224C1}" presName="level" presStyleLbl="node1" presStyleIdx="1" presStyleCnt="5" custScaleX="104250">
        <dgm:presLayoutVars>
          <dgm:chMax val="1"/>
          <dgm:bulletEnabled val="1"/>
        </dgm:presLayoutVars>
      </dgm:prSet>
      <dgm:spPr/>
    </dgm:pt>
    <dgm:pt modelId="{0F3B7223-C943-4912-8879-747D62DA538A}" type="pres">
      <dgm:prSet presAssocID="{C762F07E-E401-47EB-A156-57E7AD8224C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0502B4D-10F1-4256-99B5-270A4413B69F}" type="pres">
      <dgm:prSet presAssocID="{B4F76F42-EBB1-4DC3-9E69-7225F92CD57D}" presName="Name8" presStyleCnt="0"/>
      <dgm:spPr/>
    </dgm:pt>
    <dgm:pt modelId="{D0AADEF5-5D61-4926-8B70-4FF8E1535A6A}" type="pres">
      <dgm:prSet presAssocID="{B4F76F42-EBB1-4DC3-9E69-7225F92CD57D}" presName="level" presStyleLbl="node1" presStyleIdx="2" presStyleCnt="5" custScaleX="110125">
        <dgm:presLayoutVars>
          <dgm:chMax val="1"/>
          <dgm:bulletEnabled val="1"/>
        </dgm:presLayoutVars>
      </dgm:prSet>
      <dgm:spPr/>
    </dgm:pt>
    <dgm:pt modelId="{6FD11209-399E-449E-B4F6-35C2B19C5DF7}" type="pres">
      <dgm:prSet presAssocID="{B4F76F42-EBB1-4DC3-9E69-7225F92CD57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3593246-DD96-42F7-9A06-1A753802483A}" type="pres">
      <dgm:prSet presAssocID="{A4B343C5-F7AE-45C0-B2B3-20DAA2D961A0}" presName="Name8" presStyleCnt="0"/>
      <dgm:spPr/>
    </dgm:pt>
    <dgm:pt modelId="{AEF721DC-A3C0-4307-88B6-61E48FDDC02D}" type="pres">
      <dgm:prSet presAssocID="{A4B343C5-F7AE-45C0-B2B3-20DAA2D961A0}" presName="level" presStyleLbl="node1" presStyleIdx="3" presStyleCnt="5" custScaleX="121875">
        <dgm:presLayoutVars>
          <dgm:chMax val="1"/>
          <dgm:bulletEnabled val="1"/>
        </dgm:presLayoutVars>
      </dgm:prSet>
      <dgm:spPr/>
    </dgm:pt>
    <dgm:pt modelId="{B8CD0929-8926-4037-B40A-07227F45A457}" type="pres">
      <dgm:prSet presAssocID="{A4B343C5-F7AE-45C0-B2B3-20DAA2D961A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0DF096-5607-4EC5-AC93-18F754CAC17C}" type="pres">
      <dgm:prSet presAssocID="{850426C5-FD1E-4063-BD86-082C25C0132A}" presName="Name8" presStyleCnt="0"/>
      <dgm:spPr/>
    </dgm:pt>
    <dgm:pt modelId="{50C770C4-EC75-4789-8918-A177945FC78B}" type="pres">
      <dgm:prSet presAssocID="{850426C5-FD1E-4063-BD86-082C25C0132A}" presName="level" presStyleLbl="node1" presStyleIdx="4" presStyleCnt="5" custScaleX="166125">
        <dgm:presLayoutVars>
          <dgm:chMax val="1"/>
          <dgm:bulletEnabled val="1"/>
        </dgm:presLayoutVars>
      </dgm:prSet>
      <dgm:spPr/>
    </dgm:pt>
    <dgm:pt modelId="{88BDC6B4-2C58-4E82-B606-029688322DD8}" type="pres">
      <dgm:prSet presAssocID="{850426C5-FD1E-4063-BD86-082C25C0132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B815405-F2F9-4FFE-9490-25A84B4C40D6}" srcId="{95F96CEA-E4E9-48EE-A9DF-D7220C19534D}" destId="{B4F76F42-EBB1-4DC3-9E69-7225F92CD57D}" srcOrd="2" destOrd="0" parTransId="{C09C1134-72AD-4FBB-9D0E-E7A546AE4DF7}" sibTransId="{68061992-84ED-43B7-A526-6F240A76633A}"/>
    <dgm:cxn modelId="{D94ED307-546E-4321-8181-A0786ABE830C}" type="presOf" srcId="{8C9261D1-8FA4-4532-89F0-20445CC46A61}" destId="{8DA99EBF-A5CE-4F85-9A5E-309D12E64A5F}" srcOrd="0" destOrd="0" presId="urn:microsoft.com/office/officeart/2005/8/layout/pyramid3"/>
    <dgm:cxn modelId="{6A3A7F10-BD56-4C41-AB31-2065F3E41429}" type="presOf" srcId="{8C9261D1-8FA4-4532-89F0-20445CC46A61}" destId="{CF4F15FD-B998-4909-8C80-F5FD845F6D05}" srcOrd="1" destOrd="0" presId="urn:microsoft.com/office/officeart/2005/8/layout/pyramid3"/>
    <dgm:cxn modelId="{15B96F3C-4AE5-48C3-9D39-4623E90B6991}" type="presOf" srcId="{A4B343C5-F7AE-45C0-B2B3-20DAA2D961A0}" destId="{B8CD0929-8926-4037-B40A-07227F45A457}" srcOrd="1" destOrd="0" presId="urn:microsoft.com/office/officeart/2005/8/layout/pyramid3"/>
    <dgm:cxn modelId="{A10B5E62-8749-4F52-96C8-3A6B61FBA209}" srcId="{95F96CEA-E4E9-48EE-A9DF-D7220C19534D}" destId="{8C9261D1-8FA4-4532-89F0-20445CC46A61}" srcOrd="0" destOrd="0" parTransId="{1C5A71E8-4422-4E85-A907-B82A97130978}" sibTransId="{CCCA3AA8-128D-468B-9BF9-A610DE9B2459}"/>
    <dgm:cxn modelId="{90C31749-52C7-4028-AC12-3E41DC9F8FA3}" type="presOf" srcId="{95F96CEA-E4E9-48EE-A9DF-D7220C19534D}" destId="{D9227583-9587-4D82-BECC-C26BDAC9091A}" srcOrd="0" destOrd="0" presId="urn:microsoft.com/office/officeart/2005/8/layout/pyramid3"/>
    <dgm:cxn modelId="{46716A4F-B215-43F0-9D62-11DD93407CF8}" type="presOf" srcId="{B4F76F42-EBB1-4DC3-9E69-7225F92CD57D}" destId="{6FD11209-399E-449E-B4F6-35C2B19C5DF7}" srcOrd="1" destOrd="0" presId="urn:microsoft.com/office/officeart/2005/8/layout/pyramid3"/>
    <dgm:cxn modelId="{2F5AF954-052F-4360-BB90-AC3321BBCC4C}" type="presOf" srcId="{B4F76F42-EBB1-4DC3-9E69-7225F92CD57D}" destId="{D0AADEF5-5D61-4926-8B70-4FF8E1535A6A}" srcOrd="0" destOrd="0" presId="urn:microsoft.com/office/officeart/2005/8/layout/pyramid3"/>
    <dgm:cxn modelId="{C91BDE7F-EAE2-4E4B-98E6-F15EB29486FC}" type="presOf" srcId="{850426C5-FD1E-4063-BD86-082C25C0132A}" destId="{88BDC6B4-2C58-4E82-B606-029688322DD8}" srcOrd="1" destOrd="0" presId="urn:microsoft.com/office/officeart/2005/8/layout/pyramid3"/>
    <dgm:cxn modelId="{D415788D-4B4B-4E6A-9E53-0B084BDD5EB3}" srcId="{95F96CEA-E4E9-48EE-A9DF-D7220C19534D}" destId="{A4B343C5-F7AE-45C0-B2B3-20DAA2D961A0}" srcOrd="3" destOrd="0" parTransId="{471C45DA-8683-4DE0-B3E7-E832AE1E5D45}" sibTransId="{D0554D81-0837-4C34-BF0E-6453F84B476E}"/>
    <dgm:cxn modelId="{4FE86EA5-E13A-4442-BB41-D02798229EB8}" type="presOf" srcId="{C762F07E-E401-47EB-A156-57E7AD8224C1}" destId="{88731494-523E-4672-A6D8-0BD79ED1E8AD}" srcOrd="0" destOrd="0" presId="urn:microsoft.com/office/officeart/2005/8/layout/pyramid3"/>
    <dgm:cxn modelId="{B9B52EC7-CF9A-4766-A584-5B0D1A509B30}" type="presOf" srcId="{850426C5-FD1E-4063-BD86-082C25C0132A}" destId="{50C770C4-EC75-4789-8918-A177945FC78B}" srcOrd="0" destOrd="0" presId="urn:microsoft.com/office/officeart/2005/8/layout/pyramid3"/>
    <dgm:cxn modelId="{1DE46CDB-D062-400F-BC3C-5301644D65CE}" srcId="{95F96CEA-E4E9-48EE-A9DF-D7220C19534D}" destId="{C762F07E-E401-47EB-A156-57E7AD8224C1}" srcOrd="1" destOrd="0" parTransId="{ABB3E515-DA79-4F1A-A4E3-C70D6D647CAD}" sibTransId="{C28FEC34-DC00-4C7E-A901-E60E1D11149C}"/>
    <dgm:cxn modelId="{7AE048E6-0EF4-4C94-9B2C-9E3E4E4F9184}" type="presOf" srcId="{C762F07E-E401-47EB-A156-57E7AD8224C1}" destId="{0F3B7223-C943-4912-8879-747D62DA538A}" srcOrd="1" destOrd="0" presId="urn:microsoft.com/office/officeart/2005/8/layout/pyramid3"/>
    <dgm:cxn modelId="{0CF16DFA-BC86-46E9-866E-1364477E505A}" srcId="{95F96CEA-E4E9-48EE-A9DF-D7220C19534D}" destId="{850426C5-FD1E-4063-BD86-082C25C0132A}" srcOrd="4" destOrd="0" parTransId="{D667E8F0-0280-4864-8855-16A2D0012A30}" sibTransId="{9F8E1B3E-A09F-4069-91F1-7CAC3DCD0E97}"/>
    <dgm:cxn modelId="{0614FDFF-1DA6-49CE-A82D-4FA98CCD09F4}" type="presOf" srcId="{A4B343C5-F7AE-45C0-B2B3-20DAA2D961A0}" destId="{AEF721DC-A3C0-4307-88B6-61E48FDDC02D}" srcOrd="0" destOrd="0" presId="urn:microsoft.com/office/officeart/2005/8/layout/pyramid3"/>
    <dgm:cxn modelId="{A2814AB0-8907-4BA8-8870-92F38CB0BE71}" type="presParOf" srcId="{D9227583-9587-4D82-BECC-C26BDAC9091A}" destId="{14CC8598-CF53-4094-B863-5378150B6E2D}" srcOrd="0" destOrd="0" presId="urn:microsoft.com/office/officeart/2005/8/layout/pyramid3"/>
    <dgm:cxn modelId="{93ECEE27-FD81-453F-8A5A-7EA55FB73824}" type="presParOf" srcId="{14CC8598-CF53-4094-B863-5378150B6E2D}" destId="{8DA99EBF-A5CE-4F85-9A5E-309D12E64A5F}" srcOrd="0" destOrd="0" presId="urn:microsoft.com/office/officeart/2005/8/layout/pyramid3"/>
    <dgm:cxn modelId="{54DE9DF4-BD5B-4B95-87A2-1AF33F658036}" type="presParOf" srcId="{14CC8598-CF53-4094-B863-5378150B6E2D}" destId="{CF4F15FD-B998-4909-8C80-F5FD845F6D05}" srcOrd="1" destOrd="0" presId="urn:microsoft.com/office/officeart/2005/8/layout/pyramid3"/>
    <dgm:cxn modelId="{2FE0F28F-C3BA-4AF6-8C48-581F0A870B08}" type="presParOf" srcId="{D9227583-9587-4D82-BECC-C26BDAC9091A}" destId="{19344326-1374-4BA4-9E68-62F4669DEEEC}" srcOrd="1" destOrd="0" presId="urn:microsoft.com/office/officeart/2005/8/layout/pyramid3"/>
    <dgm:cxn modelId="{65471386-25AF-46C5-9F47-5DD3D16A3582}" type="presParOf" srcId="{19344326-1374-4BA4-9E68-62F4669DEEEC}" destId="{88731494-523E-4672-A6D8-0BD79ED1E8AD}" srcOrd="0" destOrd="0" presId="urn:microsoft.com/office/officeart/2005/8/layout/pyramid3"/>
    <dgm:cxn modelId="{E28A1344-2CC1-4456-B4C1-C59B7057307B}" type="presParOf" srcId="{19344326-1374-4BA4-9E68-62F4669DEEEC}" destId="{0F3B7223-C943-4912-8879-747D62DA538A}" srcOrd="1" destOrd="0" presId="urn:microsoft.com/office/officeart/2005/8/layout/pyramid3"/>
    <dgm:cxn modelId="{BC07D3C0-5198-403F-A5E0-57B73A8CBFBC}" type="presParOf" srcId="{D9227583-9587-4D82-BECC-C26BDAC9091A}" destId="{F0502B4D-10F1-4256-99B5-270A4413B69F}" srcOrd="2" destOrd="0" presId="urn:microsoft.com/office/officeart/2005/8/layout/pyramid3"/>
    <dgm:cxn modelId="{E2A21B5E-14B8-4C4F-947F-47674E012C27}" type="presParOf" srcId="{F0502B4D-10F1-4256-99B5-270A4413B69F}" destId="{D0AADEF5-5D61-4926-8B70-4FF8E1535A6A}" srcOrd="0" destOrd="0" presId="urn:microsoft.com/office/officeart/2005/8/layout/pyramid3"/>
    <dgm:cxn modelId="{9D336658-3FA4-424E-A82E-8D8FAD34A782}" type="presParOf" srcId="{F0502B4D-10F1-4256-99B5-270A4413B69F}" destId="{6FD11209-399E-449E-B4F6-35C2B19C5DF7}" srcOrd="1" destOrd="0" presId="urn:microsoft.com/office/officeart/2005/8/layout/pyramid3"/>
    <dgm:cxn modelId="{DBEF88D1-4B75-406B-B7A9-2CCC6D36E1BD}" type="presParOf" srcId="{D9227583-9587-4D82-BECC-C26BDAC9091A}" destId="{A3593246-DD96-42F7-9A06-1A753802483A}" srcOrd="3" destOrd="0" presId="urn:microsoft.com/office/officeart/2005/8/layout/pyramid3"/>
    <dgm:cxn modelId="{99815787-DBEE-49F0-A24B-F59DD48F6511}" type="presParOf" srcId="{A3593246-DD96-42F7-9A06-1A753802483A}" destId="{AEF721DC-A3C0-4307-88B6-61E48FDDC02D}" srcOrd="0" destOrd="0" presId="urn:microsoft.com/office/officeart/2005/8/layout/pyramid3"/>
    <dgm:cxn modelId="{1F959B89-5B9E-4913-88F7-88D8B11E99C1}" type="presParOf" srcId="{A3593246-DD96-42F7-9A06-1A753802483A}" destId="{B8CD0929-8926-4037-B40A-07227F45A457}" srcOrd="1" destOrd="0" presId="urn:microsoft.com/office/officeart/2005/8/layout/pyramid3"/>
    <dgm:cxn modelId="{A5231F15-600A-4BCB-8784-205D03FE3A42}" type="presParOf" srcId="{D9227583-9587-4D82-BECC-C26BDAC9091A}" destId="{B70DF096-5607-4EC5-AC93-18F754CAC17C}" srcOrd="4" destOrd="0" presId="urn:microsoft.com/office/officeart/2005/8/layout/pyramid3"/>
    <dgm:cxn modelId="{6711E4BE-41FA-4298-907B-F85E747F2DC8}" type="presParOf" srcId="{B70DF096-5607-4EC5-AC93-18F754CAC17C}" destId="{50C770C4-EC75-4789-8918-A177945FC78B}" srcOrd="0" destOrd="0" presId="urn:microsoft.com/office/officeart/2005/8/layout/pyramid3"/>
    <dgm:cxn modelId="{461436A9-B760-4B1C-AA52-470E3413602D}" type="presParOf" srcId="{B70DF096-5607-4EC5-AC93-18F754CAC17C}" destId="{88BDC6B4-2C58-4E82-B606-029688322DD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2BA99-31E3-4477-BA3A-25BB324A7723}">
      <dsp:nvSpPr>
        <dsp:cNvPr id="0" name=""/>
        <dsp:cNvSpPr/>
      </dsp:nvSpPr>
      <dsp:spPr>
        <a:xfrm rot="10800000">
          <a:off x="0" y="0"/>
          <a:ext cx="3685032" cy="1183075"/>
        </a:xfrm>
        <a:prstGeom prst="trapezoid">
          <a:avLst>
            <a:gd name="adj" fmla="val 51913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Exploratory Research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Asks WHY</a:t>
          </a:r>
        </a:p>
      </dsp:txBody>
      <dsp:txXfrm rot="-10800000">
        <a:off x="644880" y="0"/>
        <a:ext cx="2395270" cy="1183075"/>
      </dsp:txXfrm>
    </dsp:sp>
    <dsp:sp modelId="{3597CDDA-8161-4D9E-81FD-7AEEDCE4F462}">
      <dsp:nvSpPr>
        <dsp:cNvPr id="0" name=""/>
        <dsp:cNvSpPr/>
      </dsp:nvSpPr>
      <dsp:spPr>
        <a:xfrm rot="10800000">
          <a:off x="521210" y="1183075"/>
          <a:ext cx="2642610" cy="1183075"/>
        </a:xfrm>
        <a:prstGeom prst="trapezoid">
          <a:avLst>
            <a:gd name="adj" fmla="val 51913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Descriptive Research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Asks WHAT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10800000">
        <a:off x="983667" y="1183075"/>
        <a:ext cx="1717696" cy="1183075"/>
      </dsp:txXfrm>
    </dsp:sp>
    <dsp:sp modelId="{14E9A86B-90BC-4DC6-9813-100829799651}">
      <dsp:nvSpPr>
        <dsp:cNvPr id="0" name=""/>
        <dsp:cNvSpPr/>
      </dsp:nvSpPr>
      <dsp:spPr>
        <a:xfrm rot="10800000">
          <a:off x="1088134" y="2366151"/>
          <a:ext cx="1508762" cy="1183075"/>
        </a:xfrm>
        <a:prstGeom prst="trapezoid">
          <a:avLst>
            <a:gd name="adj" fmla="val 51913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Causal Research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Asks WILL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10800000">
        <a:off x="1088134" y="2366151"/>
        <a:ext cx="1508762" cy="1183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99EBF-A5CE-4F85-9A5E-309D12E64A5F}">
      <dsp:nvSpPr>
        <dsp:cNvPr id="0" name=""/>
        <dsp:cNvSpPr/>
      </dsp:nvSpPr>
      <dsp:spPr>
        <a:xfrm rot="10800000">
          <a:off x="0" y="0"/>
          <a:ext cx="5471160" cy="906475"/>
        </a:xfrm>
        <a:prstGeom prst="trapezoid">
          <a:avLst>
            <a:gd name="adj" fmla="val 6035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Acquisition</a:t>
          </a:r>
        </a:p>
      </dsp:txBody>
      <dsp:txXfrm rot="-10800000">
        <a:off x="957452" y="0"/>
        <a:ext cx="3556254" cy="906475"/>
      </dsp:txXfrm>
    </dsp:sp>
    <dsp:sp modelId="{88731494-523E-4672-A6D8-0BD79ED1E8AD}">
      <dsp:nvSpPr>
        <dsp:cNvPr id="0" name=""/>
        <dsp:cNvSpPr/>
      </dsp:nvSpPr>
      <dsp:spPr>
        <a:xfrm rot="10800000">
          <a:off x="454106" y="906475"/>
          <a:ext cx="4562947" cy="906475"/>
        </a:xfrm>
        <a:prstGeom prst="trapezoid">
          <a:avLst>
            <a:gd name="adj" fmla="val 60356"/>
          </a:avLst>
        </a:prstGeom>
        <a:solidFill>
          <a:schemeClr val="accent5">
            <a:hueOff val="-1768921"/>
            <a:satOff val="-21835"/>
            <a:lumOff val="20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Activation</a:t>
          </a:r>
        </a:p>
      </dsp:txBody>
      <dsp:txXfrm rot="-10800000">
        <a:off x="1252622" y="906475"/>
        <a:ext cx="2965915" cy="906475"/>
      </dsp:txXfrm>
    </dsp:sp>
    <dsp:sp modelId="{D0AADEF5-5D61-4926-8B70-4FF8E1535A6A}">
      <dsp:nvSpPr>
        <dsp:cNvPr id="0" name=""/>
        <dsp:cNvSpPr/>
      </dsp:nvSpPr>
      <dsp:spPr>
        <a:xfrm rot="10800000">
          <a:off x="928045" y="1812951"/>
          <a:ext cx="3615068" cy="906475"/>
        </a:xfrm>
        <a:prstGeom prst="trapezoid">
          <a:avLst>
            <a:gd name="adj" fmla="val 60356"/>
          </a:avLst>
        </a:prstGeom>
        <a:solidFill>
          <a:schemeClr val="accent5">
            <a:hueOff val="-3537841"/>
            <a:satOff val="-43669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Retention</a:t>
          </a:r>
        </a:p>
      </dsp:txBody>
      <dsp:txXfrm rot="-10800000">
        <a:off x="1560682" y="1812951"/>
        <a:ext cx="2349794" cy="906475"/>
      </dsp:txXfrm>
    </dsp:sp>
    <dsp:sp modelId="{AEF721DC-A3C0-4307-88B6-61E48FDDC02D}">
      <dsp:nvSpPr>
        <dsp:cNvPr id="0" name=""/>
        <dsp:cNvSpPr/>
      </dsp:nvSpPr>
      <dsp:spPr>
        <a:xfrm rot="10800000">
          <a:off x="1401984" y="2719426"/>
          <a:ext cx="2667190" cy="906475"/>
        </a:xfrm>
        <a:prstGeom prst="trapezoid">
          <a:avLst>
            <a:gd name="adj" fmla="val 60356"/>
          </a:avLst>
        </a:prstGeom>
        <a:solidFill>
          <a:schemeClr val="accent5">
            <a:hueOff val="-5306762"/>
            <a:satOff val="-65504"/>
            <a:lumOff val="60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Referral</a:t>
          </a:r>
        </a:p>
      </dsp:txBody>
      <dsp:txXfrm rot="-10800000">
        <a:off x="1868743" y="2719426"/>
        <a:ext cx="1733673" cy="906475"/>
      </dsp:txXfrm>
    </dsp:sp>
    <dsp:sp modelId="{50C770C4-EC75-4789-8918-A177945FC78B}">
      <dsp:nvSpPr>
        <dsp:cNvPr id="0" name=""/>
        <dsp:cNvSpPr/>
      </dsp:nvSpPr>
      <dsp:spPr>
        <a:xfrm rot="10800000">
          <a:off x="1826683" y="3625902"/>
          <a:ext cx="1817792" cy="906475"/>
        </a:xfrm>
        <a:prstGeom prst="trapezoid">
          <a:avLst>
            <a:gd name="adj" fmla="val 60356"/>
          </a:avLst>
        </a:prstGeom>
        <a:solidFill>
          <a:schemeClr val="accent5">
            <a:hueOff val="-7075682"/>
            <a:satOff val="-87338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Revenue</a:t>
          </a:r>
        </a:p>
      </dsp:txBody>
      <dsp:txXfrm rot="-10800000">
        <a:off x="1826683" y="3625902"/>
        <a:ext cx="1817792" cy="906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2:03:00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4926 0 24575,'-129'144'0,"12"-13"0,-109 95 0,-191 204 0,154-119 0,218-249 0,3 2 0,2 1 0,-41 94 0,-211 610 0,200-511 0,55-153 0,-118 282 0,132-341 0,-1-2 0,-3-1 0,-2-1 0,-1-1 0,-2-1 0,-46 42 0,36-45 0,-1-1 0,-2-3 0,-73 42 0,-158 59 0,140-76 0,-182 85 0,122-28 0,97-54 0,-33 20 0,42-23 0,-160 74 0,202-111 0,20-8 0,-1 0 0,-1-2 0,0-1 0,-50 9 0,47-13 0,-1 2 0,-41 16 0,-36 9 0,66-21 0,0 2 0,-52 24 0,56-20 0,-1-2 0,-68 17 0,6-11-1365,85-20-5461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02:03:22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4575 0 24575,'-117'105'0,"-15"15"0,50-28 0,-125 181 0,-34 125 0,-57 198 0,33 15 0,61-55 0,96-249 0,102-292 0,-1 0 0,0-1 0,-1 0 0,-1-1 0,-18 23 0,-62 57 0,33-36 0,-2 2 0,-2-2 0,-2-2 0,-3-4 0,-2-2 0,-137 74 0,164-106 0,0-1 0,-1-2 0,-58 11 0,7-1 0,-29 13 0,1 5 0,2 6 0,3 4 0,-210 132 0,221-116 0,-66 46 0,-278 139 0,388-229 9,-122 32-1,79-27-1390,86-24-5444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1A4FB-92D6-496F-B481-20EC949A1A0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53E70-47B5-4110-B4EF-279F1D6A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53E70-47B5-4110-B4EF-279F1D6A9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7/22/2024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026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6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2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3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calpoint.com/" TargetMode="External"/><Relationship Id="rId2" Type="http://schemas.openxmlformats.org/officeDocument/2006/relationships/hyperlink" Target="https://cspac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FD620-D5CD-4210-8935-7914D39A8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17650"/>
            <a:ext cx="4465093" cy="2797175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Customer analytics for product managers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A7232-C740-7075-A122-463D08301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0413"/>
            <a:ext cx="4465093" cy="15240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Link the market/customer to your product through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/>
              <a:t>How can PMs systematically collect, organize, and interpret data for better product decisions</a:t>
            </a:r>
            <a:endParaRPr lang="en-US" sz="1800" dirty="0"/>
          </a:p>
        </p:txBody>
      </p:sp>
      <p:pic>
        <p:nvPicPr>
          <p:cNvPr id="19" name="Picture 18" descr="A colorful light bulb with business icons">
            <a:extLst>
              <a:ext uri="{FF2B5EF4-FFF2-40B4-BE49-F238E27FC236}">
                <a16:creationId xmlns:a16="http://schemas.microsoft.com/office/drawing/2014/main" id="{873896ED-E751-5287-A939-7D89C798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83" b="1"/>
          <a:stretch/>
        </p:blipFill>
        <p:spPr>
          <a:xfrm>
            <a:off x="5962814" y="1747167"/>
            <a:ext cx="5467186" cy="41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2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DD16-CEA8-E701-64CD-D18BA8CA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9443"/>
            <a:ext cx="10668000" cy="67255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662F-D183-6973-C958-C24C48DB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322397"/>
            <a:ext cx="7785735" cy="4773603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sz="2000" dirty="0"/>
              <a:t>This is a crash course on </a:t>
            </a:r>
            <a:r>
              <a:rPr lang="en-US" sz="2000" i="1" dirty="0"/>
              <a:t>Descriptive Analytics (DA) geared towards Product Managers:</a:t>
            </a:r>
          </a:p>
          <a:p>
            <a:pPr lvl="1">
              <a:buFontTx/>
              <a:buChar char="-"/>
            </a:pPr>
            <a:r>
              <a:rPr lang="en-US" sz="1800" i="1" dirty="0"/>
              <a:t> …is the process of using current and historical data to identify trends and relationships. (HBR, 2021)</a:t>
            </a:r>
            <a:br>
              <a:rPr lang="en-US" sz="1800" i="1" dirty="0"/>
            </a:br>
            <a:endParaRPr lang="en-US" sz="1800" i="1" dirty="0"/>
          </a:p>
          <a:p>
            <a:pPr>
              <a:buFontTx/>
              <a:buChar char="-"/>
            </a:pPr>
            <a:r>
              <a:rPr lang="en-US" sz="2000" i="1" dirty="0"/>
              <a:t> DA links the customers/market to the firm</a:t>
            </a:r>
          </a:p>
          <a:p>
            <a:pPr lvl="1">
              <a:buFontTx/>
              <a:buChar char="-"/>
            </a:pPr>
            <a:r>
              <a:rPr lang="en-US" sz="1800" i="1" dirty="0"/>
              <a:t> Helps get you the type of info you need to make crucial Product decisions (backlog prioritization, what to build, expected business impact)</a:t>
            </a:r>
          </a:p>
          <a:p>
            <a:pPr lvl="1">
              <a:buFontTx/>
              <a:buChar char="-"/>
            </a:pPr>
            <a:r>
              <a:rPr lang="en-US" sz="1800" i="1" dirty="0"/>
              <a:t> It’s a well-defined systematic processes so you’re just focusing on getting the best data</a:t>
            </a:r>
          </a:p>
          <a:p>
            <a:pPr lvl="1">
              <a:buFontTx/>
              <a:buChar char="-"/>
            </a:pPr>
            <a:endParaRPr lang="en-US" sz="1800" i="1" dirty="0"/>
          </a:p>
          <a:p>
            <a:pPr>
              <a:buFontTx/>
              <a:buChar char="-"/>
            </a:pPr>
            <a:r>
              <a:rPr lang="en-US" sz="2000" dirty="0"/>
              <a:t>3 main research methods :</a:t>
            </a:r>
          </a:p>
          <a:p>
            <a:pPr lvl="1">
              <a:buFontTx/>
              <a:buChar char="-"/>
            </a:pPr>
            <a:r>
              <a:rPr lang="en-US" sz="1800" b="1" i="1" dirty="0"/>
              <a:t>Exploratory</a:t>
            </a:r>
            <a:r>
              <a:rPr lang="en-US" sz="1800" i="1" dirty="0"/>
              <a:t> Research – Answers WHY questions </a:t>
            </a:r>
            <a:br>
              <a:rPr lang="en-US" sz="1800" i="1" dirty="0"/>
            </a:br>
            <a:r>
              <a:rPr lang="en-US" sz="1800" i="1" dirty="0"/>
              <a:t>(E.g.: Why are we losing customers?)</a:t>
            </a:r>
          </a:p>
          <a:p>
            <a:pPr lvl="1">
              <a:buFontTx/>
              <a:buChar char="-"/>
            </a:pPr>
            <a:r>
              <a:rPr lang="en-US" sz="1800" b="1" i="1" dirty="0"/>
              <a:t>Descriptive</a:t>
            </a:r>
            <a:r>
              <a:rPr lang="en-US" sz="1800" i="1" dirty="0"/>
              <a:t> Research – Answers WHAT questions </a:t>
            </a:r>
            <a:br>
              <a:rPr lang="en-US" sz="1800" i="1" dirty="0"/>
            </a:br>
            <a:r>
              <a:rPr lang="en-US" sz="1800" i="1" dirty="0"/>
              <a:t>(What are people buying/doing instead?)</a:t>
            </a:r>
          </a:p>
          <a:p>
            <a:pPr lvl="1">
              <a:buFontTx/>
              <a:buChar char="-"/>
            </a:pPr>
            <a:r>
              <a:rPr lang="en-US" sz="1800" b="1" i="1" dirty="0"/>
              <a:t>Causal</a:t>
            </a:r>
            <a:r>
              <a:rPr lang="en-US" sz="1800" i="1" dirty="0"/>
              <a:t> Research – Answers WILL questions </a:t>
            </a:r>
            <a:br>
              <a:rPr lang="en-US" sz="1800" i="1" dirty="0"/>
            </a:br>
            <a:r>
              <a:rPr lang="en-US" sz="1800" i="1" dirty="0"/>
              <a:t>(Will this marketing campaign help increase new customer sign-ups?)</a:t>
            </a:r>
          </a:p>
          <a:p>
            <a:pPr lvl="1"/>
            <a:endParaRPr lang="en-US" sz="1800" i="1" dirty="0"/>
          </a:p>
          <a:p>
            <a:pPr lvl="1"/>
            <a:endParaRPr lang="en-US" sz="1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32D2DC-AD0B-4E13-6341-087D3380C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363736"/>
              </p:ext>
            </p:extLst>
          </p:nvPr>
        </p:nvGraphicFramePr>
        <p:xfrm>
          <a:off x="8147304" y="1864021"/>
          <a:ext cx="3685032" cy="354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9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A2B8-54FF-94DA-E452-53DA29D5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"/>
            <a:ext cx="9610531" cy="7620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CBFE-8677-3E30-F60F-CC734017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34" y="1430662"/>
            <a:ext cx="10864690" cy="497013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/>
              <a:t>Data collection methods for Exploratory Research:</a:t>
            </a:r>
          </a:p>
          <a:p>
            <a:pPr lvl="1">
              <a:buFontTx/>
              <a:buChar char="-"/>
            </a:pPr>
            <a:r>
              <a:rPr lang="en-US" dirty="0"/>
              <a:t>Focus groups – small group of 8-10 individuals in a room for about 1-hour being asked questions by a moderator.</a:t>
            </a:r>
          </a:p>
          <a:p>
            <a:pPr lvl="1"/>
            <a:endParaRPr lang="en-US" dirty="0"/>
          </a:p>
          <a:p>
            <a:pPr>
              <a:buFontTx/>
              <a:buChar char="-"/>
            </a:pPr>
            <a:r>
              <a:rPr lang="en-US" i="1" dirty="0"/>
              <a:t>When to use? </a:t>
            </a:r>
          </a:p>
          <a:p>
            <a:pPr lvl="2"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understand whether customers would be interested in your product. Why/why-not</a:t>
            </a:r>
          </a:p>
          <a:p>
            <a:pPr lvl="2">
              <a:buFontTx/>
              <a:buChar char="-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 primer for building a formal sur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vey to send out to 1000s+ over the internet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i="1" dirty="0"/>
              <a:t>Main channels - Market Research Online Communities (MROC):</a:t>
            </a:r>
          </a:p>
          <a:p>
            <a:pPr lvl="4">
              <a:buFontTx/>
              <a:buChar char="-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Space 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https://cspace.com/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4">
              <a:buFontTx/>
              <a:buChar char="-"/>
            </a:pP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VocalPoint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https://www.vocalpoint.com/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612648" lvl="4" indent="0">
              <a:buNone/>
            </a:pPr>
            <a:b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^These are some such companies that will run your online focus groups and give you the data and the analytics</a:t>
            </a:r>
          </a:p>
          <a:p>
            <a:pPr lvl="4">
              <a:buFontTx/>
              <a:buChar char="-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A2B8-54FF-94DA-E452-53DA29D5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"/>
            <a:ext cx="9610531" cy="7620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Descriptive 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CBFE-8677-3E30-F60F-CC734017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34" y="1430662"/>
            <a:ext cx="10864690" cy="49701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Two ways to collect data</a:t>
            </a:r>
          </a:p>
          <a:p>
            <a:pPr lvl="1">
              <a:buFontTx/>
              <a:buChar char="-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</a:p>
          <a:p>
            <a:pPr lvl="3">
              <a:buFontTx/>
              <a:buChar char="-"/>
            </a:pPr>
            <a:r>
              <a:rPr lang="en-US" dirty="0"/>
              <a:t> Customer conversations (discovery), surveys, &amp; self-reports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i="1" dirty="0"/>
              <a:t>Passive</a:t>
            </a:r>
          </a:p>
          <a:p>
            <a:pPr lvl="3">
              <a:buFontTx/>
              <a:buChar char="-"/>
            </a:pPr>
            <a:r>
              <a:rPr lang="en-US" i="1" dirty="0"/>
              <a:t> Market reports (from the likes of Wood Mackenzie &amp; Bloomberg for instance)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>
              <a:buFontTx/>
              <a:buChar char="-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Surveys</a:t>
            </a:r>
          </a:p>
          <a:p>
            <a:pPr lvl="1">
              <a:buFontTx/>
              <a:buChar char="-"/>
            </a:pPr>
            <a:r>
              <a:rPr lang="en-US" i="1" dirty="0"/>
              <a:t> Passive data tells you what’s hot from a broader market standpoint, but active strategies ensure you link your customers to your product</a:t>
            </a:r>
          </a:p>
          <a:p>
            <a:pPr lvl="1">
              <a:buFontTx/>
              <a:buChar char="-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Companies that h</a:t>
            </a:r>
          </a:p>
        </p:txBody>
      </p:sp>
    </p:spTree>
    <p:extLst>
      <p:ext uri="{BB962C8B-B14F-4D97-AF65-F5344CB8AC3E}">
        <p14:creationId xmlns:p14="http://schemas.microsoft.com/office/powerpoint/2010/main" val="205330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A2B8-54FF-94DA-E452-53DA29D5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"/>
            <a:ext cx="9610531" cy="7620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CBFE-8677-3E30-F60F-CC734017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34" y="1430662"/>
            <a:ext cx="10864690" cy="49701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Two ways to collect data</a:t>
            </a:r>
          </a:p>
          <a:p>
            <a:pPr lvl="1">
              <a:buFontTx/>
              <a:buChar char="-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</a:p>
          <a:p>
            <a:pPr lvl="3">
              <a:buFontTx/>
              <a:buChar char="-"/>
            </a:pPr>
            <a:r>
              <a:rPr lang="en-US" dirty="0"/>
              <a:t> Surveys &amp; self-reports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i="1" dirty="0"/>
              <a:t>Passive</a:t>
            </a:r>
          </a:p>
          <a:p>
            <a:pPr lvl="3">
              <a:buFontTx/>
              <a:buChar char="-"/>
            </a:pPr>
            <a:r>
              <a:rPr lang="en-US" i="1" dirty="0"/>
              <a:t> Market reports (from the likes of Wood Mackenzie &amp; Bloomberg for instance)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4">
              <a:buFontTx/>
              <a:buChar char="-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Surveys</a:t>
            </a:r>
          </a:p>
          <a:p>
            <a:pPr lvl="1">
              <a:buFontTx/>
              <a:buChar char="-"/>
            </a:pPr>
            <a:r>
              <a:rPr lang="en-US" i="1" dirty="0"/>
              <a:t> Companies like Qualtrics &amp; SurveyMonkey help build and deploy surveys</a:t>
            </a:r>
          </a:p>
          <a:p>
            <a:pPr lvl="1">
              <a:buFontTx/>
              <a:buChar char="-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Even though these companies do all the heavy-lifting, i</a:t>
            </a:r>
            <a:r>
              <a:rPr lang="en-US" i="1" dirty="0"/>
              <a:t>n my experience, it helps to know why you need to do a specific survey, and what should your survey include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3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A2B8-54FF-94DA-E452-53DA29D5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"/>
            <a:ext cx="9610531" cy="7620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Surveys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CBFE-8677-3E30-F60F-CC734017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34" y="1430662"/>
            <a:ext cx="10864690" cy="497013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Pro-tip: Think of your end-goal when designing a survey. What kind of information do you need, and what will you do with this information? Then work your way backwards to design the survey. </a:t>
            </a:r>
          </a:p>
          <a:p>
            <a:pPr>
              <a:buFontTx/>
              <a:buChar char="-"/>
            </a:pPr>
            <a:r>
              <a:rPr lang="en-US" dirty="0"/>
              <a:t>Some common types of surveys:</a:t>
            </a:r>
          </a:p>
          <a:p>
            <a:pPr lvl="1">
              <a:buFontTx/>
              <a:buChar char="-"/>
            </a:pPr>
            <a:r>
              <a:rPr lang="en-US" sz="1800" dirty="0"/>
              <a:t> </a:t>
            </a:r>
            <a:r>
              <a:rPr lang="en-US" sz="1800" b="1" dirty="0"/>
              <a:t>Itemized category </a:t>
            </a:r>
            <a:r>
              <a:rPr lang="en-US" sz="1800" dirty="0"/>
              <a:t>– ask the customer their level of satisfaction with different aspects of your product (look, feel, finish, speed, etc.)</a:t>
            </a:r>
            <a:br>
              <a:rPr lang="en-US" sz="1800" dirty="0"/>
            </a:b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/>
              <a:t> </a:t>
            </a:r>
            <a:r>
              <a:rPr lang="en-US" sz="1800" b="1" dirty="0"/>
              <a:t>Comparative</a:t>
            </a:r>
            <a:r>
              <a:rPr lang="en-US" sz="1800" dirty="0"/>
              <a:t> – compare your product to similar ones</a:t>
            </a:r>
            <a:br>
              <a:rPr lang="en-US" sz="1800" dirty="0"/>
            </a:b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/>
              <a:t> </a:t>
            </a:r>
            <a:r>
              <a:rPr lang="en-US" sz="1800" b="1" dirty="0"/>
              <a:t>Rank</a:t>
            </a:r>
            <a:r>
              <a:rPr lang="en-US" sz="1800" dirty="0"/>
              <a:t> – Ask customer to rank their priorities connected to different aspects of your product (On a scale of 1-10, how important is cost? … how important is customer service)</a:t>
            </a:r>
            <a:br>
              <a:rPr lang="en-US" sz="1800" dirty="0"/>
            </a:b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/>
              <a:t> </a:t>
            </a:r>
            <a:r>
              <a:rPr lang="en-US" sz="1800" b="1" dirty="0"/>
              <a:t>Paired comparisons </a:t>
            </a:r>
            <a:r>
              <a:rPr lang="en-US" sz="1800" dirty="0"/>
              <a:t>– List 2-3 products with a highlight of their features and ask user their preferred product</a:t>
            </a:r>
            <a:br>
              <a:rPr lang="en-US" sz="1800" dirty="0"/>
            </a:b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/>
              <a:t> </a:t>
            </a:r>
            <a:r>
              <a:rPr lang="en-US" sz="1800" b="1" dirty="0"/>
              <a:t>Likert Scale </a:t>
            </a:r>
            <a:r>
              <a:rPr lang="en-US" sz="1800" dirty="0"/>
              <a:t>(most commonly used) – Set of questions with a scale of options (I wish I had more money – slightly agree, agree, strong agree)</a:t>
            </a:r>
          </a:p>
          <a:p>
            <a:pPr>
              <a:buFontTx/>
              <a:buChar char="-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5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A2B8-54FF-94DA-E452-53DA29D5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"/>
            <a:ext cx="9610531" cy="7620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 Promoter Score (NPS) – Holy Grail?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CBFE-8677-3E30-F60F-CC734017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34" y="1430662"/>
            <a:ext cx="10864690" cy="4970138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/>
              <a:t>NPS – On a scale of 1-10, how likely are you to recommend &lt;product&gt; to someone you know?</a:t>
            </a:r>
          </a:p>
          <a:p>
            <a:pPr lvl="1">
              <a:buFontTx/>
              <a:buChar char="-"/>
            </a:pPr>
            <a:r>
              <a:rPr lang="en-US" i="1" dirty="0"/>
              <a:t> </a:t>
            </a:r>
            <a:r>
              <a:rPr lang="en-US" i="1" dirty="0" err="1"/>
              <a:t>Ofcourse</a:t>
            </a:r>
            <a:r>
              <a:rPr lang="en-US" i="1" dirty="0"/>
              <a:t> only ask this once the user has tried your product a few times. 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Why NPS? </a:t>
            </a:r>
          </a:p>
          <a:p>
            <a:pPr lvl="1">
              <a:buFontTx/>
              <a:buChar char="-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2-5% respond to surveys</a:t>
            </a:r>
          </a:p>
          <a:p>
            <a:pPr lvl="1">
              <a:buFontTx/>
              <a:buChar char="-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You’re trying to extract as much info as possible without causing ‘Survey Fatigue’</a:t>
            </a:r>
          </a:p>
          <a:p>
            <a:pPr lvl="1">
              <a:buFontTx/>
              <a:buChar char="-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NPS is considered one of the best way to capture customer satisfaction, and there’s a positive correlation to profitability (albeit not a linear correlation). </a:t>
            </a:r>
          </a:p>
          <a:p>
            <a:pPr lvl="1">
              <a:buFontTx/>
              <a:buChar char="-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/>
              <a:t>My preference?</a:t>
            </a:r>
          </a:p>
          <a:p>
            <a:pPr lvl="1">
              <a:buFontTx/>
              <a:buChar char="-"/>
            </a:pPr>
            <a:r>
              <a:rPr lang="en-US" dirty="0"/>
              <a:t> Imbed a pop-up survey in-app in your product that expands after the user has been using your product for some time and ask them 2 questions:</a:t>
            </a:r>
          </a:p>
          <a:p>
            <a:pPr lvl="2">
              <a:buFontTx/>
              <a:buChar char="-"/>
            </a:pPr>
            <a:r>
              <a:rPr lang="en-US" dirty="0"/>
              <a:t>Ask them the NPS question</a:t>
            </a:r>
          </a:p>
          <a:p>
            <a:pPr lvl="2">
              <a:buFontTx/>
              <a:buChar char="-"/>
            </a:pPr>
            <a:r>
              <a:rPr lang="en-US" dirty="0"/>
              <a:t>Ask them – </a:t>
            </a:r>
            <a:r>
              <a:rPr lang="en-US" i="1" dirty="0"/>
              <a:t>can you share anything about why you selected that score?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1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A2B8-54FF-94DA-E452-53DA29D5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3"/>
            <a:ext cx="9427651" cy="762001"/>
          </a:xfrm>
        </p:spPr>
        <p:txBody>
          <a:bodyPr>
            <a:normAutofit/>
          </a:bodyPr>
          <a:lstStyle/>
          <a:p>
            <a:r>
              <a:rPr lang="en-US" dirty="0"/>
              <a:t>As a PM, here’s my top survey picks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9CC87B-2F87-3B32-237E-2F6AA56A6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787134"/>
              </p:ext>
            </p:extLst>
          </p:nvPr>
        </p:nvGraphicFramePr>
        <p:xfrm>
          <a:off x="6588159" y="1374646"/>
          <a:ext cx="5471160" cy="4532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CFB06C-30DC-4907-75DF-60A6AE84BD9F}"/>
              </a:ext>
            </a:extLst>
          </p:cNvPr>
          <p:cNvSpPr txBox="1"/>
          <p:nvPr/>
        </p:nvSpPr>
        <p:spPr>
          <a:xfrm>
            <a:off x="519120" y="1262631"/>
            <a:ext cx="47867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As the Product Manager, I like to place surveys in two main stages of a customer journey. One at the beginning to keep learning why customers want my product. One midway through the customer journey to understand how’s it going for the customer. </a:t>
            </a:r>
            <a:br>
              <a:rPr lang="en-US" sz="1400" dirty="0"/>
            </a:br>
            <a:endParaRPr lang="en-US" sz="1400" dirty="0"/>
          </a:p>
          <a:p>
            <a:pPr lvl="0"/>
            <a:endParaRPr lang="en-US" sz="1400" dirty="0"/>
          </a:p>
          <a:p>
            <a:pPr marL="285750" lvl="0" indent="-285750">
              <a:buFontTx/>
              <a:buChar char="-"/>
            </a:pP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E022F-E882-A586-2095-3D46D220E085}"/>
              </a:ext>
            </a:extLst>
          </p:cNvPr>
          <p:cNvSpPr txBox="1"/>
          <p:nvPr/>
        </p:nvSpPr>
        <p:spPr>
          <a:xfrm>
            <a:off x="286992" y="3302983"/>
            <a:ext cx="4786791" cy="861774"/>
          </a:xfrm>
          <a:prstGeom prst="rect">
            <a:avLst/>
          </a:prstGeom>
          <a:solidFill>
            <a:srgbClr val="FA248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sz="1000" dirty="0">
                <a:solidFill>
                  <a:schemeClr val="bg1"/>
                </a:solidFill>
              </a:rPr>
              <a:t>On the product’s website, where the user has read through the what &amp; why of the product and clicks the Free Trial button – I attach a very quick survey to learn their motivation for trying the product. I ask:</a:t>
            </a:r>
          </a:p>
          <a:p>
            <a:pPr lvl="0"/>
            <a:endParaRPr lang="en-US" sz="1000" dirty="0">
              <a:solidFill>
                <a:schemeClr val="bg1"/>
              </a:solidFill>
            </a:endParaRPr>
          </a:p>
          <a:p>
            <a:pPr lvl="0"/>
            <a:r>
              <a:rPr lang="en-US" sz="1000" dirty="0">
                <a:solidFill>
                  <a:schemeClr val="bg1"/>
                </a:solidFill>
              </a:rPr>
              <a:t>- What brings you here? [open ended question]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B78A101-FBB3-6B81-4647-9917BEB73F97}"/>
                  </a:ext>
                </a:extLst>
              </p14:cNvPr>
              <p14:cNvContentPartPr/>
              <p14:nvPr/>
            </p14:nvContentPartPr>
            <p14:xfrm>
              <a:off x="5098263" y="1865232"/>
              <a:ext cx="1773360" cy="1701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B78A101-FBB3-6B81-4647-9917BEB73F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2143" y="1859112"/>
                <a:ext cx="1785600" cy="1713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29B53D3-6AAF-41C7-8F74-8835911257F4}"/>
              </a:ext>
            </a:extLst>
          </p:cNvPr>
          <p:cNvSpPr txBox="1"/>
          <p:nvPr/>
        </p:nvSpPr>
        <p:spPr>
          <a:xfrm>
            <a:off x="1512879" y="5518557"/>
            <a:ext cx="4786791" cy="1038746"/>
          </a:xfrm>
          <a:prstGeom prst="rect">
            <a:avLst/>
          </a:prstGeom>
          <a:solidFill>
            <a:srgbClr val="A264CE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sz="1000" dirty="0">
                <a:solidFill>
                  <a:schemeClr val="bg1"/>
                </a:solidFill>
              </a:rPr>
              <a:t>This survey pops-up in-app once the user has used the product </a:t>
            </a:r>
            <a:r>
              <a:rPr lang="en-US" sz="1000" dirty="0" err="1">
                <a:solidFill>
                  <a:schemeClr val="bg1"/>
                </a:solidFill>
              </a:rPr>
              <a:t>atleast</a:t>
            </a:r>
            <a:r>
              <a:rPr lang="en-US" sz="1000" dirty="0">
                <a:solidFill>
                  <a:schemeClr val="bg1"/>
                </a:solidFill>
              </a:rPr>
              <a:t> a few times and is starting to form an opinion on it. </a:t>
            </a:r>
          </a:p>
          <a:p>
            <a:pPr lvl="0"/>
            <a:endParaRPr lang="en-US" sz="10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1050" i="1" dirty="0"/>
              <a:t> </a:t>
            </a:r>
            <a:r>
              <a:rPr lang="en-US" sz="1050" i="1" dirty="0">
                <a:solidFill>
                  <a:schemeClr val="bg1"/>
                </a:solidFill>
              </a:rPr>
              <a:t>On a scale of 1-10, how likely are you to recommend &lt;product&gt; to someone you know</a:t>
            </a:r>
          </a:p>
          <a:p>
            <a:pPr>
              <a:buFontTx/>
              <a:buChar char="-"/>
            </a:pPr>
            <a:r>
              <a:rPr lang="en-US" sz="1050" i="1" dirty="0">
                <a:solidFill>
                  <a:schemeClr val="bg1"/>
                </a:solidFill>
              </a:rPr>
              <a:t> Can you share anything about why you selected that score?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21151A-E0AB-1853-4078-7D6AA30D94A6}"/>
                  </a:ext>
                </a:extLst>
              </p14:cNvPr>
              <p14:cNvContentPartPr/>
              <p14:nvPr/>
            </p14:nvContentPartPr>
            <p14:xfrm>
              <a:off x="6312903" y="3940992"/>
              <a:ext cx="1647000" cy="1698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21151A-E0AB-1853-4078-7D6AA30D94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06783" y="3934872"/>
                <a:ext cx="165924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46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BA2B8-54FF-94DA-E452-53DA29D5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"/>
            <a:ext cx="9610531" cy="7620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about the other surveys?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CBFE-8677-3E30-F60F-CC734017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34" y="1430662"/>
            <a:ext cx="10864690" cy="497013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400" dirty="0"/>
              <a:t>If your company has a dedicated marketing team, chances are that they own the ecosystem of surveys. </a:t>
            </a:r>
          </a:p>
          <a:p>
            <a:pPr>
              <a:buFontTx/>
              <a:buChar char="-"/>
            </a:pPr>
            <a:r>
              <a:rPr lang="en-US" sz="2400" dirty="0"/>
              <a:t>As a PM, you’ll probably collaborate with marketing, and at times suggest certain surveys to conduct to extract specific type of information. </a:t>
            </a:r>
          </a:p>
          <a:p>
            <a:pPr>
              <a:buFontTx/>
              <a:buChar char="-"/>
            </a:pPr>
            <a:r>
              <a:rPr lang="en-US" sz="2400" dirty="0"/>
              <a:t>Reiterating the pro-tip from before: </a:t>
            </a:r>
            <a:br>
              <a:rPr lang="en-US" sz="2400" dirty="0"/>
            </a:br>
            <a:r>
              <a:rPr lang="en-US" sz="2400" i="1" dirty="0"/>
              <a:t>Think of your end-goal when designing a survey. What kind of information do you need, and what will you do with this information? Then work your way backwards to design the survey. </a:t>
            </a:r>
            <a:br>
              <a:rPr lang="en-US" sz="2400" dirty="0"/>
            </a:b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Drive decisions based on data, not hunches. Step 1 – speak to your customers and potential customers. Step 2 - deploy these surveys (work with marketing) when you need more holistic data. 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121394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1079</Words>
  <Application>Microsoft Office PowerPoint</Application>
  <PresentationFormat>Widescreen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Aptos</vt:lpstr>
      <vt:lpstr>Arial</vt:lpstr>
      <vt:lpstr>Avenir Next LT Pro</vt:lpstr>
      <vt:lpstr>PrismaticVTI</vt:lpstr>
      <vt:lpstr>Customer analytics for product managers</vt:lpstr>
      <vt:lpstr>Intro/Overview</vt:lpstr>
      <vt:lpstr>Exploratory Research Methods</vt:lpstr>
      <vt:lpstr>Descriptive Research Methods</vt:lpstr>
      <vt:lpstr>Types of Surveys</vt:lpstr>
      <vt:lpstr>Surveys 101</vt:lpstr>
      <vt:lpstr>Net Promoter Score (NPS) – Holy Grail?</vt:lpstr>
      <vt:lpstr>As a PM, here’s my top survey picks</vt:lpstr>
      <vt:lpstr>What about the other surveys?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Parangat Bhaskar</dc:creator>
  <cp:lastModifiedBy>Parangat Bhaskar</cp:lastModifiedBy>
  <cp:revision>7</cp:revision>
  <dcterms:created xsi:type="dcterms:W3CDTF">2024-07-23T00:41:48Z</dcterms:created>
  <dcterms:modified xsi:type="dcterms:W3CDTF">2024-07-23T02:13:03Z</dcterms:modified>
</cp:coreProperties>
</file>