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58" r:id="rId3"/>
    <p:sldId id="261" r:id="rId4"/>
    <p:sldId id="280" r:id="rId5"/>
    <p:sldId id="265" r:id="rId6"/>
    <p:sldId id="268" r:id="rId7"/>
    <p:sldId id="272" r:id="rId8"/>
    <p:sldId id="273" r:id="rId9"/>
    <p:sldId id="275" r:id="rId10"/>
    <p:sldId id="269" r:id="rId11"/>
    <p:sldId id="277" r:id="rId12"/>
    <p:sldId id="279" r:id="rId13"/>
    <p:sldId id="282" r:id="rId14"/>
    <p:sldId id="262" r:id="rId15"/>
    <p:sldId id="274" r:id="rId16"/>
    <p:sldId id="259" r:id="rId17"/>
    <p:sldId id="270" r:id="rId18"/>
    <p:sldId id="28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400" baseline="0" dirty="0">
                <a:effectLst/>
              </a:rPr>
              <a:t>Время нахождения наибольшего независимого множества в </a:t>
            </a:r>
            <a:r>
              <a:rPr lang="ru-RU" sz="1400" baseline="0" dirty="0" err="1">
                <a:effectLst/>
              </a:rPr>
              <a:t>хордальных</a:t>
            </a:r>
            <a:r>
              <a:rPr lang="ru-RU" sz="1400" baseline="0" dirty="0">
                <a:effectLst/>
              </a:rPr>
              <a:t> графах с помощью алгоритма со смежно поглощающими вершинами с разным числом вершин и заполненностью графа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ru-RU" dirty="0"/>
          </a:p>
        </c:rich>
      </c:tx>
      <c:layout>
        <c:manualLayout>
          <c:xMode val="edge"/>
          <c:yMode val="edge"/>
          <c:x val="0.11135990813648294"/>
          <c:y val="1.5414127229662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со смежным поглощением, вер-ть ребра 0,7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23</c:v>
                </c:pt>
                <c:pt idx="2">
                  <c:v>40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0-4FEA-BD93-C25A28DA95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Алгоритм со смежным поглощением, вер-ть ребра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</c:v>
                </c:pt>
                <c:pt idx="1">
                  <c:v>19</c:v>
                </c:pt>
                <c:pt idx="2">
                  <c:v>44</c:v>
                </c:pt>
                <c:pt idx="3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0-4FEA-BD93-C25A28DA95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Алгоритм со смежным поглощением, вер-ть ребра 0,3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33</c:v>
                </c:pt>
                <c:pt idx="3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0-4FEA-BD93-C25A28DA9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4357344"/>
        <c:axId val="612716352"/>
      </c:lineChart>
      <c:catAx>
        <c:axId val="74435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2716352"/>
        <c:crosses val="autoZero"/>
        <c:auto val="1"/>
        <c:lblAlgn val="ctr"/>
        <c:lblOffset val="100"/>
        <c:noMultiLvlLbl val="0"/>
      </c:catAx>
      <c:valAx>
        <c:axId val="61271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(млс)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35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>
                <a:effectLst/>
              </a:rPr>
              <a:t>Время нахождения наибольшего независимого множества в </a:t>
            </a:r>
            <a:r>
              <a:rPr lang="ru-RU" sz="1400" b="0" i="0" u="none" strike="noStrike" baseline="0" dirty="0" err="1">
                <a:effectLst/>
              </a:rPr>
              <a:t>хордальных</a:t>
            </a:r>
            <a:r>
              <a:rPr lang="ru-RU" sz="1400" b="0" i="0" u="none" strike="noStrike" baseline="0" dirty="0">
                <a:effectLst/>
              </a:rPr>
              <a:t> графах с помощью алгоритма с симплициальными вершинами с разным числом вершин и заполненностью графа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с симплициальными вершинами, вер-ть 0,7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</c:v>
                </c:pt>
                <c:pt idx="1">
                  <c:v>24</c:v>
                </c:pt>
                <c:pt idx="2">
                  <c:v>49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CC-462A-A18D-1A56438415A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Алгоритм с симплициальными вершинами, вер-ть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12</c:v>
                </c:pt>
                <c:pt idx="1">
                  <c:v>31</c:v>
                </c:pt>
                <c:pt idx="2">
                  <c:v>58</c:v>
                </c:pt>
                <c:pt idx="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CC-462A-A18D-1A56438415A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Алгоритм с симплициальными вершинами, вер-ть 0,3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15</c:v>
                </c:pt>
                <c:pt idx="1">
                  <c:v>33</c:v>
                </c:pt>
                <c:pt idx="2">
                  <c:v>70</c:v>
                </c:pt>
                <c:pt idx="3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CC-462A-A18D-1A5643841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542480"/>
        <c:axId val="612728832"/>
      </c:lineChart>
      <c:catAx>
        <c:axId val="52754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2728832"/>
        <c:crosses val="autoZero"/>
        <c:auto val="1"/>
        <c:lblAlgn val="ctr"/>
        <c:lblOffset val="100"/>
        <c:noMultiLvlLbl val="0"/>
      </c:catAx>
      <c:valAx>
        <c:axId val="6127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(млс)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75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выполнения всех трёх алгоритмов поиска наибольшего независимого множества при разном количестве вершин в графе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694066264474699"/>
          <c:y val="0.1726162175448607"/>
          <c:w val="0.85719488228155227"/>
          <c:h val="0.5619855715468579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Общий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33-4AB5-9144-313C98E771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Алгоритм для хордальных графов с симплициальными вершинами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33-4AB5-9144-313C98E771D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Алгоритм для хордальных графов со смежным поглощением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23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33-4AB5-9144-313C98E77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468904"/>
        <c:axId val="538466608"/>
      </c:lineChart>
      <c:catAx>
        <c:axId val="538468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4710753864100321"/>
              <c:y val="0.80920572428446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8466608"/>
        <c:crosses val="autoZero"/>
        <c:auto val="1"/>
        <c:lblAlgn val="ctr"/>
        <c:lblOffset val="100"/>
        <c:noMultiLvlLbl val="0"/>
      </c:catAx>
      <c:valAx>
        <c:axId val="53846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(млс)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8468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>
                <a:effectLst/>
              </a:rPr>
              <a:t>Число независимости для произвольных и </a:t>
            </a:r>
            <a:r>
              <a:rPr lang="ru-RU" sz="1400" b="0" i="0" u="none" strike="noStrike" baseline="0" dirty="0" err="1">
                <a:effectLst/>
              </a:rPr>
              <a:t>хордальных</a:t>
            </a:r>
            <a:r>
              <a:rPr lang="ru-RU" sz="1400" b="0" i="0" u="none" strike="noStrike" baseline="0" dirty="0">
                <a:effectLst/>
              </a:rPr>
              <a:t> графов при разном количестве вершин и вероятности выпадения рёбер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Хордальный граф, вер-ть ребра 0,7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7-462A-9B7C-0C8D702057B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Хордальный граф, вер-ть ребра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57-462A-9B7C-0C8D702057B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Хордальный граф, вер-ть ребра 0,3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11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57-462A-9B7C-0C8D702057B0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Произвольный граф, вер-ть ребра 0,7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57-462A-9B7C-0C8D702057B0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Произвольный граф, вер-ть ребра 0,5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57-462A-9B7C-0C8D702057B0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Произвольный граф, вер-ть ребра 0,3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Лист1!$G$2:$G$5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57-462A-9B7C-0C8D70205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5061072"/>
        <c:axId val="1183178688"/>
      </c:lineChart>
      <c:catAx>
        <c:axId val="12650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 в графе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3178688"/>
        <c:crosses val="autoZero"/>
        <c:auto val="1"/>
        <c:lblAlgn val="ctr"/>
        <c:lblOffset val="100"/>
        <c:noMultiLvlLbl val="0"/>
      </c:catAx>
      <c:valAx>
        <c:axId val="118317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Число</a:t>
                </a:r>
                <a:r>
                  <a:rPr lang="ru-RU" baseline="0"/>
                  <a:t> независимости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50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выполнения алгоритмов поиска вершинной</a:t>
            </a:r>
            <a:r>
              <a:rPr lang="ru-RU" baseline="0" dirty="0"/>
              <a:t> раскраски </a:t>
            </a:r>
            <a:r>
              <a:rPr lang="ru-RU" dirty="0"/>
              <a:t>с заполненностью графа ребрами на 80%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6984745296541094E-2"/>
          <c:y val="0.17029095898973073"/>
          <c:w val="0.87939927853784483"/>
          <c:h val="0.644495158058540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Общий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A-41F7-BE23-2950F28B651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Хордальный алгоритм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A-41F7-BE23-2950F28B6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312831"/>
        <c:axId val="1013638799"/>
      </c:lineChart>
      <c:catAx>
        <c:axId val="82131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3638799"/>
        <c:crosses val="autoZero"/>
        <c:auto val="1"/>
        <c:lblAlgn val="ctr"/>
        <c:lblOffset val="100"/>
        <c:noMultiLvlLbl val="0"/>
      </c:catAx>
      <c:valAx>
        <c:axId val="101363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(</a:t>
                </a:r>
                <a:r>
                  <a:rPr lang="ru-RU" baseline="0" dirty="0" err="1"/>
                  <a:t>млс</a:t>
                </a:r>
                <a:r>
                  <a:rPr lang="ru-RU" baseline="0" dirty="0"/>
                  <a:t>)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131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выполнения общего алгоритма раскраски на произвольном графе с 15 вершинами</a:t>
            </a:r>
            <a:r>
              <a:rPr lang="ru-RU" baseline="0" dirty="0"/>
              <a:t> с разной заполненностью графа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Вероятность ребра 0,8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1500</c:v>
                </c:pt>
                <c:pt idx="1">
                  <c:v>600</c:v>
                </c:pt>
                <c:pt idx="2">
                  <c:v>200</c:v>
                </c:pt>
                <c:pt idx="3">
                  <c:v>90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1-4836-BBC9-8DD5AD1E0F1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Вероятность ребра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2500</c:v>
                </c:pt>
                <c:pt idx="1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D1-4836-BBC9-8DD5AD1E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135551"/>
        <c:axId val="298462943"/>
      </c:lineChart>
      <c:catAx>
        <c:axId val="28813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Хроматическое число в</a:t>
                </a:r>
                <a:r>
                  <a:rPr lang="ru-RU" baseline="0"/>
                  <a:t> графе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462943"/>
        <c:crosses val="autoZero"/>
        <c:auto val="1"/>
        <c:lblAlgn val="ctr"/>
        <c:lblOffset val="100"/>
        <c:noMultiLvlLbl val="0"/>
      </c:catAx>
      <c:valAx>
        <c:axId val="29846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(млс)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813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>
                <a:effectLst/>
              </a:rPr>
              <a:t>Хроматическое число в </a:t>
            </a:r>
            <a:r>
              <a:rPr lang="ru-RU" sz="1400" b="0" i="0" u="none" strike="noStrike" baseline="0" dirty="0" err="1">
                <a:effectLst/>
              </a:rPr>
              <a:t>хордальном</a:t>
            </a:r>
            <a:r>
              <a:rPr lang="ru-RU" sz="1400" b="0" i="0" u="none" strike="noStrike" baseline="0" dirty="0">
                <a:effectLst/>
              </a:rPr>
              <a:t> графе в зависимости от количества вершин и вероятности выпадения в нем рёбер.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Вероятность ребра 0,7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0-4296-8987-34F8BEF4FA3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Вероятность ребра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</c:v>
                </c:pt>
                <c:pt idx="1">
                  <c:v>11</c:v>
                </c:pt>
                <c:pt idx="2">
                  <c:v>17</c:v>
                </c:pt>
                <c:pt idx="3">
                  <c:v>25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0-4296-8987-34F8BEF4FA3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Вероятность ребра 0,3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0-4296-8987-34F8BEF4F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1674224"/>
        <c:axId val="1336330112"/>
      </c:lineChart>
      <c:catAx>
        <c:axId val="142167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6330112"/>
        <c:crosses val="autoZero"/>
        <c:auto val="1"/>
        <c:lblAlgn val="ctr"/>
        <c:lblOffset val="100"/>
        <c:noMultiLvlLbl val="0"/>
      </c:catAx>
      <c:valAx>
        <c:axId val="13363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</a:t>
                </a:r>
                <a:r>
                  <a:rPr lang="ru-RU" baseline="0" dirty="0"/>
                  <a:t> независимости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167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Хроматическое число в произвольном графе в зависимости от количества вершин и вероятности выпадения в нем рёбер.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Вероятность ребра 0,7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D0-41ED-90F9-7470B0AD97C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Вероятность ребра 0,5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D0-41ED-90F9-7470B0AD97C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Вероятность ребра 0,3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D0-41ED-90F9-7470B0AD9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1653024"/>
        <c:axId val="1336328448"/>
      </c:lineChart>
      <c:catAx>
        <c:axId val="142165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6328448"/>
        <c:crosses val="autoZero"/>
        <c:auto val="1"/>
        <c:lblAlgn val="ctr"/>
        <c:lblOffset val="100"/>
        <c:noMultiLvlLbl val="0"/>
      </c:catAx>
      <c:valAx>
        <c:axId val="13363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</a:t>
                </a:r>
                <a:r>
                  <a:rPr lang="ru-RU" baseline="0" dirty="0"/>
                  <a:t> независимости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165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13:51:1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9449,'0'-2'1057,"0"0"-1057,0 2-609,0-4-416,9 2 481,6-2 384,-2 2-64,1-2-1186,-4 0-1537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13:51:1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4484,'2'2'0,"-2"-2"-256,0 0-96,0 2 320,0 0-64,0 0 96,0-2-129,2 2 65,0-2 0,1 0-160,-1 2-865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13:51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31 105 1858,'-3'-5'299,"-1"1"1,0-1 0,1 0-1,0-1 1,0 1 0,1-1-1,-1-1-299,-2-29 8003,5 35-8386,1 0 0,-1 0 1,1-1-1,-1 1 0,1 0 0,0 0 0,-1 1 1,1-1-1,0 0 0,0 0 0,0 0 0,-1 0 1,1 1-1,0-1 0,0 0 0,0 1 383,2-2-986,8-7-3861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4T13:51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10794,'-17'0'0,"-1"0"-384,18 0-705,0 0 576,0 0 481,0 0 32,0 0-512,5 0-225,8 0-1249,0 0-2178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3F0C8-F929-4155-8A95-11F062221A9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2BD3-8C98-43A3-9EFD-D870F3764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9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1360C-EA55-42A9-9C2E-CA7F3F34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9965E0-8CA2-4F49-8CBA-3330CA02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AA993-07A1-4C5E-8D8F-1F037B42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B6D-2694-49DD-8369-0AA69282B418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1FFFB-572A-46FE-A39D-935B0B73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D534-F9C4-4EB6-92EF-1B066143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40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0D9E9-D4F2-408F-90B1-BFC60498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F3BAE-1CF4-4F25-BE6C-656DFDFE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E7DFE-E4A3-4E4E-9257-11DDE68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6BF9-AE7D-4BB6-AB3C-E121907E2681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A42F4-5BB2-4AF5-83C7-D7C25B9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897A6B-36DC-4DB5-819C-75A1CEF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827B38-8225-42C2-AFCD-5B37A1B14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70D35E-9497-4990-BFC1-E6CD436A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FC32A-6322-4F29-8E9C-2094CBDE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164-5BCB-4983-82A5-37DB33138FF1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38D5C-03DC-4D00-8CC7-2CB942CC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074BD-4E3F-475F-BCAD-B58A1D22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2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08F3-08EC-4289-B9B4-03031C4C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5CBB2-0DF7-4023-970B-1AA5F7C4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B83D8-F3FD-4A8A-B58B-C8B69469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522-F15D-49D4-A7A9-71A8FB78E45E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D64B3B-4A61-478A-A86E-BF7556D4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BDF48-4F78-4549-A57F-B55CBC26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3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B582-BA10-447E-9DB8-2A07FC0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5FC859-551F-4250-A8C4-75BD7AE8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20332-E25E-40C0-BB9F-5A0F9305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8676-C353-499F-AFB4-3B5161AAA4D7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455EE-1C89-4C09-A1D5-BF6ADAB0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ED1F7-4084-4DA7-A538-48519F7E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3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B228-4A1F-4B6F-BC26-7AD80C20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122B2-B8AB-451E-82D8-6BFF0320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4A09AD-B035-4DA8-8F4A-3F70D91F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2A3B0-567E-44DB-998A-76EFD73E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A60C-6F32-404F-B896-22205C14F366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A28922-5EFA-4512-BD97-278D542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73CD64-D778-4069-BB02-62AD9BB0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34EF5-79B6-4A1D-833C-19B255A2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39DF3-6809-4415-A6BF-2AC75D64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0926D4-AB1D-42CC-AD12-3A276ED9D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EC9FEB-1905-454A-BA10-1A617AAA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8A13BC-01FD-4A5C-A0E4-35648FEA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597C9C-4700-47C9-A18F-9D0B5BDD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3089-7311-4E63-BD82-DD23456DD82A}" type="datetime1">
              <a:rPr lang="ru-RU" smtClean="0"/>
              <a:t>19.06.2022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6DDFD4-C140-48F3-9545-637C3CB3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989510-B33B-4925-86E8-3EADD2BE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0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774CA-02E7-4E63-915D-71AFB21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989E01-6D04-491C-B94A-FAB1C4D4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8AE3-0FD0-4AFD-805B-78F0BD2F5107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F8EAFF-E455-4397-9DF6-19DD6F0C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3E3365-E85C-40FB-BBB2-CEA367BE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AC9C5-E795-4CE9-806D-7F7A7EE9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A5B6-45D5-4D8F-B227-83A905235CA2}" type="datetime1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8733CA-B42C-4789-9F1D-0543BA4E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782FC-B8F7-4B16-A89A-DB42B386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B7225-4667-4F2D-BE55-2D006048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C7BF5-100A-4C2B-9A78-2BE73818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8A87CA-71AE-4D97-897A-C569581C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3A84FF-3BD0-49C8-A1B2-08FD8A1D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EA1-4281-4C4A-A569-563ED63B5F9E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A29A1-1552-4576-956B-4976ABA1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E61B44-AAC0-48CB-BE8B-FF449FC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D3C13-FB20-46CB-A4EE-AFB426AB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ABDA56-F7BD-4F24-AF10-27B1BA2FC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E3C078-DB25-4709-9013-4DFAF153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416CE-FA8D-4C9E-9F54-2E01EC65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CEDC-64E7-41ED-B960-D6534E930714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CB7431-2AAB-47BE-B189-1D2D7F0F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E4304-3850-4734-843E-FBB8CF0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64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89FB-EA53-4E25-8AD2-32D918F6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77C30-E6D6-4ED2-9738-397F7245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C2712-0331-4496-AB72-5B7A1259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0272-96EE-40A9-B82B-146429BD0065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0C603-3CBE-4E96-9DD4-928302CC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B9A69-3A3B-4968-9A77-A44921D6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FC90-ED20-41C6-9673-487BE7E82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80.png"/><Relationship Id="rId3" Type="http://schemas.microsoft.com/office/2007/relationships/hdphoto" Target="../media/hdphoto3.wdp"/><Relationship Id="rId7" Type="http://schemas.openxmlformats.org/officeDocument/2006/relationships/image" Target="../media/image150.png"/><Relationship Id="rId12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70.png"/><Relationship Id="rId5" Type="http://schemas.microsoft.com/office/2007/relationships/hdphoto" Target="../media/hdphoto2.wdp"/><Relationship Id="rId15" Type="http://schemas.openxmlformats.org/officeDocument/2006/relationships/image" Target="../media/image24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160.png"/><Relationship Id="rId1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3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microsoft.com/office/2007/relationships/hdphoto" Target="../media/hdphoto2.wdp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chart" Target="../charts/char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udfile.net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4.wdp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0A3504-6108-4B07-B12B-D5610BB03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EA075E-0B66-448D-A496-8574C8C80C48}"/>
              </a:ext>
            </a:extLst>
          </p:cNvPr>
          <p:cNvSpPr txBox="1">
            <a:spLocks/>
          </p:cNvSpPr>
          <p:nvPr/>
        </p:nvSpPr>
        <p:spPr>
          <a:xfrm>
            <a:off x="1195752" y="1527506"/>
            <a:ext cx="9559543" cy="21303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Сравнение нескольких алгоритмов решения задач о независимом множестве и вершинной раскраске для связных и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хордальных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графов</a:t>
            </a:r>
            <a:endParaRPr lang="ru-RU" sz="4800" dirty="0">
              <a:solidFill>
                <a:schemeClr val="accent1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A8B44E3-D2CB-40B7-B77E-F7A55D86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74" y="238174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137F74-8A00-4EBC-8A6C-4A7DBE8BE99E}"/>
              </a:ext>
            </a:extLst>
          </p:cNvPr>
          <p:cNvSpPr/>
          <p:nvPr/>
        </p:nvSpPr>
        <p:spPr>
          <a:xfrm>
            <a:off x="4996978" y="3986769"/>
            <a:ext cx="6504343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Студент(ка) группы 381806-1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Параничева Алена Владиславовна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Кандидат физико-математических наук 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Сорочан С.В.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F081C-5F7E-4146-8C05-412463576DDE}"/>
              </a:ext>
            </a:extLst>
          </p:cNvPr>
          <p:cNvSpPr txBox="1"/>
          <p:nvPr/>
        </p:nvSpPr>
        <p:spPr>
          <a:xfrm>
            <a:off x="4633232" y="6257496"/>
            <a:ext cx="2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Нижний Новгород 2022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6EB79-6B9B-40A1-B0C9-F6E14CF1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94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0" y="54949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Поиск вершинной раскраски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21F8FFE-C729-455A-B7FE-393FF730BC68}"/>
              </a:ext>
            </a:extLst>
          </p:cNvPr>
          <p:cNvSpPr/>
          <p:nvPr/>
        </p:nvSpPr>
        <p:spPr>
          <a:xfrm>
            <a:off x="8847612" y="4356066"/>
            <a:ext cx="506028" cy="2752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A9F85B1-A828-4AED-A7BD-31DEB6E7470D}"/>
                  </a:ext>
                </a:extLst>
              </p14:cNvPr>
              <p14:cNvContentPartPr/>
              <p14:nvPr/>
            </p14:nvContentPartPr>
            <p14:xfrm>
              <a:off x="5839452" y="5442393"/>
              <a:ext cx="22320" cy="9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A9F85B1-A828-4AED-A7BD-31DEB6E747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0452" y="5433393"/>
                <a:ext cx="39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5E08F377-B3F4-4E1D-8D39-538BD35A07A5}"/>
                  </a:ext>
                </a:extLst>
              </p14:cNvPr>
              <p14:cNvContentPartPr/>
              <p14:nvPr/>
            </p14:nvContentPartPr>
            <p14:xfrm>
              <a:off x="5874732" y="3615033"/>
              <a:ext cx="4320" cy="46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5E08F377-B3F4-4E1D-8D39-538BD35A07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6092" y="3606393"/>
                <a:ext cx="21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BE34D87-DD4E-4DA8-AB4F-4A862D876BE0}"/>
                  </a:ext>
                </a:extLst>
              </p14:cNvPr>
              <p14:cNvContentPartPr/>
              <p14:nvPr/>
            </p14:nvContentPartPr>
            <p14:xfrm>
              <a:off x="5956812" y="4972953"/>
              <a:ext cx="11520" cy="381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BE34D87-DD4E-4DA8-AB4F-4A862D876B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8172" y="4963953"/>
                <a:ext cx="29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563AA90-7373-4B92-9412-698F67BC3261}"/>
                  </a:ext>
                </a:extLst>
              </p14:cNvPr>
              <p14:cNvContentPartPr/>
              <p14:nvPr/>
            </p14:nvContentPartPr>
            <p14:xfrm>
              <a:off x="6530652" y="3685593"/>
              <a:ext cx="129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563AA90-7373-4B92-9412-698F67BC3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1652" y="3676593"/>
                <a:ext cx="306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CF8ACE-4327-4D93-9E36-58E40280D21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r="26092" b="35645"/>
          <a:stretch/>
        </p:blipFill>
        <p:spPr>
          <a:xfrm>
            <a:off x="174595" y="1741807"/>
            <a:ext cx="8413546" cy="441041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A101DE-5F8F-4250-8B3C-BC5F93A683E4}"/>
              </a:ext>
            </a:extLst>
          </p:cNvPr>
          <p:cNvSpPr/>
          <p:nvPr/>
        </p:nvSpPr>
        <p:spPr>
          <a:xfrm>
            <a:off x="7273772" y="1636879"/>
            <a:ext cx="4711083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Правильная вершинная раскраска –  это раскраска вершин графа, при которой любые смежные вершины окрашены в разные цвета.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07FD018-BF10-4AC1-A7CC-53B946565055}"/>
              </a:ext>
            </a:extLst>
          </p:cNvPr>
          <p:cNvSpPr/>
          <p:nvPr/>
        </p:nvSpPr>
        <p:spPr>
          <a:xfrm>
            <a:off x="8634442" y="393459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 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EA03002-A3B1-4EAA-99FD-1DC348066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11" y="3766222"/>
            <a:ext cx="2182349" cy="1454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F7A79-36F9-48D2-9B79-F04FDC250F9E}"/>
              </a:ext>
            </a:extLst>
          </p:cNvPr>
          <p:cNvSpPr txBox="1"/>
          <p:nvPr/>
        </p:nvSpPr>
        <p:spPr>
          <a:xfrm>
            <a:off x="9557926" y="5221121"/>
            <a:ext cx="235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итоговой вершинной раскраски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FA865-F72E-47B3-86B6-AB8DB51439B3}"/>
              </a:ext>
            </a:extLst>
          </p:cNvPr>
          <p:cNvSpPr txBox="1"/>
          <p:nvPr/>
        </p:nvSpPr>
        <p:spPr>
          <a:xfrm>
            <a:off x="7216068" y="5035894"/>
            <a:ext cx="1687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Наименьший из получившихся полных графов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E41DD5A-F261-4BCB-B25B-7BD8C598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3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6A8BA7B-B638-43EB-ACA6-00EDC903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Заголовок 5">
            <a:extLst>
              <a:ext uri="{FF2B5EF4-FFF2-40B4-BE49-F238E27FC236}">
                <a16:creationId xmlns:a16="http://schemas.microsoft.com/office/drawing/2014/main" id="{6E193E62-88F4-48F4-8D09-6DECFBE5FE1D}"/>
              </a:ext>
            </a:extLst>
          </p:cNvPr>
          <p:cNvSpPr txBox="1">
            <a:spLocks/>
          </p:cNvSpPr>
          <p:nvPr/>
        </p:nvSpPr>
        <p:spPr>
          <a:xfrm>
            <a:off x="377740" y="63496"/>
            <a:ext cx="947820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Поиск вершинной раскраски в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хордальном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графе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7996D-CD47-4673-838D-20B0A0601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96" y="5250621"/>
            <a:ext cx="571500" cy="571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0DC1A3-D39C-4162-98F4-F40B9931A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32" y="2788491"/>
            <a:ext cx="2286000" cy="104775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52EFA60-D7C5-4352-8461-736DB973E2B5}"/>
              </a:ext>
            </a:extLst>
          </p:cNvPr>
          <p:cNvCxnSpPr/>
          <p:nvPr/>
        </p:nvCxnSpPr>
        <p:spPr>
          <a:xfrm>
            <a:off x="7260941" y="3330280"/>
            <a:ext cx="83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31471EB-E0E5-43C1-A27E-F567ED1FED0C}"/>
              </a:ext>
            </a:extLst>
          </p:cNvPr>
          <p:cNvCxnSpPr/>
          <p:nvPr/>
        </p:nvCxnSpPr>
        <p:spPr>
          <a:xfrm>
            <a:off x="10689201" y="3330280"/>
            <a:ext cx="83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1DFABF-5B81-4380-993D-AFF1C94876CE}"/>
              </a:ext>
            </a:extLst>
          </p:cNvPr>
          <p:cNvSpPr txBox="1"/>
          <p:nvPr/>
        </p:nvSpPr>
        <p:spPr>
          <a:xfrm>
            <a:off x="1170496" y="1770172"/>
            <a:ext cx="618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вершинной раскраски в </a:t>
            </a:r>
            <a:r>
              <a:rPr lang="ru-RU" dirty="0" err="1"/>
              <a:t>хордальном</a:t>
            </a:r>
            <a:r>
              <a:rPr lang="ru-RU" dirty="0"/>
              <a:t> графе при помощи наличия в нем симплициальных вершин.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992228-D83A-4560-BE2F-5E116E332D14}"/>
              </a:ext>
            </a:extLst>
          </p:cNvPr>
          <p:cNvSpPr txBox="1"/>
          <p:nvPr/>
        </p:nvSpPr>
        <p:spPr>
          <a:xfrm>
            <a:off x="8368288" y="3836241"/>
            <a:ext cx="225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</a:t>
            </a:r>
            <a:r>
              <a:rPr lang="en-US" dirty="0"/>
              <a:t>– 2,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 = 3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&lt;1, 4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BEC03-7745-4562-AECE-0EA401B3B8DB}"/>
              </a:ext>
            </a:extLst>
          </p:cNvPr>
          <p:cNvSpPr txBox="1"/>
          <p:nvPr/>
        </p:nvSpPr>
        <p:spPr>
          <a:xfrm>
            <a:off x="4928333" y="4090278"/>
            <a:ext cx="225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</a:t>
            </a:r>
            <a:r>
              <a:rPr lang="en-US" dirty="0"/>
              <a:t>– 4,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 = 3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&lt;1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C9CFE-C8F2-4C11-8112-AF29D4F3FBE1}"/>
              </a:ext>
            </a:extLst>
          </p:cNvPr>
          <p:cNvSpPr txBox="1"/>
          <p:nvPr/>
        </p:nvSpPr>
        <p:spPr>
          <a:xfrm>
            <a:off x="4648224" y="5890341"/>
            <a:ext cx="144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 = 3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&lt;1, 4, 2, 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AEB54E8-2479-45BB-B209-76739A6D3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21" y="4986177"/>
            <a:ext cx="2712491" cy="1808327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7A4E819-C3A5-4A1E-A9C6-133E73FC61CE}"/>
              </a:ext>
            </a:extLst>
          </p:cNvPr>
          <p:cNvCxnSpPr/>
          <p:nvPr/>
        </p:nvCxnSpPr>
        <p:spPr>
          <a:xfrm>
            <a:off x="6097596" y="5527496"/>
            <a:ext cx="83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087006F-7FA8-4B26-9E84-534582F46C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9" y="5250621"/>
            <a:ext cx="1524000" cy="5715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8186F7D-7049-4555-AF86-8D5F240C3D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57" y="2568280"/>
            <a:ext cx="2286000" cy="1524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B629C6C-D65D-47DE-9F04-5846D87770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68" y="2568280"/>
            <a:ext cx="2286000" cy="1524000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F439F5B-EB14-48EE-BD86-8C7F968400A0}"/>
              </a:ext>
            </a:extLst>
          </p:cNvPr>
          <p:cNvCxnSpPr/>
          <p:nvPr/>
        </p:nvCxnSpPr>
        <p:spPr>
          <a:xfrm>
            <a:off x="3809842" y="3330280"/>
            <a:ext cx="83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59988B2-B2AC-4DC3-8099-82573DD73A0B}"/>
              </a:ext>
            </a:extLst>
          </p:cNvPr>
          <p:cNvCxnSpPr/>
          <p:nvPr/>
        </p:nvCxnSpPr>
        <p:spPr>
          <a:xfrm>
            <a:off x="3842301" y="5536371"/>
            <a:ext cx="83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F30B7F-1EE8-4FB5-93D1-D1971EF96C66}"/>
              </a:ext>
            </a:extLst>
          </p:cNvPr>
          <p:cNvSpPr txBox="1"/>
          <p:nvPr/>
        </p:nvSpPr>
        <p:spPr>
          <a:xfrm>
            <a:off x="1362135" y="4090279"/>
            <a:ext cx="225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</a:t>
            </a:r>
            <a:r>
              <a:rPr lang="en-US" dirty="0"/>
              <a:t>– </a:t>
            </a:r>
            <a:r>
              <a:rPr lang="ru-RU" dirty="0"/>
              <a:t>1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 = 3,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FF541-2980-426B-9F52-1FF649F41D92}"/>
              </a:ext>
            </a:extLst>
          </p:cNvPr>
          <p:cNvSpPr txBox="1"/>
          <p:nvPr/>
        </p:nvSpPr>
        <p:spPr>
          <a:xfrm>
            <a:off x="1728057" y="5890340"/>
            <a:ext cx="225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</a:t>
            </a:r>
            <a:r>
              <a:rPr lang="en-US" dirty="0"/>
              <a:t>– 3,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 = 3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&lt;1, 4, 2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47B81E-C2AB-4CBA-A21E-31067611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3" y="142797"/>
            <a:ext cx="9010997" cy="1325563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Сравнение результатов работы алгоритмов поиска вершинной раскраски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DF5E8FC-3E75-4AF2-852A-E00C55AD3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530642"/>
              </p:ext>
            </p:extLst>
          </p:nvPr>
        </p:nvGraphicFramePr>
        <p:xfrm>
          <a:off x="5965781" y="1881092"/>
          <a:ext cx="5915487" cy="433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F85AE23-3AB0-49D6-AFEC-6B178DF9C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621086"/>
              </p:ext>
            </p:extLst>
          </p:nvPr>
        </p:nvGraphicFramePr>
        <p:xfrm>
          <a:off x="310732" y="1881092"/>
          <a:ext cx="5524500" cy="4320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E228E1-1BCD-4019-AD56-E3E23EB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3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AEE38-2947-4192-8799-D6061F58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BD3F7D3-7BEA-4559-8311-84233BFFE9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350019"/>
              </p:ext>
            </p:extLst>
          </p:nvPr>
        </p:nvGraphicFramePr>
        <p:xfrm>
          <a:off x="377740" y="1083076"/>
          <a:ext cx="5486400" cy="474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674A8BA-5ACD-4FE1-85C8-9AB3BF2A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882952"/>
              </p:ext>
            </p:extLst>
          </p:nvPr>
        </p:nvGraphicFramePr>
        <p:xfrm>
          <a:off x="6327860" y="1083076"/>
          <a:ext cx="5486400" cy="474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2CA7CE-E987-4D82-8146-E6229B6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8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9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accent1">
                    <a:lumMod val="75000"/>
                  </a:schemeClr>
                </a:solidFill>
              </a:rPr>
              <a:t>Итоги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D06C0-B806-4755-AFB9-50C3579DA888}"/>
              </a:ext>
            </a:extLst>
          </p:cNvPr>
          <p:cNvSpPr txBox="1"/>
          <p:nvPr/>
        </p:nvSpPr>
        <p:spPr>
          <a:xfrm>
            <a:off x="838200" y="1986671"/>
            <a:ext cx="99341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В ходе работы были выполнены поставленные задачи, а именно: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Изучен необходимый теоретический материал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Разработаны класс для работы с графами и алгоритмы генерирования </a:t>
            </a:r>
            <a:r>
              <a:rPr lang="ru-RU" sz="2000"/>
              <a:t>и распознавания </a:t>
            </a:r>
            <a:r>
              <a:rPr lang="ru-RU" sz="2000" dirty="0" err="1"/>
              <a:t>хордальных</a:t>
            </a:r>
            <a:r>
              <a:rPr lang="ru-RU" sz="2000" dirty="0"/>
              <a:t> графов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Реализованы алгоритмы поиска наибольшего независимого множества и вершинной раскраски для связных и </a:t>
            </a:r>
            <a:r>
              <a:rPr lang="ru-RU" sz="2000" dirty="0" err="1"/>
              <a:t>хордальных</a:t>
            </a:r>
            <a:r>
              <a:rPr lang="ru-RU" sz="2000" dirty="0"/>
              <a:t> графов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Проведены испытания для сравнения работы алгоритмов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A5CBEDC-3D67-42BD-8370-BA93B94C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5B24F7-D239-450F-A74B-11D2B08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1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97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Список литературы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68B73F-8D4B-46B7-8F30-5CB4C40D486A}"/>
              </a:ext>
            </a:extLst>
          </p:cNvPr>
          <p:cNvSpPr/>
          <p:nvPr/>
        </p:nvSpPr>
        <p:spPr>
          <a:xfrm>
            <a:off x="223421" y="1636879"/>
            <a:ext cx="11745157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Алексеев В.Е., Захарова Д.В. Теория графов: учебное пособие. – Нижний Новгород: изд-во ННГУ, 2017. – 119 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Calibri" panose="020F0502020204030204" pitchFamily="34" charset="0"/>
              </a:rPr>
              <a:t>Алексеев В.Е., Таланов В.А. Графы. Модели вычислений. Структуры данных: учебник. – Нижний Новгород: изд-во ННГУ, 2005. – 307 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err="1">
                <a:ea typeface="Calibri" panose="020F0502020204030204" pitchFamily="34" charset="0"/>
              </a:rPr>
              <a:t>Ахо</a:t>
            </a:r>
            <a:r>
              <a:rPr lang="ru-RU" sz="1400" dirty="0">
                <a:ea typeface="Calibri" panose="020F0502020204030204" pitchFamily="34" charset="0"/>
              </a:rPr>
              <a:t> А.В., </a:t>
            </a:r>
            <a:r>
              <a:rPr lang="ru-RU" sz="1400" dirty="0" err="1">
                <a:ea typeface="Calibri" panose="020F0502020204030204" pitchFamily="34" charset="0"/>
              </a:rPr>
              <a:t>Хопкрофт</a:t>
            </a:r>
            <a:r>
              <a:rPr lang="ru-RU" sz="1400" dirty="0">
                <a:ea typeface="Calibri" panose="020F0502020204030204" pitchFamily="34" charset="0"/>
              </a:rPr>
              <a:t> Дж., Ульман </a:t>
            </a:r>
            <a:r>
              <a:rPr lang="ru-RU" sz="1400" dirty="0" err="1">
                <a:ea typeface="Calibri" panose="020F0502020204030204" pitchFamily="34" charset="0"/>
              </a:rPr>
              <a:t>Дж.Д</a:t>
            </a:r>
            <a:r>
              <a:rPr lang="ru-RU" sz="1400" dirty="0">
                <a:ea typeface="Calibri" panose="020F0502020204030204" pitchFamily="34" charset="0"/>
              </a:rPr>
              <a:t>. Структуры данных и алгоритмов / Пер. с англ.: Уч. пос. Москва: Издательский дом «Вильямс», 2000. – 400 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Близнец И.А. Алгоритмы и нижние оценки на вычислительную сложность задач модификации графов: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автореф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дис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…канд. физ.-мат. наук: 13.04.16. – Санкт-Петербург. – 22 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 err="1">
                <a:ea typeface="Calibri" panose="020F0502020204030204" pitchFamily="34" charset="0"/>
              </a:rPr>
              <a:t>Емеличев</a:t>
            </a:r>
            <a:r>
              <a:rPr lang="ru-RU" sz="1400" dirty="0">
                <a:ea typeface="Calibri" panose="020F0502020204030204" pitchFamily="34" charset="0"/>
              </a:rPr>
              <a:t> В.А., Мельников О. И., </a:t>
            </a:r>
            <a:r>
              <a:rPr lang="ru-RU" sz="1400" dirty="0" err="1">
                <a:ea typeface="Calibri" panose="020F0502020204030204" pitchFamily="34" charset="0"/>
              </a:rPr>
              <a:t>Сарванов</a:t>
            </a:r>
            <a:r>
              <a:rPr lang="ru-RU" sz="1400" dirty="0">
                <a:ea typeface="Calibri" panose="020F0502020204030204" pitchFamily="34" charset="0"/>
              </a:rPr>
              <a:t> В. И., Тышкевич Р. И., Лекции по теории графов. – Москва: Наука, 1990. – 384с.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Прогнозирование структур белков методами полуопределенного программирования /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Подкопаев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А.С., Карасиков М.Е., Максимов Ю.В. // Научные труды МФТИ. – 2015. – С. 66-73.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Турсунбай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кызы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Ы. Деревья клик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хордального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графа и деревья подграфов в теории графов // Конструирование и оптимизация параллельных программ. –Новосибирск 2009. – С.314-321.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Турсунбай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кызы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Ы. Локальные и динамические алгоритмы для анализа граф-моделей систем: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автореф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дис</a:t>
            </a: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…канд. физ.-мат. наук: 28.12.11. – Новосибирск: изд-во ИСИ СО РАН, 2011. – 21 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/>
              <a:t>Файловый архив студентов. Белорусский государственный университет. – Режим доступа: </a:t>
            </a:r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https://studfile.net/</a:t>
            </a:r>
            <a:r>
              <a:rPr lang="ru-RU" sz="1400" dirty="0"/>
              <a:t> – </a:t>
            </a:r>
            <a:r>
              <a:rPr lang="ru-RU" sz="1400" dirty="0" err="1"/>
              <a:t>Загл</a:t>
            </a:r>
            <a:r>
              <a:rPr lang="ru-RU" sz="1400" dirty="0"/>
              <a:t>. с экрана. </a:t>
            </a:r>
            <a:endParaRPr lang="ru-RU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269A3E-B5E5-4A70-96A9-50CDEB6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1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903969-BE9E-4D3F-8EC2-6C7F416E1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34432B-5106-4F29-8B29-343AD3FF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49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Спасибо за внимание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F48248D-B777-49ED-9045-AC1DB315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7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97"/>
            <a:ext cx="10515600" cy="1325563"/>
          </a:xfrm>
        </p:spPr>
        <p:txBody>
          <a:bodyPr>
            <a:normAutofit/>
          </a:bodyPr>
          <a:lstStyle/>
          <a:p>
            <a:endParaRPr lang="ru-RU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D56F17-DA03-488E-9572-7A58AED8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8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AEE38-2947-4192-8799-D6061F58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ACCA9D-6E2B-4512-B972-BC181136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10"/>
            <a:ext cx="10515600" cy="1286508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Цель и задачи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FE9276-D4B6-4CEE-98AA-AD03D18E0788}"/>
              </a:ext>
            </a:extLst>
          </p:cNvPr>
          <p:cNvSpPr txBox="1"/>
          <p:nvPr/>
        </p:nvSpPr>
        <p:spPr>
          <a:xfrm>
            <a:off x="991492" y="1712743"/>
            <a:ext cx="9761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Цель исследования – реализовать алгоритмы поиска наибольшего независимого множества и вершинной раскраски для связных графов и адаптированные алгоритмы для </a:t>
            </a:r>
            <a:r>
              <a:rPr lang="ru-RU" sz="2000" dirty="0" err="1"/>
              <a:t>хордальных</a:t>
            </a:r>
            <a:r>
              <a:rPr lang="ru-RU" sz="2000" dirty="0"/>
              <a:t> графов, а так же сравнить результаты испытаний.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Задачи исследования: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Изучить теоретический материал, необходимый для исследований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Разработать класс для работы с графами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Разработать алгоритмы генерирования и распознавания </a:t>
            </a:r>
            <a:r>
              <a:rPr lang="ru-RU" dirty="0" err="1"/>
              <a:t>хордальных</a:t>
            </a:r>
            <a:r>
              <a:rPr lang="ru-RU" dirty="0"/>
              <a:t> графов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Реализовать алгоритмы поиска наибольшего независимого множества и вершинной раскраски для связных и </a:t>
            </a:r>
            <a:r>
              <a:rPr lang="ru-RU" dirty="0" err="1"/>
              <a:t>хордальных</a:t>
            </a:r>
            <a:r>
              <a:rPr lang="ru-RU" dirty="0"/>
              <a:t> графов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Провести испытания и сравнить результаты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94046C2-0AE3-4001-97D5-AD2E128E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8ADDA1-815E-459D-B968-B4C56785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97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err="1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Хордальные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графы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805A4B7-5890-4B6C-9A48-298D23FB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" descr="Птолемеев граф - Wikiwand">
            <a:extLst>
              <a:ext uri="{FF2B5EF4-FFF2-40B4-BE49-F238E27FC236}">
                <a16:creationId xmlns:a16="http://schemas.microsoft.com/office/drawing/2014/main" id="{08E2122E-0D8F-42E6-964E-A660AF80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30" y="1770455"/>
            <a:ext cx="3772270" cy="2417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40C444-D957-4600-8551-014203EC00AD}"/>
              </a:ext>
            </a:extLst>
          </p:cNvPr>
          <p:cNvSpPr/>
          <p:nvPr/>
        </p:nvSpPr>
        <p:spPr>
          <a:xfrm>
            <a:off x="838200" y="20513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Хордальный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граф - это связный граф без порождённых циклов длины более чем три.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661FEA-B256-4162-9C8C-ACC4C05D8415}"/>
              </a:ext>
            </a:extLst>
          </p:cNvPr>
          <p:cNvSpPr/>
          <p:nvPr/>
        </p:nvSpPr>
        <p:spPr>
          <a:xfrm>
            <a:off x="5891815" y="5317966"/>
            <a:ext cx="6096000" cy="736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Симплициальная вершина – это вершина окрестность которой порождает клику.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13611D-7C8B-46E6-81F3-FC78FE20E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46792"/>
            <a:ext cx="3772270" cy="2417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D96CF1-C60F-4A39-87A0-E32B46F8D1FB}"/>
              </a:ext>
            </a:extLst>
          </p:cNvPr>
          <p:cNvSpPr txBox="1"/>
          <p:nvPr/>
        </p:nvSpPr>
        <p:spPr>
          <a:xfrm>
            <a:off x="612559" y="5518477"/>
            <a:ext cx="4838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Пример симплициальных вершин и их окрестностей:</a:t>
            </a:r>
          </a:p>
          <a:p>
            <a:r>
              <a:rPr lang="ru-RU" sz="1600" dirty="0"/>
              <a:t>Симплициальные вершины отмечены зеленым цветом</a:t>
            </a:r>
          </a:p>
          <a:p>
            <a:r>
              <a:rPr lang="ru-RU" sz="1600" dirty="0"/>
              <a:t>Окрестность - синим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E5777-6AA4-4650-A547-FD42C5587EE6}"/>
              </a:ext>
            </a:extLst>
          </p:cNvPr>
          <p:cNvSpPr txBox="1"/>
          <p:nvPr/>
        </p:nvSpPr>
        <p:spPr>
          <a:xfrm>
            <a:off x="8167086" y="4175734"/>
            <a:ext cx="260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Пример </a:t>
            </a:r>
            <a:r>
              <a:rPr lang="ru-RU" sz="1600" dirty="0" err="1"/>
              <a:t>хордального</a:t>
            </a:r>
            <a:r>
              <a:rPr lang="ru-RU" sz="1600" dirty="0"/>
              <a:t> графа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FA66D0E-3D16-404E-BA03-7213DDE0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0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087CCB6-E836-484D-8B25-8C055C16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9C9F5-AD65-4398-B959-B99E39D66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65" y="2464453"/>
            <a:ext cx="1333500" cy="571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19AF57-4A35-4844-93C8-E4DEEB4AA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26" y="2174931"/>
            <a:ext cx="1333500" cy="1333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9878B3-D6FB-4301-B387-B83E6DC2C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36" y="2174931"/>
            <a:ext cx="1333500" cy="133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3721FD-443F-4449-A553-B9E79EBBD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4" y="1977481"/>
            <a:ext cx="1914643" cy="16411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512393-81CD-40DF-A3F3-38495E5683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7" y="1977481"/>
            <a:ext cx="1914643" cy="16411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4D11AF-8CF1-466F-A00B-C97A50571A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04" y="2489100"/>
            <a:ext cx="571500" cy="57150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8871143-C592-4115-81E8-A8F64147954B}"/>
              </a:ext>
            </a:extLst>
          </p:cNvPr>
          <p:cNvCxnSpPr/>
          <p:nvPr/>
        </p:nvCxnSpPr>
        <p:spPr>
          <a:xfrm>
            <a:off x="2512380" y="2834731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7ECB556-A693-4B02-8F88-38C61D6B7E01}"/>
              </a:ext>
            </a:extLst>
          </p:cNvPr>
          <p:cNvCxnSpPr/>
          <p:nvPr/>
        </p:nvCxnSpPr>
        <p:spPr>
          <a:xfrm>
            <a:off x="5000781" y="2774850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A9A917F-439D-4A72-8A04-18CD2FE1D50C}"/>
              </a:ext>
            </a:extLst>
          </p:cNvPr>
          <p:cNvCxnSpPr/>
          <p:nvPr/>
        </p:nvCxnSpPr>
        <p:spPr>
          <a:xfrm>
            <a:off x="6890908" y="2774850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2D19555-B8ED-4867-A684-0833A976C7CC}"/>
              </a:ext>
            </a:extLst>
          </p:cNvPr>
          <p:cNvCxnSpPr/>
          <p:nvPr/>
        </p:nvCxnSpPr>
        <p:spPr>
          <a:xfrm>
            <a:off x="8771079" y="2750203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9EFE0C5-4956-45C3-818D-AA929E2B93F6}"/>
              </a:ext>
            </a:extLst>
          </p:cNvPr>
          <p:cNvCxnSpPr/>
          <p:nvPr/>
        </p:nvCxnSpPr>
        <p:spPr>
          <a:xfrm>
            <a:off x="10662683" y="2774850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6857BB-6F4D-4F82-AB90-83DE64816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84" y="4745567"/>
            <a:ext cx="2000250" cy="142875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5EE26F-713F-43C1-89F4-53F85049A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8" y="4555067"/>
            <a:ext cx="2000250" cy="1809750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59D9084-33A2-4B8B-B547-603F9DC9B3FA}"/>
              </a:ext>
            </a:extLst>
          </p:cNvPr>
          <p:cNvCxnSpPr/>
          <p:nvPr/>
        </p:nvCxnSpPr>
        <p:spPr>
          <a:xfrm>
            <a:off x="2818182" y="5459942"/>
            <a:ext cx="28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4AAFD1-550A-4ECD-90D3-46C8584AB8E7}"/>
              </a:ext>
            </a:extLst>
          </p:cNvPr>
          <p:cNvSpPr txBox="1"/>
          <p:nvPr/>
        </p:nvSpPr>
        <p:spPr>
          <a:xfrm>
            <a:off x="611086" y="3631529"/>
            <a:ext cx="173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вершину  -  1,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34455-554A-4604-9127-F15CA5B27538}"/>
              </a:ext>
            </a:extLst>
          </p:cNvPr>
          <p:cNvSpPr txBox="1"/>
          <p:nvPr/>
        </p:nvSpPr>
        <p:spPr>
          <a:xfrm>
            <a:off x="3175427" y="3626652"/>
            <a:ext cx="173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вершину  - 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D8F889-1726-4695-A6FD-DFC67C032B49}"/>
              </a:ext>
            </a:extLst>
          </p:cNvPr>
          <p:cNvSpPr txBox="1"/>
          <p:nvPr/>
        </p:nvSpPr>
        <p:spPr>
          <a:xfrm>
            <a:off x="5354273" y="3522406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вершину  - 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486C7A-E3B5-42E5-B89F-89A73B4BA986}"/>
              </a:ext>
            </a:extLst>
          </p:cNvPr>
          <p:cNvSpPr txBox="1"/>
          <p:nvPr/>
        </p:nvSpPr>
        <p:spPr>
          <a:xfrm>
            <a:off x="7255136" y="3527934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вершину  - 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0E1B25-B627-45D3-80F3-0A97EAFA00C2}"/>
              </a:ext>
            </a:extLst>
          </p:cNvPr>
          <p:cNvSpPr txBox="1"/>
          <p:nvPr/>
        </p:nvSpPr>
        <p:spPr>
          <a:xfrm>
            <a:off x="9060078" y="3036112"/>
            <a:ext cx="163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вершина  - 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C292F-27AC-4AAB-93DC-DE48FB2D48A4}"/>
              </a:ext>
            </a:extLst>
          </p:cNvPr>
          <p:cNvSpPr txBox="1"/>
          <p:nvPr/>
        </p:nvSpPr>
        <p:spPr>
          <a:xfrm>
            <a:off x="10567272" y="3030261"/>
            <a:ext cx="173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Дошли до пустого графа, значит исходный граф </a:t>
            </a:r>
            <a:r>
              <a:rPr lang="ru-RU" sz="1600" dirty="0" err="1"/>
              <a:t>хорадален</a:t>
            </a:r>
            <a:endParaRPr lang="ru-RU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EDAC6-DB7D-4A15-9D9D-0F72E62FBB1E}"/>
              </a:ext>
            </a:extLst>
          </p:cNvPr>
          <p:cNvSpPr txBox="1"/>
          <p:nvPr/>
        </p:nvSpPr>
        <p:spPr>
          <a:xfrm>
            <a:off x="817932" y="6338024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Удаляем </a:t>
            </a:r>
            <a:r>
              <a:rPr lang="ru-RU" sz="1600" dirty="0" err="1"/>
              <a:t>симпл</a:t>
            </a:r>
            <a:r>
              <a:rPr lang="ru-RU" sz="1600" dirty="0"/>
              <a:t>. вершина  - 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197C8F-740F-4DAC-8926-67F0278831DA}"/>
              </a:ext>
            </a:extLst>
          </p:cNvPr>
          <p:cNvSpPr txBox="1"/>
          <p:nvPr/>
        </p:nvSpPr>
        <p:spPr>
          <a:xfrm>
            <a:off x="2936614" y="6174317"/>
            <a:ext cx="338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Симпл</a:t>
            </a:r>
            <a:r>
              <a:rPr lang="ru-RU" sz="1600" dirty="0"/>
              <a:t>. вершины нет, граф непустой, значит граф не </a:t>
            </a:r>
            <a:r>
              <a:rPr lang="ru-RU" sz="1600" dirty="0" err="1"/>
              <a:t>хордален</a:t>
            </a:r>
            <a:endParaRPr lang="ru-RU" sz="1600" dirty="0"/>
          </a:p>
        </p:txBody>
      </p:sp>
      <p:sp>
        <p:nvSpPr>
          <p:cNvPr id="38" name="Заголовок 5">
            <a:extLst>
              <a:ext uri="{FF2B5EF4-FFF2-40B4-BE49-F238E27FC236}">
                <a16:creationId xmlns:a16="http://schemas.microsoft.com/office/drawing/2014/main" id="{CD88F8BC-BE17-43AF-BE5C-4F982FF65C73}"/>
              </a:ext>
            </a:extLst>
          </p:cNvPr>
          <p:cNvSpPr txBox="1">
            <a:spLocks/>
          </p:cNvSpPr>
          <p:nvPr/>
        </p:nvSpPr>
        <p:spPr>
          <a:xfrm>
            <a:off x="573620" y="425228"/>
            <a:ext cx="9786621" cy="730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Распознавание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хордальных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графов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8B6AF-38E0-4FAB-8F23-0ABD46DC8881}"/>
              </a:ext>
            </a:extLst>
          </p:cNvPr>
          <p:cNvSpPr txBox="1"/>
          <p:nvPr/>
        </p:nvSpPr>
        <p:spPr>
          <a:xfrm>
            <a:off x="720278" y="1590156"/>
            <a:ext cx="56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работы алгоритма на </a:t>
            </a:r>
            <a:r>
              <a:rPr lang="ru-RU" dirty="0" err="1"/>
              <a:t>хордальном</a:t>
            </a:r>
            <a:r>
              <a:rPr lang="ru-RU" dirty="0"/>
              <a:t> графе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2AD47-F519-4505-86BC-7CA5E090DEB7}"/>
              </a:ext>
            </a:extLst>
          </p:cNvPr>
          <p:cNvSpPr txBox="1"/>
          <p:nvPr/>
        </p:nvSpPr>
        <p:spPr>
          <a:xfrm>
            <a:off x="720278" y="4171980"/>
            <a:ext cx="56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работы алгоритма на </a:t>
            </a:r>
            <a:r>
              <a:rPr lang="ru-RU" dirty="0" err="1"/>
              <a:t>нехордальном</a:t>
            </a:r>
            <a:r>
              <a:rPr lang="ru-RU" dirty="0"/>
              <a:t> графе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B21281-4D99-4CE7-93A9-52EB28E1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C6E606-223E-476D-B7C9-8EE5459B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0037C-6743-4724-BDB4-41F51CE2DA5F}"/>
              </a:ext>
            </a:extLst>
          </p:cNvPr>
          <p:cNvSpPr txBox="1"/>
          <p:nvPr/>
        </p:nvSpPr>
        <p:spPr>
          <a:xfrm>
            <a:off x="6481554" y="1759260"/>
            <a:ext cx="550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нахождения наибольшего независимого множества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5A3A042-22BF-4991-8311-1071DBCAFBF1}"/>
              </a:ext>
            </a:extLst>
          </p:cNvPr>
          <p:cNvSpPr txBox="1">
            <a:spLocks/>
          </p:cNvSpPr>
          <p:nvPr/>
        </p:nvSpPr>
        <p:spPr>
          <a:xfrm>
            <a:off x="521563" y="422923"/>
            <a:ext cx="10515600" cy="761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Наибольшее независимое множество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CD205C0-6552-4354-8995-DE6E8C94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0B2E06-16EA-4FC4-AF2F-A9B4DAF84C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r="12206" b="17169"/>
          <a:stretch/>
        </p:blipFill>
        <p:spPr>
          <a:xfrm>
            <a:off x="4669654" y="2389230"/>
            <a:ext cx="7398258" cy="420740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E9579C-F36E-41ED-AC88-C0CFF431A34E}"/>
              </a:ext>
            </a:extLst>
          </p:cNvPr>
          <p:cNvSpPr/>
          <p:nvPr/>
        </p:nvSpPr>
        <p:spPr>
          <a:xfrm>
            <a:off x="546809" y="2777864"/>
            <a:ext cx="5232554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Наибольшее независимое множество графа – независимое множество графа, содержащее наибольшее количество вершин.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5AFC2-2AD0-45A6-8958-F09396B49935}"/>
              </a:ext>
            </a:extLst>
          </p:cNvPr>
          <p:cNvSpPr txBox="1"/>
          <p:nvPr/>
        </p:nvSpPr>
        <p:spPr>
          <a:xfrm>
            <a:off x="2965142" y="5437134"/>
            <a:ext cx="1766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Наибольшее независимое множество графа </a:t>
            </a:r>
            <a:r>
              <a:rPr lang="en-US" sz="1600" dirty="0"/>
              <a:t>&lt;</a:t>
            </a:r>
            <a:r>
              <a:rPr lang="ru-RU" sz="1600" dirty="0"/>
              <a:t>1, 3, 4, 7</a:t>
            </a:r>
            <a:r>
              <a:rPr lang="en-US" sz="1600" dirty="0"/>
              <a:t>&gt;</a:t>
            </a:r>
            <a:endParaRPr lang="ru-RU" sz="1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A76D582-17C6-4CFA-985C-22A51DA2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0" y="6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Наибольшее независимое множество в </a:t>
            </a:r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хордальном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 графе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B69650-70DB-43F1-AE72-431FA11F7499}"/>
              </a:ext>
            </a:extLst>
          </p:cNvPr>
          <p:cNvSpPr/>
          <p:nvPr/>
        </p:nvSpPr>
        <p:spPr>
          <a:xfrm>
            <a:off x="826363" y="3835663"/>
            <a:ext cx="5669734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любом непустом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хордальном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графе имеется смежно поглощающая вершина.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B042923-C3E3-4F42-9645-952C5E3F8CF3}"/>
              </a:ext>
            </a:extLst>
          </p:cNvPr>
          <p:cNvSpPr/>
          <p:nvPr/>
        </p:nvSpPr>
        <p:spPr>
          <a:xfrm>
            <a:off x="749424" y="2204836"/>
            <a:ext cx="5746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Вершина a смежно поглощает вершину b, если вершины a и b смежные и N(b)\{a} 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N(a)\{b}.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2E4E81-4AB9-4CC7-A3BF-7429BC6B9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06" y="2482834"/>
            <a:ext cx="3429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79E37-141F-41CE-A518-DB2DB6B912C7}"/>
              </a:ext>
            </a:extLst>
          </p:cNvPr>
          <p:cNvSpPr txBox="1"/>
          <p:nvPr/>
        </p:nvSpPr>
        <p:spPr>
          <a:xfrm>
            <a:off x="7287621" y="4034564"/>
            <a:ext cx="391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 смежно поглощает вершину 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5AD79D-0054-413E-B0FA-6E460F6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5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AEE38-2947-4192-8799-D6061F58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28B56-D9B6-43EC-A125-13EAD5EA43E7}"/>
              </a:ext>
            </a:extLst>
          </p:cNvPr>
          <p:cNvSpPr txBox="1"/>
          <p:nvPr/>
        </p:nvSpPr>
        <p:spPr>
          <a:xfrm>
            <a:off x="754602" y="3675356"/>
            <a:ext cx="754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Нахождение наибольшего независимого множества в </a:t>
            </a:r>
            <a:r>
              <a:rPr lang="ru-RU" dirty="0" err="1"/>
              <a:t>хордальном</a:t>
            </a:r>
            <a:r>
              <a:rPr lang="ru-RU" dirty="0"/>
              <a:t> графе с использованием наличия в нем симплициальных вершин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052579-7EB1-4407-885A-22C4D1079A95}"/>
              </a:ext>
            </a:extLst>
          </p:cNvPr>
          <p:cNvCxnSpPr>
            <a:cxnSpLocks/>
          </p:cNvCxnSpPr>
          <p:nvPr/>
        </p:nvCxnSpPr>
        <p:spPr>
          <a:xfrm>
            <a:off x="2984371" y="5200582"/>
            <a:ext cx="577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AEB2D3C-E36C-4ED9-88EF-3BCED918DDE0}"/>
              </a:ext>
            </a:extLst>
          </p:cNvPr>
          <p:cNvCxnSpPr>
            <a:cxnSpLocks/>
          </p:cNvCxnSpPr>
          <p:nvPr/>
        </p:nvCxnSpPr>
        <p:spPr>
          <a:xfrm>
            <a:off x="6223984" y="5194835"/>
            <a:ext cx="577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56F5E9-158A-463E-8B3B-CFE03E108893}"/>
              </a:ext>
            </a:extLst>
          </p:cNvPr>
          <p:cNvSpPr txBox="1"/>
          <p:nvPr/>
        </p:nvSpPr>
        <p:spPr>
          <a:xfrm>
            <a:off x="754601" y="980226"/>
            <a:ext cx="754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Нахождения наибольшего независимого графа в </a:t>
            </a:r>
            <a:r>
              <a:rPr lang="ru-RU" dirty="0" err="1"/>
              <a:t>хордальном</a:t>
            </a:r>
            <a:r>
              <a:rPr lang="ru-RU" dirty="0"/>
              <a:t> графе с использованием наличия в нем смежно поглощающих вершин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B0E903-EC6B-4CC1-908C-CE2888AF3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64" y="1789465"/>
            <a:ext cx="2453166" cy="11448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B9244F-32FD-4DAF-9A4C-D4D9799CA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19" y="1812632"/>
            <a:ext cx="2453166" cy="114481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DC052F-A184-4B23-9E1C-95FA831E5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9" y="1812632"/>
            <a:ext cx="2453166" cy="114481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9487DE4-D978-40F3-9676-768044726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34" y="4641918"/>
            <a:ext cx="2453166" cy="114481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B4CBA4C-95F0-476F-9355-F8DBE7561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9" y="4641918"/>
            <a:ext cx="2453166" cy="11448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FE45FCD-902A-47DC-B025-950B5689F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35" y="4622429"/>
            <a:ext cx="2453166" cy="114481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F2C4493-4C22-40D5-BB48-F1ED57678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774" y="1812632"/>
            <a:ext cx="2453166" cy="1144811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A7DF2B0-753A-4658-B7D3-5536575A7F71}"/>
              </a:ext>
            </a:extLst>
          </p:cNvPr>
          <p:cNvCxnSpPr>
            <a:cxnSpLocks/>
          </p:cNvCxnSpPr>
          <p:nvPr/>
        </p:nvCxnSpPr>
        <p:spPr>
          <a:xfrm>
            <a:off x="2984370" y="2361870"/>
            <a:ext cx="362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68CC34C-0F58-4729-8790-C85CA74EE22F}"/>
              </a:ext>
            </a:extLst>
          </p:cNvPr>
          <p:cNvCxnSpPr>
            <a:cxnSpLocks/>
          </p:cNvCxnSpPr>
          <p:nvPr/>
        </p:nvCxnSpPr>
        <p:spPr>
          <a:xfrm>
            <a:off x="5942851" y="2361870"/>
            <a:ext cx="362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4F1B165-57CB-412E-8856-6F53545127A9}"/>
              </a:ext>
            </a:extLst>
          </p:cNvPr>
          <p:cNvCxnSpPr>
            <a:cxnSpLocks/>
          </p:cNvCxnSpPr>
          <p:nvPr/>
        </p:nvCxnSpPr>
        <p:spPr>
          <a:xfrm>
            <a:off x="8996089" y="2361870"/>
            <a:ext cx="362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6BA9EA-D1D4-422D-9BEE-FC5ABD62543C}"/>
              </a:ext>
            </a:extLst>
          </p:cNvPr>
          <p:cNvSpPr txBox="1"/>
          <p:nvPr/>
        </p:nvSpPr>
        <p:spPr>
          <a:xfrm>
            <a:off x="644236" y="2908342"/>
            <a:ext cx="182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поглощает 1, удаляем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13C64-2973-4B7C-B826-DAB242FC5304}"/>
              </a:ext>
            </a:extLst>
          </p:cNvPr>
          <p:cNvSpPr txBox="1"/>
          <p:nvPr/>
        </p:nvSpPr>
        <p:spPr>
          <a:xfrm>
            <a:off x="3842942" y="2957443"/>
            <a:ext cx="163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 поглощает 1, удаляем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E51B10-D58A-4DA1-B0F6-2B5B45683BAE}"/>
              </a:ext>
            </a:extLst>
          </p:cNvPr>
          <p:cNvSpPr txBox="1"/>
          <p:nvPr/>
        </p:nvSpPr>
        <p:spPr>
          <a:xfrm>
            <a:off x="6849797" y="2985793"/>
            <a:ext cx="163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поглощает 3, удаляем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38431B-F35B-4FFF-B63E-0E7C6323E811}"/>
              </a:ext>
            </a:extLst>
          </p:cNvPr>
          <p:cNvSpPr txBox="1"/>
          <p:nvPr/>
        </p:nvSpPr>
        <p:spPr>
          <a:xfrm>
            <a:off x="426209" y="5758584"/>
            <a:ext cx="279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– 1, удаляем ее окрестность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B45C2-6409-4B7C-BAF3-485A54286FC5}"/>
              </a:ext>
            </a:extLst>
          </p:cNvPr>
          <p:cNvSpPr txBox="1"/>
          <p:nvPr/>
        </p:nvSpPr>
        <p:spPr>
          <a:xfrm>
            <a:off x="3667334" y="5796917"/>
            <a:ext cx="288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Симпл</a:t>
            </a:r>
            <a:r>
              <a:rPr lang="ru-RU" dirty="0"/>
              <a:t>. вершина – 3, удаляем ее окрестность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EF5A0-960F-45E1-947D-54FC7936F812}"/>
              </a:ext>
            </a:extLst>
          </p:cNvPr>
          <p:cNvSpPr txBox="1"/>
          <p:nvPr/>
        </p:nvSpPr>
        <p:spPr>
          <a:xfrm>
            <a:off x="9173575" y="2985793"/>
            <a:ext cx="299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Наибольшее независимое множество графа </a:t>
            </a:r>
            <a:r>
              <a:rPr lang="en-US" dirty="0"/>
              <a:t>&lt;</a:t>
            </a:r>
            <a:r>
              <a:rPr lang="ru-RU" dirty="0"/>
              <a:t>1, 3, 4, 7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BB8E9-63AC-47E8-AB79-315ED0FC6C99}"/>
              </a:ext>
            </a:extLst>
          </p:cNvPr>
          <p:cNvSpPr txBox="1"/>
          <p:nvPr/>
        </p:nvSpPr>
        <p:spPr>
          <a:xfrm>
            <a:off x="6801951" y="5786729"/>
            <a:ext cx="299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Наибольшее независимое множество графа </a:t>
            </a:r>
            <a:r>
              <a:rPr lang="en-US" dirty="0"/>
              <a:t>&lt;</a:t>
            </a:r>
            <a:r>
              <a:rPr lang="ru-RU" dirty="0"/>
              <a:t>1, 3, 4, 7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CD1416-AD0C-4122-81C2-DC6C29B9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3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733AB-E675-421B-AD5D-F338F3D9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01D3C44-C495-4052-8402-754066FA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61987"/>
            <a:ext cx="869658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Сравнение алгоритмов поиска наибольшего независимого множества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1101A5-92D6-40FD-A8B3-15D7F5B9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40B3AD81-C445-4F83-818D-1F9B6CEE6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748224"/>
              </p:ext>
            </p:extLst>
          </p:nvPr>
        </p:nvGraphicFramePr>
        <p:xfrm>
          <a:off x="304800" y="1828800"/>
          <a:ext cx="5486400" cy="476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45C74D3-F984-484C-82B8-4E56908E6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820919"/>
              </p:ext>
            </p:extLst>
          </p:nvPr>
        </p:nvGraphicFramePr>
        <p:xfrm>
          <a:off x="6096000" y="1828800"/>
          <a:ext cx="5486400" cy="476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BBA168-4049-483E-B379-F871910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AEE38-2947-4192-8799-D6061F58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9EB7BBE7-8464-4C0C-8794-7961730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80" y="168519"/>
            <a:ext cx="2279480" cy="6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B107D20-55DB-4519-A28F-D08AA8DA9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442472"/>
              </p:ext>
            </p:extLst>
          </p:nvPr>
        </p:nvGraphicFramePr>
        <p:xfrm>
          <a:off x="426028" y="936593"/>
          <a:ext cx="5486400" cy="487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0FFA31C-A586-43AA-8FCA-E5ED7991C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798007"/>
              </p:ext>
            </p:extLst>
          </p:nvPr>
        </p:nvGraphicFramePr>
        <p:xfrm>
          <a:off x="6214367" y="943666"/>
          <a:ext cx="5486299" cy="486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A191C1-B0CE-4312-9163-052EBCDD0EA6}"/>
              </a:ext>
            </a:extLst>
          </p:cNvPr>
          <p:cNvSpPr txBox="1"/>
          <p:nvPr/>
        </p:nvSpPr>
        <p:spPr>
          <a:xfrm>
            <a:off x="6338456" y="5799265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Сплошные ломанные визуализируют результаты экспериментов, проведенных на </a:t>
            </a:r>
            <a:r>
              <a:rPr lang="ru-RU" sz="1400" dirty="0" err="1"/>
              <a:t>хордальных</a:t>
            </a:r>
            <a:r>
              <a:rPr lang="ru-RU" sz="1400" dirty="0"/>
              <a:t> графах, пунктирные ломанные – на произвольных.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8B2F7F-C569-4213-8F33-55FEBA0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FC90-ED20-41C6-9673-487BE7E82E9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3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1130</Words>
  <Application>Microsoft Office PowerPoint</Application>
  <PresentationFormat>Широкоэкранный</PresentationFormat>
  <Paragraphs>139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Цель и задачи работы</vt:lpstr>
      <vt:lpstr>Хордальные графы</vt:lpstr>
      <vt:lpstr>Презентация PowerPoint</vt:lpstr>
      <vt:lpstr>Презентация PowerPoint</vt:lpstr>
      <vt:lpstr>Наибольшее независимое множество в хордальном графе</vt:lpstr>
      <vt:lpstr>Презентация PowerPoint</vt:lpstr>
      <vt:lpstr>Сравнение алгоритмов поиска наибольшего независимого множества</vt:lpstr>
      <vt:lpstr>Презентация PowerPoint</vt:lpstr>
      <vt:lpstr>Поиск вершинной раскраски</vt:lpstr>
      <vt:lpstr>Презентация PowerPoint</vt:lpstr>
      <vt:lpstr>Сравнение результатов работы алгоритмов поиска вершинной раскраски</vt:lpstr>
      <vt:lpstr>Презентация PowerPoint</vt:lpstr>
      <vt:lpstr>Итоги</vt:lpstr>
      <vt:lpstr>Список литературы</vt:lpstr>
      <vt:lpstr>Спасибо за внимание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33</cp:revision>
  <dcterms:created xsi:type="dcterms:W3CDTF">2022-05-24T11:15:36Z</dcterms:created>
  <dcterms:modified xsi:type="dcterms:W3CDTF">2022-06-19T17:18:49Z</dcterms:modified>
</cp:coreProperties>
</file>