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ef72de20e_0_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ef72de20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ef72de20e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ef72de20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ef72de20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ef72de20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ef72de20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ef72de20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ef72de20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cef72de20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ef72de20e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cef72de20e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ef72de20e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ef72de20e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cef72de20e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cef72de20e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ef72de20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ef72de20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ef72de20e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cef72de2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ce08a8dac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ce08a8da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ce08a8dac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ce08a8da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ce4ea69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ce4ea69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beaf1e627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beaf1e62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ef72de20e_0_1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ef72de20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82125" y="2398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Dirichlet Multinomial Mixture Model-based Approach for Short Text Clustering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65" name="Google Shape;165;p22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init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7" name="Google Shape;167;p22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68" name="Google Shape;168;p22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9" name="Google Shape;169;p22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2"/>
          <p:cNvSpPr txBox="1"/>
          <p:nvPr>
            <p:ph idx="4294967295" type="body"/>
          </p:nvPr>
        </p:nvSpPr>
        <p:spPr>
          <a:xfrm>
            <a:off x="318375" y="385675"/>
            <a:ext cx="20856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Initializes all the required variables for the algorithm</a:t>
            </a:r>
            <a:endParaRPr sz="1600"/>
          </a:p>
        </p:txBody>
      </p:sp>
      <p:sp>
        <p:nvSpPr>
          <p:cNvPr descr="Background pointer shape in timeline graphic" id="171" name="Google Shape;171;p22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2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fit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73" name="Google Shape;173;p22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74" name="Google Shape;174;p22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5" name="Google Shape;175;p22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22"/>
          <p:cNvSpPr txBox="1"/>
          <p:nvPr>
            <p:ph idx="4294967295" type="body"/>
          </p:nvPr>
        </p:nvSpPr>
        <p:spPr>
          <a:xfrm>
            <a:off x="1160625" y="3757725"/>
            <a:ext cx="23265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Reassign documents to cluster based on score for every iteration</a:t>
            </a:r>
            <a:endParaRPr sz="1600"/>
          </a:p>
        </p:txBody>
      </p:sp>
      <p:sp>
        <p:nvSpPr>
          <p:cNvPr descr="Background pointer shape in timeline graphic" id="177" name="Google Shape;177;p22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score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79" name="Google Shape;179;p22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80" name="Google Shape;180;p2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1" name="Google Shape;181;p2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22"/>
          <p:cNvSpPr txBox="1"/>
          <p:nvPr>
            <p:ph idx="4294967295" type="body"/>
          </p:nvPr>
        </p:nvSpPr>
        <p:spPr>
          <a:xfrm>
            <a:off x="3304100" y="385675"/>
            <a:ext cx="23265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Calculates probability based on the formula mentioned in the paper</a:t>
            </a:r>
            <a:endParaRPr sz="1600"/>
          </a:p>
        </p:txBody>
      </p:sp>
      <p:sp>
        <p:nvSpPr>
          <p:cNvPr descr="Background pointer shape in timeline graphic" id="183" name="Google Shape;183;p22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result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85" name="Google Shape;185;p22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86" name="Google Shape;186;p22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7" name="Google Shape;187;p22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22"/>
          <p:cNvSpPr txBox="1"/>
          <p:nvPr>
            <p:ph idx="4294967295" type="body"/>
          </p:nvPr>
        </p:nvSpPr>
        <p:spPr>
          <a:xfrm>
            <a:off x="5126900" y="3757725"/>
            <a:ext cx="24366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Prints NMI, H, C, ARI, and AMI for the predicted value of a given dataset</a:t>
            </a:r>
            <a:endParaRPr sz="1600"/>
          </a:p>
        </p:txBody>
      </p:sp>
      <p:sp>
        <p:nvSpPr>
          <p:cNvPr descr="Background pointer shape in timeline graphic" id="189" name="Google Shape;189;p22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plot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91" name="Google Shape;191;p22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92" name="Google Shape;192;p2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3" name="Google Shape;193;p2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22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Plots the iterations vs accuracy graph for a given dataset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98875" y="391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</a:t>
            </a:r>
            <a:endParaRPr/>
          </a:p>
        </p:txBody>
      </p:sp>
      <p:grpSp>
        <p:nvGrpSpPr>
          <p:cNvPr id="200" name="Google Shape;200;p23"/>
          <p:cNvGrpSpPr/>
          <p:nvPr/>
        </p:nvGrpSpPr>
        <p:grpSpPr>
          <a:xfrm>
            <a:off x="431910" y="1304875"/>
            <a:ext cx="3959161" cy="3416400"/>
            <a:chOff x="431925" y="1304875"/>
            <a:chExt cx="2628925" cy="3416400"/>
          </a:xfrm>
        </p:grpSpPr>
        <p:sp>
          <p:nvSpPr>
            <p:cNvPr id="201" name="Google Shape;201;p23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23"/>
          <p:cNvSpPr txBox="1"/>
          <p:nvPr>
            <p:ph idx="4294967295" type="body"/>
          </p:nvPr>
        </p:nvSpPr>
        <p:spPr>
          <a:xfrm>
            <a:off x="432025" y="1304875"/>
            <a:ext cx="40722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Space Complexity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4" name="Google Shape;204;p23"/>
          <p:cNvSpPr txBox="1"/>
          <p:nvPr>
            <p:ph idx="4294967295" type="body"/>
          </p:nvPr>
        </p:nvSpPr>
        <p:spPr>
          <a:xfrm>
            <a:off x="368038" y="1918000"/>
            <a:ext cx="3959100" cy="29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GSDMM stores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z , m</a:t>
            </a:r>
            <a:r>
              <a:rPr baseline="-25000" i="1" lang="en" sz="1600"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, n</a:t>
            </a:r>
            <a:r>
              <a:rPr baseline="-25000" lang="en" sz="1600"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en" sz="1600"/>
              <a:t>, and </a:t>
            </a: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i="1" lang="en" sz="1600"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aseline="30000" i="1" lang="en" sz="16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600"/>
              <a:t>. Their sizes are </a:t>
            </a: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D, K, K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600"/>
              <a:t> and </a:t>
            </a: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KV</a:t>
            </a:r>
            <a:r>
              <a:rPr i="1" lang="en" sz="1600"/>
              <a:t>,</a:t>
            </a:r>
            <a:r>
              <a:rPr lang="en" sz="1600"/>
              <a:t> respectively.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With huge datasets, GSDMM spends most space to store the words in each document with complexity </a:t>
            </a: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L̄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1600"/>
              <a:t>, where </a:t>
            </a: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L̄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600"/>
              <a:t>is the average length of the documents.</a:t>
            </a:r>
            <a:endParaRPr sz="1600"/>
          </a:p>
        </p:txBody>
      </p:sp>
      <p:grpSp>
        <p:nvGrpSpPr>
          <p:cNvPr id="205" name="Google Shape;205;p23"/>
          <p:cNvGrpSpPr/>
          <p:nvPr/>
        </p:nvGrpSpPr>
        <p:grpSpPr>
          <a:xfrm>
            <a:off x="4748452" y="1304875"/>
            <a:ext cx="4018248" cy="3416400"/>
            <a:chOff x="6212550" y="1304875"/>
            <a:chExt cx="2632500" cy="3416400"/>
          </a:xfrm>
        </p:grpSpPr>
        <p:sp>
          <p:nvSpPr>
            <p:cNvPr id="206" name="Google Shape;206;p23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3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23"/>
          <p:cNvSpPr txBox="1"/>
          <p:nvPr>
            <p:ph idx="4294967295" type="body"/>
          </p:nvPr>
        </p:nvSpPr>
        <p:spPr>
          <a:xfrm>
            <a:off x="4898800" y="1304875"/>
            <a:ext cx="3868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Time Complexity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9" name="Google Shape;209;p23"/>
          <p:cNvSpPr txBox="1"/>
          <p:nvPr>
            <p:ph idx="4294967295" type="body"/>
          </p:nvPr>
        </p:nvSpPr>
        <p:spPr>
          <a:xfrm>
            <a:off x="4668600" y="1918000"/>
            <a:ext cx="4018200" cy="29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GSDMM re-samples a cluster for the </a:t>
            </a: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 sz="1600"/>
              <a:t> documents in turn, and for each document </a:t>
            </a: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 sz="1600"/>
              <a:t>, it computes the conditional probability </a:t>
            </a: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600"/>
              <a:t> for each cluster </a:t>
            </a: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en" sz="1600"/>
              <a:t>. The complexity of </a:t>
            </a: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600"/>
              <a:t> is linear to the average length of documents, </a:t>
            </a: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L̄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/>
              <a:t>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GSDMM’s time complexity for each iteration is </a:t>
            </a: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O(KD</a:t>
            </a: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L̄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274900" y="17895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Evaluation Metrics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5"/>
          <p:cNvSpPr txBox="1"/>
          <p:nvPr>
            <p:ph idx="2" type="body"/>
          </p:nvPr>
        </p:nvSpPr>
        <p:spPr>
          <a:xfrm>
            <a:off x="4572000" y="931050"/>
            <a:ext cx="4572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Normalized Mutual Information (NMI)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Homogeneity (H)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Completeness (C)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Adjusted Rand Index (ARI)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Adjusted Mutual Information (AMI)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311700" y="334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Influence of Number of Iterations</a:t>
            </a:r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 rotWithShape="1">
          <a:blip r:embed="rId3">
            <a:alphaModFix/>
          </a:blip>
          <a:srcRect b="0" l="2140" r="1881" t="0"/>
          <a:stretch/>
        </p:blipFill>
        <p:spPr>
          <a:xfrm>
            <a:off x="140425" y="1645525"/>
            <a:ext cx="4374150" cy="287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/>
          <p:cNvPicPr preferRelativeResize="0"/>
          <p:nvPr/>
        </p:nvPicPr>
        <p:blipFill rotWithShape="1">
          <a:blip r:embed="rId4">
            <a:alphaModFix/>
          </a:blip>
          <a:srcRect b="0" l="2528" r="2774" t="0"/>
          <a:stretch/>
        </p:blipFill>
        <p:spPr>
          <a:xfrm>
            <a:off x="4572002" y="1607900"/>
            <a:ext cx="4374149" cy="28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311700" y="3159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Influence of Number of Initial Clusters (K)</a:t>
            </a:r>
            <a:endParaRPr/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3425"/>
            <a:ext cx="4720374" cy="289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7"/>
          <p:cNvPicPr preferRelativeResize="0"/>
          <p:nvPr/>
        </p:nvPicPr>
        <p:blipFill rotWithShape="1">
          <a:blip r:embed="rId4">
            <a:alphaModFix/>
          </a:blip>
          <a:srcRect b="0" l="-1040" r="0" t="0"/>
          <a:stretch/>
        </p:blipFill>
        <p:spPr>
          <a:xfrm>
            <a:off x="4484430" y="1660650"/>
            <a:ext cx="4659570" cy="28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311700" y="3159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Influence of </a:t>
            </a:r>
            <a:r>
              <a:rPr lang="en"/>
              <a:t>Alpha (α)</a:t>
            </a:r>
            <a:endParaRPr/>
          </a:p>
        </p:txBody>
      </p:sp>
      <p:pic>
        <p:nvPicPr>
          <p:cNvPr id="240" name="Google Shape;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7025" y="1660615"/>
            <a:ext cx="4745200" cy="2897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8"/>
          <p:cNvPicPr preferRelativeResize="0"/>
          <p:nvPr/>
        </p:nvPicPr>
        <p:blipFill rotWithShape="1">
          <a:blip r:embed="rId4">
            <a:alphaModFix/>
          </a:blip>
          <a:srcRect b="0" l="1353" r="3976" t="0"/>
          <a:stretch/>
        </p:blipFill>
        <p:spPr>
          <a:xfrm>
            <a:off x="4572000" y="1660625"/>
            <a:ext cx="4405175" cy="28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311700" y="3159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Influence of </a:t>
            </a:r>
            <a:r>
              <a:rPr lang="en"/>
              <a:t>Beta (β)</a:t>
            </a:r>
            <a:endParaRPr/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7650"/>
            <a:ext cx="4757638" cy="28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 rotWithShape="1">
          <a:blip r:embed="rId4">
            <a:alphaModFix/>
          </a:blip>
          <a:srcRect b="0" l="0" r="4223" t="0"/>
          <a:stretch/>
        </p:blipFill>
        <p:spPr>
          <a:xfrm>
            <a:off x="4572000" y="1670025"/>
            <a:ext cx="4397175" cy="28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56400" y="203150"/>
            <a:ext cx="9144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Comparing Models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925" y="914375"/>
            <a:ext cx="6748960" cy="40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type="title"/>
          </p:nvPr>
        </p:nvSpPr>
        <p:spPr>
          <a:xfrm>
            <a:off x="274900" y="17895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1"/>
          <p:cNvSpPr txBox="1"/>
          <p:nvPr>
            <p:ph idx="2" type="body"/>
          </p:nvPr>
        </p:nvSpPr>
        <p:spPr>
          <a:xfrm>
            <a:off x="4704225" y="724200"/>
            <a:ext cx="43929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GSDMM infers the number of clusters automatically with a good balance between the completeness and homogeneity of the clustering results, and is fast to converge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GSDMM copes with the sparse and high-dimensional problem of short texts, and obtain the representative words of each 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GSDMM achieves significantly better performance than the baseline methods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Interpretation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4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Movie Group Process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Dirichlet Multinomial Mixture (DMM)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Gibbs Sampling for DMM</a:t>
            </a:r>
            <a:endParaRPr sz="1600"/>
          </a:p>
        </p:txBody>
      </p:sp>
      <p:sp>
        <p:nvSpPr>
          <p:cNvPr id="94" name="Google Shape;94;p14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Implementation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Dataset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Code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init function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fit function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score function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result function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plot function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Complexity</a:t>
            </a:r>
            <a:endParaRPr sz="1600"/>
          </a:p>
        </p:txBody>
      </p:sp>
      <p:sp>
        <p:nvSpPr>
          <p:cNvPr id="97" name="Google Shape;97;p14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Results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4"/>
          <p:cNvSpPr txBox="1"/>
          <p:nvPr>
            <p:ph idx="4294967295" type="body"/>
          </p:nvPr>
        </p:nvSpPr>
        <p:spPr>
          <a:xfrm>
            <a:off x="6254225" y="2070575"/>
            <a:ext cx="26223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Evaluation metrics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Influence of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# of Iterations (</a:t>
            </a:r>
            <a:r>
              <a:rPr i="1" lang="en" sz="1600"/>
              <a:t>I</a:t>
            </a:r>
            <a:r>
              <a:rPr lang="en" sz="1600"/>
              <a:t>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# of clusters (</a:t>
            </a:r>
            <a:r>
              <a:rPr i="1" lang="en" sz="1600"/>
              <a:t>K</a:t>
            </a:r>
            <a:r>
              <a:rPr lang="en" sz="1600"/>
              <a:t>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n" sz="1600"/>
              <a:t>α</a:t>
            </a:r>
            <a:endParaRPr i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n" sz="1600"/>
              <a:t>β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Comparing models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Conclusion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title"/>
          </p:nvPr>
        </p:nvSpPr>
        <p:spPr>
          <a:xfrm>
            <a:off x="199500" y="1969427"/>
            <a:ext cx="8745000" cy="12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265500" y="1534975"/>
            <a:ext cx="4045200" cy="6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Movie Group Process</a:t>
            </a:r>
            <a:endParaRPr sz="3000"/>
          </a:p>
        </p:txBody>
      </p:sp>
      <p:sp>
        <p:nvSpPr>
          <p:cNvPr id="110" name="Google Shape;110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Groups of students to be formed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group - similar movie lists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Rules of formation: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 group with more students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 group with similar interests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086" y="2362875"/>
            <a:ext cx="2774036" cy="18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Dirichlet Multinomial Mixture</a:t>
            </a:r>
            <a:endParaRPr sz="3000"/>
          </a:p>
        </p:txBody>
      </p:sp>
      <p:sp>
        <p:nvSpPr>
          <p:cNvPr id="117" name="Google Shape;117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DMM is a probabilistic generative model for documents, and embodies two assumptions about the generative process: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documents are generated by a mixture model, 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a one-to-one correspondence between mixture components and clusters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Dirichlet Multinomial Mixture</a:t>
            </a:r>
            <a:endParaRPr sz="3000"/>
          </a:p>
        </p:txBody>
      </p:sp>
      <p:sp>
        <p:nvSpPr>
          <p:cNvPr id="123" name="Google Shape;123;p18"/>
          <p:cNvSpPr txBox="1"/>
          <p:nvPr>
            <p:ph idx="2" type="body"/>
          </p:nvPr>
        </p:nvSpPr>
        <p:spPr>
          <a:xfrm>
            <a:off x="4939500" y="-170225"/>
            <a:ext cx="3837000" cy="48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Probability that document d is generated: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Naive Bayes assumption for 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Probability that d is generated by cluster k: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900" y="1352025"/>
            <a:ext cx="3712200" cy="99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5863" y="3863275"/>
            <a:ext cx="37242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Gibbs Sampling for DMM</a:t>
            </a:r>
            <a:endParaRPr sz="3000"/>
          </a:p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4946250" y="4925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andomly assign the documents to K clusters, and record the following</a:t>
            </a:r>
            <a:r>
              <a:rPr lang="en"/>
              <a:t> </a:t>
            </a:r>
            <a:r>
              <a:rPr lang="en"/>
              <a:t>information: z , m</a:t>
            </a:r>
            <a:r>
              <a:rPr baseline="-25000" lang="en"/>
              <a:t>z</a:t>
            </a:r>
            <a:r>
              <a:rPr lang="en"/>
              <a:t>, n</a:t>
            </a:r>
            <a:r>
              <a:rPr baseline="-25000" lang="en"/>
              <a:t>z</a:t>
            </a:r>
            <a:r>
              <a:rPr lang="en"/>
              <a:t>, and n</a:t>
            </a:r>
            <a:r>
              <a:rPr baseline="-25000" lang="en"/>
              <a:t>z</a:t>
            </a:r>
            <a:r>
              <a:rPr baseline="30000" lang="en"/>
              <a:t>w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Traverse the documents for </a:t>
            </a:r>
            <a:r>
              <a:rPr i="1" lang="en"/>
              <a:t>I </a:t>
            </a:r>
            <a:r>
              <a:rPr lang="en"/>
              <a:t>iterations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Reassign a cluster for each document d in turn according to p(z</a:t>
            </a:r>
            <a:r>
              <a:rPr baseline="-25000" lang="en"/>
              <a:t>d </a:t>
            </a:r>
            <a:r>
              <a:rPr lang="en"/>
              <a:t>= z|~z ¬d, ~d) . Update </a:t>
            </a:r>
            <a:r>
              <a:rPr lang="en"/>
              <a:t>z , m</a:t>
            </a:r>
            <a:r>
              <a:rPr baseline="-25000" lang="en"/>
              <a:t>z</a:t>
            </a:r>
            <a:r>
              <a:rPr lang="en"/>
              <a:t>, n</a:t>
            </a:r>
            <a:r>
              <a:rPr baseline="-25000" lang="en"/>
              <a:t>z</a:t>
            </a:r>
            <a:r>
              <a:rPr lang="en"/>
              <a:t> , and n</a:t>
            </a:r>
            <a:r>
              <a:rPr baseline="-25000" lang="en"/>
              <a:t>z</a:t>
            </a:r>
            <a:r>
              <a:rPr baseline="30000" lang="en"/>
              <a:t>w  </a:t>
            </a:r>
            <a:r>
              <a:rPr lang="en"/>
              <a:t>a</a:t>
            </a:r>
            <a:r>
              <a:rPr lang="en"/>
              <a:t>ccordingly.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325" y="3897100"/>
            <a:ext cx="4224850" cy="10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/>
          <p:nvPr/>
        </p:nvSpPr>
        <p:spPr>
          <a:xfrm>
            <a:off x="4304829" y="614975"/>
            <a:ext cx="1891500" cy="772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idx="4294967295" type="body"/>
          </p:nvPr>
        </p:nvSpPr>
        <p:spPr>
          <a:xfrm>
            <a:off x="4474115" y="640019"/>
            <a:ext cx="1553100" cy="72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Dataset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2359137" y="2515169"/>
            <a:ext cx="1697100" cy="514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>
            <p:ph idx="4294967295" type="body"/>
          </p:nvPr>
        </p:nvSpPr>
        <p:spPr>
          <a:xfrm>
            <a:off x="2359303" y="2636736"/>
            <a:ext cx="16110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News Dataset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511150" y="4127626"/>
            <a:ext cx="1611300" cy="393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4294967295" type="body"/>
          </p:nvPr>
        </p:nvSpPr>
        <p:spPr>
          <a:xfrm>
            <a:off x="511484" y="4203129"/>
            <a:ext cx="16110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Title Set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2401990" y="4127626"/>
            <a:ext cx="1611300" cy="393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>
            <p:ph idx="4294967295" type="body"/>
          </p:nvPr>
        </p:nvSpPr>
        <p:spPr>
          <a:xfrm>
            <a:off x="2402154" y="4203129"/>
            <a:ext cx="16110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Snippet Set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4210514" y="4127626"/>
            <a:ext cx="1611300" cy="393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 txBox="1"/>
          <p:nvPr>
            <p:ph idx="4294967295" type="body"/>
          </p:nvPr>
        </p:nvSpPr>
        <p:spPr>
          <a:xfrm>
            <a:off x="4210528" y="4203129"/>
            <a:ext cx="16110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Title-Snippet Set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6897881" y="2515169"/>
            <a:ext cx="1783800" cy="514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>
            <p:ph idx="4294967295" type="body"/>
          </p:nvPr>
        </p:nvSpPr>
        <p:spPr>
          <a:xfrm>
            <a:off x="6984996" y="2636736"/>
            <a:ext cx="16110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Tweet Dataset</a:t>
            </a:r>
            <a:endParaRPr sz="1300">
              <a:solidFill>
                <a:schemeClr val="lt1"/>
              </a:solidFill>
            </a:endParaRPr>
          </a:p>
        </p:txBody>
      </p:sp>
      <p:cxnSp>
        <p:nvCxnSpPr>
          <p:cNvPr id="154" name="Google Shape;154;p21"/>
          <p:cNvCxnSpPr>
            <a:stCxn id="144" idx="2"/>
          </p:cNvCxnSpPr>
          <p:nvPr/>
        </p:nvCxnSpPr>
        <p:spPr>
          <a:xfrm>
            <a:off x="3207687" y="3029669"/>
            <a:ext cx="0" cy="4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1"/>
          <p:cNvCxnSpPr>
            <a:endCxn id="143" idx="2"/>
          </p:cNvCxnSpPr>
          <p:nvPr/>
        </p:nvCxnSpPr>
        <p:spPr>
          <a:xfrm rot="10800000">
            <a:off x="5250665" y="1362719"/>
            <a:ext cx="0" cy="4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1"/>
          <p:cNvCxnSpPr>
            <a:endCxn id="146" idx="0"/>
          </p:cNvCxnSpPr>
          <p:nvPr/>
        </p:nvCxnSpPr>
        <p:spPr>
          <a:xfrm flipH="1">
            <a:off x="1316800" y="3522226"/>
            <a:ext cx="1878300" cy="605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>
            <a:endCxn id="151" idx="0"/>
          </p:cNvCxnSpPr>
          <p:nvPr/>
        </p:nvCxnSpPr>
        <p:spPr>
          <a:xfrm>
            <a:off x="3210928" y="3522129"/>
            <a:ext cx="1805100" cy="681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>
            <a:endCxn id="144" idx="0"/>
          </p:cNvCxnSpPr>
          <p:nvPr/>
        </p:nvCxnSpPr>
        <p:spPr>
          <a:xfrm flipH="1">
            <a:off x="3207687" y="1812869"/>
            <a:ext cx="2049900" cy="702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1"/>
          <p:cNvCxnSpPr>
            <a:endCxn id="152" idx="0"/>
          </p:cNvCxnSpPr>
          <p:nvPr/>
        </p:nvCxnSpPr>
        <p:spPr>
          <a:xfrm>
            <a:off x="5265581" y="1812869"/>
            <a:ext cx="2524200" cy="702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1"/>
          <p:cNvCxnSpPr>
            <a:endCxn id="148" idx="0"/>
          </p:cNvCxnSpPr>
          <p:nvPr/>
        </p:nvCxnSpPr>
        <p:spPr>
          <a:xfrm flipH="1">
            <a:off x="3207640" y="3538126"/>
            <a:ext cx="3600" cy="5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