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2CC"/>
    <a:srgbClr val="E2F0D9"/>
    <a:srgbClr val="F078E7"/>
    <a:srgbClr val="EE7E72"/>
    <a:srgbClr val="F9E0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3B6D5-A30E-4E4D-B69E-870694315228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DC876-EFFB-476A-8585-37F90BB5E0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6084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3B6D5-A30E-4E4D-B69E-870694315228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DC876-EFFB-476A-8585-37F90BB5E0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9737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3B6D5-A30E-4E4D-B69E-870694315228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DC876-EFFB-476A-8585-37F90BB5E0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2850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3B6D5-A30E-4E4D-B69E-870694315228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DC876-EFFB-476A-8585-37F90BB5E0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4358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3B6D5-A30E-4E4D-B69E-870694315228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DC876-EFFB-476A-8585-37F90BB5E0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0894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3B6D5-A30E-4E4D-B69E-870694315228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DC876-EFFB-476A-8585-37F90BB5E0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3063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3B6D5-A30E-4E4D-B69E-870694315228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DC876-EFFB-476A-8585-37F90BB5E0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2474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3B6D5-A30E-4E4D-B69E-870694315228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DC876-EFFB-476A-8585-37F90BB5E0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4800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3B6D5-A30E-4E4D-B69E-870694315228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DC876-EFFB-476A-8585-37F90BB5E0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6500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3B6D5-A30E-4E4D-B69E-870694315228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DC876-EFFB-476A-8585-37F90BB5E0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1867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3B6D5-A30E-4E4D-B69E-870694315228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DC876-EFFB-476A-8585-37F90BB5E0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1321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3B6D5-A30E-4E4D-B69E-870694315228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DC876-EFFB-476A-8585-37F90BB5E0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7546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0378016"/>
              </p:ext>
            </p:extLst>
          </p:nvPr>
        </p:nvGraphicFramePr>
        <p:xfrm>
          <a:off x="617992" y="730209"/>
          <a:ext cx="2976520" cy="2834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065"/>
                <a:gridCol w="372065"/>
                <a:gridCol w="372065"/>
                <a:gridCol w="372065"/>
                <a:gridCol w="372065"/>
                <a:gridCol w="372065"/>
                <a:gridCol w="372065"/>
                <a:gridCol w="372065"/>
              </a:tblGrid>
              <a:tr h="35426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65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62561" marR="62561" marT="31280" marB="31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66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62561" marR="62561" marT="31280" marB="31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67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62561" marR="62561" marT="31280" marB="31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68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62561" marR="62561" marT="31280" marB="31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69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62561" marR="62561" marT="31280" marB="31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70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62561" marR="62561" marT="31280" marB="31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71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62561" marR="62561" marT="31280" marB="31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72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62561" marR="62561" marT="31280" marB="31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5426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73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62561" marR="62561" marT="31280" marB="31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74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62561" marR="62561" marT="31280" marB="31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75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62561" marR="62561" marT="31280" marB="31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76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62561" marR="62561" marT="31280" marB="31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77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62561" marR="62561" marT="31280" marB="31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78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62561" marR="62561" marT="31280" marB="31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79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62561" marR="62561" marT="31280" marB="31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80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62561" marR="62561" marT="31280" marB="31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5426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81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62561" marR="62561" marT="31280" marB="31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82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62561" marR="62561" marT="31280" marB="31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83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62561" marR="62561" marT="31280" marB="31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84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62561" marR="62561" marT="31280" marB="31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85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62561" marR="62561" marT="31280" marB="31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86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62561" marR="62561" marT="31280" marB="31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87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62561" marR="62561" marT="31280" marB="31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88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62561" marR="62561" marT="31280" marB="31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5426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89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62561" marR="62561" marT="31280" marB="31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92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62561" marR="62561" marT="31280" marB="31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91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62561" marR="62561" marT="31280" marB="31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92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62561" marR="62561" marT="31280" marB="31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93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62561" marR="62561" marT="31280" marB="31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94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62561" marR="62561" marT="31280" marB="31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95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62561" marR="62561" marT="31280" marB="31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96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62561" marR="62561" marT="31280" marB="31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5426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97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62561" marR="62561" marT="31280" marB="31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98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62561" marR="62561" marT="31280" marB="31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99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62561" marR="62561" marT="31280" marB="31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62561" marR="62561" marT="31280" marB="31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101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62561" marR="62561" marT="31280" marB="31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102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62561" marR="62561" marT="31280" marB="31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103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62561" marR="62561" marT="31280" marB="31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104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62561" marR="62561" marT="31280" marB="31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5426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105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62561" marR="62561" marT="31280" marB="31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106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62561" marR="62561" marT="31280" marB="31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107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62561" marR="62561" marT="31280" marB="31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108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62561" marR="62561" marT="31280" marB="31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109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62561" marR="62561" marT="31280" marB="31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110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62561" marR="62561" marT="31280" marB="31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111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62561" marR="62561" marT="31280" marB="31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112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62561" marR="62561" marT="31280" marB="31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5426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113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62561" marR="62561" marT="31280" marB="31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114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62561" marR="62561" marT="31280" marB="31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115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62561" marR="62561" marT="31280" marB="31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116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62561" marR="62561" marT="31280" marB="31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117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62561" marR="62561" marT="31280" marB="31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118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62561" marR="62561" marT="31280" marB="31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119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62561" marR="62561" marT="31280" marB="31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120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62561" marR="62561" marT="31280" marB="31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5426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121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62561" marR="62561" marT="31280" marB="31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122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62561" marR="62561" marT="31280" marB="31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123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62561" marR="62561" marT="31280" marB="31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124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62561" marR="62561" marT="31280" marB="31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125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62561" marR="62561" marT="31280" marB="31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126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62561" marR="62561" marT="31280" marB="31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127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62561" marR="62561" marT="31280" marB="31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128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62561" marR="62561" marT="31280" marB="31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6144173"/>
              </p:ext>
            </p:extLst>
          </p:nvPr>
        </p:nvGraphicFramePr>
        <p:xfrm>
          <a:off x="251628" y="373053"/>
          <a:ext cx="2976520" cy="2834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065"/>
                <a:gridCol w="372065"/>
                <a:gridCol w="372065"/>
                <a:gridCol w="372065"/>
                <a:gridCol w="372065"/>
                <a:gridCol w="372065"/>
                <a:gridCol w="372065"/>
                <a:gridCol w="372065"/>
              </a:tblGrid>
              <a:tr h="35426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65120" marR="65120" marT="32558" marB="32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65120" marR="65120" marT="32558" marB="32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65120" marR="65120" marT="32558" marB="32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65120" marR="65120" marT="32558" marB="32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65120" marR="65120" marT="32558" marB="32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65120" marR="65120" marT="32558" marB="32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65120" marR="65120" marT="32558" marB="32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65120" marR="65120" marT="32558" marB="32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5426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65120" marR="65120" marT="32558" marB="32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65120" marR="65120" marT="32558" marB="32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65120" marR="65120" marT="32558" marB="32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65120" marR="65120" marT="32558" marB="32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65120" marR="65120" marT="32558" marB="32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65120" marR="65120" marT="32558" marB="32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65120" marR="65120" marT="32558" marB="32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65120" marR="65120" marT="32558" marB="32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5426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65120" marR="65120" marT="32558" marB="32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65120" marR="65120" marT="32558" marB="32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65120" marR="65120" marT="32558" marB="32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65120" marR="65120" marT="32558" marB="32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65120" marR="65120" marT="32558" marB="32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65120" marR="65120" marT="32558" marB="32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65120" marR="65120" marT="32558" marB="32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65120" marR="65120" marT="32558" marB="32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5426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65120" marR="65120" marT="32558" marB="32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26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65120" marR="65120" marT="32558" marB="32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27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65120" marR="65120" marT="32558" marB="32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65120" marR="65120" marT="32558" marB="32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65120" marR="65120" marT="32558" marB="32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65120" marR="65120" marT="32558" marB="32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65120" marR="65120" marT="32558" marB="32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65120" marR="65120" marT="32558" marB="32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5426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33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65120" marR="65120" marT="32558" marB="32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34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65120" marR="65120" marT="32558" marB="32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65120" marR="65120" marT="32558" marB="32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36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65120" marR="65120" marT="32558" marB="32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37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65120" marR="65120" marT="32558" marB="32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38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65120" marR="65120" marT="32558" marB="32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39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65120" marR="65120" marT="32558" marB="32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65120" marR="65120" marT="32558" marB="32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5426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41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65120" marR="65120" marT="32558" marB="32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42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65120" marR="65120" marT="32558" marB="32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43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65120" marR="65120" marT="32558" marB="32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44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65120" marR="65120" marT="32558" marB="32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45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65120" marR="65120" marT="32558" marB="32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46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65120" marR="65120" marT="32558" marB="32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47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65120" marR="65120" marT="32558" marB="32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48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65120" marR="65120" marT="32558" marB="32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5426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49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65120" marR="65120" marT="32558" marB="32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65120" marR="65120" marT="32558" marB="32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51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65120" marR="65120" marT="32558" marB="32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52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65120" marR="65120" marT="32558" marB="32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53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65120" marR="65120" marT="32558" marB="32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54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65120" marR="65120" marT="32558" marB="32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55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65120" marR="65120" marT="32558" marB="32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56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65120" marR="65120" marT="32558" marB="32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5426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57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65120" marR="65120" marT="32558" marB="32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58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65120" marR="65120" marT="32558" marB="32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59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65120" marR="65120" marT="32558" marB="32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60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65120" marR="65120" marT="32558" marB="32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61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65120" marR="65120" marT="32558" marB="32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62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65120" marR="65120" marT="32558" marB="32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63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65120" marR="65120" marT="32558" marB="32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64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65120" marR="65120" marT="32558" marB="32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836608"/>
              </p:ext>
            </p:extLst>
          </p:nvPr>
        </p:nvGraphicFramePr>
        <p:xfrm>
          <a:off x="6850003" y="1076828"/>
          <a:ext cx="2248446" cy="2140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741"/>
                <a:gridCol w="374741"/>
                <a:gridCol w="374741"/>
                <a:gridCol w="374741"/>
                <a:gridCol w="374741"/>
                <a:gridCol w="374741"/>
              </a:tblGrid>
              <a:tr h="3568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866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43806" marR="43806" marT="21903" marB="219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878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43806" marR="43806" marT="21903" marB="219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890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43806" marR="43806" marT="21903" marB="219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902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43806" marR="43806" marT="21903" marB="219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914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43806" marR="43806" marT="21903" marB="219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926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43806" marR="43806" marT="21903" marB="219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568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962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43806" marR="43806" marT="21903" marB="219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974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43806" marR="43806" marT="21903" marB="219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986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43806" marR="43806" marT="21903" marB="219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998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43806" marR="43806" marT="21903" marB="219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1010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43806" marR="43806" marT="21903" marB="219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1022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43806" marR="43806" marT="21903" marB="219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568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1058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43806" marR="43806" marT="21903" marB="219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1070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43806" marR="43806" marT="21903" marB="219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1082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43806" marR="43806" marT="21903" marB="219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1094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43806" marR="43806" marT="21903" marB="219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1106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43806" marR="43806" marT="21903" marB="219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1118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43806" marR="43806" marT="21903" marB="219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568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1154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43806" marR="43806" marT="21903" marB="219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1166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43806" marR="43806" marT="21903" marB="219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1178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43806" marR="43806" marT="21903" marB="219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1190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43806" marR="43806" marT="21903" marB="219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1202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43806" marR="43806" marT="21903" marB="219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1214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43806" marR="43806" marT="21903" marB="219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568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1250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43806" marR="43806" marT="21903" marB="219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1262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43806" marR="43806" marT="21903" marB="219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1274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43806" marR="43806" marT="21903" marB="219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1286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43806" marR="43806" marT="21903" marB="219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1298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43806" marR="43806" marT="21903" marB="219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1310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43806" marR="43806" marT="21903" marB="219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568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1346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43806" marR="43806" marT="21903" marB="219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1358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43806" marR="43806" marT="21903" marB="219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1370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43806" marR="43806" marT="21903" marB="219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1382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43806" marR="43806" marT="21903" marB="219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1394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43806" marR="43806" marT="21903" marB="219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1406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43806" marR="43806" marT="21903" marB="219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6189913"/>
              </p:ext>
            </p:extLst>
          </p:nvPr>
        </p:nvGraphicFramePr>
        <p:xfrm>
          <a:off x="6467542" y="719672"/>
          <a:ext cx="2248446" cy="2140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741"/>
                <a:gridCol w="374741"/>
                <a:gridCol w="374741"/>
                <a:gridCol w="374741"/>
                <a:gridCol w="374741"/>
                <a:gridCol w="374741"/>
              </a:tblGrid>
              <a:tr h="3568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98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43806" marR="43806" marT="21903" marB="219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110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43806" marR="43806" marT="21903" marB="219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122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43806" marR="43806" marT="21903" marB="219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123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43806" marR="43806" marT="21903" marB="219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146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43806" marR="43806" marT="21903" marB="219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158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43806" marR="43806" marT="21903" marB="219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568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194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43806" marR="43806" marT="21903" marB="219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206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43806" marR="43806" marT="21903" marB="219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218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43806" marR="43806" marT="21903" marB="219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230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43806" marR="43806" marT="21903" marB="219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242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43806" marR="43806" marT="21903" marB="219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254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43806" marR="43806" marT="21903" marB="219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568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290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43806" marR="43806" marT="21903" marB="219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302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43806" marR="43806" marT="21903" marB="219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314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43806" marR="43806" marT="21903" marB="219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326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43806" marR="43806" marT="21903" marB="219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338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43806" marR="43806" marT="21903" marB="219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350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43806" marR="43806" marT="21903" marB="219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568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386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43806" marR="43806" marT="21903" marB="219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398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43806" marR="43806" marT="21903" marB="219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410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43806" marR="43806" marT="21903" marB="219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422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43806" marR="43806" marT="21903" marB="219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434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43806" marR="43806" marT="21903" marB="219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446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43806" marR="43806" marT="21903" marB="219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568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482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43806" marR="43806" marT="21903" marB="219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494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43806" marR="43806" marT="21903" marB="219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506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43806" marR="43806" marT="21903" marB="219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518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43806" marR="43806" marT="21903" marB="219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530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43806" marR="43806" marT="21903" marB="219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542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43806" marR="43806" marT="21903" marB="219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568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578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43806" marR="43806" marT="21903" marB="219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590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43806" marR="43806" marT="21903" marB="219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602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43806" marR="43806" marT="21903" marB="219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614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43806" marR="43806" marT="21903" marB="219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626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43806" marR="43806" marT="21903" marB="219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638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43806" marR="43806" marT="21903" marB="219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3" name="矩形 12"/>
          <p:cNvSpPr/>
          <p:nvPr/>
        </p:nvSpPr>
        <p:spPr>
          <a:xfrm>
            <a:off x="255494" y="389966"/>
            <a:ext cx="1085923" cy="10250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14" name="矩形 13"/>
          <p:cNvSpPr/>
          <p:nvPr/>
        </p:nvSpPr>
        <p:spPr>
          <a:xfrm>
            <a:off x="6482018" y="719672"/>
            <a:ext cx="367985" cy="3475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312771"/>
              </p:ext>
            </p:extLst>
          </p:nvPr>
        </p:nvGraphicFramePr>
        <p:xfrm>
          <a:off x="9657189" y="902481"/>
          <a:ext cx="2252388" cy="214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398"/>
                <a:gridCol w="375398"/>
                <a:gridCol w="375398"/>
                <a:gridCol w="375398"/>
                <a:gridCol w="375398"/>
                <a:gridCol w="375398"/>
              </a:tblGrid>
              <a:tr h="3574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964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57628" marR="57628" marT="28814" marB="288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>
                        <a:alpha val="4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988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57628" marR="57628" marT="28814" marB="288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>
                        <a:alpha val="4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1012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57628" marR="57628" marT="28814" marB="288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>
                        <a:alpha val="4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1036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57628" marR="57628" marT="28814" marB="288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>
                        <a:alpha val="4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1060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57628" marR="57628" marT="28814" marB="288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>
                        <a:alpha val="4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1084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57628" marR="57628" marT="28814" marB="288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>
                        <a:alpha val="43000"/>
                      </a:srgbClr>
                    </a:solidFill>
                  </a:tcPr>
                </a:tc>
              </a:tr>
              <a:tr h="3574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1156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57628" marR="57628" marT="28814" marB="288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>
                        <a:alpha val="4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1180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57628" marR="57628" marT="28814" marB="288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>
                        <a:alpha val="4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1204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57628" marR="57628" marT="28814" marB="288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>
                        <a:alpha val="4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1228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57628" marR="57628" marT="28814" marB="288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>
                        <a:alpha val="4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1252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57628" marR="57628" marT="28814" marB="288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>
                        <a:alpha val="4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1276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57628" marR="57628" marT="28814" marB="288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>
                        <a:alpha val="43000"/>
                      </a:srgbClr>
                    </a:solidFill>
                  </a:tcPr>
                </a:tc>
              </a:tr>
              <a:tr h="3574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1348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57628" marR="57628" marT="28814" marB="288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>
                        <a:alpha val="4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1372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57628" marR="57628" marT="28814" marB="288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>
                        <a:alpha val="4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1396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57628" marR="57628" marT="28814" marB="288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>
                        <a:alpha val="4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1420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57628" marR="57628" marT="28814" marB="288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>
                        <a:alpha val="4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1444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57628" marR="57628" marT="28814" marB="288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>
                        <a:alpha val="4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1468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57628" marR="57628" marT="28814" marB="288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>
                        <a:alpha val="43000"/>
                      </a:srgbClr>
                    </a:solidFill>
                  </a:tcPr>
                </a:tc>
              </a:tr>
              <a:tr h="3574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1540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57628" marR="57628" marT="28814" marB="288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>
                        <a:alpha val="4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1564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57628" marR="57628" marT="28814" marB="288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>
                        <a:alpha val="4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1588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57628" marR="57628" marT="28814" marB="288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>
                        <a:alpha val="4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1612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57628" marR="57628" marT="28814" marB="288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>
                        <a:alpha val="4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1636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57628" marR="57628" marT="28814" marB="288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>
                        <a:alpha val="4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1660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57628" marR="57628" marT="28814" marB="288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>
                        <a:alpha val="43000"/>
                      </a:srgbClr>
                    </a:solidFill>
                  </a:tcPr>
                </a:tc>
              </a:tr>
              <a:tr h="3574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1732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57628" marR="57628" marT="28814" marB="288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>
                        <a:alpha val="4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1756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57628" marR="57628" marT="28814" marB="288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>
                        <a:alpha val="4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1780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57628" marR="57628" marT="28814" marB="288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>
                        <a:alpha val="4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1804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57628" marR="57628" marT="28814" marB="288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>
                        <a:alpha val="4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1828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57628" marR="57628" marT="28814" marB="288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>
                        <a:alpha val="4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1852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57628" marR="57628" marT="28814" marB="288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>
                        <a:alpha val="43000"/>
                      </a:srgbClr>
                    </a:solidFill>
                  </a:tcPr>
                </a:tc>
              </a:tr>
              <a:tr h="3574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1924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57628" marR="57628" marT="28814" marB="288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>
                        <a:alpha val="4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1948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57628" marR="57628" marT="28814" marB="288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>
                        <a:alpha val="4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1972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57628" marR="57628" marT="28814" marB="288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>
                        <a:alpha val="4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1996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57628" marR="57628" marT="28814" marB="288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>
                        <a:alpha val="4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2020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57628" marR="57628" marT="28814" marB="288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>
                        <a:alpha val="4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2044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57628" marR="57628" marT="28814" marB="288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>
                        <a:alpha val="43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698936"/>
              </p:ext>
            </p:extLst>
          </p:nvPr>
        </p:nvGraphicFramePr>
        <p:xfrm>
          <a:off x="4526626" y="1296649"/>
          <a:ext cx="1112265" cy="10590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755"/>
                <a:gridCol w="370755"/>
                <a:gridCol w="370755"/>
              </a:tblGrid>
              <a:tr h="35302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zh-CN" altLang="en-US" sz="9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8769" marR="68769" marT="34384" marB="343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zh-CN" altLang="en-US" sz="9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8769" marR="68769" marT="34384" marB="343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  <a:endParaRPr lang="zh-CN" altLang="en-US" sz="9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8769" marR="68769" marT="34384" marB="343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5302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zh-CN" altLang="en-US" sz="9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8769" marR="68769" marT="34384" marB="343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zh-CN" altLang="en-US" sz="9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8769" marR="68769" marT="34384" marB="343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zh-CN" altLang="en-US" sz="9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8769" marR="68769" marT="34384" marB="343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5302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zh-CN" altLang="en-US" sz="9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8769" marR="68769" marT="34384" marB="343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zh-CN" altLang="en-US" sz="9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8769" marR="68769" marT="34384" marB="343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zh-CN" altLang="en-US" sz="9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8769" marR="68769" marT="34384" marB="343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9440374"/>
              </p:ext>
            </p:extLst>
          </p:nvPr>
        </p:nvGraphicFramePr>
        <p:xfrm>
          <a:off x="4158456" y="934087"/>
          <a:ext cx="1107642" cy="10546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214"/>
                <a:gridCol w="369214"/>
                <a:gridCol w="369214"/>
              </a:tblGrid>
              <a:tr h="3515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zh-CN" altLang="en-US" sz="9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8483" marR="68483" marT="34241" marB="342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zh-CN" altLang="en-US" sz="9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8483" marR="68483" marT="34241" marB="342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  <a:endParaRPr lang="zh-CN" altLang="en-US" sz="9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8483" marR="68483" marT="34241" marB="342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515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zh-CN" altLang="en-US" sz="9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8483" marR="68483" marT="34241" marB="342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zh-CN" altLang="en-US" sz="9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8483" marR="68483" marT="34241" marB="342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zh-CN" altLang="en-US" sz="9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8483" marR="68483" marT="34241" marB="342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515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zh-CN" altLang="en-US" sz="9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8483" marR="68483" marT="34241" marB="342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zh-CN" altLang="en-US" sz="9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8483" marR="68483" marT="34241" marB="342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zh-CN" altLang="en-US" sz="9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8483" marR="68483" marT="34241" marB="342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" name="直接箭头连接符 2"/>
          <p:cNvCxnSpPr/>
          <p:nvPr/>
        </p:nvCxnSpPr>
        <p:spPr>
          <a:xfrm>
            <a:off x="251628" y="3822357"/>
            <a:ext cx="118144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3963146" y="3962400"/>
            <a:ext cx="1853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按输入通道卷积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175156" y="3970638"/>
            <a:ext cx="1598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中间值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169701" y="3962400"/>
            <a:ext cx="2232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输入特征图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0330355" y="3962400"/>
            <a:ext cx="1735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通道求和</a:t>
            </a:r>
            <a:endParaRPr lang="zh-CN" altLang="en-US" dirty="0"/>
          </a:p>
        </p:txBody>
      </p:sp>
      <p:cxnSp>
        <p:nvCxnSpPr>
          <p:cNvPr id="19" name="直接连接符 18"/>
          <p:cNvCxnSpPr/>
          <p:nvPr/>
        </p:nvCxnSpPr>
        <p:spPr>
          <a:xfrm>
            <a:off x="6036389" y="197708"/>
            <a:ext cx="16476" cy="4167938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9657189" y="913827"/>
            <a:ext cx="367985" cy="3475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7642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312771"/>
              </p:ext>
            </p:extLst>
          </p:nvPr>
        </p:nvGraphicFramePr>
        <p:xfrm>
          <a:off x="9657189" y="902481"/>
          <a:ext cx="2252388" cy="214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398"/>
                <a:gridCol w="375398"/>
                <a:gridCol w="375398"/>
                <a:gridCol w="375398"/>
                <a:gridCol w="375398"/>
                <a:gridCol w="375398"/>
              </a:tblGrid>
              <a:tr h="3574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964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57628" marR="57628" marT="28814" marB="288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>
                        <a:alpha val="4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988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57628" marR="57628" marT="28814" marB="288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>
                        <a:alpha val="4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1012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57628" marR="57628" marT="28814" marB="288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>
                        <a:alpha val="4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1036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57628" marR="57628" marT="28814" marB="288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>
                        <a:alpha val="4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1060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57628" marR="57628" marT="28814" marB="288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>
                        <a:alpha val="4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1084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57628" marR="57628" marT="28814" marB="288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>
                        <a:alpha val="43000"/>
                      </a:srgbClr>
                    </a:solidFill>
                  </a:tcPr>
                </a:tc>
              </a:tr>
              <a:tr h="3574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1156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57628" marR="57628" marT="28814" marB="288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>
                        <a:alpha val="4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1180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57628" marR="57628" marT="28814" marB="288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>
                        <a:alpha val="4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1204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57628" marR="57628" marT="28814" marB="288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>
                        <a:alpha val="4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1228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57628" marR="57628" marT="28814" marB="288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>
                        <a:alpha val="4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1252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57628" marR="57628" marT="28814" marB="288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>
                        <a:alpha val="4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1276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57628" marR="57628" marT="28814" marB="288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>
                        <a:alpha val="43000"/>
                      </a:srgbClr>
                    </a:solidFill>
                  </a:tcPr>
                </a:tc>
              </a:tr>
              <a:tr h="3574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1348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57628" marR="57628" marT="28814" marB="288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>
                        <a:alpha val="4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1372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57628" marR="57628" marT="28814" marB="288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>
                        <a:alpha val="4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1396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57628" marR="57628" marT="28814" marB="288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>
                        <a:alpha val="4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1420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57628" marR="57628" marT="28814" marB="288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>
                        <a:alpha val="4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1444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57628" marR="57628" marT="28814" marB="288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>
                        <a:alpha val="4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1468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57628" marR="57628" marT="28814" marB="288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>
                        <a:alpha val="43000"/>
                      </a:srgbClr>
                    </a:solidFill>
                  </a:tcPr>
                </a:tc>
              </a:tr>
              <a:tr h="3574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1540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57628" marR="57628" marT="28814" marB="288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>
                        <a:alpha val="4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1564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57628" marR="57628" marT="28814" marB="288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>
                        <a:alpha val="4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1588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57628" marR="57628" marT="28814" marB="288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>
                        <a:alpha val="4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1612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57628" marR="57628" marT="28814" marB="288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>
                        <a:alpha val="4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1636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57628" marR="57628" marT="28814" marB="288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>
                        <a:alpha val="4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1660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57628" marR="57628" marT="28814" marB="288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>
                        <a:alpha val="43000"/>
                      </a:srgbClr>
                    </a:solidFill>
                  </a:tcPr>
                </a:tc>
              </a:tr>
              <a:tr h="3574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1732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57628" marR="57628" marT="28814" marB="288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>
                        <a:alpha val="4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1756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57628" marR="57628" marT="28814" marB="288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>
                        <a:alpha val="4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1780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57628" marR="57628" marT="28814" marB="288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>
                        <a:alpha val="4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1804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57628" marR="57628" marT="28814" marB="288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>
                        <a:alpha val="4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1828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57628" marR="57628" marT="28814" marB="288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>
                        <a:alpha val="4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1852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57628" marR="57628" marT="28814" marB="288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>
                        <a:alpha val="43000"/>
                      </a:srgbClr>
                    </a:solidFill>
                  </a:tcPr>
                </a:tc>
              </a:tr>
              <a:tr h="3574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1924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57628" marR="57628" marT="28814" marB="288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>
                        <a:alpha val="4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1948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57628" marR="57628" marT="28814" marB="288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>
                        <a:alpha val="4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1972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57628" marR="57628" marT="28814" marB="288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>
                        <a:alpha val="4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1996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57628" marR="57628" marT="28814" marB="288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>
                        <a:alpha val="4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2020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57628" marR="57628" marT="28814" marB="288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>
                        <a:alpha val="4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2044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57628" marR="57628" marT="28814" marB="288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>
                        <a:alpha val="43000"/>
                      </a:srgbClr>
                    </a:solidFill>
                  </a:tcPr>
                </a:tc>
              </a:tr>
            </a:tbl>
          </a:graphicData>
        </a:graphic>
      </p:graphicFrame>
      <p:cxnSp>
        <p:nvCxnSpPr>
          <p:cNvPr id="3" name="直接箭头连接符 2"/>
          <p:cNvCxnSpPr/>
          <p:nvPr/>
        </p:nvCxnSpPr>
        <p:spPr>
          <a:xfrm>
            <a:off x="251628" y="3822357"/>
            <a:ext cx="118144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3963146" y="3962400"/>
            <a:ext cx="1853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按输入通道卷积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175156" y="3970638"/>
            <a:ext cx="1598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中间值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257101" y="1569417"/>
            <a:ext cx="2232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输入特征图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0330355" y="3962400"/>
            <a:ext cx="1735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通道求和</a:t>
            </a:r>
            <a:endParaRPr lang="zh-CN" altLang="en-US" dirty="0"/>
          </a:p>
        </p:txBody>
      </p:sp>
      <p:cxnSp>
        <p:nvCxnSpPr>
          <p:cNvPr id="19" name="直接连接符 18"/>
          <p:cNvCxnSpPr/>
          <p:nvPr/>
        </p:nvCxnSpPr>
        <p:spPr>
          <a:xfrm>
            <a:off x="6036389" y="197708"/>
            <a:ext cx="16476" cy="4167938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9657189" y="913827"/>
            <a:ext cx="367985" cy="3475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2690047"/>
              </p:ext>
            </p:extLst>
          </p:nvPr>
        </p:nvGraphicFramePr>
        <p:xfrm>
          <a:off x="339026" y="329544"/>
          <a:ext cx="3722830" cy="35547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283"/>
                <a:gridCol w="372283"/>
                <a:gridCol w="372283"/>
                <a:gridCol w="372283"/>
                <a:gridCol w="372283"/>
                <a:gridCol w="372283"/>
                <a:gridCol w="372283"/>
                <a:gridCol w="372283"/>
                <a:gridCol w="372283"/>
                <a:gridCol w="372283"/>
              </a:tblGrid>
              <a:tr h="3554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65120" marR="65120" marT="32558" marB="32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65120" marR="65120" marT="32558" marB="32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65120" marR="65120" marT="32558" marB="32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65120" marR="65120" marT="32558" marB="32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65120" marR="65120" marT="32558" marB="32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65120" marR="65120" marT="32558" marB="32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65120" marR="65120" marT="32558" marB="32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65120" marR="65120" marT="32558" marB="32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65120" marR="65120" marT="32558" marB="32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……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65120" marR="65120" marT="32558" marB="32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2CC"/>
                    </a:solidFill>
                  </a:tcPr>
                </a:tc>
              </a:tr>
              <a:tr h="3554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65120" marR="65120" marT="32558" marB="32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65120" marR="65120" marT="32558" marB="32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65120" marR="65120" marT="32558" marB="32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65120" marR="65120" marT="32558" marB="32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65120" marR="65120" marT="32558" marB="32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65120" marR="65120" marT="32558" marB="32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65120" marR="65120" marT="32558" marB="32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65120" marR="65120" marT="32558" marB="32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65120" marR="65120" marT="32558" marB="32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……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65120" marR="65120" marT="32558" marB="32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2CC"/>
                    </a:solidFill>
                  </a:tcPr>
                </a:tc>
              </a:tr>
              <a:tr h="3554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65120" marR="65120" marT="32558" marB="32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65120" marR="65120" marT="32558" marB="32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65120" marR="65120" marT="32558" marB="32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65120" marR="65120" marT="32558" marB="32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65120" marR="65120" marT="32558" marB="32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65120" marR="65120" marT="32558" marB="32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65120" marR="65120" marT="32558" marB="32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65120" marR="65120" marT="32558" marB="32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65120" marR="65120" marT="32558" marB="32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……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65120" marR="65120" marT="32558" marB="32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2CC"/>
                    </a:solidFill>
                  </a:tcPr>
                </a:tc>
              </a:tr>
              <a:tr h="3554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65120" marR="65120" marT="32558" marB="32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65120" marR="65120" marT="32558" marB="32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65120" marR="65120" marT="32558" marB="32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65120" marR="65120" marT="32558" marB="32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65120" marR="65120" marT="32558" marB="32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65120" marR="65120" marT="32558" marB="32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65120" marR="65120" marT="32558" marB="32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65120" marR="65120" marT="32558" marB="32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65120" marR="65120" marT="32558" marB="32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……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65120" marR="65120" marT="32558" marB="32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2CC"/>
                    </a:solidFill>
                  </a:tcPr>
                </a:tc>
              </a:tr>
              <a:tr h="3554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65120" marR="65120" marT="32558" marB="32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65120" marR="65120" marT="32558" marB="32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65120" marR="65120" marT="32558" marB="32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65120" marR="65120" marT="32558" marB="32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65120" marR="65120" marT="32558" marB="32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65120" marR="65120" marT="32558" marB="32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65120" marR="65120" marT="32558" marB="32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65120" marR="65120" marT="32558" marB="32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65120" marR="65120" marT="32558" marB="32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……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65120" marR="65120" marT="32558" marB="32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2CC"/>
                    </a:solidFill>
                  </a:tcPr>
                </a:tc>
              </a:tr>
              <a:tr h="3554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65120" marR="65120" marT="32558" marB="32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65120" marR="65120" marT="32558" marB="32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65120" marR="65120" marT="32558" marB="32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65120" marR="65120" marT="32558" marB="32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65120" marR="65120" marT="32558" marB="32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65120" marR="65120" marT="32558" marB="32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65120" marR="65120" marT="32558" marB="32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65120" marR="65120" marT="32558" marB="32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65120" marR="65120" marT="32558" marB="32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……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65120" marR="65120" marT="32558" marB="32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2CC"/>
                    </a:solidFill>
                  </a:tcPr>
                </a:tc>
              </a:tr>
              <a:tr h="3554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65120" marR="65120" marT="32558" marB="32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65120" marR="65120" marT="32558" marB="32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65120" marR="65120" marT="32558" marB="32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65120" marR="65120" marT="32558" marB="32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65120" marR="65120" marT="32558" marB="32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65120" marR="65120" marT="32558" marB="32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65120" marR="65120" marT="32558" marB="32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65120" marR="65120" marT="32558" marB="32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65120" marR="65120" marT="32558" marB="32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……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65120" marR="65120" marT="32558" marB="32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2CC"/>
                    </a:solidFill>
                  </a:tcPr>
                </a:tc>
              </a:tr>
              <a:tr h="3554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65120" marR="65120" marT="32558" marB="32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65120" marR="65120" marT="32558" marB="32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65120" marR="65120" marT="32558" marB="32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65120" marR="65120" marT="32558" marB="32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65120" marR="65120" marT="32558" marB="32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65120" marR="65120" marT="32558" marB="32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65120" marR="65120" marT="32558" marB="32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65120" marR="65120" marT="32558" marB="32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26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65120" marR="65120" marT="32558" marB="32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……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65120" marR="65120" marT="32558" marB="32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2CC"/>
                    </a:solidFill>
                  </a:tcPr>
                </a:tc>
              </a:tr>
              <a:tr h="3554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65120" marR="65120" marT="32558" marB="32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65120" marR="65120" marT="32558" marB="32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65120" marR="65120" marT="32558" marB="32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27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65120" marR="65120" marT="32558" marB="32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65120" marR="65120" marT="32558" marB="32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65120" marR="65120" marT="32558" marB="32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65120" marR="65120" marT="32558" marB="32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36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65120" marR="65120" marT="32558" marB="32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37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65120" marR="65120" marT="32558" marB="32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……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65120" marR="65120" marT="32558" marB="32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2CC"/>
                    </a:solidFill>
                  </a:tcPr>
                </a:tc>
              </a:tr>
              <a:tr h="355471">
                <a:tc gridSpan="9"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……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65120" marR="65120" marT="32558" marB="32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65120" marR="65120" marT="32558" marB="32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65120" marR="65120" marT="32558" marB="32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65120" marR="65120" marT="32558" marB="32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65120" marR="65120" marT="32558" marB="32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65120" marR="65120" marT="32558" marB="32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65120" marR="65120" marT="32558" marB="32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65120" marR="65120" marT="32558" marB="32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65120" marR="65120" marT="32558" marB="32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……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65120" marR="65120" marT="32558" marB="32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3346431"/>
              </p:ext>
            </p:extLst>
          </p:nvPr>
        </p:nvGraphicFramePr>
        <p:xfrm>
          <a:off x="5192357" y="368744"/>
          <a:ext cx="373432" cy="35155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432"/>
              </a:tblGrid>
              <a:tr h="3515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zh-CN" altLang="en-US" sz="9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8483" marR="68483" marT="34241" marB="342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515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zh-CN" altLang="en-US" sz="9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8483" marR="68483" marT="34241" marB="342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515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  <a:endParaRPr lang="zh-CN" altLang="en-US" sz="9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8483" marR="68483" marT="34241" marB="342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515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zh-CN" altLang="en-US" sz="9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8483" marR="68483" marT="34241" marB="342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515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zh-CN" altLang="en-US" sz="9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8483" marR="68483" marT="34241" marB="342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515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zh-CN" altLang="en-US" sz="9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8483" marR="68483" marT="34241" marB="342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515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zh-CN" altLang="en-US" sz="9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8483" marR="68483" marT="34241" marB="342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515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zh-CN" altLang="en-US" sz="9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8483" marR="68483" marT="34241" marB="342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515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zh-CN" altLang="en-US" sz="9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8483" marR="68483" marT="34241" marB="342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515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……</a:t>
                      </a:r>
                      <a:endParaRPr lang="zh-CN" altLang="en-US" sz="9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8483" marR="68483" marT="34241" marB="342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F0D9"/>
                    </a:solidFill>
                  </a:tcPr>
                </a:tc>
              </a:tr>
            </a:tbl>
          </a:graphicData>
        </a:graphic>
      </p:graphicFrame>
      <p:sp>
        <p:nvSpPr>
          <p:cNvPr id="24" name="矩形 23"/>
          <p:cNvSpPr/>
          <p:nvPr/>
        </p:nvSpPr>
        <p:spPr>
          <a:xfrm>
            <a:off x="290715" y="301683"/>
            <a:ext cx="3779351" cy="4179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8535800"/>
              </p:ext>
            </p:extLst>
          </p:nvPr>
        </p:nvGraphicFramePr>
        <p:xfrm>
          <a:off x="6414128" y="1034579"/>
          <a:ext cx="2252388" cy="250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398"/>
                <a:gridCol w="375398"/>
                <a:gridCol w="375398"/>
                <a:gridCol w="375398"/>
                <a:gridCol w="375398"/>
                <a:gridCol w="375398"/>
              </a:tblGrid>
              <a:tr h="3574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964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57628" marR="57628" marT="28814" marB="288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>
                        <a:alpha val="4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988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57628" marR="57628" marT="28814" marB="288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>
                        <a:alpha val="4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1012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57628" marR="57628" marT="28814" marB="288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>
                        <a:alpha val="4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1036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57628" marR="57628" marT="28814" marB="288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>
                        <a:alpha val="4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1060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57628" marR="57628" marT="28814" marB="288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>
                        <a:alpha val="4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1084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57628" marR="57628" marT="28814" marB="288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>
                        <a:alpha val="43000"/>
                      </a:srgbClr>
                    </a:solidFill>
                  </a:tcPr>
                </a:tc>
              </a:tr>
              <a:tr h="3574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988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57628" marR="57628" marT="28814" marB="288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>
                        <a:alpha val="4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1180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57628" marR="57628" marT="28814" marB="288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>
                        <a:alpha val="4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1204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57628" marR="57628" marT="28814" marB="288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>
                        <a:alpha val="4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1228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57628" marR="57628" marT="28814" marB="288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>
                        <a:alpha val="4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1252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57628" marR="57628" marT="28814" marB="288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>
                        <a:alpha val="4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1276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57628" marR="57628" marT="28814" marB="288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>
                        <a:alpha val="43000"/>
                      </a:srgbClr>
                    </a:solidFill>
                  </a:tcPr>
                </a:tc>
              </a:tr>
              <a:tr h="3574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1012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57628" marR="57628" marT="28814" marB="288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>
                        <a:alpha val="4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1372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57628" marR="57628" marT="28814" marB="288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>
                        <a:alpha val="4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1396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57628" marR="57628" marT="28814" marB="288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>
                        <a:alpha val="4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1420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57628" marR="57628" marT="28814" marB="288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>
                        <a:alpha val="4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1444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57628" marR="57628" marT="28814" marB="288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>
                        <a:alpha val="4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1468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57628" marR="57628" marT="28814" marB="288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>
                        <a:alpha val="43000"/>
                      </a:srgbClr>
                    </a:solidFill>
                  </a:tcPr>
                </a:tc>
              </a:tr>
              <a:tr h="3574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1036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57628" marR="57628" marT="28814" marB="288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>
                        <a:alpha val="4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1564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57628" marR="57628" marT="28814" marB="288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>
                        <a:alpha val="4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1588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57628" marR="57628" marT="28814" marB="288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>
                        <a:alpha val="4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1612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57628" marR="57628" marT="28814" marB="288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>
                        <a:alpha val="4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1636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57628" marR="57628" marT="28814" marB="288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>
                        <a:alpha val="4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1660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57628" marR="57628" marT="28814" marB="288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>
                        <a:alpha val="43000"/>
                      </a:srgbClr>
                    </a:solidFill>
                  </a:tcPr>
                </a:tc>
              </a:tr>
              <a:tr h="3574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1060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57628" marR="57628" marT="28814" marB="288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>
                        <a:alpha val="4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1756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57628" marR="57628" marT="28814" marB="288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>
                        <a:alpha val="4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1780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57628" marR="57628" marT="28814" marB="288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>
                        <a:alpha val="4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1804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57628" marR="57628" marT="28814" marB="288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>
                        <a:alpha val="4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1828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57628" marR="57628" marT="28814" marB="288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>
                        <a:alpha val="4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1852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57628" marR="57628" marT="28814" marB="288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>
                        <a:alpha val="43000"/>
                      </a:srgbClr>
                    </a:solidFill>
                  </a:tcPr>
                </a:tc>
              </a:tr>
              <a:tr h="3574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1084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57628" marR="57628" marT="28814" marB="288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>
                        <a:alpha val="4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1948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57628" marR="57628" marT="28814" marB="288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>
                        <a:alpha val="4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1972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57628" marR="57628" marT="28814" marB="288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>
                        <a:alpha val="4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1996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57628" marR="57628" marT="28814" marB="288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>
                        <a:alpha val="4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2020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57628" marR="57628" marT="28814" marB="288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>
                        <a:alpha val="4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2044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57628" marR="57628" marT="28814" marB="288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>
                        <a:alpha val="43000"/>
                      </a:srgbClr>
                    </a:solidFill>
                  </a:tcPr>
                </a:tc>
              </a:tr>
              <a:tr h="3574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solidFill>
                            <a:schemeClr val="tx1"/>
                          </a:solidFill>
                        </a:rPr>
                        <a:t>1156</a:t>
                      </a:r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57628" marR="57628" marT="28814" marB="288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>
                        <a:alpha val="4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57628" marR="57628" marT="28814" marB="288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>
                        <a:alpha val="4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57628" marR="57628" marT="28814" marB="288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>
                        <a:alpha val="4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57628" marR="57628" marT="28814" marB="288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>
                        <a:alpha val="4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57628" marR="57628" marT="28814" marB="288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>
                        <a:alpha val="4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57628" marR="57628" marT="28814" marB="288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>
                        <a:alpha val="43000"/>
                      </a:srgb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6532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</TotalTime>
  <Words>449</Words>
  <Application>Microsoft Office PowerPoint</Application>
  <PresentationFormat>宽屏</PresentationFormat>
  <Paragraphs>437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 Wayne</dc:creator>
  <cp:lastModifiedBy>Windows 用户</cp:lastModifiedBy>
  <cp:revision>11</cp:revision>
  <dcterms:created xsi:type="dcterms:W3CDTF">2019-08-26T14:20:00Z</dcterms:created>
  <dcterms:modified xsi:type="dcterms:W3CDTF">2019-08-31T13:49:59Z</dcterms:modified>
</cp:coreProperties>
</file>