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3"/>
  </p:notesMasterIdLst>
  <p:handoutMasterIdLst>
    <p:handoutMasterId r:id="rId34"/>
  </p:handoutMasterIdLst>
  <p:sldIdLst>
    <p:sldId id="3288" r:id="rId2"/>
    <p:sldId id="3297" r:id="rId3"/>
    <p:sldId id="3298" r:id="rId4"/>
    <p:sldId id="3300" r:id="rId5"/>
    <p:sldId id="3301" r:id="rId6"/>
    <p:sldId id="3302" r:id="rId7"/>
    <p:sldId id="3304" r:id="rId8"/>
    <p:sldId id="3291" r:id="rId9"/>
    <p:sldId id="3306" r:id="rId10"/>
    <p:sldId id="3307" r:id="rId11"/>
    <p:sldId id="3308" r:id="rId12"/>
    <p:sldId id="3310" r:id="rId13"/>
    <p:sldId id="3313" r:id="rId14"/>
    <p:sldId id="3309" r:id="rId15"/>
    <p:sldId id="3332" r:id="rId16"/>
    <p:sldId id="3311" r:id="rId17"/>
    <p:sldId id="3333" r:id="rId18"/>
    <p:sldId id="3292" r:id="rId19"/>
    <p:sldId id="3328" r:id="rId20"/>
    <p:sldId id="3321" r:id="rId21"/>
    <p:sldId id="3329" r:id="rId22"/>
    <p:sldId id="3324" r:id="rId23"/>
    <p:sldId id="3330" r:id="rId24"/>
    <p:sldId id="3325" r:id="rId25"/>
    <p:sldId id="3331" r:id="rId26"/>
    <p:sldId id="3335" r:id="rId27"/>
    <p:sldId id="3334" r:id="rId28"/>
    <p:sldId id="3305" r:id="rId29"/>
    <p:sldId id="3293" r:id="rId30"/>
    <p:sldId id="3327" r:id="rId31"/>
    <p:sldId id="3296" r:id="rId32"/>
  </p:sldIdLst>
  <p:sldSz cx="9145588" cy="5145088"/>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68898" autoAdjust="0"/>
  </p:normalViewPr>
  <p:slideViewPr>
    <p:cSldViewPr>
      <p:cViewPr varScale="1">
        <p:scale>
          <a:sx n="62" d="100"/>
          <a:sy n="62" d="100"/>
        </p:scale>
        <p:origin x="1436" y="48"/>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21" d="100"/>
        <a:sy n="121"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2019/11/14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传统的所标签分类问题一般采用 </a:t>
            </a:r>
            <a:r>
              <a:rPr lang="en-US" altLang="zh-CN" dirty="0" smtClean="0"/>
              <a:t>BP-MLL </a:t>
            </a:r>
            <a:r>
              <a:rPr lang="zh-CN" altLang="en-US" dirty="0" smtClean="0"/>
              <a:t>神经网络或者 </a:t>
            </a:r>
            <a:r>
              <a:rPr lang="en-US" altLang="zh-CN" dirty="0" smtClean="0"/>
              <a:t>KNN </a:t>
            </a:r>
            <a:r>
              <a:rPr lang="zh-CN" altLang="en-US" dirty="0" smtClean="0"/>
              <a:t>的机器学习算法。 但是，由于技术革新过快，一些新的算法和模型拥有更好的分类效果。于是项目组成员经过商讨后决定采用较新的双向长短期记忆神经网络 </a:t>
            </a:r>
            <a:r>
              <a:rPr lang="en-US" altLang="zh-CN" dirty="0" smtClean="0"/>
              <a:t>Bi-LSTM </a:t>
            </a:r>
            <a:r>
              <a:rPr lang="zh-CN" altLang="en-US" dirty="0" smtClean="0"/>
              <a:t>以及在 </a:t>
            </a:r>
            <a:r>
              <a:rPr lang="en-US" altLang="zh-CN" dirty="0" smtClean="0"/>
              <a:t>18 </a:t>
            </a:r>
            <a:r>
              <a:rPr lang="zh-CN" altLang="en-US" dirty="0" smtClean="0"/>
              <a:t>年由 </a:t>
            </a:r>
            <a:r>
              <a:rPr lang="en-US" altLang="zh-CN" dirty="0" smtClean="0"/>
              <a:t>Google AI Language </a:t>
            </a:r>
            <a:r>
              <a:rPr lang="zh-CN" altLang="en-US" dirty="0" smtClean="0"/>
              <a:t>提出的 </a:t>
            </a:r>
            <a:r>
              <a:rPr lang="en-US" altLang="zh-CN" dirty="0" smtClean="0"/>
              <a:t>BERT </a:t>
            </a:r>
            <a:r>
              <a:rPr lang="zh-CN" altLang="en-US" dirty="0" smtClean="0"/>
              <a:t>模型来完</a:t>
            </a:r>
          </a:p>
          <a:p>
            <a:r>
              <a:rPr lang="zh-CN" altLang="en-US" dirty="0" smtClean="0"/>
              <a:t>成多标签分类问题。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3950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a:t>
            </a:r>
            <a:r>
              <a:rPr lang="en-US" altLang="zh-CN" dirty="0" smtClean="0"/>
              <a:t>LSTM</a:t>
            </a:r>
            <a:r>
              <a:rPr lang="zh-CN" altLang="en-US" dirty="0" smtClean="0"/>
              <a:t>模型可以更好的捕捉到较长距离的依赖关系。因为</a:t>
            </a:r>
            <a:r>
              <a:rPr lang="en-US" altLang="zh-CN" dirty="0" smtClean="0"/>
              <a:t>LSTM</a:t>
            </a:r>
            <a:r>
              <a:rPr lang="zh-CN" altLang="en-US" dirty="0" smtClean="0"/>
              <a:t>通过训练过程可以学到记忆哪些信息和遗忘哪些信息。如句子“我不觉得他好”。“不”字是对后面“好”的否定，即该句子的情感极性是贬义。</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但是利用</a:t>
            </a:r>
            <a:r>
              <a:rPr lang="en-US" altLang="zh-CN" dirty="0" smtClean="0"/>
              <a:t>LSTM</a:t>
            </a:r>
            <a:r>
              <a:rPr lang="zh-CN" altLang="en-US" dirty="0" smtClean="0"/>
              <a:t>对句子进行建模还存在一个问题：无法编码从后到前的信息。而</a:t>
            </a:r>
            <a:r>
              <a:rPr lang="en-US" altLang="zh-CN" dirty="0" smtClean="0"/>
              <a:t>Bi-LSTM</a:t>
            </a:r>
            <a:r>
              <a:rPr lang="zh-CN" altLang="en-US" dirty="0" smtClean="0"/>
              <a:t>可以更好的捕捉双向的语义依赖。</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在更细粒度的分类时，需要注意情感词、程度词、否定词之间的交互。例如，“这个餐厅脏得不行，没有隔壁好”，这里的“不行”是对“脏”的程度的一种修饰</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27077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900" kern="1200" dirty="0" smtClean="0">
                <a:solidFill>
                  <a:schemeClr val="tx1"/>
                </a:solidFill>
                <a:effectLst/>
                <a:latin typeface="+mn-lt"/>
                <a:ea typeface="+mn-ea"/>
                <a:cs typeface="+mn-cs"/>
              </a:rPr>
              <a:t>Bi-LSTM + Attention </a:t>
            </a:r>
            <a:r>
              <a:rPr lang="zh-CN" altLang="zh-CN" sz="900" kern="1200" dirty="0" smtClean="0">
                <a:solidFill>
                  <a:schemeClr val="tx1"/>
                </a:solidFill>
                <a:effectLst/>
                <a:latin typeface="+mn-lt"/>
                <a:ea typeface="+mn-ea"/>
                <a:cs typeface="+mn-cs"/>
              </a:rPr>
              <a:t>就是在</a:t>
            </a:r>
            <a:r>
              <a:rPr lang="en-US" altLang="zh-CN" sz="900" kern="1200" dirty="0" smtClean="0">
                <a:solidFill>
                  <a:schemeClr val="tx1"/>
                </a:solidFill>
                <a:effectLst/>
                <a:latin typeface="+mn-lt"/>
                <a:ea typeface="+mn-ea"/>
                <a:cs typeface="+mn-cs"/>
              </a:rPr>
              <a:t>Bi-LSTM</a:t>
            </a:r>
            <a:r>
              <a:rPr lang="zh-CN" altLang="zh-CN" sz="900" kern="1200" dirty="0" smtClean="0">
                <a:solidFill>
                  <a:schemeClr val="tx1"/>
                </a:solidFill>
                <a:effectLst/>
                <a:latin typeface="+mn-lt"/>
                <a:ea typeface="+mn-ea"/>
                <a:cs typeface="+mn-cs"/>
              </a:rPr>
              <a:t>的模型上加入</a:t>
            </a:r>
            <a:r>
              <a:rPr lang="en-US" altLang="zh-CN" sz="900" kern="1200" dirty="0" smtClean="0">
                <a:solidFill>
                  <a:schemeClr val="tx1"/>
                </a:solidFill>
                <a:effectLst/>
                <a:latin typeface="+mn-lt"/>
                <a:ea typeface="+mn-ea"/>
                <a:cs typeface="+mn-cs"/>
              </a:rPr>
              <a:t>Attention</a:t>
            </a:r>
            <a:r>
              <a:rPr lang="zh-CN" altLang="zh-CN" sz="900" kern="1200" dirty="0" smtClean="0">
                <a:solidFill>
                  <a:schemeClr val="tx1"/>
                </a:solidFill>
                <a:effectLst/>
                <a:latin typeface="+mn-lt"/>
                <a:ea typeface="+mn-ea"/>
                <a:cs typeface="+mn-cs"/>
              </a:rPr>
              <a:t>层，在</a:t>
            </a:r>
            <a:r>
              <a:rPr lang="en-US" altLang="zh-CN" sz="900" kern="1200" dirty="0" smtClean="0">
                <a:solidFill>
                  <a:schemeClr val="tx1"/>
                </a:solidFill>
                <a:effectLst/>
                <a:latin typeface="+mn-lt"/>
                <a:ea typeface="+mn-ea"/>
                <a:cs typeface="+mn-cs"/>
              </a:rPr>
              <a:t>Bi-LSTM</a:t>
            </a:r>
            <a:r>
              <a:rPr lang="zh-CN" altLang="zh-CN" sz="900" kern="1200" dirty="0" smtClean="0">
                <a:solidFill>
                  <a:schemeClr val="tx1"/>
                </a:solidFill>
                <a:effectLst/>
                <a:latin typeface="+mn-lt"/>
                <a:ea typeface="+mn-ea"/>
                <a:cs typeface="+mn-cs"/>
              </a:rPr>
              <a:t>中我们会用最后一个时序的输出向量 作为特征向量，然后进行</a:t>
            </a:r>
            <a:r>
              <a:rPr lang="en-US" altLang="zh-CN" sz="900" kern="1200" dirty="0" smtClean="0">
                <a:solidFill>
                  <a:schemeClr val="tx1"/>
                </a:solidFill>
                <a:effectLst/>
                <a:latin typeface="+mn-lt"/>
                <a:ea typeface="+mn-ea"/>
                <a:cs typeface="+mn-cs"/>
              </a:rPr>
              <a:t>softmax</a:t>
            </a:r>
            <a:r>
              <a:rPr lang="zh-CN" altLang="zh-CN" sz="900" kern="1200" dirty="0" smtClean="0">
                <a:solidFill>
                  <a:schemeClr val="tx1"/>
                </a:solidFill>
                <a:effectLst/>
                <a:latin typeface="+mn-lt"/>
                <a:ea typeface="+mn-ea"/>
                <a:cs typeface="+mn-cs"/>
              </a:rPr>
              <a:t>分类。</a:t>
            </a:r>
            <a:r>
              <a:rPr lang="en-US" altLang="zh-CN" sz="900" kern="1200" dirty="0" smtClean="0">
                <a:solidFill>
                  <a:schemeClr val="tx1"/>
                </a:solidFill>
                <a:effectLst/>
                <a:latin typeface="+mn-lt"/>
                <a:ea typeface="+mn-ea"/>
                <a:cs typeface="+mn-cs"/>
              </a:rPr>
              <a:t>Attention</a:t>
            </a:r>
            <a:r>
              <a:rPr lang="zh-CN" altLang="zh-CN" sz="900" kern="1200" dirty="0" smtClean="0">
                <a:solidFill>
                  <a:schemeClr val="tx1"/>
                </a:solidFill>
                <a:effectLst/>
                <a:latin typeface="+mn-lt"/>
                <a:ea typeface="+mn-ea"/>
                <a:cs typeface="+mn-cs"/>
              </a:rPr>
              <a:t>是先计算每个时序的权重，然后将所有时序 的向量进行加权和作为特征向量，然后进行</a:t>
            </a:r>
            <a:r>
              <a:rPr lang="en-US" altLang="zh-CN" sz="900" kern="1200" dirty="0" smtClean="0">
                <a:solidFill>
                  <a:schemeClr val="tx1"/>
                </a:solidFill>
                <a:effectLst/>
                <a:latin typeface="+mn-lt"/>
                <a:ea typeface="+mn-ea"/>
                <a:cs typeface="+mn-cs"/>
              </a:rPr>
              <a:t>softmax</a:t>
            </a:r>
            <a:r>
              <a:rPr lang="zh-CN" altLang="zh-CN" sz="900" kern="1200" dirty="0" smtClean="0">
                <a:solidFill>
                  <a:schemeClr val="tx1"/>
                </a:solidFill>
                <a:effectLst/>
                <a:latin typeface="+mn-lt"/>
                <a:ea typeface="+mn-ea"/>
                <a:cs typeface="+mn-cs"/>
              </a:rPr>
              <a:t>分类。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92420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490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但是在</a:t>
            </a:r>
            <a:r>
              <a:rPr lang="en-US" altLang="zh-CN" dirty="0" smtClean="0"/>
              <a:t>2018</a:t>
            </a:r>
            <a:r>
              <a:rPr lang="zh-CN" altLang="en-US" dirty="0" smtClean="0"/>
              <a:t>年时，谷歌公司推出了一种全新的注意力机制模型，</a:t>
            </a:r>
            <a:r>
              <a:rPr lang="en-US" altLang="zh-CN" dirty="0" err="1" smtClean="0"/>
              <a:t>bert</a:t>
            </a:r>
            <a:r>
              <a:rPr lang="zh-CN" altLang="en-US" dirty="0" smtClean="0"/>
              <a:t>。</a:t>
            </a:r>
            <a:r>
              <a:rPr lang="zh-CN" altLang="en-US" sz="900" b="0" i="0" kern="1200" dirty="0" smtClean="0">
                <a:solidFill>
                  <a:schemeClr val="tx1"/>
                </a:solidFill>
                <a:effectLst/>
                <a:latin typeface="+mn-lt"/>
                <a:ea typeface="+mn-ea"/>
                <a:cs typeface="+mn-cs"/>
              </a:rPr>
              <a:t>在机器阅读理解顶级水平</a:t>
            </a:r>
            <a:r>
              <a:rPr lang="zh-CN" altLang="en-US" sz="900" b="0" i="0" kern="1200" dirty="0" smtClean="0">
                <a:solidFill>
                  <a:schemeClr val="tx1"/>
                </a:solidFill>
                <a:effectLst/>
                <a:latin typeface="+mn-lt"/>
                <a:ea typeface="+mn-ea"/>
                <a:cs typeface="+mn-cs"/>
              </a:rPr>
              <a:t>测试中表</a:t>
            </a:r>
            <a:r>
              <a:rPr lang="zh-CN" altLang="en-US" sz="900" b="0" i="0" kern="1200" dirty="0" smtClean="0">
                <a:solidFill>
                  <a:schemeClr val="tx1"/>
                </a:solidFill>
                <a:effectLst/>
                <a:latin typeface="+mn-lt"/>
                <a:ea typeface="+mn-ea"/>
                <a:cs typeface="+mn-cs"/>
              </a:rPr>
              <a:t>现出惊人的成绩：全部两个衡量指标上全面超越人类，并且还在</a:t>
            </a:r>
            <a:r>
              <a:rPr lang="en-US" altLang="zh-CN" sz="900" b="0" i="0" kern="1200" dirty="0" smtClean="0">
                <a:solidFill>
                  <a:schemeClr val="tx1"/>
                </a:solidFill>
                <a:effectLst/>
                <a:latin typeface="+mn-lt"/>
                <a:ea typeface="+mn-ea"/>
                <a:cs typeface="+mn-cs"/>
              </a:rPr>
              <a:t>11</a:t>
            </a:r>
            <a:r>
              <a:rPr lang="zh-CN" altLang="en-US" sz="900" b="0" i="0" kern="1200" dirty="0" smtClean="0">
                <a:solidFill>
                  <a:schemeClr val="tx1"/>
                </a:solidFill>
                <a:effectLst/>
                <a:latin typeface="+mn-lt"/>
                <a:ea typeface="+mn-ea"/>
                <a:cs typeface="+mn-cs"/>
              </a:rPr>
              <a:t>种不同</a:t>
            </a:r>
            <a:r>
              <a:rPr lang="en-US" altLang="zh-CN" sz="900" b="0" i="0" kern="1200" dirty="0" smtClean="0">
                <a:solidFill>
                  <a:schemeClr val="tx1"/>
                </a:solidFill>
                <a:effectLst/>
                <a:latin typeface="+mn-lt"/>
                <a:ea typeface="+mn-ea"/>
                <a:cs typeface="+mn-cs"/>
              </a:rPr>
              <a:t>NLP</a:t>
            </a:r>
            <a:r>
              <a:rPr lang="zh-CN" altLang="en-US" sz="900" b="0" i="0" kern="1200" dirty="0" smtClean="0">
                <a:solidFill>
                  <a:schemeClr val="tx1"/>
                </a:solidFill>
                <a:effectLst/>
                <a:latin typeface="+mn-lt"/>
                <a:ea typeface="+mn-ea"/>
                <a:cs typeface="+mn-cs"/>
              </a:rPr>
              <a:t>测试中创出最佳</a:t>
            </a:r>
            <a:r>
              <a:rPr lang="zh-CN" altLang="en-US" sz="900" b="0" i="0" kern="1200" dirty="0" smtClean="0">
                <a:solidFill>
                  <a:schemeClr val="tx1"/>
                </a:solidFill>
                <a:effectLst/>
                <a:latin typeface="+mn-lt"/>
                <a:ea typeface="+mn-ea"/>
                <a:cs typeface="+mn-cs"/>
              </a:rPr>
              <a:t>成绩</a:t>
            </a:r>
            <a:endParaRPr lang="en-US" altLang="zh-CN" sz="900" b="0" i="0" kern="1200" dirty="0" smtClean="0">
              <a:solidFill>
                <a:schemeClr val="tx1"/>
              </a:solidFill>
              <a:effectLst/>
              <a:latin typeface="+mn-lt"/>
              <a:ea typeface="+mn-ea"/>
              <a:cs typeface="+mn-cs"/>
            </a:endParaRPr>
          </a:p>
          <a:p>
            <a:endParaRPr lang="en-US" altLang="zh-CN" sz="900" b="0" i="0" kern="1200" dirty="0" smtClean="0">
              <a:solidFill>
                <a:schemeClr val="tx1"/>
              </a:solidFill>
              <a:effectLst/>
              <a:latin typeface="+mn-lt"/>
              <a:ea typeface="+mn-ea"/>
              <a:cs typeface="+mn-cs"/>
            </a:endParaRPr>
          </a:p>
          <a:p>
            <a:r>
              <a:rPr lang="zh-CN" altLang="en-US" sz="900" b="0" i="0" kern="1200" dirty="0" smtClean="0">
                <a:solidFill>
                  <a:schemeClr val="tx1"/>
                </a:solidFill>
                <a:effectLst/>
                <a:latin typeface="+mn-lt"/>
                <a:ea typeface="+mn-ea"/>
                <a:cs typeface="+mn-cs"/>
              </a:rPr>
              <a:t>我们小组在这次</a:t>
            </a:r>
            <a:r>
              <a:rPr lang="zh-CN" altLang="en-US" sz="900" b="0" i="0" kern="1200" dirty="0" smtClean="0">
                <a:solidFill>
                  <a:schemeClr val="tx1"/>
                </a:solidFill>
                <a:effectLst/>
                <a:latin typeface="+mn-lt"/>
                <a:ea typeface="+mn-ea"/>
                <a:cs typeface="+mn-cs"/>
              </a:rPr>
              <a:t>多标签分类</a:t>
            </a:r>
            <a:r>
              <a:rPr lang="zh-CN" altLang="en-US" sz="900" b="0" i="0" kern="1200" dirty="0" smtClean="0">
                <a:solidFill>
                  <a:schemeClr val="tx1"/>
                </a:solidFill>
                <a:effectLst/>
                <a:latin typeface="+mn-lt"/>
                <a:ea typeface="+mn-ea"/>
                <a:cs typeface="+mn-cs"/>
              </a:rPr>
              <a:t>问题中，采用的也是谷歌预训练的</a:t>
            </a:r>
            <a:r>
              <a:rPr lang="en-US" altLang="zh-CN" sz="900" b="0" i="0" kern="1200" dirty="0" err="1" smtClean="0">
                <a:solidFill>
                  <a:schemeClr val="tx1"/>
                </a:solidFill>
                <a:effectLst/>
                <a:latin typeface="+mn-lt"/>
                <a:ea typeface="+mn-ea"/>
                <a:cs typeface="+mn-cs"/>
              </a:rPr>
              <a:t>bert</a:t>
            </a:r>
            <a:r>
              <a:rPr lang="zh-CN" altLang="en-US" sz="900" b="0" i="0" kern="1200" dirty="0" smtClean="0">
                <a:solidFill>
                  <a:schemeClr val="tx1"/>
                </a:solidFill>
                <a:effectLst/>
                <a:latin typeface="+mn-lt"/>
                <a:ea typeface="+mn-ea"/>
                <a:cs typeface="+mn-cs"/>
              </a:rPr>
              <a:t>模型作为，处理我们的下游任务，也就是对于医学文献的多分类问题</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71288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的第一步是一个位置编码的步骤，他将句子中每个单词所处于句子的位置信息，融入到每个单词词向量本身上去，这样在后续的自注意力机制的计算中，就可以让模型发现各个词之间的具体位置的信息。如图是一个</a:t>
            </a:r>
            <a:r>
              <a:rPr lang="en-US" altLang="zh-CN" dirty="0" smtClean="0"/>
              <a:t>20</a:t>
            </a:r>
            <a:r>
              <a:rPr lang="zh-CN" altLang="en-US" dirty="0" smtClean="0"/>
              <a:t>个单词，每个单词词向量是</a:t>
            </a:r>
            <a:r>
              <a:rPr lang="en-US" altLang="zh-CN" dirty="0" smtClean="0"/>
              <a:t>500</a:t>
            </a:r>
            <a:r>
              <a:rPr lang="zh-CN" altLang="en-US" dirty="0" smtClean="0"/>
              <a:t>维的一个位置嵌入矩阵。</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90670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输入</a:t>
            </a:r>
            <a:r>
              <a:rPr lang="zh-CN" altLang="en-US" dirty="0" smtClean="0"/>
              <a:t>的是一个句子比如（</a:t>
            </a:r>
            <a:r>
              <a:rPr lang="en-US" altLang="zh-CN" dirty="0" smtClean="0"/>
              <a:t>Thinking machine</a:t>
            </a:r>
            <a:r>
              <a:rPr lang="en-US" altLang="zh-CN" baseline="0" dirty="0" smtClean="0"/>
              <a:t> will be the best</a:t>
            </a:r>
            <a:r>
              <a:rPr lang="zh-CN" altLang="en-US" baseline="0" dirty="0" smtClean="0"/>
              <a:t>），那么在多头注意力机制中，对于每个句子的词向量嵌入后的矩阵就被称为一个头，对于这个头，我们训练其自注意力。首先对于每个头，随机初始化三个</a:t>
            </a:r>
            <a:r>
              <a:rPr lang="en-US" altLang="zh-CN" baseline="0" dirty="0" smtClean="0"/>
              <a:t>Q,K,V</a:t>
            </a:r>
            <a:r>
              <a:rPr lang="zh-CN" altLang="en-US" baseline="0" dirty="0" smtClean="0"/>
              <a:t>权重矩阵，然后每个头与这些权重矩阵做一个点积，于是就可以得到</a:t>
            </a:r>
            <a:r>
              <a:rPr lang="en-US" altLang="zh-CN" baseline="0" dirty="0" smtClean="0"/>
              <a:t>Q,K,V</a:t>
            </a:r>
            <a:r>
              <a:rPr lang="zh-CN" altLang="en-US" baseline="0" dirty="0" smtClean="0"/>
              <a:t>三个关键矩阵。对于</a:t>
            </a:r>
            <a:r>
              <a:rPr lang="en-US" altLang="zh-CN" baseline="0" dirty="0" smtClean="0"/>
              <a:t>Q,K,</a:t>
            </a:r>
            <a:r>
              <a:rPr lang="zh-CN" altLang="en-US" baseline="0" dirty="0" smtClean="0"/>
              <a:t>矩阵根据上述的公式，就可以计算出其中对应的</a:t>
            </a:r>
            <a:r>
              <a:rPr lang="en-US" altLang="zh-CN" baseline="0" dirty="0" smtClean="0"/>
              <a:t>Attention</a:t>
            </a:r>
            <a:r>
              <a:rPr lang="zh-CN" altLang="en-US" baseline="0" dirty="0" smtClean="0"/>
              <a:t>矩阵，也就是</a:t>
            </a:r>
            <a:r>
              <a:rPr lang="en-US" altLang="zh-CN" baseline="0" dirty="0" smtClean="0"/>
              <a:t>Z</a:t>
            </a:r>
            <a:r>
              <a:rPr lang="zh-CN" altLang="en-US" baseline="0" dirty="0" smtClean="0"/>
              <a:t>。最后，由于一开始，我们将一个完整的句子，分成了很多个头，所以，我们还需要将其连接起来，通过直接拼接</a:t>
            </a:r>
            <a:r>
              <a:rPr lang="en-US" altLang="zh-CN" baseline="0" dirty="0" smtClean="0"/>
              <a:t>Z</a:t>
            </a:r>
            <a:r>
              <a:rPr lang="zh-CN" altLang="en-US" baseline="0" dirty="0" smtClean="0"/>
              <a:t>的方式，得到一个</a:t>
            </a:r>
            <a:r>
              <a:rPr lang="en-US" altLang="zh-CN" baseline="0" dirty="0" smtClean="0"/>
              <a:t>W</a:t>
            </a:r>
            <a:r>
              <a:rPr lang="zh-CN" altLang="en-US" baseline="0" dirty="0" smtClean="0"/>
              <a:t>零的中间结果矩阵，将这个</a:t>
            </a:r>
            <a:r>
              <a:rPr lang="en-US" altLang="zh-CN" baseline="0" dirty="0" smtClean="0"/>
              <a:t>W</a:t>
            </a:r>
            <a:r>
              <a:rPr lang="zh-CN" altLang="en-US" baseline="0" dirty="0" smtClean="0"/>
              <a:t>零矩阵再与一个随机初始化的转换矩阵相乘，这样，我们可以保证输入的句子的嵌入后的矩阵</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1529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比起之前所说的</a:t>
            </a:r>
            <a:r>
              <a:rPr lang="en-US" altLang="zh-CN" dirty="0" smtClean="0"/>
              <a:t>transformer </a:t>
            </a:r>
            <a:r>
              <a:rPr lang="zh-CN" altLang="en-US" dirty="0" smtClean="0"/>
              <a:t>模型，</a:t>
            </a:r>
            <a:r>
              <a:rPr lang="en-US" altLang="zh-CN" dirty="0" err="1" smtClean="0"/>
              <a:t>bert</a:t>
            </a:r>
            <a:r>
              <a:rPr lang="zh-CN" altLang="en-US" dirty="0" smtClean="0"/>
              <a:t>模型的改进就是使用</a:t>
            </a:r>
            <a:r>
              <a:rPr lang="en-US" altLang="zh-CN" dirty="0" smtClean="0"/>
              <a:t>bidirectional</a:t>
            </a:r>
            <a:r>
              <a:rPr lang="zh-CN" altLang="en-US" dirty="0" smtClean="0"/>
              <a:t>的思想，从句子的前后两个方向，正真的并行去理解其中每一个词的含义。因为在自注意力机制中，每个词都会计算自己与句子中其他词语的相关性程度。</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492666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18</a:t>
            </a:fld>
            <a:endParaRPr lang="zh-CN" altLang="en-US"/>
          </a:p>
        </p:txBody>
      </p:sp>
    </p:spTree>
    <p:extLst>
      <p:ext uri="{BB962C8B-B14F-4D97-AF65-F5344CB8AC3E}">
        <p14:creationId xmlns:p14="http://schemas.microsoft.com/office/powerpoint/2010/main" val="72888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19</a:t>
            </a:fld>
            <a:endParaRPr lang="zh-CN" altLang="en-US"/>
          </a:p>
        </p:txBody>
      </p:sp>
    </p:spTree>
    <p:extLst>
      <p:ext uri="{BB962C8B-B14F-4D97-AF65-F5344CB8AC3E}">
        <p14:creationId xmlns:p14="http://schemas.microsoft.com/office/powerpoint/2010/main" val="388091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21</a:t>
            </a:fld>
            <a:endParaRPr lang="zh-CN" altLang="en-US"/>
          </a:p>
        </p:txBody>
      </p:sp>
    </p:spTree>
    <p:extLst>
      <p:ext uri="{BB962C8B-B14F-4D97-AF65-F5344CB8AC3E}">
        <p14:creationId xmlns:p14="http://schemas.microsoft.com/office/powerpoint/2010/main" val="4270767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spc="-65" dirty="0" smtClean="0">
                <a:latin typeface="Times New Roman" panose="02020603050405020304" pitchFamily="18" charset="0"/>
                <a:ea typeface="楷体" panose="02010609060101010101" pitchFamily="49" charset="-122"/>
                <a:cs typeface="Times New Roman" panose="02020603050405020304" pitchFamily="18" charset="0"/>
              </a:rPr>
              <a:t>预处理前后训练集中的句子长度的分布如图所示，其中横轴表示句子长度，纵轴表示对应长度的句子数量。</a:t>
            </a:r>
            <a:endParaRPr lang="en-US" altLang="zh-CN" sz="900" kern="1200" dirty="0" smtClean="0">
              <a:solidFill>
                <a:schemeClr val="tx1"/>
              </a:solidFill>
              <a:effectLst/>
              <a:latin typeface="+mn-lt"/>
              <a:ea typeface="+mn-ea"/>
              <a:cs typeface="+mn-cs"/>
            </a:endParaRPr>
          </a:p>
          <a:p>
            <a:r>
              <a:rPr lang="zh-CN" altLang="zh-CN" sz="900" kern="1200" dirty="0" smtClean="0">
                <a:solidFill>
                  <a:schemeClr val="tx1"/>
                </a:solidFill>
                <a:effectLst/>
                <a:latin typeface="+mn-lt"/>
                <a:ea typeface="+mn-ea"/>
                <a:cs typeface="+mn-cs"/>
              </a:rPr>
              <a:t>从图中可以看出，训练集中的句长基本服从正态分布，是一个分布状态比较随机的训练集，满足我们对于训练集的要求</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33590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23</a:t>
            </a:fld>
            <a:endParaRPr lang="zh-CN" altLang="en-US"/>
          </a:p>
        </p:txBody>
      </p:sp>
    </p:spTree>
    <p:extLst>
      <p:ext uri="{BB962C8B-B14F-4D97-AF65-F5344CB8AC3E}">
        <p14:creationId xmlns:p14="http://schemas.microsoft.com/office/powerpoint/2010/main" val="4105416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25</a:t>
            </a:fld>
            <a:endParaRPr lang="zh-CN" altLang="en-US"/>
          </a:p>
        </p:txBody>
      </p:sp>
    </p:spTree>
    <p:extLst>
      <p:ext uri="{BB962C8B-B14F-4D97-AF65-F5344CB8AC3E}">
        <p14:creationId xmlns:p14="http://schemas.microsoft.com/office/powerpoint/2010/main" val="2020123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a:t>
            </a:r>
            <a:r>
              <a:rPr lang="en-US" altLang="zh-CN" dirty="0" err="1" smtClean="0"/>
              <a:t>pio</a:t>
            </a:r>
            <a:r>
              <a:rPr lang="zh-CN" altLang="en-US" dirty="0" smtClean="0"/>
              <a:t>的三类的大类标签我们之前介绍过了，使用</a:t>
            </a:r>
            <a:r>
              <a:rPr lang="en-US" altLang="zh-CN" dirty="0" err="1" smtClean="0"/>
              <a:t>BiLSTM</a:t>
            </a:r>
            <a:r>
              <a:rPr lang="zh-CN" altLang="en-US" dirty="0" smtClean="0"/>
              <a:t>以及</a:t>
            </a:r>
            <a:r>
              <a:rPr lang="en-US" altLang="zh-CN" dirty="0" err="1" smtClean="0"/>
              <a:t>bert</a:t>
            </a:r>
            <a:r>
              <a:rPr lang="zh-CN" altLang="en-US" dirty="0" smtClean="0"/>
              <a:t>模型两种模型作为参考与对比。最终我们发现，使用</a:t>
            </a:r>
            <a:r>
              <a:rPr lang="en-US" altLang="zh-CN" dirty="0" err="1" smtClean="0"/>
              <a:t>bert</a:t>
            </a:r>
            <a:r>
              <a:rPr lang="zh-CN" altLang="en-US" dirty="0" smtClean="0"/>
              <a:t>的预训练模型加上有监督的下游多标签分类问题，可以在测试集上通过最小方差的方法，寻找到最优的阈值，使得标签的正确率几乎都在</a:t>
            </a:r>
            <a:r>
              <a:rPr lang="en-US" altLang="zh-CN" dirty="0" smtClean="0"/>
              <a:t>95%</a:t>
            </a:r>
            <a:r>
              <a:rPr lang="zh-CN" altLang="en-US" dirty="0" smtClean="0"/>
              <a:t>以上。</a:t>
            </a:r>
            <a:endParaRPr lang="en-US" altLang="zh-CN" dirty="0" smtClean="0"/>
          </a:p>
          <a:p>
            <a:pPr>
              <a:lnSpc>
                <a:spcPts val="3000"/>
              </a:lnSpc>
            </a:pPr>
            <a:r>
              <a:rPr lang="zh-CN" altLang="zh-CN" sz="800" kern="1200" dirty="0" smtClean="0">
                <a:solidFill>
                  <a:schemeClr val="tx1"/>
                </a:solidFill>
                <a:latin typeface="+mj-ea"/>
                <a:ea typeface="+mn-ea"/>
                <a:cs typeface="Times New Roman" panose="02020603050405020304" pitchFamily="18" charset="0"/>
              </a:rPr>
              <a:t>不考虑细粒度标签时</a:t>
            </a:r>
            <a:r>
              <a:rPr lang="zh-CN" altLang="en-US" sz="800" kern="1200" dirty="0" smtClean="0">
                <a:solidFill>
                  <a:schemeClr val="tx1"/>
                </a:solidFill>
                <a:latin typeface="+mj-ea"/>
                <a:ea typeface="+mn-ea"/>
                <a:cs typeface="Times New Roman" panose="02020603050405020304" pitchFamily="18" charset="0"/>
              </a:rPr>
              <a:t>：</a:t>
            </a:r>
            <a:endParaRPr lang="en-US" altLang="zh-CN" sz="800" kern="1200" dirty="0" smtClean="0">
              <a:solidFill>
                <a:schemeClr val="tx1"/>
              </a:solidFill>
              <a:latin typeface="+mj-ea"/>
              <a:ea typeface="+mn-ea"/>
              <a:cs typeface="Times New Roman" panose="02020603050405020304" pitchFamily="18" charset="0"/>
            </a:endParaRPr>
          </a:p>
          <a:p>
            <a:pPr>
              <a:lnSpc>
                <a:spcPts val="3000"/>
              </a:lnSpc>
            </a:pPr>
            <a:r>
              <a:rPr lang="en-US" altLang="zh-CN" sz="800" kern="1200" dirty="0" smtClean="0">
                <a:solidFill>
                  <a:schemeClr val="tx1"/>
                </a:solidFill>
                <a:latin typeface="+mj-ea"/>
                <a:ea typeface="+mn-ea"/>
                <a:cs typeface="+mn-cs"/>
              </a:rPr>
              <a:t>P </a:t>
            </a:r>
            <a:r>
              <a:rPr lang="zh-CN" altLang="zh-CN" sz="800" kern="1200" dirty="0" smtClean="0">
                <a:solidFill>
                  <a:schemeClr val="tx1"/>
                </a:solidFill>
                <a:latin typeface="+mj-ea"/>
                <a:ea typeface="+mn-ea"/>
                <a:cs typeface="Times New Roman" panose="02020603050405020304" pitchFamily="18" charset="0"/>
              </a:rPr>
              <a:t>标签的阈值取：</a:t>
            </a:r>
            <a:r>
              <a:rPr lang="en-US" altLang="zh-CN" sz="800" b="1" kern="1200" dirty="0" smtClean="0">
                <a:solidFill>
                  <a:schemeClr val="tx1"/>
                </a:solidFill>
                <a:latin typeface="+mj-ea"/>
                <a:ea typeface="+mn-ea"/>
                <a:cs typeface="+mn-cs"/>
              </a:rPr>
              <a:t>0.346</a:t>
            </a:r>
            <a:r>
              <a:rPr lang="zh-CN" altLang="zh-CN" sz="800" kern="1200" dirty="0" smtClean="0">
                <a:solidFill>
                  <a:schemeClr val="tx1"/>
                </a:solidFill>
                <a:latin typeface="+mj-ea"/>
                <a:ea typeface="+mn-ea"/>
                <a:cs typeface="Times New Roman" panose="02020603050405020304" pitchFamily="18" charset="0"/>
              </a:rPr>
              <a:t>，最终正确率</a:t>
            </a:r>
            <a:r>
              <a:rPr lang="en-US" altLang="zh-CN" sz="800" b="1" kern="1200" dirty="0" smtClean="0">
                <a:solidFill>
                  <a:schemeClr val="tx1"/>
                </a:solidFill>
                <a:latin typeface="+mj-ea"/>
                <a:ea typeface="+mn-ea"/>
                <a:cs typeface="+mn-cs"/>
              </a:rPr>
              <a:t>0.954</a:t>
            </a:r>
            <a:r>
              <a:rPr lang="zh-CN" altLang="zh-CN" sz="800" kern="1200" dirty="0" smtClean="0">
                <a:solidFill>
                  <a:schemeClr val="tx1"/>
                </a:solidFill>
                <a:latin typeface="+mj-ea"/>
                <a:ea typeface="+mn-ea"/>
                <a:cs typeface="Times New Roman" panose="02020603050405020304" pitchFamily="18" charset="0"/>
              </a:rPr>
              <a:t>；</a:t>
            </a:r>
            <a:r>
              <a:rPr lang="en-US" altLang="zh-CN" sz="800" kern="1200" dirty="0" smtClean="0">
                <a:solidFill>
                  <a:schemeClr val="tx1"/>
                </a:solidFill>
                <a:latin typeface="+mj-ea"/>
                <a:ea typeface="+mn-ea"/>
                <a:cs typeface="+mn-cs"/>
              </a:rPr>
              <a:t>I </a:t>
            </a:r>
            <a:r>
              <a:rPr lang="zh-CN" altLang="zh-CN" sz="800" kern="1200" dirty="0" smtClean="0">
                <a:solidFill>
                  <a:schemeClr val="tx1"/>
                </a:solidFill>
                <a:latin typeface="+mj-ea"/>
                <a:ea typeface="+mn-ea"/>
                <a:cs typeface="Times New Roman" panose="02020603050405020304" pitchFamily="18" charset="0"/>
              </a:rPr>
              <a:t>标签的阈值取：</a:t>
            </a:r>
            <a:r>
              <a:rPr lang="en-US" altLang="zh-CN" sz="800" b="1" kern="1200" dirty="0" smtClean="0">
                <a:solidFill>
                  <a:schemeClr val="tx1"/>
                </a:solidFill>
                <a:latin typeface="+mj-ea"/>
                <a:ea typeface="+mn-ea"/>
                <a:cs typeface="+mn-cs"/>
              </a:rPr>
              <a:t>0.243</a:t>
            </a:r>
            <a:r>
              <a:rPr lang="zh-CN" altLang="zh-CN" sz="800" kern="1200" dirty="0" smtClean="0">
                <a:solidFill>
                  <a:schemeClr val="tx1"/>
                </a:solidFill>
                <a:latin typeface="+mj-ea"/>
                <a:ea typeface="+mn-ea"/>
                <a:cs typeface="Times New Roman" panose="02020603050405020304" pitchFamily="18" charset="0"/>
              </a:rPr>
              <a:t>，最终正确率结果：</a:t>
            </a:r>
            <a:r>
              <a:rPr lang="en-US" altLang="zh-CN" sz="800" b="1" kern="1200" dirty="0" smtClean="0">
                <a:solidFill>
                  <a:schemeClr val="tx1"/>
                </a:solidFill>
                <a:latin typeface="+mj-ea"/>
                <a:ea typeface="+mn-ea"/>
                <a:cs typeface="+mn-cs"/>
              </a:rPr>
              <a:t>0.969</a:t>
            </a:r>
            <a:r>
              <a:rPr lang="zh-CN" altLang="zh-CN" sz="800" kern="1200" dirty="0" smtClean="0">
                <a:solidFill>
                  <a:schemeClr val="tx1"/>
                </a:solidFill>
                <a:latin typeface="+mj-ea"/>
                <a:ea typeface="+mn-ea"/>
                <a:cs typeface="Times New Roman" panose="02020603050405020304" pitchFamily="18" charset="0"/>
              </a:rPr>
              <a:t>；</a:t>
            </a:r>
            <a:r>
              <a:rPr lang="en-US" altLang="zh-CN" sz="800" kern="1200" dirty="0" smtClean="0">
                <a:solidFill>
                  <a:schemeClr val="tx1"/>
                </a:solidFill>
                <a:latin typeface="+mj-ea"/>
                <a:ea typeface="+mn-ea"/>
                <a:cs typeface="+mn-cs"/>
              </a:rPr>
              <a:t>O </a:t>
            </a:r>
            <a:r>
              <a:rPr lang="zh-CN" altLang="zh-CN" sz="800" kern="1200" dirty="0" smtClean="0">
                <a:solidFill>
                  <a:schemeClr val="tx1"/>
                </a:solidFill>
                <a:latin typeface="+mj-ea"/>
                <a:ea typeface="+mn-ea"/>
                <a:cs typeface="Times New Roman" panose="02020603050405020304" pitchFamily="18" charset="0"/>
              </a:rPr>
              <a:t>标签的阈值取：</a:t>
            </a:r>
            <a:r>
              <a:rPr lang="en-US" altLang="zh-CN" sz="800" b="1" kern="1200" dirty="0" smtClean="0">
                <a:solidFill>
                  <a:schemeClr val="tx1"/>
                </a:solidFill>
                <a:latin typeface="+mj-ea"/>
                <a:ea typeface="+mn-ea"/>
                <a:cs typeface="+mn-cs"/>
              </a:rPr>
              <a:t>0.281</a:t>
            </a:r>
            <a:r>
              <a:rPr lang="zh-CN" altLang="zh-CN" sz="800" kern="1200" dirty="0" smtClean="0">
                <a:solidFill>
                  <a:schemeClr val="tx1"/>
                </a:solidFill>
                <a:latin typeface="+mj-ea"/>
                <a:ea typeface="+mn-ea"/>
                <a:cs typeface="Times New Roman" panose="02020603050405020304" pitchFamily="18" charset="0"/>
              </a:rPr>
              <a:t>，最终正确率结果：</a:t>
            </a:r>
            <a:r>
              <a:rPr lang="en-US" altLang="zh-CN" sz="800" b="1" kern="1200" dirty="0" smtClean="0">
                <a:solidFill>
                  <a:schemeClr val="tx1"/>
                </a:solidFill>
                <a:latin typeface="+mj-ea"/>
                <a:ea typeface="+mn-ea"/>
                <a:cs typeface="+mn-cs"/>
              </a:rPr>
              <a:t>0.957</a:t>
            </a:r>
            <a:endParaRPr lang="zh-CN" altLang="en-US" sz="800" kern="1200" dirty="0" smtClean="0">
              <a:solidFill>
                <a:schemeClr val="tx1"/>
              </a:solidFill>
              <a:latin typeface="+mj-ea"/>
              <a:ea typeface="+mn-ea"/>
              <a:cs typeface="+mn-cs"/>
            </a:endParaRPr>
          </a:p>
          <a:p>
            <a:r>
              <a:rPr lang="zh-CN" altLang="en-US" dirty="0" smtClean="0"/>
              <a:t>当然，除了项目要求中最基本的要求的</a:t>
            </a:r>
            <a:r>
              <a:rPr lang="en-US" altLang="zh-CN" dirty="0" err="1" smtClean="0"/>
              <a:t>pio</a:t>
            </a:r>
            <a:r>
              <a:rPr lang="zh-CN" altLang="en-US" dirty="0" smtClean="0"/>
              <a:t>大类的分类，我们还训练了对于更高难度的细粒度的分类。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4155721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细粒度的分类是非常困难的，主要是因为多标签的训练集分布不均匀。我们一共有几乎</a:t>
            </a:r>
            <a:r>
              <a:rPr lang="en-US" altLang="zh-CN" dirty="0" smtClean="0"/>
              <a:t>30</a:t>
            </a:r>
            <a:r>
              <a:rPr lang="zh-CN" altLang="en-US" dirty="0" smtClean="0"/>
              <a:t>个左右的细粒度，然而，我们的训练集统计下来只有其中的</a:t>
            </a:r>
            <a:r>
              <a:rPr lang="en-US" altLang="zh-CN" dirty="0" smtClean="0"/>
              <a:t>21</a:t>
            </a:r>
            <a:r>
              <a:rPr lang="zh-CN" altLang="en-US" dirty="0" smtClean="0"/>
              <a:t>个。这是非常糟糕的，但是，我们还是决定尝试多种方法完成这项困难的任务。</a:t>
            </a:r>
            <a:endParaRPr lang="en-US" altLang="zh-CN" dirty="0" smtClean="0"/>
          </a:p>
          <a:p>
            <a:r>
              <a:rPr lang="zh-CN" altLang="en-US" dirty="0" smtClean="0"/>
              <a:t>由于数据集数量实在太少，我们尝试了对于文本的数据增强的方法，比如遮盖关键词、倒叙句子等等的方法，但是，我们经过实验发现，对于医学文献这类特殊的文本，使用这样增强的数据，反而致使我们的训练结果准确度更加低。</a:t>
            </a:r>
            <a:endParaRPr lang="en-US" altLang="zh-CN" dirty="0" smtClean="0"/>
          </a:p>
          <a:p>
            <a:r>
              <a:rPr lang="zh-CN" altLang="en-US" dirty="0" smtClean="0"/>
              <a:t>最后，我们选定了先训练大分类，然后通过最小方差的方法，求出最优的阈值，然后再在阈值中选择出相应最高概率的细粒度分类。</a:t>
            </a:r>
            <a:endParaRPr lang="en-US" altLang="zh-CN" dirty="0" smtClean="0"/>
          </a:p>
          <a:p>
            <a:r>
              <a:rPr lang="zh-CN" altLang="en-US" dirty="0" smtClean="0"/>
              <a:t>具体流程如图可见，首先输入一个句子，判断其是否高于</a:t>
            </a:r>
            <a:r>
              <a:rPr lang="en-US" altLang="zh-CN" dirty="0" err="1" smtClean="0"/>
              <a:t>pio</a:t>
            </a:r>
            <a:r>
              <a:rPr lang="zh-CN" altLang="en-US" dirty="0" smtClean="0"/>
              <a:t>三个的最有阈值，然后使用训练好的多标签模型，对于这个句子多标签分类，选择出通过大类的判断而且是那一个大类中得分最高的细粒度，确定为该句子的细粒度标签。</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4267812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这里是我们从某一篇医学文献中进行的测试结果。</a:t>
            </a:r>
            <a:endParaRPr lang="en-US" altLang="zh-CN" dirty="0" smtClean="0"/>
          </a:p>
          <a:p>
            <a:r>
              <a:rPr lang="zh-CN" altLang="en-US" dirty="0" smtClean="0"/>
              <a:t>第一句讲述的是怀孕的妇女，如果每天接受</a:t>
            </a:r>
            <a:r>
              <a:rPr lang="en-US" altLang="zh-CN" dirty="0" smtClean="0"/>
              <a:t>50mg</a:t>
            </a:r>
            <a:r>
              <a:rPr lang="zh-CN" altLang="en-US" dirty="0" smtClean="0"/>
              <a:t>计量的堕胎药，会发生些什么。我们可以看出，这属于</a:t>
            </a:r>
            <a:r>
              <a:rPr lang="en-US" altLang="zh-CN" dirty="0" err="1" smtClean="0"/>
              <a:t>i</a:t>
            </a:r>
            <a:r>
              <a:rPr lang="zh-CN" altLang="en-US" dirty="0" smtClean="0"/>
              <a:t>，也就是治疗以及实验过程。同时，我们发现其中含有细粒度。。。</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928943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29</a:t>
            </a:fld>
            <a:endParaRPr lang="zh-CN" altLang="en-US"/>
          </a:p>
        </p:txBody>
      </p:sp>
    </p:spTree>
    <p:extLst>
      <p:ext uri="{BB962C8B-B14F-4D97-AF65-F5344CB8AC3E}">
        <p14:creationId xmlns:p14="http://schemas.microsoft.com/office/powerpoint/2010/main" val="728881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什么样的病人得了什么样的病经过什么样的治疗，得到什么样的结果</a:t>
            </a:r>
            <a:endParaRPr lang="zh-CN" altLang="en-US"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4</a:t>
            </a:fld>
            <a:endParaRPr lang="zh-CN" altLang="en-US"/>
          </a:p>
        </p:txBody>
      </p:sp>
    </p:spTree>
    <p:extLst>
      <p:ext uri="{BB962C8B-B14F-4D97-AF65-F5344CB8AC3E}">
        <p14:creationId xmlns:p14="http://schemas.microsoft.com/office/powerpoint/2010/main" val="280343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900" dirty="0" smtClean="0"/>
              <a:t>所以医生在判断病情的时候会去查阅其他的医学文献。</a:t>
            </a:r>
            <a:endParaRPr lang="zh-CN" altLang="zh-CN" sz="900" dirty="0" smtClean="0"/>
          </a:p>
        </p:txBody>
      </p:sp>
      <p:sp>
        <p:nvSpPr>
          <p:cNvPr id="4" name="灯片编号占位符 3"/>
          <p:cNvSpPr>
            <a:spLocks noGrp="1"/>
          </p:cNvSpPr>
          <p:nvPr>
            <p:ph type="sldNum" sz="quarter" idx="10"/>
          </p:nvPr>
        </p:nvSpPr>
        <p:spPr/>
        <p:txBody>
          <a:bodyPr/>
          <a:lstStyle/>
          <a:p>
            <a:fld id="{0B5E4D13-0F77-4153-B279-5BD9F682CDE0}" type="slidenum">
              <a:rPr lang="zh-CN" altLang="en-US" smtClean="0"/>
              <a:t>5</a:t>
            </a:fld>
            <a:endParaRPr lang="zh-CN" altLang="en-US"/>
          </a:p>
        </p:txBody>
      </p:sp>
    </p:spTree>
    <p:extLst>
      <p:ext uri="{BB962C8B-B14F-4D97-AF65-F5344CB8AC3E}">
        <p14:creationId xmlns:p14="http://schemas.microsoft.com/office/powerpoint/2010/main" val="119472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smtClean="0"/>
              <a:t>但是医生往往没有足够时间来仔细查阅读论文！</a:t>
            </a:r>
            <a:endParaRPr lang="zh-CN" altLang="en-US" sz="900" dirty="0"/>
          </a:p>
        </p:txBody>
      </p:sp>
      <p:sp>
        <p:nvSpPr>
          <p:cNvPr id="4" name="灯片编号占位符 3"/>
          <p:cNvSpPr>
            <a:spLocks noGrp="1"/>
          </p:cNvSpPr>
          <p:nvPr>
            <p:ph type="sldNum" sz="quarter" idx="10"/>
          </p:nvPr>
        </p:nvSpPr>
        <p:spPr/>
        <p:txBody>
          <a:bodyPr/>
          <a:lstStyle/>
          <a:p>
            <a:fld id="{0B5E4D13-0F77-4153-B279-5BD9F682CDE0}" type="slidenum">
              <a:rPr lang="zh-CN" altLang="en-US" smtClean="0"/>
              <a:t>6</a:t>
            </a:fld>
            <a:endParaRPr lang="zh-CN" altLang="en-US"/>
          </a:p>
        </p:txBody>
      </p:sp>
    </p:spTree>
    <p:extLst>
      <p:ext uri="{BB962C8B-B14F-4D97-AF65-F5344CB8AC3E}">
        <p14:creationId xmlns:p14="http://schemas.microsoft.com/office/powerpoint/2010/main" val="306018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7</a:t>
            </a:fld>
            <a:endParaRPr lang="zh-CN" altLang="en-US"/>
          </a:p>
        </p:txBody>
      </p:sp>
    </p:spTree>
    <p:extLst>
      <p:ext uri="{BB962C8B-B14F-4D97-AF65-F5344CB8AC3E}">
        <p14:creationId xmlns:p14="http://schemas.microsoft.com/office/powerpoint/2010/main" val="198089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8</a:t>
            </a:fld>
            <a:endParaRPr lang="zh-CN" altLang="en-US"/>
          </a:p>
        </p:txBody>
      </p:sp>
    </p:spTree>
    <p:extLst>
      <p:ext uri="{BB962C8B-B14F-4D97-AF65-F5344CB8AC3E}">
        <p14:creationId xmlns:p14="http://schemas.microsoft.com/office/powerpoint/2010/main" val="72888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PICOT</a:t>
            </a:r>
            <a:r>
              <a:rPr lang="zh-CN" altLang="en-US" dirty="0" smtClean="0"/>
              <a:t>其中的一些标签往往并发出现，故将五个标签合并成</a:t>
            </a:r>
            <a:r>
              <a:rPr lang="en-US" altLang="zh-CN" dirty="0" smtClean="0"/>
              <a:t>PIO</a:t>
            </a:r>
            <a:r>
              <a:rPr lang="zh-CN" altLang="en-US" dirty="0" smtClean="0"/>
              <a:t>三个大类标签，如：医学实验中往往会有与其他治疗方案的药物对比，故</a:t>
            </a:r>
            <a:r>
              <a:rPr lang="en-US" altLang="zh-CN" dirty="0" smtClean="0"/>
              <a:t>I</a:t>
            </a:r>
            <a:r>
              <a:rPr lang="zh-CN" altLang="en-US" dirty="0" smtClean="0"/>
              <a:t>和</a:t>
            </a:r>
            <a:r>
              <a:rPr lang="en-US" altLang="zh-CN" dirty="0" smtClean="0"/>
              <a:t>C</a:t>
            </a:r>
            <a:r>
              <a:rPr lang="zh-CN" altLang="en-US" dirty="0" smtClean="0"/>
              <a:t>可合并为</a:t>
            </a:r>
            <a:r>
              <a:rPr lang="en-US" altLang="zh-CN" dirty="0" smtClean="0"/>
              <a:t>I</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83984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2019/11/14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11" name="文本占位符 16"/>
          <p:cNvSpPr>
            <a:spLocks noGrp="1"/>
          </p:cNvSpPr>
          <p:nvPr>
            <p:ph type="body" sz="quarter" idx="13" hasCustomPrompt="1"/>
          </p:nvPr>
        </p:nvSpPr>
        <p:spPr>
          <a:xfrm>
            <a:off x="252314" y="316359"/>
            <a:ext cx="1944687" cy="299145"/>
          </a:xfrm>
        </p:spPr>
        <p:txBody>
          <a:bodyPr/>
          <a:lstStyle>
            <a:lvl1pPr marL="0" indent="0" algn="l">
              <a:buNone/>
              <a:defRPr>
                <a:latin typeface="微软雅黑" panose="020B0503020204020204" pitchFamily="34" charset="-122"/>
                <a:ea typeface="微软雅黑" panose="020B0503020204020204" pitchFamily="34" charset="-122"/>
              </a:defRPr>
            </a:lvl1pPr>
          </a:lstStyle>
          <a:p>
            <a:pPr lvl="0"/>
            <a:r>
              <a:rPr lang="zh-CN" altLang="en-US" dirty="0" smtClean="0">
                <a:latin typeface="微软雅黑" panose="020B0503020204020204" pitchFamily="34" charset="-122"/>
                <a:ea typeface="微软雅黑" panose="020B0503020204020204" pitchFamily="34" charset="-122"/>
              </a:rPr>
              <a:t>标题</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410"/>
            <a:ext cx="1796402" cy="61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pic>
        <p:nvPicPr>
          <p:cNvPr id="7" name="Picture 2" descr="C:\Users\Administrator\Desktop\新建文件夹 (3)\17577f82066f5c6副本.jpg"/>
          <p:cNvPicPr>
            <a:picLocks noChangeAspect="1" noChangeArrowheads="1"/>
          </p:cNvPicPr>
          <p:nvPr userDrawn="1"/>
        </p:nvPicPr>
        <p:blipFill>
          <a:blip r:embed="rId3" cstate="print"/>
          <a:srcRect/>
          <a:stretch>
            <a:fillRect/>
          </a:stretch>
        </p:blipFill>
        <p:spPr bwMode="auto">
          <a:xfrm>
            <a:off x="1588" y="0"/>
            <a:ext cx="9144000" cy="5148262"/>
          </a:xfrm>
          <a:prstGeom prst="rect">
            <a:avLst/>
          </a:prstGeom>
          <a:noFill/>
        </p:spPr>
      </p:pic>
      <p:sp>
        <p:nvSpPr>
          <p:cNvPr id="8" name="矩形 7"/>
          <p:cNvSpPr/>
          <p:nvPr userDrawn="1"/>
        </p:nvSpPr>
        <p:spPr>
          <a:xfrm>
            <a:off x="432334" y="412304"/>
            <a:ext cx="8280920" cy="4320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80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95451" y="38681"/>
            <a:ext cx="1215929" cy="392536"/>
          </a:xfrm>
          <a:prstGeom prst="rect">
            <a:avLst/>
          </a:prstGeom>
        </p:spPr>
        <p:txBody>
          <a:bodyPr wrap="none" anchor="ctr" anchorCtr="0">
            <a:spAutoFit/>
          </a:bodyPr>
          <a:lstStyle>
            <a:lvl1pPr algn="ctr">
              <a:lnSpc>
                <a:spcPct val="100000"/>
              </a:lnSpc>
              <a:defRPr sz="2100">
                <a:solidFill>
                  <a:schemeClr val="accent1"/>
                </a:solidFill>
              </a:defRPr>
            </a:lvl1pPr>
          </a:lstStyle>
          <a:p>
            <a:r>
              <a:rPr lang="zh-CN" altLang="en-US" dirty="0"/>
              <a:t>标题样式</a:t>
            </a:r>
          </a:p>
        </p:txBody>
      </p:sp>
      <p:sp>
        <p:nvSpPr>
          <p:cNvPr id="3" name="矩形 2"/>
          <p:cNvSpPr/>
          <p:nvPr userDrawn="1"/>
        </p:nvSpPr>
        <p:spPr>
          <a:xfrm>
            <a:off x="0" y="96469"/>
            <a:ext cx="407264" cy="270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999568" y="96469"/>
            <a:ext cx="7146020" cy="270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364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2019/11/14</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4" r:id="rId2"/>
    <p:sldLayoutId id="2147483981" r:id="rId3"/>
    <p:sldLayoutId id="2147483987" r:id="rId4"/>
    <p:sldLayoutId id="21474839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4.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27.xml"/><Relationship Id="rId5" Type="http://schemas.openxmlformats.org/officeDocument/2006/relationships/slideLayout" Target="../slideLayouts/slideLayout4.xml"/><Relationship Id="rId4"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原创设计师QQ598969553      _5"/>
          <p:cNvSpPr>
            <a:spLocks noChangeArrowheads="1"/>
          </p:cNvSpPr>
          <p:nvPr/>
        </p:nvSpPr>
        <p:spPr bwMode="auto">
          <a:xfrm>
            <a:off x="1830091" y="1348408"/>
            <a:ext cx="5046959" cy="128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ts val="5200"/>
              </a:lnSpc>
              <a:defRPr/>
            </a:pPr>
            <a:r>
              <a:rPr lang="zh-CN" altLang="en-US" sz="4000" dirty="0">
                <a:solidFill>
                  <a:schemeClr val="tx1">
                    <a:lumMod val="65000"/>
                    <a:lumOff val="35000"/>
                  </a:schemeClr>
                </a:solidFill>
                <a:latin typeface="Impact" pitchFamily="34" charset="0"/>
                <a:ea typeface="微软雅黑" pitchFamily="34" charset="-122"/>
                <a:cs typeface="宋体" pitchFamily="2" charset="-122"/>
              </a:rPr>
              <a:t>面向医学文本的 </a:t>
            </a:r>
            <a:endParaRPr lang="en-US" altLang="zh-CN" sz="4000" dirty="0" smtClean="0">
              <a:solidFill>
                <a:schemeClr val="tx1">
                  <a:lumMod val="65000"/>
                  <a:lumOff val="35000"/>
                </a:schemeClr>
              </a:solidFill>
              <a:latin typeface="Impact" pitchFamily="34" charset="0"/>
              <a:ea typeface="微软雅黑" pitchFamily="34" charset="-122"/>
              <a:cs typeface="宋体" pitchFamily="2" charset="-122"/>
            </a:endParaRPr>
          </a:p>
          <a:p>
            <a:pPr>
              <a:lnSpc>
                <a:spcPts val="5200"/>
              </a:lnSpc>
              <a:defRPr/>
            </a:pPr>
            <a:r>
              <a:rPr lang="en-US" altLang="zh-CN" sz="4000" dirty="0" smtClean="0">
                <a:solidFill>
                  <a:schemeClr val="tx1">
                    <a:lumMod val="65000"/>
                    <a:lumOff val="35000"/>
                  </a:schemeClr>
                </a:solidFill>
                <a:latin typeface="Gadugi" panose="020B0502040204020203" pitchFamily="34" charset="0"/>
                <a:ea typeface="Gadugi" panose="020B0502040204020203" pitchFamily="34" charset="0"/>
                <a:cs typeface="宋体" pitchFamily="2" charset="-122"/>
              </a:rPr>
              <a:t>PICOT</a:t>
            </a:r>
            <a:r>
              <a:rPr lang="en-US" altLang="zh-CN" sz="4000" dirty="0" smtClean="0">
                <a:solidFill>
                  <a:schemeClr val="tx1">
                    <a:lumMod val="65000"/>
                    <a:lumOff val="35000"/>
                  </a:schemeClr>
                </a:solidFill>
                <a:latin typeface="Impact" pitchFamily="34" charset="0"/>
                <a:ea typeface="微软雅黑" pitchFamily="34" charset="-122"/>
                <a:cs typeface="宋体" pitchFamily="2" charset="-122"/>
              </a:rPr>
              <a:t> </a:t>
            </a:r>
            <a:r>
              <a:rPr lang="zh-CN" altLang="en-US" sz="4000" dirty="0">
                <a:solidFill>
                  <a:schemeClr val="tx1">
                    <a:lumMod val="65000"/>
                    <a:lumOff val="35000"/>
                  </a:schemeClr>
                </a:solidFill>
                <a:latin typeface="Impact" pitchFamily="34" charset="0"/>
                <a:ea typeface="微软雅黑" pitchFamily="34" charset="-122"/>
                <a:cs typeface="宋体" pitchFamily="2" charset="-122"/>
              </a:rPr>
              <a:t>多标签分类系统</a:t>
            </a:r>
            <a:endParaRPr lang="en-US" altLang="zh-CN" sz="4000" dirty="0">
              <a:solidFill>
                <a:schemeClr val="tx1">
                  <a:lumMod val="65000"/>
                  <a:lumOff val="35000"/>
                </a:schemeClr>
              </a:solidFill>
              <a:latin typeface="Impact" pitchFamily="34" charset="0"/>
              <a:ea typeface="微软雅黑" pitchFamily="34" charset="-122"/>
              <a:cs typeface="宋体" pitchFamily="2" charset="-122"/>
            </a:endParaRPr>
          </a:p>
        </p:txBody>
      </p:sp>
      <p:sp>
        <p:nvSpPr>
          <p:cNvPr id="18" name="原创设计师QQ598969553      _7"/>
          <p:cNvSpPr>
            <a:spLocks noChangeShapeType="1"/>
          </p:cNvSpPr>
          <p:nvPr/>
        </p:nvSpPr>
        <p:spPr bwMode="auto">
          <a:xfrm>
            <a:off x="2876940" y="2915061"/>
            <a:ext cx="2953263"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lstStyle/>
          <a:p>
            <a:pPr>
              <a:defRPr/>
            </a:pPr>
            <a:endParaRPr lang="zh-CN" altLang="en-US">
              <a:ln>
                <a:solidFill>
                  <a:schemeClr val="tx1">
                    <a:lumMod val="75000"/>
                    <a:lumOff val="25000"/>
                  </a:schemeClr>
                </a:solidFill>
              </a:ln>
              <a:solidFill>
                <a:schemeClr val="tx1">
                  <a:lumMod val="65000"/>
                  <a:lumOff val="35000"/>
                </a:schemeClr>
              </a:solidFill>
              <a:latin typeface="Arial" pitchFamily="34" charset="0"/>
            </a:endParaRPr>
          </a:p>
        </p:txBody>
      </p:sp>
      <p:sp>
        <p:nvSpPr>
          <p:cNvPr id="20" name="原创设计师QQ598969553      _12"/>
          <p:cNvSpPr>
            <a:spLocks noChangeArrowheads="1"/>
          </p:cNvSpPr>
          <p:nvPr/>
        </p:nvSpPr>
        <p:spPr bwMode="auto">
          <a:xfrm>
            <a:off x="2669712" y="3131085"/>
            <a:ext cx="3367718" cy="430887"/>
          </a:xfrm>
          <a:prstGeom prst="rect">
            <a:avLst/>
          </a:prstGeom>
          <a:noFill/>
          <a:ln w="9525">
            <a:noFill/>
            <a:miter lim="800000"/>
            <a:headEnd/>
            <a:tailEnd/>
          </a:ln>
        </p:spPr>
        <p:txBody>
          <a:bodyPr wrap="square" lIns="0" tIns="0" rIns="0" bIns="0">
            <a:spAutoFit/>
          </a:bodyPr>
          <a:lstStyle/>
          <a:p>
            <a:pPr algn="ctr"/>
            <a:r>
              <a:rPr lang="zh-CN" altLang="en-US" sz="2800" dirty="0" smtClean="0">
                <a:solidFill>
                  <a:srgbClr val="0070C0"/>
                </a:solidFill>
                <a:latin typeface="Gadugi" panose="020B0502040204020203" pitchFamily="34" charset="0"/>
                <a:ea typeface="Gadugi" panose="020B0502040204020203" pitchFamily="34" charset="0"/>
                <a:cs typeface="宋体" charset="-122"/>
              </a:rPr>
              <a:t>校级</a:t>
            </a:r>
            <a:r>
              <a:rPr lang="en-US" altLang="zh-CN" sz="2800" dirty="0" smtClean="0">
                <a:solidFill>
                  <a:srgbClr val="0070C0"/>
                </a:solidFill>
                <a:latin typeface="Gadugi" panose="020B0502040204020203" pitchFamily="34" charset="0"/>
                <a:ea typeface="Gadugi" panose="020B0502040204020203" pitchFamily="34" charset="0"/>
                <a:cs typeface="宋体" charset="-122"/>
              </a:rPr>
              <a:t>SRTP</a:t>
            </a:r>
            <a:r>
              <a:rPr lang="zh-CN" altLang="en-US" sz="2800" dirty="0" smtClean="0">
                <a:solidFill>
                  <a:srgbClr val="0070C0"/>
                </a:solidFill>
                <a:latin typeface="Impact" pitchFamily="34" charset="0"/>
                <a:ea typeface="微软雅黑" pitchFamily="34" charset="-122"/>
                <a:cs typeface="宋体" charset="-122"/>
              </a:rPr>
              <a:t>结题答辩</a:t>
            </a:r>
            <a:endParaRPr lang="en-US" altLang="zh-CN" sz="2800" dirty="0">
              <a:solidFill>
                <a:srgbClr val="0070C0"/>
              </a:solidFill>
              <a:latin typeface="Impact" pitchFamily="34" charset="0"/>
              <a:ea typeface="微软雅黑" pitchFamily="34" charset="-122"/>
              <a:cs typeface="宋体" charset="-122"/>
            </a:endParaRPr>
          </a:p>
        </p:txBody>
      </p:sp>
      <p:sp>
        <p:nvSpPr>
          <p:cNvPr id="3" name="文本框 2"/>
          <p:cNvSpPr txBox="1"/>
          <p:nvPr/>
        </p:nvSpPr>
        <p:spPr>
          <a:xfrm>
            <a:off x="5022701" y="3346528"/>
            <a:ext cx="3708698" cy="1374735"/>
          </a:xfrm>
          <a:prstGeom prst="rect">
            <a:avLst/>
          </a:prstGeom>
          <a:noFill/>
        </p:spPr>
        <p:txBody>
          <a:bodyPr wrap="square" rtlCol="0">
            <a:spAutoFit/>
          </a:bodyPr>
          <a:lstStyle/>
          <a:p>
            <a:pPr algn="r">
              <a:lnSpc>
                <a:spcPts val="2000"/>
              </a:lnSpc>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组长</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奉捷</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(71116444)</a:t>
            </a:r>
          </a:p>
          <a:p>
            <a:pPr algn="r">
              <a:lnSpc>
                <a:spcPts val="2000"/>
              </a:lnSpc>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组员</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           </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梅磊</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(71118123) </a:t>
            </a:r>
          </a:p>
          <a:p>
            <a:pPr algn="r">
              <a:lnSpc>
                <a:spcPts val="2000"/>
              </a:lnSpc>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张睦婕</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(71117133)</a:t>
            </a:r>
          </a:p>
          <a:p>
            <a:pPr algn="r">
              <a:lnSpc>
                <a:spcPts val="2000"/>
              </a:lnSpc>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   周</a:t>
            </a: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嘉</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莹</a:t>
            </a:r>
            <a:r>
              <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rPr>
              <a:t>(71117336)</a:t>
            </a:r>
          </a:p>
          <a:p>
            <a:pPr algn="ctr">
              <a:lnSpc>
                <a:spcPts val="2000"/>
              </a:lnSpc>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      指导老师</a:t>
            </a: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  张祥</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6667"/>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375" autoRev="1" fill="hold">
                                          <p:stCondLst>
                                            <p:cond delay="0"/>
                                          </p:stCondLst>
                                        </p:cTn>
                                        <p:tgtEl>
                                          <p:spTgt spid="16"/>
                                        </p:tgtEl>
                                        <p:attrNameLst>
                                          <p:attrName>ppt_w</p:attrName>
                                        </p:attrNameLst>
                                      </p:cBhvr>
                                    </p:anim>
                                    <p:anim by="(#ppt_w*0.50)" calcmode="lin" valueType="num">
                                      <p:cBhvr>
                                        <p:cTn id="8" dur="375" decel="50000" autoRev="1" fill="hold">
                                          <p:stCondLst>
                                            <p:cond delay="0"/>
                                          </p:stCondLst>
                                        </p:cTn>
                                        <p:tgtEl>
                                          <p:spTgt spid="16"/>
                                        </p:tgtEl>
                                        <p:attrNameLst>
                                          <p:attrName>ppt_x</p:attrName>
                                        </p:attrNameLst>
                                      </p:cBhvr>
                                    </p:anim>
                                    <p:anim from="(-#ppt_h/2)" to="(#ppt_y)" calcmode="lin" valueType="num">
                                      <p:cBhvr>
                                        <p:cTn id="9" dur="750" fill="hold">
                                          <p:stCondLst>
                                            <p:cond delay="0"/>
                                          </p:stCondLst>
                                        </p:cTn>
                                        <p:tgtEl>
                                          <p:spTgt spid="16"/>
                                        </p:tgtEl>
                                        <p:attrNameLst>
                                          <p:attrName>ppt_y</p:attrName>
                                        </p:attrNameLst>
                                      </p:cBhvr>
                                    </p:anim>
                                    <p:animRot by="21600000">
                                      <p:cBhvr>
                                        <p:cTn id="10" dur="750" fill="hold">
                                          <p:stCondLst>
                                            <p:cond delay="0"/>
                                          </p:stCondLst>
                                        </p:cTn>
                                        <p:tgtEl>
                                          <p:spTgt spid="16"/>
                                        </p:tgtEl>
                                        <p:attrNameLst>
                                          <p:attrName>r</p:attrName>
                                        </p:attrNameLst>
                                      </p:cBhvr>
                                    </p:animRot>
                                  </p:childTnLst>
                                </p:cTn>
                              </p:par>
                            </p:childTnLst>
                          </p:cTn>
                        </p:par>
                        <p:par>
                          <p:cTn id="11" fill="hold">
                            <p:stCondLst>
                              <p:cond delay="1650"/>
                            </p:stCondLst>
                            <p:childTnLst>
                              <p:par>
                                <p:cTn id="12" presetID="2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2150"/>
                            </p:stCondLst>
                            <p:childTnLst>
                              <p:par>
                                <p:cTn id="16" presetID="56" presetClass="entr" presetSubtype="0" fill="hold" grpId="0" nodeType="afterEffect">
                                  <p:stCondLst>
                                    <p:cond delay="0"/>
                                  </p:stCondLst>
                                  <p:iterate type="lt">
                                    <p:tmPct val="6667"/>
                                  </p:iterate>
                                  <p:childTnLst>
                                    <p:set>
                                      <p:cBhvr>
                                        <p:cTn id="17" dur="1" fill="hold">
                                          <p:stCondLst>
                                            <p:cond delay="0"/>
                                          </p:stCondLst>
                                        </p:cTn>
                                        <p:tgtEl>
                                          <p:spTgt spid="20"/>
                                        </p:tgtEl>
                                        <p:attrNameLst>
                                          <p:attrName>style.visibility</p:attrName>
                                        </p:attrNameLst>
                                      </p:cBhvr>
                                      <p:to>
                                        <p:strVal val="visible"/>
                                      </p:to>
                                    </p:set>
                                    <p:anim by="(-#ppt_w*2)" calcmode="lin" valueType="num">
                                      <p:cBhvr rctx="PPT">
                                        <p:cTn id="18" dur="375" autoRev="1" fill="hold">
                                          <p:stCondLst>
                                            <p:cond delay="0"/>
                                          </p:stCondLst>
                                        </p:cTn>
                                        <p:tgtEl>
                                          <p:spTgt spid="20"/>
                                        </p:tgtEl>
                                        <p:attrNameLst>
                                          <p:attrName>ppt_w</p:attrName>
                                        </p:attrNameLst>
                                      </p:cBhvr>
                                    </p:anim>
                                    <p:anim by="(#ppt_w*0.50)" calcmode="lin" valueType="num">
                                      <p:cBhvr>
                                        <p:cTn id="19" dur="375" decel="50000" autoRev="1" fill="hold">
                                          <p:stCondLst>
                                            <p:cond delay="0"/>
                                          </p:stCondLst>
                                        </p:cTn>
                                        <p:tgtEl>
                                          <p:spTgt spid="20"/>
                                        </p:tgtEl>
                                        <p:attrNameLst>
                                          <p:attrName>ppt_x</p:attrName>
                                        </p:attrNameLst>
                                      </p:cBhvr>
                                    </p:anim>
                                    <p:anim from="(-#ppt_h/2)" to="(#ppt_y)" calcmode="lin" valueType="num">
                                      <p:cBhvr>
                                        <p:cTn id="20" dur="750" fill="hold">
                                          <p:stCondLst>
                                            <p:cond delay="0"/>
                                          </p:stCondLst>
                                        </p:cTn>
                                        <p:tgtEl>
                                          <p:spTgt spid="20"/>
                                        </p:tgtEl>
                                        <p:attrNameLst>
                                          <p:attrName>ppt_y</p:attrName>
                                        </p:attrNameLst>
                                      </p:cBhvr>
                                    </p:anim>
                                    <p:animRot by="21600000">
                                      <p:cBhvr>
                                        <p:cTn id="21" dur="750" fill="hold">
                                          <p:stCondLst>
                                            <p:cond delay="0"/>
                                          </p:stCondLst>
                                        </p:cTn>
                                        <p:tgtEl>
                                          <p:spTgt spid="20"/>
                                        </p:tgtEl>
                                        <p:attrNameLst>
                                          <p:attrName>r</p:attrName>
                                        </p:attrNameLst>
                                      </p:cBhvr>
                                    </p:animRot>
                                  </p:childTnLst>
                                </p:cTn>
                              </p:par>
                            </p:childTnLst>
                          </p:cTn>
                        </p:par>
                        <p:par>
                          <p:cTn id="22" fill="hold">
                            <p:stCondLst>
                              <p:cond delay="335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模型和算法选择</a:t>
            </a:r>
            <a:endParaRPr lang="zh-CN" altLang="en-US" dirty="0"/>
          </a:p>
        </p:txBody>
      </p:sp>
      <p:pic>
        <p:nvPicPr>
          <p:cNvPr id="1026" name="Picture 2" descr="Architecture of the BP-MLL neural networ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0376"/>
            <a:ext cx="3739106" cy="2772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Majority Voting KNN (K=6).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38" y="957531"/>
            <a:ext cx="4848355" cy="28751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620466" y="4277590"/>
            <a:ext cx="891591" cy="369332"/>
          </a:xfrm>
          <a:prstGeom prst="rect">
            <a:avLst/>
          </a:prstGeom>
          <a:noFill/>
        </p:spPr>
        <p:txBody>
          <a:bodyPr wrap="none" rtlCol="0">
            <a:spAutoFit/>
          </a:bodyPr>
          <a:lstStyle/>
          <a:p>
            <a:r>
              <a:rPr lang="en-US" altLang="zh-CN" dirty="0" smtClean="0"/>
              <a:t>BP-MLL</a:t>
            </a:r>
          </a:p>
        </p:txBody>
      </p:sp>
      <p:sp>
        <p:nvSpPr>
          <p:cNvPr id="5" name="文本框 4"/>
          <p:cNvSpPr txBox="1"/>
          <p:nvPr/>
        </p:nvSpPr>
        <p:spPr>
          <a:xfrm>
            <a:off x="6156970" y="4277590"/>
            <a:ext cx="1080120" cy="369332"/>
          </a:xfrm>
          <a:prstGeom prst="rect">
            <a:avLst/>
          </a:prstGeom>
          <a:noFill/>
        </p:spPr>
        <p:txBody>
          <a:bodyPr wrap="square" rtlCol="0">
            <a:spAutoFit/>
          </a:bodyPr>
          <a:lstStyle/>
          <a:p>
            <a:r>
              <a:rPr lang="en-US" altLang="zh-CN" dirty="0" smtClean="0"/>
              <a:t>KNN</a:t>
            </a:r>
          </a:p>
        </p:txBody>
      </p:sp>
      <p:grpSp>
        <p:nvGrpSpPr>
          <p:cNvPr id="8" name="组合 7"/>
          <p:cNvGrpSpPr/>
          <p:nvPr/>
        </p:nvGrpSpPr>
        <p:grpSpPr>
          <a:xfrm>
            <a:off x="692269" y="985322"/>
            <a:ext cx="3009464" cy="3009464"/>
            <a:chOff x="2483669" y="-813687"/>
            <a:chExt cx="3009464" cy="3009464"/>
          </a:xfrm>
        </p:grpSpPr>
        <p:sp>
          <p:nvSpPr>
            <p:cNvPr id="7" name="减号 6"/>
            <p:cNvSpPr/>
            <p:nvPr/>
          </p:nvSpPr>
          <p:spPr>
            <a:xfrm rot="2700000">
              <a:off x="2526746" y="6969"/>
              <a:ext cx="3009464" cy="136815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减号 12"/>
            <p:cNvSpPr/>
            <p:nvPr/>
          </p:nvSpPr>
          <p:spPr>
            <a:xfrm rot="8100000">
              <a:off x="2483669" y="-9867"/>
              <a:ext cx="3009464" cy="136815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988183" y="970376"/>
            <a:ext cx="3009464" cy="3009464"/>
            <a:chOff x="4603544" y="941815"/>
            <a:chExt cx="3009464" cy="3009464"/>
          </a:xfrm>
        </p:grpSpPr>
        <p:sp>
          <p:nvSpPr>
            <p:cNvPr id="14" name="减号 13"/>
            <p:cNvSpPr/>
            <p:nvPr/>
          </p:nvSpPr>
          <p:spPr>
            <a:xfrm rot="8100000">
              <a:off x="4603544" y="1777417"/>
              <a:ext cx="3009464" cy="136815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减号 14"/>
            <p:cNvSpPr/>
            <p:nvPr/>
          </p:nvSpPr>
          <p:spPr>
            <a:xfrm rot="2700000">
              <a:off x="4652237" y="1762471"/>
              <a:ext cx="3009464" cy="136815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7327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Bi-LSTM</a:t>
            </a:r>
          </a:p>
        </p:txBody>
      </p:sp>
      <p:sp>
        <p:nvSpPr>
          <p:cNvPr id="4" name="矩形 3"/>
          <p:cNvSpPr/>
          <p:nvPr/>
        </p:nvSpPr>
        <p:spPr>
          <a:xfrm>
            <a:off x="4932834" y="1132384"/>
            <a:ext cx="3744416" cy="1569660"/>
          </a:xfrm>
          <a:prstGeom prst="rect">
            <a:avLst/>
          </a:prstGeom>
        </p:spPr>
        <p:txBody>
          <a:bodyPr wrap="square">
            <a:spAutoFit/>
          </a:bodyPr>
          <a:lstStyle/>
          <a:p>
            <a:pPr algn="just"/>
            <a:r>
              <a:rPr lang="en-US" altLang="zh-CN" sz="1600" dirty="0" smtClean="0">
                <a:latin typeface="微软雅黑" panose="020B0503020204020204" pitchFamily="34" charset="-122"/>
                <a:ea typeface="微软雅黑" panose="020B0503020204020204" pitchFamily="34" charset="-122"/>
              </a:rPr>
              <a:t>LSTM</a:t>
            </a:r>
            <a:r>
              <a:rPr lang="zh-CN" altLang="zh-CN" sz="1600" dirty="0" smtClean="0">
                <a:latin typeface="微软雅黑" panose="020B0503020204020204" pitchFamily="34" charset="-122"/>
                <a:ea typeface="微软雅黑" panose="020B0503020204020204" pitchFamily="34" charset="-122"/>
              </a:rPr>
              <a:t>是</a:t>
            </a:r>
            <a:r>
              <a:rPr lang="en-US" altLang="zh-CN" sz="1600" dirty="0" smtClean="0">
                <a:latin typeface="微软雅黑" panose="020B0503020204020204" pitchFamily="34" charset="-122"/>
                <a:ea typeface="微软雅黑" panose="020B0503020204020204" pitchFamily="34" charset="-122"/>
              </a:rPr>
              <a:t>RNN</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一</a:t>
            </a:r>
            <a:r>
              <a:rPr lang="zh-CN" altLang="zh-CN" sz="1600" dirty="0" smtClean="0">
                <a:latin typeface="微软雅黑" panose="020B0503020204020204" pitchFamily="34" charset="-122"/>
                <a:ea typeface="微软雅黑" panose="020B0503020204020204" pitchFamily="34" charset="-122"/>
              </a:rPr>
              <a:t>种</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gn="just"/>
            <a:r>
              <a:rPr lang="en-US" altLang="zh-CN" sz="1600" dirty="0" smtClean="0">
                <a:latin typeface="微软雅黑" panose="020B0503020204020204" pitchFamily="34" charset="-122"/>
                <a:ea typeface="微软雅黑" panose="020B0503020204020204" pitchFamily="34" charset="-122"/>
              </a:rPr>
              <a:t>Bi-LSTM(Bi-directional </a:t>
            </a:r>
            <a:r>
              <a:rPr lang="en-US" altLang="zh-CN" sz="1600" dirty="0">
                <a:latin typeface="微软雅黑" panose="020B0503020204020204" pitchFamily="34" charset="-122"/>
                <a:ea typeface="微软雅黑" panose="020B0503020204020204" pitchFamily="34" charset="-122"/>
              </a:rPr>
              <a:t>Long Short-Term </a:t>
            </a:r>
            <a:r>
              <a:rPr lang="en-US" altLang="zh-CN" sz="1600" dirty="0" smtClean="0">
                <a:latin typeface="微软雅黑" panose="020B0503020204020204" pitchFamily="34" charset="-122"/>
                <a:ea typeface="微软雅黑" panose="020B0503020204020204" pitchFamily="34" charset="-122"/>
              </a:rPr>
              <a:t>Memory)</a:t>
            </a:r>
            <a:r>
              <a:rPr lang="zh-CN" altLang="zh-CN" sz="1600" dirty="0" smtClean="0">
                <a:latin typeface="微软雅黑" panose="020B0503020204020204" pitchFamily="34" charset="-122"/>
                <a:ea typeface="微软雅黑" panose="020B0503020204020204" pitchFamily="34" charset="-122"/>
              </a:rPr>
              <a:t> 由</a:t>
            </a:r>
            <a:r>
              <a:rPr lang="zh-CN" altLang="zh-CN" sz="1600" dirty="0">
                <a:latin typeface="微软雅黑" panose="020B0503020204020204" pitchFamily="34" charset="-122"/>
                <a:ea typeface="微软雅黑" panose="020B0503020204020204" pitchFamily="34" charset="-122"/>
              </a:rPr>
              <a:t>前向</a:t>
            </a:r>
            <a:r>
              <a:rPr lang="en-US" altLang="zh-CN" sz="1600" dirty="0">
                <a:latin typeface="微软雅黑" panose="020B0503020204020204" pitchFamily="34" charset="-122"/>
                <a:ea typeface="微软雅黑" panose="020B0503020204020204" pitchFamily="34" charset="-122"/>
              </a:rPr>
              <a:t>LSTM</a:t>
            </a:r>
            <a:r>
              <a:rPr lang="zh-CN" altLang="zh-CN" sz="1600" dirty="0">
                <a:latin typeface="微软雅黑" panose="020B0503020204020204" pitchFamily="34" charset="-122"/>
                <a:ea typeface="微软雅黑" panose="020B0503020204020204" pitchFamily="34" charset="-122"/>
              </a:rPr>
              <a:t>与后向</a:t>
            </a:r>
            <a:r>
              <a:rPr lang="en-US" altLang="zh-CN" sz="1600" dirty="0">
                <a:latin typeface="微软雅黑" panose="020B0503020204020204" pitchFamily="34" charset="-122"/>
                <a:ea typeface="微软雅黑" panose="020B0503020204020204" pitchFamily="34" charset="-122"/>
              </a:rPr>
              <a:t>LSTM</a:t>
            </a:r>
            <a:r>
              <a:rPr lang="zh-CN" altLang="zh-CN" sz="1600" dirty="0">
                <a:latin typeface="微软雅黑" panose="020B0503020204020204" pitchFamily="34" charset="-122"/>
                <a:ea typeface="微软雅黑" panose="020B0503020204020204" pitchFamily="34" charset="-122"/>
              </a:rPr>
              <a:t>组合而成</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在</a:t>
            </a:r>
            <a:r>
              <a:rPr lang="zh-CN" altLang="zh-CN" sz="1600" dirty="0" smtClean="0">
                <a:latin typeface="微软雅黑" panose="020B0503020204020204" pitchFamily="34" charset="-122"/>
                <a:ea typeface="微软雅黑" panose="020B0503020204020204" pitchFamily="34" charset="-122"/>
              </a:rPr>
              <a:t>自然语言处理任务中用来建模上下文信息</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Bi-LSTM</a:t>
            </a:r>
            <a:r>
              <a:rPr lang="zh-CN" altLang="en-US" sz="1600" dirty="0">
                <a:latin typeface="微软雅黑" panose="020B0503020204020204" pitchFamily="34" charset="-122"/>
                <a:ea typeface="微软雅黑" panose="020B0503020204020204" pitchFamily="34" charset="-122"/>
              </a:rPr>
              <a:t>可以更好的捕捉双向的语义</a:t>
            </a:r>
            <a:r>
              <a:rPr lang="zh-CN" altLang="en-US" sz="1600" dirty="0" smtClean="0">
                <a:latin typeface="微软雅黑" panose="020B0503020204020204" pitchFamily="34" charset="-122"/>
                <a:ea typeface="微软雅黑" panose="020B0503020204020204" pitchFamily="34" charset="-122"/>
              </a:rPr>
              <a:t>依赖。</a:t>
            </a:r>
            <a:endParaRPr lang="en-US" altLang="zh-CN" sz="1600" dirty="0" smtClean="0">
              <a:latin typeface="微软雅黑" panose="020B0503020204020204" pitchFamily="34" charset="-122"/>
              <a:ea typeface="微软雅黑" panose="020B0503020204020204" pitchFamily="34" charset="-122"/>
            </a:endParaRPr>
          </a:p>
        </p:txBody>
      </p:sp>
      <p:pic>
        <p:nvPicPr>
          <p:cNvPr id="5" name="图片 4" descr="https://image.jiqizhixin.com/uploads/editor/37a1ae9e-9e95-44e5-8746-e03085f7e7f8/1540354951193.png"/>
          <p:cNvPicPr/>
          <p:nvPr/>
        </p:nvPicPr>
        <p:blipFill>
          <a:blip r:embed="rId3">
            <a:extLst>
              <a:ext uri="{28A0092B-C50C-407E-A947-70E740481C1C}">
                <a14:useLocalDpi xmlns:a14="http://schemas.microsoft.com/office/drawing/2010/main" val="0"/>
              </a:ext>
            </a:extLst>
          </a:blip>
          <a:srcRect/>
          <a:stretch>
            <a:fillRect/>
          </a:stretch>
        </p:blipFill>
        <p:spPr bwMode="auto">
          <a:xfrm>
            <a:off x="108298" y="1020343"/>
            <a:ext cx="4421782" cy="3136377"/>
          </a:xfrm>
          <a:prstGeom prst="rect">
            <a:avLst/>
          </a:prstGeom>
          <a:noFill/>
          <a:ln>
            <a:noFill/>
          </a:ln>
        </p:spPr>
      </p:pic>
      <p:sp>
        <p:nvSpPr>
          <p:cNvPr id="7" name="矩形 6"/>
          <p:cNvSpPr/>
          <p:nvPr/>
        </p:nvSpPr>
        <p:spPr>
          <a:xfrm>
            <a:off x="4870094" y="2932584"/>
            <a:ext cx="3807156" cy="1323439"/>
          </a:xfrm>
          <a:prstGeom prst="rect">
            <a:avLst/>
          </a:prstGeom>
        </p:spPr>
        <p:txBody>
          <a:bodyPr wrap="square">
            <a:spAutoFit/>
          </a:bodyPr>
          <a:lstStyle/>
          <a:p>
            <a:pPr marL="285750" indent="-285750" algn="just">
              <a:buFont typeface="Arial" panose="020B0604020202020204" pitchFamily="34" charset="0"/>
              <a:buChar char="•"/>
            </a:pPr>
            <a:r>
              <a:rPr lang="zh-CN" altLang="en-US" sz="1600" dirty="0" smtClean="0">
                <a:solidFill>
                  <a:srgbClr val="0070C0"/>
                </a:solidFill>
                <a:latin typeface="微软雅黑" panose="020B0503020204020204" pitchFamily="34" charset="-122"/>
                <a:ea typeface="微软雅黑" panose="020B0503020204020204" pitchFamily="34" charset="-122"/>
              </a:rPr>
              <a:t>“我</a:t>
            </a:r>
            <a:r>
              <a:rPr lang="zh-CN" altLang="en-US" sz="1600" dirty="0">
                <a:solidFill>
                  <a:srgbClr val="0070C0"/>
                </a:solidFill>
                <a:latin typeface="微软雅黑" panose="020B0503020204020204" pitchFamily="34" charset="-122"/>
                <a:ea typeface="微软雅黑" panose="020B0503020204020204" pitchFamily="34" charset="-122"/>
              </a:rPr>
              <a:t>不觉得他好</a:t>
            </a:r>
            <a:r>
              <a:rPr lang="zh-CN" altLang="en-US" sz="1600" dirty="0" smtClean="0">
                <a:solidFill>
                  <a:srgbClr val="0070C0"/>
                </a:solidFill>
                <a:latin typeface="微软雅黑" panose="020B0503020204020204" pitchFamily="34" charset="-122"/>
                <a:ea typeface="微软雅黑" panose="020B0503020204020204" pitchFamily="34" charset="-122"/>
              </a:rPr>
              <a:t>”，“不”</a:t>
            </a:r>
            <a:r>
              <a:rPr lang="zh-CN" altLang="en-US" sz="1600" dirty="0">
                <a:solidFill>
                  <a:srgbClr val="0070C0"/>
                </a:solidFill>
                <a:latin typeface="微软雅黑" panose="020B0503020204020204" pitchFamily="34" charset="-122"/>
                <a:ea typeface="微软雅黑" panose="020B0503020204020204" pitchFamily="34" charset="-122"/>
              </a:rPr>
              <a:t>字是对后面“好”的否定，即该句子的情感极性是</a:t>
            </a:r>
            <a:r>
              <a:rPr lang="zh-CN" altLang="en-US" sz="1600" dirty="0" smtClean="0">
                <a:solidFill>
                  <a:srgbClr val="0070C0"/>
                </a:solidFill>
                <a:latin typeface="微软雅黑" panose="020B0503020204020204" pitchFamily="34" charset="-122"/>
                <a:ea typeface="微软雅黑" panose="020B0503020204020204" pitchFamily="34" charset="-122"/>
              </a:rPr>
              <a:t>贬义。</a:t>
            </a:r>
            <a:endParaRPr lang="en-US" altLang="zh-CN" sz="1600" dirty="0" smtClean="0">
              <a:solidFill>
                <a:srgbClr val="0070C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smtClean="0">
                <a:solidFill>
                  <a:srgbClr val="0070C0"/>
                </a:solidFill>
                <a:latin typeface="微软雅黑" panose="020B0503020204020204" pitchFamily="34" charset="-122"/>
                <a:ea typeface="微软雅黑" panose="020B0503020204020204" pitchFamily="34" charset="-122"/>
              </a:rPr>
              <a:t>“这个</a:t>
            </a:r>
            <a:r>
              <a:rPr lang="zh-CN" altLang="en-US" sz="1600" dirty="0">
                <a:solidFill>
                  <a:srgbClr val="0070C0"/>
                </a:solidFill>
                <a:latin typeface="微软雅黑" panose="020B0503020204020204" pitchFamily="34" charset="-122"/>
                <a:ea typeface="微软雅黑" panose="020B0503020204020204" pitchFamily="34" charset="-122"/>
              </a:rPr>
              <a:t>餐厅脏得</a:t>
            </a:r>
            <a:r>
              <a:rPr lang="zh-CN" altLang="en-US" sz="1600" dirty="0" smtClean="0">
                <a:solidFill>
                  <a:srgbClr val="0070C0"/>
                </a:solidFill>
                <a:latin typeface="微软雅黑" panose="020B0503020204020204" pitchFamily="34" charset="-122"/>
                <a:ea typeface="微软雅黑" panose="020B0503020204020204" pitchFamily="34" charset="-122"/>
              </a:rPr>
              <a:t>不行”，“不行”</a:t>
            </a:r>
            <a:r>
              <a:rPr lang="zh-CN" altLang="en-US" sz="1600" dirty="0">
                <a:solidFill>
                  <a:srgbClr val="0070C0"/>
                </a:solidFill>
                <a:latin typeface="微软雅黑" panose="020B0503020204020204" pitchFamily="34" charset="-122"/>
                <a:ea typeface="微软雅黑" panose="020B0503020204020204" pitchFamily="34" charset="-122"/>
              </a:rPr>
              <a:t>是对“脏”的程度的一种</a:t>
            </a:r>
            <a:r>
              <a:rPr lang="zh-CN" altLang="en-US" sz="1600" dirty="0" smtClean="0">
                <a:solidFill>
                  <a:srgbClr val="0070C0"/>
                </a:solidFill>
                <a:latin typeface="微软雅黑" panose="020B0503020204020204" pitchFamily="34" charset="-122"/>
                <a:ea typeface="微软雅黑" panose="020B0503020204020204" pitchFamily="34" charset="-122"/>
              </a:rPr>
              <a:t>修饰。</a:t>
            </a:r>
            <a:endParaRPr lang="zh-CN" altLang="en-US" sz="16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59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3"/>
          </p:nvPr>
        </p:nvSpPr>
        <p:spPr>
          <a:xfrm>
            <a:off x="252314" y="316359"/>
            <a:ext cx="3024336" cy="383977"/>
          </a:xfrm>
        </p:spPr>
        <p:txBody>
          <a:bodyPr>
            <a:normAutofit/>
          </a:bodyPr>
          <a:lstStyle/>
          <a:p>
            <a:r>
              <a:rPr lang="en-US" altLang="zh-CN" dirty="0" smtClean="0"/>
              <a:t>Bi-LSTM+ATTENTION</a:t>
            </a:r>
          </a:p>
        </p:txBody>
      </p:sp>
      <p:pic>
        <p:nvPicPr>
          <p:cNvPr id="5" name="图片 4" descr="https://img2018.cnblogs.com/blog/1335117/201901/1335117-20190102140027405-1649634369.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314" y="988368"/>
            <a:ext cx="5244662" cy="2880320"/>
          </a:xfrm>
          <a:prstGeom prst="rect">
            <a:avLst/>
          </a:prstGeom>
          <a:noFill/>
          <a:ln>
            <a:noFill/>
          </a:ln>
        </p:spPr>
      </p:pic>
      <p:sp>
        <p:nvSpPr>
          <p:cNvPr id="6" name="矩形 5"/>
          <p:cNvSpPr/>
          <p:nvPr/>
        </p:nvSpPr>
        <p:spPr>
          <a:xfrm>
            <a:off x="5940946" y="1420416"/>
            <a:ext cx="2736304" cy="2308324"/>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 Bi-LSTM + Attention </a:t>
            </a:r>
            <a:r>
              <a:rPr lang="zh-CN" altLang="en-US" dirty="0" smtClean="0">
                <a:latin typeface="微软雅黑" panose="020B0503020204020204" pitchFamily="34" charset="-122"/>
                <a:ea typeface="微软雅黑" panose="020B0503020204020204" pitchFamily="34" charset="-122"/>
              </a:rPr>
              <a:t>是在 </a:t>
            </a:r>
            <a:r>
              <a:rPr lang="zh-CN" altLang="en-US" dirty="0">
                <a:latin typeface="微软雅黑" panose="020B0503020204020204" pitchFamily="34" charset="-122"/>
                <a:ea typeface="微软雅黑" panose="020B0503020204020204" pitchFamily="34" charset="-122"/>
              </a:rPr>
              <a:t>Bi-LSTM 的模型上加入 </a:t>
            </a:r>
            <a:r>
              <a:rPr lang="zh-CN" altLang="en-US" dirty="0" smtClean="0">
                <a:latin typeface="微软雅黑" panose="020B0503020204020204" pitchFamily="34" charset="-122"/>
                <a:ea typeface="微软雅黑" panose="020B0503020204020204" pitchFamily="34" charset="-122"/>
              </a:rPr>
              <a:t>Attention层，Attention </a:t>
            </a:r>
            <a:r>
              <a:rPr lang="zh-CN" altLang="en-US" dirty="0">
                <a:latin typeface="微软雅黑" panose="020B0503020204020204" pitchFamily="34" charset="-122"/>
                <a:ea typeface="微软雅黑" panose="020B0503020204020204" pitchFamily="34" charset="-122"/>
              </a:rPr>
              <a:t>是先计算每个时序的权重</a:t>
            </a:r>
            <a:r>
              <a:rPr lang="zh-CN" altLang="en-US" dirty="0" smtClean="0">
                <a:latin typeface="微软雅黑" panose="020B0503020204020204" pitchFamily="34" charset="-122"/>
                <a:ea typeface="微软雅黑" panose="020B0503020204020204" pitchFamily="34" charset="-122"/>
              </a:rPr>
              <a:t>，然后</a:t>
            </a:r>
            <a:r>
              <a:rPr lang="zh-CN" altLang="en-US" dirty="0">
                <a:latin typeface="微软雅黑" panose="020B0503020204020204" pitchFamily="34" charset="-122"/>
                <a:ea typeface="微软雅黑" panose="020B0503020204020204" pitchFamily="34" charset="-122"/>
              </a:rPr>
              <a:t>将所有时序 的向量进行加权和作为特征向量，然后</a:t>
            </a:r>
            <a:r>
              <a:rPr lang="zh-CN" altLang="en-US" dirty="0" smtClean="0">
                <a:latin typeface="微软雅黑" panose="020B0503020204020204" pitchFamily="34" charset="-122"/>
                <a:ea typeface="微软雅黑" panose="020B0503020204020204" pitchFamily="34" charset="-122"/>
              </a:rPr>
              <a:t>进行softmax </a:t>
            </a:r>
            <a:r>
              <a:rPr lang="zh-CN" altLang="en-US" dirty="0">
                <a:latin typeface="微软雅黑" panose="020B0503020204020204" pitchFamily="34" charset="-122"/>
                <a:ea typeface="微软雅黑" panose="020B0503020204020204" pitchFamily="34" charset="-122"/>
              </a:rPr>
              <a:t>分类</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22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rtpLSTM流程图 (1)"/>
          <p:cNvPicPr/>
          <p:nvPr/>
        </p:nvPicPr>
        <p:blipFill rotWithShape="1">
          <a:blip r:embed="rId3">
            <a:extLst>
              <a:ext uri="{28A0092B-C50C-407E-A947-70E740481C1C}">
                <a14:useLocalDpi xmlns:a14="http://schemas.microsoft.com/office/drawing/2010/main" val="0"/>
              </a:ext>
            </a:extLst>
          </a:blip>
          <a:srcRect l="23299"/>
          <a:stretch/>
        </p:blipFill>
        <p:spPr bwMode="auto">
          <a:xfrm>
            <a:off x="2628578" y="-307776"/>
            <a:ext cx="3692652" cy="5715571"/>
          </a:xfrm>
          <a:prstGeom prst="rect">
            <a:avLst/>
          </a:prstGeom>
          <a:noFill/>
          <a:ln>
            <a:noFill/>
          </a:ln>
          <a:extLst>
            <a:ext uri="{53640926-AAD7-44D8-BBD7-CCE9431645EC}">
              <a14:shadowObscured xmlns:a14="http://schemas.microsoft.com/office/drawing/2010/main"/>
            </a:ext>
          </a:extLst>
        </p:spPr>
      </p:pic>
      <p:sp>
        <p:nvSpPr>
          <p:cNvPr id="4" name="文本占位符 1"/>
          <p:cNvSpPr>
            <a:spLocks noGrp="1"/>
          </p:cNvSpPr>
          <p:nvPr>
            <p:ph type="body" sz="quarter" idx="13"/>
          </p:nvPr>
        </p:nvSpPr>
        <p:spPr>
          <a:xfrm>
            <a:off x="252314" y="316359"/>
            <a:ext cx="1944687" cy="299145"/>
          </a:xfrm>
        </p:spPr>
        <p:txBody>
          <a:bodyPr>
            <a:normAutofit fontScale="92500" lnSpcReduction="10000"/>
          </a:bodyPr>
          <a:lstStyle/>
          <a:p>
            <a:r>
              <a:rPr lang="en-US" altLang="zh-CN" dirty="0" smtClean="0"/>
              <a:t>Bi-LSTM</a:t>
            </a:r>
          </a:p>
        </p:txBody>
      </p:sp>
    </p:spTree>
    <p:extLst>
      <p:ext uri="{BB962C8B-B14F-4D97-AF65-F5344CB8AC3E}">
        <p14:creationId xmlns:p14="http://schemas.microsoft.com/office/powerpoint/2010/main" val="414827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BERT</a:t>
            </a:r>
            <a:endParaRPr lang="zh-CN" altLang="en-US" dirty="0"/>
          </a:p>
        </p:txBody>
      </p:sp>
      <p:pic>
        <p:nvPicPr>
          <p:cNvPr id="3" name="Picture"/>
          <p:cNvPicPr/>
          <p:nvPr/>
        </p:nvPicPr>
        <p:blipFill>
          <a:blip r:embed="rId3"/>
          <a:stretch>
            <a:fillRect/>
          </a:stretch>
        </p:blipFill>
        <p:spPr bwMode="auto">
          <a:xfrm>
            <a:off x="1764482" y="465931"/>
            <a:ext cx="5334000" cy="4496435"/>
          </a:xfrm>
          <a:prstGeom prst="rect">
            <a:avLst/>
          </a:prstGeom>
          <a:noFill/>
          <a:ln w="9525">
            <a:noFill/>
            <a:headEnd/>
            <a:tailEnd/>
          </a:ln>
        </p:spPr>
      </p:pic>
    </p:spTree>
    <p:extLst>
      <p:ext uri="{BB962C8B-B14F-4D97-AF65-F5344CB8AC3E}">
        <p14:creationId xmlns:p14="http://schemas.microsoft.com/office/powerpoint/2010/main" val="73340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77500" lnSpcReduction="20000"/>
          </a:bodyPr>
          <a:lstStyle/>
          <a:p>
            <a:r>
              <a:rPr lang="en-US" altLang="zh-CN" dirty="0" smtClean="0"/>
              <a:t>Position Encoding</a:t>
            </a:r>
            <a:endParaRPr lang="zh-CN" altLang="en-US" dirty="0"/>
          </a:p>
        </p:txBody>
      </p:sp>
      <p:sp>
        <p:nvSpPr>
          <p:cNvPr id="3" name="AutoShape 2" descr="https://upload-images.jianshu.io/upload_images/1667471-1ba3ee50c7646def.png?imageMogr2/auto-orient/strip|imageView2/2/format/webp"/>
          <p:cNvSpPr>
            <a:spLocks noChangeAspect="1" noChangeArrowheads="1"/>
          </p:cNvSpPr>
          <p:nvPr/>
        </p:nvSpPr>
        <p:spPr bwMode="auto">
          <a:xfrm>
            <a:off x="2988618" y="2788568"/>
            <a:ext cx="4320480" cy="43204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images.jianshu.io/upload_images/1667471-1ba3ee50c7646def.png?imageMogr2/auto-orient/strip|imageView2/2/w/1200/format/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upload-images.jianshu.io/upload_images/1667471-1ba3ee50c7646de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546" y="615504"/>
            <a:ext cx="4648192" cy="340542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2451553" y="4228728"/>
            <a:ext cx="4426177" cy="838243"/>
          </a:xfrm>
          <a:prstGeom prst="rect">
            <a:avLst/>
          </a:prstGeom>
        </p:spPr>
      </p:pic>
    </p:spTree>
    <p:extLst>
      <p:ext uri="{BB962C8B-B14F-4D97-AF65-F5344CB8AC3E}">
        <p14:creationId xmlns:p14="http://schemas.microsoft.com/office/powerpoint/2010/main" val="241133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Self-Attention</a:t>
            </a:r>
            <a:endParaRPr lang="zh-CN" altLang="en-US" dirty="0"/>
          </a:p>
        </p:txBody>
      </p:sp>
      <p:pic>
        <p:nvPicPr>
          <p:cNvPr id="3" name="Picture"/>
          <p:cNvPicPr/>
          <p:nvPr/>
        </p:nvPicPr>
        <p:blipFill>
          <a:blip r:embed="rId3"/>
          <a:stretch>
            <a:fillRect/>
          </a:stretch>
        </p:blipFill>
        <p:spPr bwMode="auto">
          <a:xfrm>
            <a:off x="1476450" y="916360"/>
            <a:ext cx="5334000" cy="2986405"/>
          </a:xfrm>
          <a:prstGeom prst="rect">
            <a:avLst/>
          </a:prstGeom>
          <a:noFill/>
          <a:ln w="9525">
            <a:noFill/>
            <a:headEnd/>
            <a:tailEnd/>
          </a:ln>
        </p:spPr>
      </p:pic>
      <p:pic>
        <p:nvPicPr>
          <p:cNvPr id="4" name="图片 3"/>
          <p:cNvPicPr>
            <a:picLocks noChangeAspect="1"/>
          </p:cNvPicPr>
          <p:nvPr/>
        </p:nvPicPr>
        <p:blipFill>
          <a:blip r:embed="rId4"/>
          <a:stretch>
            <a:fillRect/>
          </a:stretch>
        </p:blipFill>
        <p:spPr>
          <a:xfrm>
            <a:off x="2772594" y="4228174"/>
            <a:ext cx="3111660" cy="444523"/>
          </a:xfrm>
          <a:prstGeom prst="rect">
            <a:avLst/>
          </a:prstGeom>
        </p:spPr>
      </p:pic>
    </p:spTree>
    <p:extLst>
      <p:ext uri="{BB962C8B-B14F-4D97-AF65-F5344CB8AC3E}">
        <p14:creationId xmlns:p14="http://schemas.microsoft.com/office/powerpoint/2010/main" val="344182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BERT</a:t>
            </a:r>
            <a:endParaRPr lang="zh-CN" altLang="en-US" dirty="0"/>
          </a:p>
        </p:txBody>
      </p:sp>
      <p:sp>
        <p:nvSpPr>
          <p:cNvPr id="4" name="文本框 3"/>
          <p:cNvSpPr txBox="1"/>
          <p:nvPr/>
        </p:nvSpPr>
        <p:spPr>
          <a:xfrm>
            <a:off x="1044402" y="4012704"/>
            <a:ext cx="7128792" cy="954107"/>
          </a:xfrm>
          <a:prstGeom prst="rect">
            <a:avLst/>
          </a:prstGeom>
          <a:noFill/>
        </p:spPr>
        <p:txBody>
          <a:bodyPr wrap="square" rtlCol="0">
            <a:spAutoFit/>
          </a:bodyPr>
          <a:lstStyle/>
          <a:p>
            <a:r>
              <a:rPr lang="en-US" altLang="zh-CN" sz="2800" dirty="0" smtClean="0">
                <a:latin typeface="+mj-lt"/>
              </a:rPr>
              <a:t>The animal didn’t cross the street because </a:t>
            </a:r>
            <a:r>
              <a:rPr lang="en-US" altLang="zh-CN" sz="2800" dirty="0" smtClean="0">
                <a:solidFill>
                  <a:srgbClr val="FF0000"/>
                </a:solidFill>
                <a:latin typeface="+mj-lt"/>
              </a:rPr>
              <a:t>it</a:t>
            </a:r>
            <a:r>
              <a:rPr lang="en-US" altLang="zh-CN" sz="2800" dirty="0" smtClean="0">
                <a:latin typeface="+mj-lt"/>
              </a:rPr>
              <a:t> was too tired.</a:t>
            </a:r>
            <a:endParaRPr lang="zh-CN" altLang="en-US" sz="2800" dirty="0">
              <a:latin typeface="+mj-lt"/>
            </a:endParaRPr>
          </a:p>
        </p:txBody>
      </p:sp>
      <p:pic>
        <p:nvPicPr>
          <p:cNvPr id="6" name="图片 5"/>
          <p:cNvPicPr>
            <a:picLocks noChangeAspect="1"/>
          </p:cNvPicPr>
          <p:nvPr/>
        </p:nvPicPr>
        <p:blipFill>
          <a:blip r:embed="rId3"/>
          <a:stretch>
            <a:fillRect/>
          </a:stretch>
        </p:blipFill>
        <p:spPr>
          <a:xfrm>
            <a:off x="2340546" y="615504"/>
            <a:ext cx="4197566" cy="3264068"/>
          </a:xfrm>
          <a:prstGeom prst="rect">
            <a:avLst/>
          </a:prstGeom>
        </p:spPr>
      </p:pic>
    </p:spTree>
    <p:extLst>
      <p:ext uri="{BB962C8B-B14F-4D97-AF65-F5344CB8AC3E}">
        <p14:creationId xmlns:p14="http://schemas.microsoft.com/office/powerpoint/2010/main" val="261138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03</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3"/>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1469949" y="2752040"/>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4297834" y="1852464"/>
            <a:ext cx="3178239" cy="615553"/>
          </a:xfrm>
          <a:prstGeom prst="rect">
            <a:avLst/>
          </a:prstGeom>
        </p:spPr>
        <p:txBody>
          <a:bodyPr wrap="square" lIns="0" tIns="0" rIns="0" bIns="0">
            <a:spAutoFit/>
          </a:bodyPr>
          <a:lstStyle/>
          <a:p>
            <a:pPr lvl="0" algn="ctr">
              <a:buNone/>
            </a:pPr>
            <a:r>
              <a:rPr lang="zh-CN" altLang="en-US" sz="4000" b="1" dirty="0" smtClean="0">
                <a:solidFill>
                  <a:schemeClr val="bg1">
                    <a:lumMod val="50000"/>
                  </a:schemeClr>
                </a:solidFill>
                <a:latin typeface="微软雅黑" pitchFamily="34" charset="-122"/>
                <a:ea typeface="微软雅黑" pitchFamily="34" charset="-122"/>
              </a:rPr>
              <a:t>项目完成情况</a:t>
            </a:r>
            <a:endParaRPr lang="zh-CN" altLang="zh-CN" sz="4000" b="1"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8319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731" y="67059"/>
            <a:ext cx="1516329" cy="342666"/>
          </a:xfrm>
        </p:spPr>
        <p:txBody>
          <a:bodyPr/>
          <a:lstStyle/>
          <a:p>
            <a:r>
              <a:rPr lang="zh-CN" altLang="en-US" sz="1800" dirty="0" smtClean="0">
                <a:latin typeface="微软雅黑" panose="020B0503020204020204" pitchFamily="34" charset="-122"/>
                <a:ea typeface="微软雅黑" panose="020B0503020204020204" pitchFamily="34" charset="-122"/>
              </a:rPr>
              <a:t>项目完成情况</a:t>
            </a:r>
            <a:endParaRPr lang="zh-CN" altLang="en-US" sz="1800" dirty="0">
              <a:latin typeface="微软雅黑" panose="020B0503020204020204" pitchFamily="34" charset="-122"/>
              <a:ea typeface="微软雅黑" panose="020B0503020204020204" pitchFamily="34" charset="-122"/>
            </a:endParaRPr>
          </a:p>
        </p:txBody>
      </p:sp>
      <p:sp>
        <p:nvSpPr>
          <p:cNvPr id="3" name="椭圆 2"/>
          <p:cNvSpPr/>
          <p:nvPr/>
        </p:nvSpPr>
        <p:spPr>
          <a:xfrm>
            <a:off x="3625700"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3625700"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26761"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56245"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2071" y="1038710"/>
            <a:ext cx="246824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构建训练集</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696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 calcmode="lin" valueType="num">
                                      <p:cBhvr>
                                        <p:cTn id="13" dur="500" fill="hold"/>
                                        <p:tgtEl>
                                          <p:spTgt spid="7"/>
                                        </p:tgtEl>
                                        <p:attrNameLst>
                                          <p:attrName>style.rotation</p:attrName>
                                        </p:attrNameLst>
                                      </p:cBhvr>
                                      <p:tavLst>
                                        <p:tav tm="0">
                                          <p:val>
                                            <p:fltVal val="90"/>
                                          </p:val>
                                        </p:tav>
                                        <p:tav tm="100000">
                                          <p:val>
                                            <p:fltVal val="0"/>
                                          </p:val>
                                        </p:tav>
                                      </p:tavLst>
                                    </p:anim>
                                    <p:animEffect transition="in" filter="fade">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SubTitle_1"/>
          <p:cNvSpPr/>
          <p:nvPr>
            <p:custDataLst>
              <p:tags r:id="rId1"/>
            </p:custDataLst>
          </p:nvPr>
        </p:nvSpPr>
        <p:spPr>
          <a:xfrm>
            <a:off x="3826424" y="1680641"/>
            <a:ext cx="2854167" cy="52809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68" tIns="0" rIns="0" bIns="0" rtlCol="0" anchor="ctr" anchorCtr="0">
            <a:noAutofit/>
          </a:bodyPr>
          <a:lstStyle/>
          <a:p>
            <a:r>
              <a:rPr lang="zh-CN" altLang="en-US" sz="17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项目简介</a:t>
            </a:r>
            <a:endParaRPr lang="en-US" altLang="zh-CN" sz="1700"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1"/>
          <p:cNvSpPr txBox="1"/>
          <p:nvPr>
            <p:custDataLst>
              <p:tags r:id="rId2"/>
            </p:custDataLst>
          </p:nvPr>
        </p:nvSpPr>
        <p:spPr>
          <a:xfrm flipH="1">
            <a:off x="3979786" y="1715139"/>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01</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26" name="MH_SubTitle_2"/>
          <p:cNvSpPr/>
          <p:nvPr>
            <p:custDataLst>
              <p:tags r:id="rId3"/>
            </p:custDataLst>
          </p:nvPr>
        </p:nvSpPr>
        <p:spPr>
          <a:xfrm flipH="1">
            <a:off x="2464998" y="2387315"/>
            <a:ext cx="2853078" cy="527273"/>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16" tIns="0" rIns="0" bIns="0" rtlCol="0" anchor="ctr">
            <a:noAutofit/>
          </a:bodyPr>
          <a:lstStyle/>
          <a:p>
            <a:pPr lvl="0"/>
            <a:r>
              <a:rPr lang="zh-CN" altLang="en-US" sz="17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项目技术路线</a:t>
            </a:r>
            <a:endParaRPr lang="en-US" altLang="zh-CN" sz="1700"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2"/>
          <p:cNvSpPr txBox="1"/>
          <p:nvPr>
            <p:custDataLst>
              <p:tags r:id="rId4"/>
            </p:custDataLst>
          </p:nvPr>
        </p:nvSpPr>
        <p:spPr>
          <a:xfrm flipH="1">
            <a:off x="4581378" y="2421405"/>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02</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28" name="MH_SubTitle_1"/>
          <p:cNvSpPr/>
          <p:nvPr>
            <p:custDataLst>
              <p:tags r:id="rId5"/>
            </p:custDataLst>
          </p:nvPr>
        </p:nvSpPr>
        <p:spPr>
          <a:xfrm>
            <a:off x="3826424" y="3052445"/>
            <a:ext cx="2854167" cy="52809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68" tIns="0" rIns="0" bIns="0" rtlCol="0" anchor="ctr" anchorCtr="0">
            <a:noAutofit/>
          </a:bodyPr>
          <a:lstStyle/>
          <a:p>
            <a:r>
              <a:rPr lang="zh-CN" altLang="en-US" sz="17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项目完成情况</a:t>
            </a:r>
            <a:endParaRPr lang="en-US" altLang="zh-CN" sz="17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1"/>
          <p:cNvSpPr txBox="1"/>
          <p:nvPr>
            <p:custDataLst>
              <p:tags r:id="rId6"/>
            </p:custDataLst>
          </p:nvPr>
        </p:nvSpPr>
        <p:spPr>
          <a:xfrm flipH="1">
            <a:off x="3979786" y="3086943"/>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03</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30" name="MH_SubTitle_2"/>
          <p:cNvSpPr/>
          <p:nvPr>
            <p:custDataLst>
              <p:tags r:id="rId7"/>
            </p:custDataLst>
          </p:nvPr>
        </p:nvSpPr>
        <p:spPr>
          <a:xfrm flipH="1">
            <a:off x="2464998" y="3759119"/>
            <a:ext cx="2853078" cy="527273"/>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4"/>
          </a:solidFill>
          <a:ln w="25400" cap="flat" cmpd="sng" algn="ctr">
            <a:noFill/>
            <a:prstDash val="solid"/>
          </a:ln>
          <a:effectLst/>
        </p:spPr>
        <p:txBody>
          <a:bodyPr wrap="square" lIns="230416" tIns="0" rIns="0" bIns="0" rtlCol="0" anchor="ctr">
            <a:noAutofit/>
          </a:bodyPr>
          <a:lstStyle/>
          <a:p>
            <a:pPr lvl="0"/>
            <a:r>
              <a:rPr lang="zh-CN" altLang="en-US" sz="17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项目总结</a:t>
            </a:r>
            <a:endParaRPr lang="en-US" altLang="zh-CN" sz="1700"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2"/>
          <p:cNvSpPr txBox="1"/>
          <p:nvPr>
            <p:custDataLst>
              <p:tags r:id="rId8"/>
            </p:custDataLst>
          </p:nvPr>
        </p:nvSpPr>
        <p:spPr>
          <a:xfrm flipH="1">
            <a:off x="4581378" y="3793208"/>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04</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32" name="MH_Others_1"/>
          <p:cNvSpPr txBox="1"/>
          <p:nvPr>
            <p:custDataLst>
              <p:tags r:id="rId9"/>
            </p:custDataLst>
          </p:nvPr>
        </p:nvSpPr>
        <p:spPr>
          <a:xfrm>
            <a:off x="3036440" y="866720"/>
            <a:ext cx="1194506" cy="481674"/>
          </a:xfrm>
          <a:prstGeom prst="rect">
            <a:avLst/>
          </a:prstGeom>
          <a:noFill/>
        </p:spPr>
        <p:txBody>
          <a:bodyPr vert="horz" wrap="square" lIns="0" tIns="0" rIns="0" bIns="0" rtlCol="0" anchor="ctr" anchorCtr="0">
            <a:spAutoFit/>
          </a:bodyPr>
          <a:lstStyle/>
          <a:p>
            <a:pPr algn="ctr"/>
            <a:r>
              <a:rPr lang="zh-CN" altLang="en-US"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3" name="MH_Others_2"/>
          <p:cNvSpPr txBox="1"/>
          <p:nvPr>
            <p:custDataLst>
              <p:tags r:id="rId10"/>
            </p:custDataLst>
          </p:nvPr>
        </p:nvSpPr>
        <p:spPr>
          <a:xfrm>
            <a:off x="4476624" y="866734"/>
            <a:ext cx="2255066" cy="481674"/>
          </a:xfrm>
          <a:prstGeom prst="rect">
            <a:avLst/>
          </a:prstGeom>
          <a:noFill/>
        </p:spPr>
        <p:txBody>
          <a:bodyPr wrap="square" lIns="0" tIns="0" rIns="0" bIns="0">
            <a:spAutoFit/>
          </a:bodyPr>
          <a:lstStyle/>
          <a:p>
            <a:pPr algn="ctr">
              <a:defRPr/>
            </a:pPr>
            <a:r>
              <a:rPr lang="en-US" altLang="zh-CN"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by="(-#ppt_w*2)" calcmode="lin" valueType="num">
                                      <p:cBhvr rctx="PPT">
                                        <p:cTn id="7" dur="500" autoRev="1" fill="hold">
                                          <p:stCondLst>
                                            <p:cond delay="0"/>
                                          </p:stCondLst>
                                        </p:cTn>
                                        <p:tgtEl>
                                          <p:spTgt spid="32"/>
                                        </p:tgtEl>
                                        <p:attrNameLst>
                                          <p:attrName>ppt_w</p:attrName>
                                        </p:attrNameLst>
                                      </p:cBhvr>
                                    </p:anim>
                                    <p:anim by="(#ppt_w*0.50)" calcmode="lin" valueType="num">
                                      <p:cBhvr>
                                        <p:cTn id="8" dur="500" decel="50000" autoRev="1" fill="hold">
                                          <p:stCondLst>
                                            <p:cond delay="0"/>
                                          </p:stCondLst>
                                        </p:cTn>
                                        <p:tgtEl>
                                          <p:spTgt spid="32"/>
                                        </p:tgtEl>
                                        <p:attrNameLst>
                                          <p:attrName>ppt_x</p:attrName>
                                        </p:attrNameLst>
                                      </p:cBhvr>
                                    </p:anim>
                                    <p:anim from="(-#ppt_h/2)" to="(#ppt_y)" calcmode="lin" valueType="num">
                                      <p:cBhvr>
                                        <p:cTn id="9" dur="1000" fill="hold">
                                          <p:stCondLst>
                                            <p:cond delay="0"/>
                                          </p:stCondLst>
                                        </p:cTn>
                                        <p:tgtEl>
                                          <p:spTgt spid="32"/>
                                        </p:tgtEl>
                                        <p:attrNameLst>
                                          <p:attrName>ppt_y</p:attrName>
                                        </p:attrNameLst>
                                      </p:cBhvr>
                                    </p:anim>
                                    <p:animRot by="21600000">
                                      <p:cBhvr>
                                        <p:cTn id="10" dur="1000" fill="hold">
                                          <p:stCondLst>
                                            <p:cond delay="0"/>
                                          </p:stCondLst>
                                        </p:cTn>
                                        <p:tgtEl>
                                          <p:spTgt spid="3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1+#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0-#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0-#ppt_w/2"/>
                                          </p:val>
                                        </p:tav>
                                        <p:tav tm="100000">
                                          <p:val>
                                            <p:strVal val="#ppt_x"/>
                                          </p:val>
                                        </p:tav>
                                      </p:tavLst>
                                    </p:anim>
                                    <p:anim calcmode="lin" valueType="num">
                                      <p:cBhvr additive="base">
                                        <p:cTn id="46" dur="500" fill="hold"/>
                                        <p:tgtEl>
                                          <p:spTgt spid="3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0-#ppt_w/2"/>
                                          </p:val>
                                        </p:tav>
                                        <p:tav tm="100000">
                                          <p:val>
                                            <p:strVal val="#ppt_x"/>
                                          </p:val>
                                        </p:tav>
                                      </p:tavLst>
                                    </p:anim>
                                    <p:anim calcmode="lin" valueType="num">
                                      <p:cBhvr additive="base">
                                        <p:cTn id="5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P spid="30" grpId="0" animBg="1"/>
      <p:bldP spid="31" grpId="0"/>
      <p:bldP spid="32"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2434" y="3148608"/>
            <a:ext cx="6192688" cy="93610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依照项目组成员对医学文献中 PICOT 内容的理解，对精心筛选出的</a:t>
            </a:r>
            <a:r>
              <a:rPr lang="zh-CN" altLang="en-US" dirty="0" smtClean="0">
                <a:latin typeface="微软雅黑" panose="020B0503020204020204" pitchFamily="34" charset="-122"/>
                <a:ea typeface="微软雅黑" panose="020B0503020204020204" pitchFamily="34" charset="-122"/>
              </a:rPr>
              <a:t>数百篇</a:t>
            </a:r>
            <a:r>
              <a:rPr lang="zh-CN" altLang="en-US" dirty="0">
                <a:latin typeface="微软雅黑" panose="020B0503020204020204" pitchFamily="34" charset="-122"/>
                <a:ea typeface="微软雅黑" panose="020B0503020204020204" pitchFamily="34" charset="-122"/>
              </a:rPr>
              <a:t>医学文献进行粗细两种粒度的数据集标注，制作成训练集为后面的</a:t>
            </a:r>
            <a:r>
              <a:rPr lang="zh-CN" altLang="en-US" dirty="0" smtClean="0">
                <a:latin typeface="微软雅黑" panose="020B0503020204020204" pitchFamily="34" charset="-122"/>
                <a:ea typeface="微软雅黑" panose="020B0503020204020204" pitchFamily="34" charset="-122"/>
              </a:rPr>
              <a:t>研究</a:t>
            </a:r>
            <a:r>
              <a:rPr lang="zh-CN" altLang="en-US" dirty="0">
                <a:latin typeface="微软雅黑" panose="020B0503020204020204" pitchFamily="34" charset="-122"/>
                <a:ea typeface="微软雅黑" panose="020B0503020204020204" pitchFamily="34" charset="-122"/>
              </a:rPr>
              <a:t>做</a:t>
            </a:r>
            <a:r>
              <a:rPr lang="zh-CN" altLang="en-US" dirty="0" smtClean="0">
                <a:latin typeface="微软雅黑" panose="020B0503020204020204" pitchFamily="34" charset="-122"/>
                <a:ea typeface="微软雅黑" panose="020B0503020204020204" pitchFamily="34" charset="-122"/>
              </a:rPr>
              <a:t>准备。</a:t>
            </a:r>
            <a:endParaRPr lang="zh-CN" altLang="en-US" dirty="0">
              <a:latin typeface="微软雅黑" panose="020B0503020204020204" pitchFamily="34" charset="-122"/>
              <a:ea typeface="微软雅黑" panose="020B0503020204020204" pitchFamily="34" charset="-122"/>
            </a:endParaRP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044402" y="844352"/>
            <a:ext cx="6581961" cy="1742504"/>
          </a:xfrm>
          <a:prstGeom prst="rect">
            <a:avLst/>
          </a:prstGeom>
          <a:noFill/>
          <a:ln w="9525">
            <a:noFill/>
          </a:ln>
        </p:spPr>
      </p:pic>
      <p:sp>
        <p:nvSpPr>
          <p:cNvPr id="5" name="标题 1"/>
          <p:cNvSpPr>
            <a:spLocks noGrp="1"/>
          </p:cNvSpPr>
          <p:nvPr>
            <p:ph type="title"/>
          </p:nvPr>
        </p:nvSpPr>
        <p:spPr>
          <a:xfrm>
            <a:off x="450731" y="67059"/>
            <a:ext cx="1516329" cy="342666"/>
          </a:xfrm>
        </p:spPr>
        <p:txBody>
          <a:bodyPr/>
          <a:lstStyle/>
          <a:p>
            <a:r>
              <a:rPr lang="zh-CN" altLang="en-US" sz="1800" dirty="0" smtClean="0">
                <a:latin typeface="微软雅黑" panose="020B0503020204020204" pitchFamily="34" charset="-122"/>
                <a:ea typeface="微软雅黑" panose="020B0503020204020204" pitchFamily="34" charset="-122"/>
              </a:rPr>
              <a:t>项目完成情况</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267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725" y="67059"/>
            <a:ext cx="1516330" cy="342666"/>
          </a:xfrm>
        </p:spPr>
        <p:txBody>
          <a:bodyPr/>
          <a:lstStyle/>
          <a:p>
            <a:r>
              <a:rPr lang="zh-CN" altLang="en-US" sz="1800" dirty="0"/>
              <a:t>项目技术路线</a:t>
            </a:r>
          </a:p>
        </p:txBody>
      </p:sp>
      <p:sp>
        <p:nvSpPr>
          <p:cNvPr id="3" name="椭圆 2"/>
          <p:cNvSpPr/>
          <p:nvPr/>
        </p:nvSpPr>
        <p:spPr>
          <a:xfrm>
            <a:off x="3625700"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4840859"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3625700"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5310112"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26761"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56245"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2071" y="1038710"/>
            <a:ext cx="246824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构建训练集</a:t>
            </a:r>
            <a:endParaRPr lang="en-US" altLang="zh-CN" b="1"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H="1" flipV="1">
            <a:off x="5423249"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23249"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95143" y="1062353"/>
            <a:ext cx="2650445" cy="369332"/>
          </a:xfrm>
          <a:prstGeom prst="rect">
            <a:avLst/>
          </a:prstGeom>
          <a:noFill/>
        </p:spPr>
        <p:txBody>
          <a:bodyPr wrap="square" rtlCol="0">
            <a:spAutoFit/>
          </a:bodyPr>
          <a:lstStyle/>
          <a:p>
            <a:pPr>
              <a:spcBef>
                <a:spcPts val="450"/>
              </a:spcBef>
            </a:pPr>
            <a:r>
              <a:rPr lang="zh-CN" altLang="en-US" b="1" dirty="0" smtClean="0">
                <a:latin typeface="微软雅黑" panose="020B0503020204020204" pitchFamily="34" charset="-122"/>
                <a:ea typeface="微软雅黑" panose="020B0503020204020204" pitchFamily="34" charset="-122"/>
              </a:rPr>
              <a:t>    训练集</a:t>
            </a:r>
            <a:r>
              <a:rPr lang="zh-CN" altLang="en-US" b="1" dirty="0">
                <a:latin typeface="微软雅黑" panose="020B0503020204020204" pitchFamily="34" charset="-122"/>
                <a:ea typeface="微软雅黑" panose="020B0503020204020204" pitchFamily="34" charset="-122"/>
              </a:rPr>
              <a:t>预处理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1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 calcmode="lin" valueType="num">
                                      <p:cBhvr>
                                        <p:cTn id="13" dur="500" fill="hold"/>
                                        <p:tgtEl>
                                          <p:spTgt spid="8"/>
                                        </p:tgtEl>
                                        <p:attrNameLst>
                                          <p:attrName>style.rotation</p:attrName>
                                        </p:attrNameLst>
                                      </p:cBhvr>
                                      <p:tavLst>
                                        <p:tav tm="0">
                                          <p:val>
                                            <p:fltVal val="90"/>
                                          </p:val>
                                        </p:tav>
                                        <p:tav tm="100000">
                                          <p:val>
                                            <p:fltVal val="0"/>
                                          </p:val>
                                        </p:tav>
                                      </p:tavLst>
                                    </p:anim>
                                    <p:animEffect transition="in" filter="fade">
                                      <p:cBhvr>
                                        <p:cTn id="14" dur="500"/>
                                        <p:tgtEl>
                                          <p:spTgt spid="8"/>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253" y="63616"/>
            <a:ext cx="1516329" cy="342666"/>
          </a:xfrm>
        </p:spPr>
        <p:txBody>
          <a:bodyPr/>
          <a:lstStyle/>
          <a:p>
            <a:r>
              <a:rPr lang="zh-CN" altLang="en-US" sz="1800" dirty="0" smtClean="0"/>
              <a:t>项目技术路线</a:t>
            </a:r>
            <a:endParaRPr lang="zh-CN" altLang="en-US" sz="1800" dirty="0"/>
          </a:p>
        </p:txBody>
      </p:sp>
      <p:pic>
        <p:nvPicPr>
          <p:cNvPr id="5" name="图片 4"/>
          <p:cNvPicPr/>
          <p:nvPr/>
        </p:nvPicPr>
        <p:blipFill rotWithShape="1">
          <a:blip r:embed="rId3">
            <a:extLst>
              <a:ext uri="{28A0092B-C50C-407E-A947-70E740481C1C}">
                <a14:useLocalDpi xmlns:a14="http://schemas.microsoft.com/office/drawing/2010/main" val="0"/>
              </a:ext>
            </a:extLst>
          </a:blip>
          <a:srcRect r="6315"/>
          <a:stretch/>
        </p:blipFill>
        <p:spPr>
          <a:xfrm>
            <a:off x="0" y="2627704"/>
            <a:ext cx="3204642" cy="2521080"/>
          </a:xfrm>
          <a:prstGeom prst="rect">
            <a:avLst/>
          </a:prstGeom>
        </p:spPr>
      </p:pic>
      <p:pic>
        <p:nvPicPr>
          <p:cNvPr id="4" name="图片 3"/>
          <p:cNvPicPr/>
          <p:nvPr/>
        </p:nvPicPr>
        <p:blipFill rotWithShape="1">
          <a:blip r:embed="rId4">
            <a:extLst>
              <a:ext uri="{28A0092B-C50C-407E-A947-70E740481C1C}">
                <a14:useLocalDpi xmlns:a14="http://schemas.microsoft.com/office/drawing/2010/main" val="0"/>
              </a:ext>
            </a:extLst>
          </a:blip>
          <a:srcRect l="1309" t="2006" r="1670" b="1920"/>
          <a:stretch/>
        </p:blipFill>
        <p:spPr>
          <a:xfrm>
            <a:off x="1" y="425620"/>
            <a:ext cx="3204642" cy="2388127"/>
          </a:xfrm>
          <a:prstGeom prst="rect">
            <a:avLst/>
          </a:prstGeom>
        </p:spPr>
      </p:pic>
      <p:sp>
        <p:nvSpPr>
          <p:cNvPr id="7" name="矩形 6"/>
          <p:cNvSpPr/>
          <p:nvPr/>
        </p:nvSpPr>
        <p:spPr>
          <a:xfrm>
            <a:off x="3996730" y="916360"/>
            <a:ext cx="4572000" cy="3513591"/>
          </a:xfrm>
          <a:prstGeom prst="rect">
            <a:avLst/>
          </a:prstGeom>
        </p:spPr>
        <p:txBody>
          <a:bodyPr>
            <a:spAutoFit/>
          </a:bodyPr>
          <a:lstStyle/>
          <a:p>
            <a:pPr marL="285750" indent="-285750">
              <a:lnSpc>
                <a:spcPts val="3000"/>
              </a:lnSpc>
              <a:buFont typeface="Arial" panose="020B0604020202020204" pitchFamily="34" charset="0"/>
              <a:buChar char="•"/>
            </a:pPr>
            <a:r>
              <a:rPr lang="zh-CN" altLang="en-US" dirty="0">
                <a:latin typeface="+mj-ea"/>
                <a:ea typeface="+mj-ea"/>
              </a:rPr>
              <a:t>去掉了无用的标点符号、停用词，保留文章中的数字，以及对字母做统一的小写化操作。</a:t>
            </a:r>
          </a:p>
          <a:p>
            <a:pPr marL="285750" indent="-285750">
              <a:lnSpc>
                <a:spcPts val="3000"/>
              </a:lnSpc>
              <a:buFont typeface="Arial" panose="020B0604020202020204" pitchFamily="34" charset="0"/>
              <a:buChar char="•"/>
            </a:pPr>
            <a:r>
              <a:rPr lang="zh-CN" altLang="en-US" dirty="0">
                <a:latin typeface="+mj-ea"/>
                <a:ea typeface="+mj-ea"/>
              </a:rPr>
              <a:t>预处理前，平均句长为</a:t>
            </a:r>
            <a:r>
              <a:rPr lang="en-US" altLang="zh-CN" dirty="0">
                <a:latin typeface="+mj-ea"/>
                <a:ea typeface="+mj-ea"/>
              </a:rPr>
              <a:t>421</a:t>
            </a:r>
            <a:r>
              <a:rPr lang="zh-CN" altLang="en-US" dirty="0">
                <a:latin typeface="+mj-ea"/>
                <a:ea typeface="+mj-ea"/>
              </a:rPr>
              <a:t>；预处理后，平均句长为</a:t>
            </a:r>
            <a:r>
              <a:rPr lang="en-US" altLang="zh-CN" dirty="0">
                <a:latin typeface="+mj-ea"/>
                <a:ea typeface="+mj-ea"/>
              </a:rPr>
              <a:t>48</a:t>
            </a:r>
            <a:r>
              <a:rPr lang="zh-CN" altLang="en-US" dirty="0">
                <a:latin typeface="+mj-ea"/>
                <a:ea typeface="+mj-ea"/>
              </a:rPr>
              <a:t>。预处理前后相差数据较大，证明数据集中存在较多对训练无用的停用词，进行预处理可以有效消除停用词的影响，对后续的训练过程十分有利。</a:t>
            </a:r>
          </a:p>
        </p:txBody>
      </p:sp>
    </p:spTree>
    <p:extLst>
      <p:ext uri="{BB962C8B-B14F-4D97-AF65-F5344CB8AC3E}">
        <p14:creationId xmlns:p14="http://schemas.microsoft.com/office/powerpoint/2010/main" val="341562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725" y="67059"/>
            <a:ext cx="1516330" cy="342666"/>
          </a:xfrm>
        </p:spPr>
        <p:txBody>
          <a:bodyPr/>
          <a:lstStyle/>
          <a:p>
            <a:r>
              <a:rPr lang="zh-CN" altLang="en-US" sz="1800" dirty="0"/>
              <a:t>项目技术路线</a:t>
            </a:r>
          </a:p>
        </p:txBody>
      </p:sp>
      <p:sp>
        <p:nvSpPr>
          <p:cNvPr id="3" name="椭圆 2"/>
          <p:cNvSpPr/>
          <p:nvPr/>
        </p:nvSpPr>
        <p:spPr>
          <a:xfrm>
            <a:off x="3625700"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3625700" y="3090968"/>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4840859"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3625700"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5310112"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椭圆 8"/>
          <p:cNvSpPr/>
          <p:nvPr/>
        </p:nvSpPr>
        <p:spPr>
          <a:xfrm>
            <a:off x="3625700" y="3558919"/>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26761"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56245"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2071" y="1038710"/>
            <a:ext cx="246824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构建训练集</a:t>
            </a:r>
            <a:endParaRPr lang="en-US" altLang="zh-CN" b="1"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H="1" flipV="1">
            <a:off x="5423249"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23249"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95143" y="1062353"/>
            <a:ext cx="2650445" cy="369332"/>
          </a:xfrm>
          <a:prstGeom prst="rect">
            <a:avLst/>
          </a:prstGeom>
          <a:noFill/>
        </p:spPr>
        <p:txBody>
          <a:bodyPr wrap="square" rtlCol="0">
            <a:spAutoFit/>
          </a:bodyPr>
          <a:lstStyle/>
          <a:p>
            <a:pPr>
              <a:spcBef>
                <a:spcPts val="450"/>
              </a:spcBef>
            </a:pPr>
            <a:r>
              <a:rPr lang="zh-CN" altLang="en-US" b="1" dirty="0" smtClean="0">
                <a:latin typeface="微软雅黑" panose="020B0503020204020204" pitchFamily="34" charset="-122"/>
                <a:ea typeface="微软雅黑" panose="020B0503020204020204" pitchFamily="34" charset="-122"/>
              </a:rPr>
              <a:t>    训练集</a:t>
            </a:r>
            <a:r>
              <a:rPr lang="zh-CN" altLang="en-US" b="1" dirty="0">
                <a:latin typeface="微软雅黑" panose="020B0503020204020204" pitchFamily="34" charset="-122"/>
                <a:ea typeface="微软雅黑" panose="020B0503020204020204" pitchFamily="34" charset="-122"/>
              </a:rPr>
              <a:t>预处理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726761" y="3872655"/>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56245" y="4317554"/>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42078" y="3889549"/>
            <a:ext cx="2259531" cy="369332"/>
          </a:xfrm>
          <a:prstGeom prst="rect">
            <a:avLst/>
          </a:prstGeom>
          <a:noFill/>
        </p:spPr>
        <p:txBody>
          <a:bodyPr wrap="square" rtlCol="0">
            <a:spAutoFit/>
          </a:bodyPr>
          <a:lstStyle/>
          <a:p>
            <a:pPr>
              <a:spcBef>
                <a:spcPts val="450"/>
              </a:spcBef>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模型训练</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47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 calcmode="lin" valueType="num">
                                      <p:cBhvr>
                                        <p:cTn id="13" dur="500" fill="hold"/>
                                        <p:tgtEl>
                                          <p:spTgt spid="9"/>
                                        </p:tgtEl>
                                        <p:attrNameLst>
                                          <p:attrName>style.rotation</p:attrName>
                                        </p:attrNameLst>
                                      </p:cBhvr>
                                      <p:tavLst>
                                        <p:tav tm="0">
                                          <p:val>
                                            <p:fltVal val="90"/>
                                          </p:val>
                                        </p:tav>
                                        <p:tav tm="100000">
                                          <p:val>
                                            <p:fltVal val="0"/>
                                          </p:val>
                                        </p:tav>
                                      </p:tavLst>
                                    </p:anim>
                                    <p:animEffect transition="in" filter="fade">
                                      <p:cBhvr>
                                        <p:cTn id="14" dur="500"/>
                                        <p:tgtEl>
                                          <p:spTgt spid="9"/>
                                        </p:tgtEl>
                                      </p:cBhvr>
                                    </p:animEffect>
                                  </p:childTnLst>
                                </p:cTn>
                              </p:par>
                              <p:par>
                                <p:cTn id="15" presetID="22" presetClass="entr" presetSubtype="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par>
                                <p:cTn id="18" presetID="22" presetClass="entr" presetSubtype="2"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255" y="63616"/>
            <a:ext cx="1516329" cy="342666"/>
          </a:xfrm>
        </p:spPr>
        <p:txBody>
          <a:bodyPr/>
          <a:lstStyle/>
          <a:p>
            <a:r>
              <a:rPr lang="zh-CN" altLang="en-US" sz="1800" dirty="0" smtClean="0"/>
              <a:t>项目技术路线</a:t>
            </a:r>
            <a:endParaRPr lang="zh-CN" altLang="en-US" sz="1800" dirty="0"/>
          </a:p>
        </p:txBody>
      </p:sp>
      <p:sp>
        <p:nvSpPr>
          <p:cNvPr id="4" name="矩形 3"/>
          <p:cNvSpPr/>
          <p:nvPr/>
        </p:nvSpPr>
        <p:spPr>
          <a:xfrm>
            <a:off x="5004842" y="1492424"/>
            <a:ext cx="3024336" cy="2400657"/>
          </a:xfrm>
          <a:prstGeom prst="rect">
            <a:avLst/>
          </a:prstGeom>
        </p:spPr>
        <p:txBody>
          <a:bodyPr wrap="square">
            <a:spAutoFit/>
          </a:bodyPr>
          <a:lstStyle/>
          <a:p>
            <a:pPr algn="just">
              <a:lnSpc>
                <a:spcPts val="3000"/>
              </a:lnSpc>
            </a:pPr>
            <a:r>
              <a:rPr lang="zh-CN" altLang="zh-CN" dirty="0">
                <a:latin typeface="+mj-ea"/>
                <a:ea typeface="+mj-ea"/>
                <a:cs typeface="Times New Roman" panose="02020603050405020304" pitchFamily="18" charset="0"/>
              </a:rPr>
              <a:t>为适应当前需要解决的医学文献</a:t>
            </a:r>
            <a:r>
              <a:rPr lang="en-US" altLang="zh-CN" dirty="0">
                <a:latin typeface="+mj-ea"/>
                <a:ea typeface="+mj-ea"/>
                <a:cs typeface="Times New Roman" panose="02020603050405020304" pitchFamily="18" charset="0"/>
              </a:rPr>
              <a:t>PICOT</a:t>
            </a:r>
            <a:r>
              <a:rPr lang="zh-CN" altLang="zh-CN" dirty="0">
                <a:latin typeface="+mj-ea"/>
                <a:ea typeface="+mj-ea"/>
                <a:cs typeface="Times New Roman" panose="02020603050405020304" pitchFamily="18" charset="0"/>
              </a:rPr>
              <a:t>多标签分类问题，对</a:t>
            </a:r>
            <a:r>
              <a:rPr lang="en-US" altLang="zh-CN" dirty="0">
                <a:latin typeface="+mj-ea"/>
                <a:ea typeface="+mj-ea"/>
                <a:cs typeface="Times New Roman" panose="02020603050405020304" pitchFamily="18" charset="0"/>
              </a:rPr>
              <a:t>Bi-LSTM</a:t>
            </a:r>
            <a:r>
              <a:rPr lang="zh-CN" altLang="zh-CN" dirty="0">
                <a:latin typeface="+mj-ea"/>
                <a:ea typeface="+mj-ea"/>
                <a:cs typeface="Times New Roman" panose="02020603050405020304" pitchFamily="18" charset="0"/>
              </a:rPr>
              <a:t>和</a:t>
            </a:r>
            <a:r>
              <a:rPr lang="en-US" altLang="zh-CN" dirty="0">
                <a:latin typeface="+mj-ea"/>
                <a:ea typeface="+mj-ea"/>
                <a:cs typeface="Times New Roman" panose="02020603050405020304" pitchFamily="18" charset="0"/>
              </a:rPr>
              <a:t>BERT</a:t>
            </a:r>
            <a:r>
              <a:rPr lang="zh-CN" altLang="zh-CN" dirty="0">
                <a:latin typeface="+mj-ea"/>
                <a:ea typeface="+mj-ea"/>
                <a:cs typeface="Times New Roman" panose="02020603050405020304" pitchFamily="18" charset="0"/>
              </a:rPr>
              <a:t>两种模型进行一定程度上的修改后，都成功完成了多标签分类的</a:t>
            </a:r>
            <a:r>
              <a:rPr lang="zh-CN" altLang="zh-CN" dirty="0" smtClean="0">
                <a:latin typeface="+mj-ea"/>
                <a:ea typeface="+mj-ea"/>
                <a:cs typeface="Times New Roman" panose="02020603050405020304" pitchFamily="18" charset="0"/>
              </a:rPr>
              <a:t>任务</a:t>
            </a:r>
            <a:r>
              <a:rPr lang="zh-CN" altLang="en-US" dirty="0">
                <a:latin typeface="+mj-ea"/>
                <a:ea typeface="+mj-ea"/>
                <a:cs typeface="Times New Roman" panose="02020603050405020304" pitchFamily="18" charset="0"/>
              </a:rPr>
              <a:t>。</a:t>
            </a:r>
            <a:endParaRPr lang="zh-CN" altLang="en-US" dirty="0">
              <a:latin typeface="+mj-ea"/>
              <a:ea typeface="+mj-ea"/>
            </a:endParaRPr>
          </a:p>
        </p:txBody>
      </p:sp>
      <p:pic>
        <p:nvPicPr>
          <p:cNvPr id="5" name="图片 4" descr="C:\Users\温莎公爵\AppData\Local\Microsoft\Windows\INetCache\Content.Word\model train vs validation loss.png"/>
          <p:cNvPicPr/>
          <p:nvPr/>
        </p:nvPicPr>
        <p:blipFill>
          <a:blip r:embed="rId2">
            <a:extLst>
              <a:ext uri="{28A0092B-C50C-407E-A947-70E740481C1C}">
                <a14:useLocalDpi xmlns:a14="http://schemas.microsoft.com/office/drawing/2010/main" val="0"/>
              </a:ext>
            </a:extLst>
          </a:blip>
          <a:srcRect/>
          <a:stretch>
            <a:fillRect/>
          </a:stretch>
        </p:blipFill>
        <p:spPr bwMode="auto">
          <a:xfrm>
            <a:off x="252314" y="988368"/>
            <a:ext cx="4464496" cy="3240360"/>
          </a:xfrm>
          <a:prstGeom prst="rect">
            <a:avLst/>
          </a:prstGeom>
          <a:noFill/>
          <a:ln>
            <a:noFill/>
          </a:ln>
        </p:spPr>
      </p:pic>
    </p:spTree>
    <p:extLst>
      <p:ext uri="{BB962C8B-B14F-4D97-AF65-F5344CB8AC3E}">
        <p14:creationId xmlns:p14="http://schemas.microsoft.com/office/powerpoint/2010/main" val="30897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725" y="67059"/>
            <a:ext cx="1516330" cy="342666"/>
          </a:xfrm>
        </p:spPr>
        <p:txBody>
          <a:bodyPr/>
          <a:lstStyle/>
          <a:p>
            <a:r>
              <a:rPr lang="zh-CN" altLang="en-US" sz="1800" dirty="0"/>
              <a:t>项目技术路线</a:t>
            </a:r>
          </a:p>
        </p:txBody>
      </p:sp>
      <p:sp>
        <p:nvSpPr>
          <p:cNvPr id="3" name="椭圆 2"/>
          <p:cNvSpPr/>
          <p:nvPr/>
        </p:nvSpPr>
        <p:spPr>
          <a:xfrm>
            <a:off x="3625700"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3625700" y="3090968"/>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 name="椭圆 4"/>
          <p:cNvSpPr/>
          <p:nvPr/>
        </p:nvSpPr>
        <p:spPr>
          <a:xfrm>
            <a:off x="4840859" y="3090968"/>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4840859" y="1961517"/>
            <a:ext cx="695527" cy="69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3625700"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5310112" y="1961517"/>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椭圆 8"/>
          <p:cNvSpPr/>
          <p:nvPr/>
        </p:nvSpPr>
        <p:spPr>
          <a:xfrm>
            <a:off x="3625700" y="3558919"/>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5310112" y="3558919"/>
            <a:ext cx="226274" cy="226274"/>
          </a:xfrm>
          <a:prstGeom prst="ellipse">
            <a:avLst/>
          </a:pr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26761"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56245"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2071" y="1038710"/>
            <a:ext cx="246824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构建训练集</a:t>
            </a:r>
            <a:endParaRPr lang="en-US" altLang="zh-CN" b="1"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H="1" flipV="1">
            <a:off x="5423249" y="1451576"/>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23249" y="1451575"/>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95143" y="1062353"/>
            <a:ext cx="2650445" cy="369332"/>
          </a:xfrm>
          <a:prstGeom prst="rect">
            <a:avLst/>
          </a:prstGeom>
          <a:noFill/>
        </p:spPr>
        <p:txBody>
          <a:bodyPr wrap="square" rtlCol="0">
            <a:spAutoFit/>
          </a:bodyPr>
          <a:lstStyle/>
          <a:p>
            <a:pPr>
              <a:spcBef>
                <a:spcPts val="450"/>
              </a:spcBef>
            </a:pPr>
            <a:r>
              <a:rPr lang="zh-CN" altLang="en-US" b="1" dirty="0" smtClean="0">
                <a:latin typeface="微软雅黑" panose="020B0503020204020204" pitchFamily="34" charset="-122"/>
                <a:ea typeface="微软雅黑" panose="020B0503020204020204" pitchFamily="34" charset="-122"/>
              </a:rPr>
              <a:t>    训练集</a:t>
            </a:r>
            <a:r>
              <a:rPr lang="zh-CN" altLang="en-US" b="1" dirty="0">
                <a:latin typeface="微软雅黑" panose="020B0503020204020204" pitchFamily="34" charset="-122"/>
                <a:ea typeface="微软雅黑" panose="020B0503020204020204" pitchFamily="34" charset="-122"/>
              </a:rPr>
              <a:t>预处理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726761" y="3872655"/>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56245" y="4317554"/>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423249" y="3872655"/>
            <a:ext cx="0" cy="44489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423249" y="4317554"/>
            <a:ext cx="2970516" cy="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42078" y="3889549"/>
            <a:ext cx="2259531" cy="369332"/>
          </a:xfrm>
          <a:prstGeom prst="rect">
            <a:avLst/>
          </a:prstGeom>
          <a:noFill/>
        </p:spPr>
        <p:txBody>
          <a:bodyPr wrap="square" rtlCol="0">
            <a:spAutoFit/>
          </a:bodyPr>
          <a:lstStyle/>
          <a:p>
            <a:pPr>
              <a:spcBef>
                <a:spcPts val="450"/>
              </a:spcBef>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模型训练</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32573" y="3623936"/>
            <a:ext cx="2261192" cy="646331"/>
          </a:xfrm>
          <a:prstGeom prst="rect">
            <a:avLst/>
          </a:prstGeom>
          <a:noFill/>
        </p:spPr>
        <p:txBody>
          <a:bodyPr wrap="square" rtlCol="0">
            <a:spAutoFit/>
          </a:bodyPr>
          <a:lstStyle/>
          <a:p>
            <a:pPr algn="r">
              <a:spcBef>
                <a:spcPts val="450"/>
              </a:spcBef>
            </a:pPr>
            <a:r>
              <a:rPr lang="zh-CN" altLang="en-US" b="1" dirty="0" smtClean="0">
                <a:latin typeface="微软雅黑" panose="020B0503020204020204" pitchFamily="34" charset="-122"/>
                <a:ea typeface="微软雅黑" panose="020B0503020204020204" pitchFamily="34" charset="-122"/>
              </a:rPr>
              <a:t>粗细粒度阈值划分和标签预测</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884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 calcmode="lin" valueType="num">
                                      <p:cBhvr>
                                        <p:cTn id="13" dur="500" fill="hold"/>
                                        <p:tgtEl>
                                          <p:spTgt spid="10"/>
                                        </p:tgtEl>
                                        <p:attrNameLst>
                                          <p:attrName>style.rotation</p:attrName>
                                        </p:attrNameLst>
                                      </p:cBhvr>
                                      <p:tavLst>
                                        <p:tav tm="0">
                                          <p:val>
                                            <p:fltVal val="90"/>
                                          </p:val>
                                        </p:tav>
                                        <p:tav tm="100000">
                                          <p:val>
                                            <p:fltVal val="0"/>
                                          </p:val>
                                        </p:tav>
                                      </p:tavLst>
                                    </p:anim>
                                    <p:animEffect transition="in" filter="fade">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28779" y="1204392"/>
            <a:ext cx="4464496" cy="861774"/>
          </a:xfrm>
          <a:prstGeom prst="rect">
            <a:avLst/>
          </a:prstGeom>
        </p:spPr>
        <p:txBody>
          <a:bodyPr wrap="square">
            <a:spAutoFit/>
          </a:bodyPr>
          <a:lstStyle/>
          <a:p>
            <a:pPr>
              <a:lnSpc>
                <a:spcPts val="3000"/>
              </a:lnSpc>
            </a:pPr>
            <a:r>
              <a:rPr lang="zh-CN" altLang="en-US" dirty="0" smtClean="0">
                <a:latin typeface="+mj-ea"/>
                <a:ea typeface="+mj-ea"/>
                <a:cs typeface="Times New Roman" panose="02020603050405020304" pitchFamily="18" charset="0"/>
              </a:rPr>
              <a:t>采用</a:t>
            </a:r>
            <a:r>
              <a:rPr lang="en-US" altLang="zh-CN" dirty="0" smtClean="0">
                <a:latin typeface="+mj-ea"/>
                <a:ea typeface="+mj-ea"/>
                <a:cs typeface="Times New Roman" panose="02020603050405020304" pitchFamily="18" charset="0"/>
              </a:rPr>
              <a:t>gird-search</a:t>
            </a:r>
            <a:r>
              <a:rPr lang="zh-CN" altLang="en-US" dirty="0" smtClean="0">
                <a:latin typeface="+mj-ea"/>
                <a:ea typeface="+mj-ea"/>
                <a:cs typeface="Times New Roman" panose="02020603050405020304" pitchFamily="18" charset="0"/>
              </a:rPr>
              <a:t>方法对</a:t>
            </a:r>
            <a:r>
              <a:rPr lang="en-US" altLang="zh-CN" dirty="0" smtClean="0">
                <a:latin typeface="+mj-ea"/>
                <a:ea typeface="+mj-ea"/>
                <a:cs typeface="Times New Roman" panose="02020603050405020304" pitchFamily="18" charset="0"/>
              </a:rPr>
              <a:t>PIO</a:t>
            </a:r>
            <a:r>
              <a:rPr lang="zh-CN" altLang="en-US" dirty="0" smtClean="0">
                <a:latin typeface="+mj-ea"/>
                <a:ea typeface="+mj-ea"/>
                <a:cs typeface="Times New Roman" panose="02020603050405020304" pitchFamily="18" charset="0"/>
              </a:rPr>
              <a:t>三个标签的阈值进行划分：</a:t>
            </a:r>
            <a:endParaRPr lang="en-US" altLang="zh-CN" dirty="0">
              <a:latin typeface="+mj-ea"/>
              <a:cs typeface="Times New Roman" panose="02020603050405020304" pitchFamily="18" charset="0"/>
            </a:endParaRPr>
          </a:p>
        </p:txBody>
      </p:sp>
      <p:pic>
        <p:nvPicPr>
          <p:cNvPr id="4" name="Picture"/>
          <p:cNvPicPr/>
          <p:nvPr/>
        </p:nvPicPr>
        <p:blipFill>
          <a:blip r:embed="rId3"/>
          <a:stretch>
            <a:fillRect/>
          </a:stretch>
        </p:blipFill>
        <p:spPr bwMode="auto">
          <a:xfrm>
            <a:off x="0" y="916360"/>
            <a:ext cx="4140746" cy="3312368"/>
          </a:xfrm>
          <a:prstGeom prst="rect">
            <a:avLst/>
          </a:prstGeom>
          <a:noFill/>
          <a:ln w="9525">
            <a:noFill/>
            <a:headEnd/>
            <a:tailEnd/>
          </a:ln>
        </p:spPr>
      </p:pic>
      <p:graphicFrame>
        <p:nvGraphicFramePr>
          <p:cNvPr id="6" name="表格 5"/>
          <p:cNvGraphicFramePr>
            <a:graphicFrameLocks noGrp="1"/>
          </p:cNvGraphicFramePr>
          <p:nvPr>
            <p:extLst/>
          </p:nvPr>
        </p:nvGraphicFramePr>
        <p:xfrm>
          <a:off x="4525081" y="2228206"/>
          <a:ext cx="4176462" cy="1712489"/>
        </p:xfrm>
        <a:graphic>
          <a:graphicData uri="http://schemas.openxmlformats.org/drawingml/2006/table">
            <a:tbl>
              <a:tblPr firstRow="1" bandRow="1">
                <a:tableStyleId>{5C22544A-7EE6-4342-B048-85BDC9FD1C3A}</a:tableStyleId>
              </a:tblPr>
              <a:tblGrid>
                <a:gridCol w="1392154">
                  <a:extLst>
                    <a:ext uri="{9D8B030D-6E8A-4147-A177-3AD203B41FA5}">
                      <a16:colId xmlns:a16="http://schemas.microsoft.com/office/drawing/2014/main" val="218108378"/>
                    </a:ext>
                  </a:extLst>
                </a:gridCol>
                <a:gridCol w="1392154">
                  <a:extLst>
                    <a:ext uri="{9D8B030D-6E8A-4147-A177-3AD203B41FA5}">
                      <a16:colId xmlns:a16="http://schemas.microsoft.com/office/drawing/2014/main" val="739542240"/>
                    </a:ext>
                  </a:extLst>
                </a:gridCol>
                <a:gridCol w="1392154">
                  <a:extLst>
                    <a:ext uri="{9D8B030D-6E8A-4147-A177-3AD203B41FA5}">
                      <a16:colId xmlns:a16="http://schemas.microsoft.com/office/drawing/2014/main" val="2668969420"/>
                    </a:ext>
                  </a:extLst>
                </a:gridCol>
              </a:tblGrid>
              <a:tr h="353666">
                <a:tc>
                  <a:txBody>
                    <a:bodyPr/>
                    <a:lstStyle/>
                    <a:p>
                      <a:r>
                        <a:rPr lang="zh-CN" altLang="en-US" dirty="0" smtClean="0"/>
                        <a:t>标签</a:t>
                      </a:r>
                      <a:endParaRPr lang="zh-CN" altLang="en-US" dirty="0"/>
                    </a:p>
                  </a:txBody>
                  <a:tcPr/>
                </a:tc>
                <a:tc>
                  <a:txBody>
                    <a:bodyPr/>
                    <a:lstStyle/>
                    <a:p>
                      <a:r>
                        <a:rPr lang="zh-CN" altLang="en-US" dirty="0" smtClean="0"/>
                        <a:t>阈值</a:t>
                      </a:r>
                      <a:endParaRPr lang="zh-CN" altLang="en-US" dirty="0"/>
                    </a:p>
                  </a:txBody>
                  <a:tcPr/>
                </a:tc>
                <a:tc>
                  <a:txBody>
                    <a:bodyPr/>
                    <a:lstStyle/>
                    <a:p>
                      <a:r>
                        <a:rPr lang="zh-CN" altLang="en-US" dirty="0" smtClean="0"/>
                        <a:t>正确率</a:t>
                      </a:r>
                      <a:endParaRPr lang="zh-CN" altLang="en-US" dirty="0"/>
                    </a:p>
                  </a:txBody>
                  <a:tcPr/>
                </a:tc>
                <a:extLst>
                  <a:ext uri="{0D108BD9-81ED-4DB2-BD59-A6C34878D82A}">
                    <a16:rowId xmlns:a16="http://schemas.microsoft.com/office/drawing/2014/main" val="715527639"/>
                  </a:ext>
                </a:extLst>
              </a:tr>
              <a:tr h="452941">
                <a:tc>
                  <a:txBody>
                    <a:bodyPr/>
                    <a:lstStyle/>
                    <a:p>
                      <a:r>
                        <a:rPr lang="en-US" altLang="zh-CN" dirty="0" smtClean="0"/>
                        <a:t>P</a:t>
                      </a:r>
                      <a:endParaRPr lang="zh-CN" altLang="en-US" dirty="0"/>
                    </a:p>
                  </a:txBody>
                  <a:tcPr/>
                </a:tc>
                <a:tc>
                  <a:txBody>
                    <a:bodyPr/>
                    <a:lstStyle/>
                    <a:p>
                      <a:r>
                        <a:rPr lang="en-US" altLang="zh-CN" sz="1100" b="1" kern="1200" dirty="0" smtClean="0">
                          <a:solidFill>
                            <a:schemeClr val="dk1"/>
                          </a:solidFill>
                          <a:latin typeface="+mj-ea"/>
                          <a:ea typeface="+mn-ea"/>
                          <a:cs typeface="+mn-cs"/>
                        </a:rPr>
                        <a:t>0.346</a:t>
                      </a:r>
                      <a:endParaRPr lang="zh-CN" altLang="en-US" dirty="0"/>
                    </a:p>
                  </a:txBody>
                  <a:tcPr/>
                </a:tc>
                <a:tc>
                  <a:txBody>
                    <a:bodyPr/>
                    <a:lstStyle/>
                    <a:p>
                      <a:r>
                        <a:rPr lang="en-US" altLang="zh-CN" sz="1100" b="1" kern="1200" dirty="0" smtClean="0">
                          <a:solidFill>
                            <a:schemeClr val="dk1"/>
                          </a:solidFill>
                          <a:latin typeface="+mj-ea"/>
                          <a:ea typeface="+mn-ea"/>
                          <a:cs typeface="+mn-cs"/>
                        </a:rPr>
                        <a:t>95.4%</a:t>
                      </a:r>
                      <a:endParaRPr lang="zh-CN" altLang="en-US" dirty="0"/>
                    </a:p>
                  </a:txBody>
                  <a:tcPr/>
                </a:tc>
                <a:extLst>
                  <a:ext uri="{0D108BD9-81ED-4DB2-BD59-A6C34878D82A}">
                    <a16:rowId xmlns:a16="http://schemas.microsoft.com/office/drawing/2014/main" val="889244273"/>
                  </a:ext>
                </a:extLst>
              </a:tr>
              <a:tr h="452941">
                <a:tc>
                  <a:txBody>
                    <a:bodyPr/>
                    <a:lstStyle/>
                    <a:p>
                      <a:r>
                        <a:rPr lang="en-US" altLang="zh-CN" dirty="0" smtClean="0"/>
                        <a:t>I</a:t>
                      </a:r>
                      <a:endParaRPr lang="zh-CN" altLang="en-US" dirty="0"/>
                    </a:p>
                  </a:txBody>
                  <a:tcPr/>
                </a:tc>
                <a:tc>
                  <a:txBody>
                    <a:bodyPr/>
                    <a:lstStyle/>
                    <a:p>
                      <a:r>
                        <a:rPr lang="en-US" altLang="zh-CN" sz="1100" b="1" kern="1200" dirty="0" smtClean="0">
                          <a:solidFill>
                            <a:schemeClr val="dk1"/>
                          </a:solidFill>
                          <a:latin typeface="+mj-ea"/>
                          <a:ea typeface="+mn-ea"/>
                          <a:cs typeface="+mn-cs"/>
                        </a:rPr>
                        <a:t>0.243</a:t>
                      </a:r>
                      <a:endParaRPr lang="zh-CN" altLang="en-US" dirty="0"/>
                    </a:p>
                  </a:txBody>
                  <a:tcPr/>
                </a:tc>
                <a:tc>
                  <a:txBody>
                    <a:bodyPr/>
                    <a:lstStyle/>
                    <a:p>
                      <a:r>
                        <a:rPr lang="en-US" altLang="zh-CN" sz="1100" b="1" kern="1200" dirty="0" smtClean="0">
                          <a:solidFill>
                            <a:schemeClr val="dk1"/>
                          </a:solidFill>
                          <a:latin typeface="+mj-ea"/>
                          <a:ea typeface="+mn-ea"/>
                          <a:cs typeface="+mn-cs"/>
                        </a:rPr>
                        <a:t>96.9%</a:t>
                      </a:r>
                      <a:endParaRPr lang="zh-CN" altLang="en-US" dirty="0"/>
                    </a:p>
                  </a:txBody>
                  <a:tcPr/>
                </a:tc>
                <a:extLst>
                  <a:ext uri="{0D108BD9-81ED-4DB2-BD59-A6C34878D82A}">
                    <a16:rowId xmlns:a16="http://schemas.microsoft.com/office/drawing/2014/main" val="3267394192"/>
                  </a:ext>
                </a:extLst>
              </a:tr>
              <a:tr h="452941">
                <a:tc>
                  <a:txBody>
                    <a:bodyPr/>
                    <a:lstStyle/>
                    <a:p>
                      <a:r>
                        <a:rPr lang="en-US" altLang="zh-CN" dirty="0" smtClean="0"/>
                        <a:t>O</a:t>
                      </a:r>
                      <a:endParaRPr lang="zh-CN" altLang="en-US" dirty="0"/>
                    </a:p>
                  </a:txBody>
                  <a:tcPr/>
                </a:tc>
                <a:tc>
                  <a:txBody>
                    <a:bodyPr/>
                    <a:lstStyle/>
                    <a:p>
                      <a:r>
                        <a:rPr lang="en-US" altLang="zh-CN" sz="1100" b="1" kern="1200" dirty="0" smtClean="0">
                          <a:solidFill>
                            <a:schemeClr val="dk1"/>
                          </a:solidFill>
                          <a:latin typeface="+mj-ea"/>
                          <a:ea typeface="+mn-ea"/>
                          <a:cs typeface="+mn-cs"/>
                        </a:rPr>
                        <a:t>0.281</a:t>
                      </a:r>
                      <a:endParaRPr lang="zh-CN" altLang="en-US" dirty="0"/>
                    </a:p>
                  </a:txBody>
                  <a:tcPr/>
                </a:tc>
                <a:tc>
                  <a:txBody>
                    <a:bodyPr/>
                    <a:lstStyle/>
                    <a:p>
                      <a:pPr marL="0" marR="0" indent="0" algn="l" defTabSz="650321"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mj-ea"/>
                          <a:ea typeface="+mn-ea"/>
                          <a:cs typeface="+mn-cs"/>
                        </a:rPr>
                        <a:t>95.7%</a:t>
                      </a:r>
                      <a:endParaRPr lang="zh-CN" altLang="en-US" sz="1100" kern="1200" dirty="0" smtClean="0">
                        <a:solidFill>
                          <a:schemeClr val="dk1"/>
                        </a:solidFill>
                        <a:latin typeface="+mj-ea"/>
                        <a:ea typeface="+mn-ea"/>
                        <a:cs typeface="+mn-cs"/>
                      </a:endParaRPr>
                    </a:p>
                  </a:txBody>
                  <a:tcPr/>
                </a:tc>
                <a:extLst>
                  <a:ext uri="{0D108BD9-81ED-4DB2-BD59-A6C34878D82A}">
                    <a16:rowId xmlns:a16="http://schemas.microsoft.com/office/drawing/2014/main" val="3658070818"/>
                  </a:ext>
                </a:extLst>
              </a:tr>
            </a:tbl>
          </a:graphicData>
        </a:graphic>
      </p:graphicFrame>
      <p:sp>
        <p:nvSpPr>
          <p:cNvPr id="7" name="标题 1"/>
          <p:cNvSpPr>
            <a:spLocks noGrp="1"/>
          </p:cNvSpPr>
          <p:nvPr>
            <p:ph type="title"/>
          </p:nvPr>
        </p:nvSpPr>
        <p:spPr>
          <a:xfrm>
            <a:off x="450725" y="67059"/>
            <a:ext cx="1516330" cy="342666"/>
          </a:xfrm>
        </p:spPr>
        <p:txBody>
          <a:bodyPr/>
          <a:lstStyle/>
          <a:p>
            <a:r>
              <a:rPr lang="zh-CN" altLang="en-US" sz="1800" dirty="0"/>
              <a:t>项目技术路线</a:t>
            </a:r>
          </a:p>
        </p:txBody>
      </p:sp>
    </p:spTree>
    <p:extLst>
      <p:ext uri="{BB962C8B-B14F-4D97-AF65-F5344CB8AC3E}">
        <p14:creationId xmlns:p14="http://schemas.microsoft.com/office/powerpoint/2010/main" val="7055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en-US" altLang="zh-CN" dirty="0" smtClean="0"/>
              <a:t>BERT</a:t>
            </a:r>
            <a:endParaRPr lang="zh-CN" altLang="en-US" dirty="0"/>
          </a:p>
        </p:txBody>
      </p:sp>
      <p:pic>
        <p:nvPicPr>
          <p:cNvPr id="3" name="Picture"/>
          <p:cNvPicPr/>
          <p:nvPr/>
        </p:nvPicPr>
        <p:blipFill>
          <a:blip r:embed="rId3"/>
          <a:stretch>
            <a:fillRect/>
          </a:stretch>
        </p:blipFill>
        <p:spPr bwMode="auto">
          <a:xfrm>
            <a:off x="2484562" y="-235768"/>
            <a:ext cx="3663270" cy="5544616"/>
          </a:xfrm>
          <a:prstGeom prst="rect">
            <a:avLst/>
          </a:prstGeom>
          <a:noFill/>
          <a:ln w="9525">
            <a:noFill/>
            <a:headEnd/>
            <a:tailEnd/>
          </a:ln>
        </p:spPr>
      </p:pic>
    </p:spTree>
    <p:extLst>
      <p:ext uri="{BB962C8B-B14F-4D97-AF65-F5344CB8AC3E}">
        <p14:creationId xmlns:p14="http://schemas.microsoft.com/office/powerpoint/2010/main" val="273694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28778" y="1393692"/>
            <a:ext cx="4415916" cy="2900395"/>
          </a:xfrm>
          <a:prstGeom prst="rect">
            <a:avLst/>
          </a:prstGeom>
        </p:spPr>
      </p:pic>
      <p:pic>
        <p:nvPicPr>
          <p:cNvPr id="5" name="图片 4"/>
          <p:cNvPicPr>
            <a:picLocks noChangeAspect="1"/>
          </p:cNvPicPr>
          <p:nvPr/>
        </p:nvPicPr>
        <p:blipFill>
          <a:blip r:embed="rId4"/>
          <a:stretch>
            <a:fillRect/>
          </a:stretch>
        </p:blipFill>
        <p:spPr>
          <a:xfrm>
            <a:off x="353964" y="1393693"/>
            <a:ext cx="3766746" cy="2900395"/>
          </a:xfrm>
          <a:prstGeom prst="rect">
            <a:avLst/>
          </a:prstGeom>
        </p:spPr>
      </p:pic>
      <p:sp>
        <p:nvSpPr>
          <p:cNvPr id="6" name="标题 1"/>
          <p:cNvSpPr>
            <a:spLocks noGrp="1"/>
          </p:cNvSpPr>
          <p:nvPr>
            <p:ph type="title"/>
          </p:nvPr>
        </p:nvSpPr>
        <p:spPr/>
        <p:txBody>
          <a:bodyPr/>
          <a:lstStyle/>
          <a:p>
            <a:r>
              <a:rPr lang="zh-CN" altLang="en-US" sz="1800" dirty="0"/>
              <a:t>项目技术路线</a:t>
            </a:r>
          </a:p>
        </p:txBody>
      </p:sp>
      <p:sp>
        <p:nvSpPr>
          <p:cNvPr id="7" name="文本框 6"/>
          <p:cNvSpPr txBox="1"/>
          <p:nvPr/>
        </p:nvSpPr>
        <p:spPr>
          <a:xfrm>
            <a:off x="324322" y="727789"/>
            <a:ext cx="3185487"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任一医学文献摘录预测结果：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97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04</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3"/>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1469949" y="2752040"/>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4297834" y="1852464"/>
            <a:ext cx="3178239" cy="615553"/>
          </a:xfrm>
          <a:prstGeom prst="rect">
            <a:avLst/>
          </a:prstGeom>
        </p:spPr>
        <p:txBody>
          <a:bodyPr wrap="square" lIns="0" tIns="0" rIns="0" bIns="0">
            <a:spAutoFit/>
          </a:bodyPr>
          <a:lstStyle/>
          <a:p>
            <a:pPr lvl="0" algn="ctr">
              <a:buNone/>
            </a:pPr>
            <a:r>
              <a:rPr lang="zh-CN" altLang="en-US" sz="4000" b="1" dirty="0" smtClean="0">
                <a:solidFill>
                  <a:schemeClr val="bg1">
                    <a:lumMod val="50000"/>
                  </a:schemeClr>
                </a:solidFill>
                <a:latin typeface="微软雅黑" pitchFamily="34" charset="-122"/>
                <a:ea typeface="微软雅黑" pitchFamily="34" charset="-122"/>
              </a:rPr>
              <a:t>项目总结</a:t>
            </a:r>
            <a:endParaRPr lang="zh-CN" altLang="zh-CN" sz="4000" b="1"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8319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15" name="文本框 2"/>
          <p:cNvSpPr txBox="1">
            <a:spLocks noChangeArrowheads="1"/>
          </p:cNvSpPr>
          <p:nvPr>
            <p:custDataLst>
              <p:tags r:id="rId1"/>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01</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6" name="直接连接符 15"/>
          <p:cNvCxnSpPr/>
          <p:nvPr>
            <p:custDataLst>
              <p:tags r:id="rId2"/>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文本框 11"/>
          <p:cNvSpPr txBox="1">
            <a:spLocks noChangeArrowheads="1"/>
          </p:cNvSpPr>
          <p:nvPr>
            <p:custDataLst>
              <p:tags r:id="rId3"/>
            </p:custDataLst>
          </p:nvPr>
        </p:nvSpPr>
        <p:spPr bwMode="auto">
          <a:xfrm>
            <a:off x="1469949" y="2758634"/>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r>
              <a:rPr lang="en-US" altLang="zh-CN"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矩形 17"/>
          <p:cNvSpPr/>
          <p:nvPr/>
        </p:nvSpPr>
        <p:spPr>
          <a:xfrm>
            <a:off x="4297834" y="1852464"/>
            <a:ext cx="3178239" cy="615553"/>
          </a:xfrm>
          <a:prstGeom prst="rect">
            <a:avLst/>
          </a:prstGeom>
        </p:spPr>
        <p:txBody>
          <a:bodyPr wrap="square" lIns="0" tIns="0" rIns="0" bIns="0">
            <a:spAutoFit/>
          </a:bodyPr>
          <a:lstStyle/>
          <a:p>
            <a:pPr lvl="0" algn="ctr">
              <a:buNone/>
            </a:pPr>
            <a:r>
              <a:rPr lang="zh-CN" altLang="en-US" sz="4000" b="1" dirty="0" smtClean="0">
                <a:solidFill>
                  <a:schemeClr val="bg1">
                    <a:lumMod val="50000"/>
                  </a:schemeClr>
                </a:solidFill>
                <a:latin typeface="微软雅黑" pitchFamily="34" charset="-122"/>
                <a:ea typeface="微软雅黑" pitchFamily="34" charset="-122"/>
              </a:rPr>
              <a:t>项目简介</a:t>
            </a:r>
            <a:endParaRPr lang="zh-CN" altLang="zh-CN" sz="40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140" y="40533"/>
            <a:ext cx="1208552" cy="388832"/>
          </a:xfrm>
        </p:spPr>
        <p:txBody>
          <a:bodyPr/>
          <a:lstStyle/>
          <a:p>
            <a:r>
              <a:rPr lang="zh-CN" altLang="en-US" dirty="0" smtClean="0"/>
              <a:t>项目总结</a:t>
            </a:r>
            <a:endParaRPr lang="zh-CN" altLang="en-US" dirty="0"/>
          </a:p>
        </p:txBody>
      </p:sp>
      <p:sp>
        <p:nvSpPr>
          <p:cNvPr id="3" name="矩形 2"/>
          <p:cNvSpPr/>
          <p:nvPr/>
        </p:nvSpPr>
        <p:spPr>
          <a:xfrm>
            <a:off x="828378" y="988368"/>
            <a:ext cx="7142362" cy="3400931"/>
          </a:xfrm>
          <a:prstGeom prst="rect">
            <a:avLst/>
          </a:prstGeom>
        </p:spPr>
        <p:txBody>
          <a:bodyPr wrap="square">
            <a:spAutoFit/>
          </a:bodyPr>
          <a:lstStyle/>
          <a:p>
            <a:pPr marL="285750" lvl="0" indent="-285750">
              <a:lnSpc>
                <a:spcPts val="4000"/>
              </a:lnSpc>
              <a:spcAft>
                <a:spcPts val="600"/>
              </a:spcAft>
              <a:buFont typeface="Arial" panose="020B0604020202020204" pitchFamily="34" charset="0"/>
              <a:buChar char="•"/>
            </a:pPr>
            <a:r>
              <a:rPr lang="zh-CN" altLang="en-US" sz="2400" dirty="0">
                <a:latin typeface="+mj-ea"/>
                <a:ea typeface="+mj-ea"/>
              </a:rPr>
              <a:t>将</a:t>
            </a:r>
            <a:r>
              <a:rPr lang="en-US" altLang="zh-CN" sz="2400" dirty="0" err="1" smtClean="0">
                <a:latin typeface="+mj-ea"/>
                <a:ea typeface="+mj-ea"/>
              </a:rPr>
              <a:t>bilstm</a:t>
            </a:r>
            <a:r>
              <a:rPr lang="zh-CN" altLang="en-US" sz="2400" dirty="0" smtClean="0">
                <a:latin typeface="+mj-ea"/>
                <a:ea typeface="+mj-ea"/>
              </a:rPr>
              <a:t>和</a:t>
            </a:r>
            <a:r>
              <a:rPr lang="en-US" altLang="zh-CN" sz="2400" dirty="0" err="1" smtClean="0">
                <a:latin typeface="+mj-ea"/>
                <a:ea typeface="+mj-ea"/>
              </a:rPr>
              <a:t>bert</a:t>
            </a:r>
            <a:r>
              <a:rPr lang="zh-CN" altLang="en-US" sz="2400" dirty="0" smtClean="0">
                <a:latin typeface="+mj-ea"/>
                <a:ea typeface="+mj-ea"/>
              </a:rPr>
              <a:t>模型应用于医学文本自然语言处理过程</a:t>
            </a:r>
            <a:endParaRPr lang="en-US" altLang="zh-CN" sz="2400" dirty="0" smtClean="0">
              <a:latin typeface="+mj-ea"/>
              <a:ea typeface="+mj-ea"/>
            </a:endParaRPr>
          </a:p>
          <a:p>
            <a:pPr marL="285750" lvl="0" indent="-285750">
              <a:lnSpc>
                <a:spcPts val="4000"/>
              </a:lnSpc>
              <a:spcAft>
                <a:spcPts val="600"/>
              </a:spcAft>
              <a:buFont typeface="Arial" panose="020B0604020202020204" pitchFamily="34" charset="0"/>
              <a:buChar char="•"/>
            </a:pPr>
            <a:r>
              <a:rPr lang="zh-CN" altLang="en-US" sz="2400" dirty="0" smtClean="0">
                <a:latin typeface="+mj-ea"/>
                <a:ea typeface="+mj-ea"/>
              </a:rPr>
              <a:t>成功抽取出医学论文信息，并按照</a:t>
            </a:r>
            <a:r>
              <a:rPr lang="en-US" altLang="zh-CN" sz="2400" dirty="0" smtClean="0">
                <a:latin typeface="+mj-ea"/>
                <a:ea typeface="+mj-ea"/>
              </a:rPr>
              <a:t>PICOT</a:t>
            </a:r>
            <a:r>
              <a:rPr lang="zh-CN" altLang="en-US" sz="2400" dirty="0" smtClean="0">
                <a:latin typeface="+mj-ea"/>
                <a:ea typeface="+mj-ea"/>
              </a:rPr>
              <a:t>医学要素标准进行多标签分类</a:t>
            </a:r>
            <a:endParaRPr lang="en-US" altLang="zh-CN" sz="2400" dirty="0" smtClean="0">
              <a:latin typeface="+mj-ea"/>
              <a:ea typeface="+mj-ea"/>
            </a:endParaRPr>
          </a:p>
          <a:p>
            <a:pPr marL="285750" lvl="0" indent="-285750">
              <a:lnSpc>
                <a:spcPts val="4000"/>
              </a:lnSpc>
              <a:spcAft>
                <a:spcPts val="600"/>
              </a:spcAft>
              <a:buFont typeface="Arial" panose="020B0604020202020204" pitchFamily="34" charset="0"/>
              <a:buChar char="•"/>
            </a:pPr>
            <a:r>
              <a:rPr lang="zh-CN" altLang="en-US" sz="2400" dirty="0" smtClean="0">
                <a:latin typeface="+mj-ea"/>
                <a:ea typeface="+mj-ea"/>
              </a:rPr>
              <a:t>提高研究者医学文献阅读效率</a:t>
            </a:r>
            <a:endParaRPr lang="en-US" altLang="zh-CN" sz="2400" dirty="0" smtClean="0">
              <a:latin typeface="+mj-ea"/>
              <a:ea typeface="+mj-ea"/>
            </a:endParaRPr>
          </a:p>
          <a:p>
            <a:pPr marL="285750" lvl="0" indent="-285750">
              <a:lnSpc>
                <a:spcPts val="4000"/>
              </a:lnSpc>
              <a:spcAft>
                <a:spcPts val="600"/>
              </a:spcAft>
              <a:buFont typeface="Arial" panose="020B0604020202020204" pitchFamily="34" charset="0"/>
              <a:buChar char="•"/>
            </a:pPr>
            <a:r>
              <a:rPr lang="zh-CN" altLang="en-US" sz="2400" dirty="0" smtClean="0">
                <a:latin typeface="+mj-ea"/>
                <a:ea typeface="+mj-ea"/>
              </a:rPr>
              <a:t>为后续医学文献知识图谱构建提供帮助</a:t>
            </a:r>
            <a:endParaRPr lang="en-US" altLang="zh-CN" sz="2400" dirty="0" smtClean="0">
              <a:latin typeface="+mj-ea"/>
              <a:ea typeface="+mj-ea"/>
            </a:endParaRPr>
          </a:p>
        </p:txBody>
      </p:sp>
    </p:spTree>
    <p:extLst>
      <p:ext uri="{BB962C8B-B14F-4D97-AF65-F5344CB8AC3E}">
        <p14:creationId xmlns:p14="http://schemas.microsoft.com/office/powerpoint/2010/main" val="288307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957194" y="4840592"/>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16" name="原创设计师QQ598969553      _5"/>
          <p:cNvSpPr>
            <a:spLocks noChangeArrowheads="1"/>
          </p:cNvSpPr>
          <p:nvPr/>
        </p:nvSpPr>
        <p:spPr bwMode="auto">
          <a:xfrm>
            <a:off x="2934962" y="1852464"/>
            <a:ext cx="32710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en-US" altLang="zh-CN" sz="5400" dirty="0" smtClean="0">
                <a:solidFill>
                  <a:schemeClr val="tx1">
                    <a:lumMod val="65000"/>
                    <a:lumOff val="35000"/>
                  </a:schemeClr>
                </a:solidFill>
                <a:latin typeface="+mn-lt"/>
                <a:ea typeface="微软雅黑" pitchFamily="34" charset="-122"/>
                <a:cs typeface="宋体" pitchFamily="2" charset="-122"/>
              </a:rPr>
              <a:t>Thank You</a:t>
            </a:r>
            <a:endParaRPr lang="en-US" altLang="zh-CN" sz="5400" dirty="0">
              <a:solidFill>
                <a:schemeClr val="tx1">
                  <a:lumMod val="65000"/>
                  <a:lumOff val="35000"/>
                </a:schemeClr>
              </a:solidFill>
              <a:latin typeface="+mn-lt"/>
              <a:ea typeface="微软雅黑" pitchFamily="34" charset="-122"/>
              <a:cs typeface="宋体" pitchFamily="2" charset="-122"/>
            </a:endParaRPr>
          </a:p>
        </p:txBody>
      </p:sp>
      <p:sp>
        <p:nvSpPr>
          <p:cNvPr id="18" name="原创设计师QQ598969553      _7"/>
          <p:cNvSpPr>
            <a:spLocks noChangeShapeType="1"/>
          </p:cNvSpPr>
          <p:nvPr/>
        </p:nvSpPr>
        <p:spPr bwMode="auto">
          <a:xfrm>
            <a:off x="3093843" y="3004592"/>
            <a:ext cx="2953263"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lstStyle/>
          <a:p>
            <a:pPr>
              <a:defRPr/>
            </a:pPr>
            <a:endParaRPr lang="zh-CN" altLang="en-US">
              <a:ln>
                <a:solidFill>
                  <a:schemeClr val="tx1">
                    <a:lumMod val="75000"/>
                    <a:lumOff val="25000"/>
                  </a:schemeClr>
                </a:solidFill>
              </a:ln>
              <a:solidFill>
                <a:schemeClr val="tx1">
                  <a:lumMod val="65000"/>
                  <a:lumOff val="35000"/>
                </a:schemeClr>
              </a:solidFill>
              <a:latin typeface="Arial" pitchFamily="34" charset="0"/>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450" y="39023"/>
            <a:ext cx="1215930" cy="392483"/>
          </a:xfrm>
        </p:spPr>
        <p:txBody>
          <a:bodyPr/>
          <a:lstStyle/>
          <a:p>
            <a:r>
              <a:rPr lang="zh-CN" altLang="en-US" dirty="0">
                <a:latin typeface="微软雅黑" panose="020B0503020204020204" pitchFamily="34" charset="-122"/>
                <a:ea typeface="微软雅黑" panose="020B0503020204020204" pitchFamily="34" charset="-122"/>
              </a:rPr>
              <a:t>项目简介</a:t>
            </a:r>
          </a:p>
        </p:txBody>
      </p:sp>
      <p:sp>
        <p:nvSpPr>
          <p:cNvPr id="19" name="矩形 18"/>
          <p:cNvSpPr/>
          <p:nvPr/>
        </p:nvSpPr>
        <p:spPr>
          <a:xfrm>
            <a:off x="629924" y="1276873"/>
            <a:ext cx="2477499" cy="6106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医学文献要素</a:t>
            </a:r>
            <a:endParaRPr lang="zh-CN" altLang="en-US" sz="2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29924" y="2193491"/>
            <a:ext cx="2477499" cy="2372444"/>
          </a:xfrm>
          <a:prstGeom prst="rect">
            <a:avLst/>
          </a:prstGeom>
          <a:noFill/>
        </p:spPr>
        <p:txBody>
          <a:bodyPr wrap="square" rtlCol="0">
            <a:spAutoFit/>
          </a:bodyPr>
          <a:lstStyle/>
          <a:p>
            <a:pPr algn="just">
              <a:spcBef>
                <a:spcPts val="450"/>
              </a:spcBef>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通常，一篇医学文献</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与临床相关的医学文献）中论述的医学问题可以表达为五个要素</a:t>
            </a:r>
            <a:r>
              <a:rPr lang="en-US" altLang="zh-CN" dirty="0">
                <a:latin typeface="微软雅黑" panose="020B0503020204020204" pitchFamily="34" charset="-122"/>
                <a:ea typeface="微软雅黑" panose="020B0503020204020204" pitchFamily="34" charset="-122"/>
              </a:rPr>
              <a:t>PICOT </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一篇医学文献中的大部分内容将围绕这五个元素展开。</a:t>
            </a:r>
            <a:endParaRPr lang="en-US" altLang="zh-CN" dirty="0">
              <a:latin typeface="微软雅黑" panose="020B0503020204020204" pitchFamily="34" charset="-122"/>
              <a:ea typeface="微软雅黑" panose="020B0503020204020204" pitchFamily="34" charset="-122"/>
            </a:endParaRPr>
          </a:p>
          <a:p>
            <a:pPr>
              <a:spcBef>
                <a:spcPts val="450"/>
              </a:spcBef>
            </a:pPr>
            <a:endParaRPr lang="en-US" altLang="zh-CN"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3565086" y="1200000"/>
            <a:ext cx="0" cy="32135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022748" y="767717"/>
            <a:ext cx="610306" cy="610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微软雅黑" panose="020B0503020204020204" pitchFamily="34" charset="-122"/>
                <a:ea typeface="微软雅黑" panose="020B0503020204020204" pitchFamily="34" charset="-122"/>
              </a:rPr>
              <a:t>P</a:t>
            </a:r>
            <a:endParaRPr lang="zh-CN" altLang="en-US" sz="21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742411" y="795981"/>
            <a:ext cx="4062549" cy="618118"/>
          </a:xfrm>
          <a:prstGeom prst="rect">
            <a:avLst/>
          </a:prstGeom>
          <a:noFill/>
        </p:spPr>
        <p:txBody>
          <a:bodyPr wrap="square" rtlCol="0">
            <a:spAutoFit/>
          </a:bodyPr>
          <a:lstStyle/>
          <a:p>
            <a:pPr>
              <a:spcBef>
                <a:spcPts val="450"/>
              </a:spcBef>
            </a:pPr>
            <a:r>
              <a:rPr lang="en-US" altLang="zh-CN" sz="1500" b="1" dirty="0">
                <a:latin typeface="微软雅黑" panose="020B0503020204020204" pitchFamily="34" charset="-122"/>
                <a:ea typeface="微软雅黑" panose="020B0503020204020204" pitchFamily="34" charset="-122"/>
              </a:rPr>
              <a:t>Population/Problem</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zh-CN" sz="1500" dirty="0">
                <a:latin typeface="微软雅黑" panose="020B0503020204020204" pitchFamily="34" charset="-122"/>
                <a:ea typeface="微软雅黑" panose="020B0503020204020204" pitchFamily="34" charset="-122"/>
              </a:rPr>
              <a:t>医学实验设计的人群和医学问题</a:t>
            </a:r>
            <a:endParaRPr lang="en-US" altLang="zh-CN" sz="1500"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742410" y="1470425"/>
            <a:ext cx="372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008331" y="1582868"/>
            <a:ext cx="610306" cy="610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微软雅黑" panose="020B0503020204020204" pitchFamily="34" charset="-122"/>
                <a:ea typeface="微软雅黑" panose="020B0503020204020204" pitchFamily="34" charset="-122"/>
              </a:rPr>
              <a:t>I</a:t>
            </a:r>
            <a:endParaRPr lang="zh-CN" altLang="en-US" sz="21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4742411" y="1622943"/>
            <a:ext cx="4062549" cy="618118"/>
          </a:xfrm>
          <a:prstGeom prst="rect">
            <a:avLst/>
          </a:prstGeom>
          <a:noFill/>
        </p:spPr>
        <p:txBody>
          <a:bodyPr wrap="square" rtlCol="0">
            <a:spAutoFit/>
          </a:bodyPr>
          <a:lstStyle/>
          <a:p>
            <a:pPr>
              <a:spcBef>
                <a:spcPts val="450"/>
              </a:spcBef>
            </a:pPr>
            <a:r>
              <a:rPr lang="en-US" altLang="zh-CN" sz="1500" b="1" dirty="0">
                <a:latin typeface="微软雅黑" panose="020B0503020204020204" pitchFamily="34" charset="-122"/>
                <a:ea typeface="微软雅黑" panose="020B0503020204020204" pitchFamily="34" charset="-122"/>
              </a:rPr>
              <a:t>Intervention</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zh-CN" sz="1500" dirty="0">
                <a:latin typeface="微软雅黑" panose="020B0503020204020204" pitchFamily="34" charset="-122"/>
                <a:ea typeface="微软雅黑" panose="020B0503020204020204" pitchFamily="34" charset="-122"/>
              </a:rPr>
              <a:t>医学实验中用到的治疗方案或药物</a:t>
            </a:r>
            <a:endParaRPr lang="en-US" altLang="zh-CN" sz="1500" dirty="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42410" y="2333486"/>
            <a:ext cx="372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22748" y="2398020"/>
            <a:ext cx="610306" cy="610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微软雅黑" panose="020B0503020204020204" pitchFamily="34" charset="-122"/>
                <a:ea typeface="微软雅黑" panose="020B0503020204020204" pitchFamily="34" charset="-122"/>
              </a:rPr>
              <a:t>C</a:t>
            </a:r>
            <a:endParaRPr lang="zh-CN" altLang="en-US" sz="21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4742411" y="2449905"/>
            <a:ext cx="4062549" cy="618118"/>
          </a:xfrm>
          <a:prstGeom prst="rect">
            <a:avLst/>
          </a:prstGeom>
          <a:noFill/>
        </p:spPr>
        <p:txBody>
          <a:bodyPr wrap="square" rtlCol="0">
            <a:spAutoFit/>
          </a:bodyPr>
          <a:lstStyle/>
          <a:p>
            <a:pPr>
              <a:spcBef>
                <a:spcPts val="450"/>
              </a:spcBef>
            </a:pPr>
            <a:r>
              <a:rPr lang="en-US" altLang="zh-CN" sz="1500" b="1" dirty="0">
                <a:latin typeface="微软雅黑" panose="020B0503020204020204" pitchFamily="34" charset="-122"/>
                <a:ea typeface="微软雅黑" panose="020B0503020204020204" pitchFamily="34" charset="-122"/>
              </a:rPr>
              <a:t>Comparison</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zh-CN" sz="1500" dirty="0">
                <a:latin typeface="微软雅黑" panose="020B0503020204020204" pitchFamily="34" charset="-122"/>
                <a:ea typeface="微软雅黑" panose="020B0503020204020204" pitchFamily="34" charset="-122"/>
              </a:rPr>
              <a:t>与其他治疗方案或药物进行的对比</a:t>
            </a:r>
            <a:endParaRPr lang="en-US" altLang="zh-CN" sz="15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4742410" y="3132117"/>
            <a:ext cx="372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013924" y="3213171"/>
            <a:ext cx="610306" cy="610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微软雅黑" panose="020B0503020204020204" pitchFamily="34" charset="-122"/>
                <a:ea typeface="微软雅黑" panose="020B0503020204020204" pitchFamily="34" charset="-122"/>
              </a:rPr>
              <a:t>O</a:t>
            </a:r>
            <a:endParaRPr lang="zh-CN" altLang="en-US" sz="21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742411" y="3276867"/>
            <a:ext cx="4062549" cy="618118"/>
          </a:xfrm>
          <a:prstGeom prst="rect">
            <a:avLst/>
          </a:prstGeom>
          <a:noFill/>
        </p:spPr>
        <p:txBody>
          <a:bodyPr wrap="square" rtlCol="0">
            <a:spAutoFit/>
          </a:bodyPr>
          <a:lstStyle/>
          <a:p>
            <a:pPr>
              <a:spcBef>
                <a:spcPts val="450"/>
              </a:spcBef>
            </a:pPr>
            <a:r>
              <a:rPr lang="en-US" altLang="zh-CN" sz="1500" b="1" dirty="0">
                <a:latin typeface="微软雅黑" panose="020B0503020204020204" pitchFamily="34" charset="-122"/>
                <a:ea typeface="微软雅黑" panose="020B0503020204020204" pitchFamily="34" charset="-122"/>
              </a:rPr>
              <a:t>Outcome</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zh-CN" sz="1500" dirty="0">
                <a:latin typeface="微软雅黑" panose="020B0503020204020204" pitchFamily="34" charset="-122"/>
                <a:ea typeface="微软雅黑" panose="020B0503020204020204" pitchFamily="34" charset="-122"/>
              </a:rPr>
              <a:t>医学实验的</a:t>
            </a:r>
            <a:r>
              <a:rPr lang="zh-CN" altLang="en-US" sz="1500" dirty="0">
                <a:latin typeface="微软雅黑" panose="020B0503020204020204" pitchFamily="34" charset="-122"/>
                <a:ea typeface="微软雅黑" panose="020B0503020204020204" pitchFamily="34" charset="-122"/>
              </a:rPr>
              <a:t>相关</a:t>
            </a:r>
            <a:r>
              <a:rPr lang="zh-CN" altLang="zh-CN" sz="1500" dirty="0">
                <a:latin typeface="微软雅黑" panose="020B0503020204020204" pitchFamily="34" charset="-122"/>
                <a:ea typeface="微软雅黑" panose="020B0503020204020204" pitchFamily="34" charset="-122"/>
              </a:rPr>
              <a:t>结论</a:t>
            </a:r>
            <a:endParaRPr lang="en-US" altLang="zh-CN" sz="15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60D63177-5A4E-46F2-9B74-D4A6F1D3F04E}"/>
              </a:ext>
            </a:extLst>
          </p:cNvPr>
          <p:cNvSpPr/>
          <p:nvPr/>
        </p:nvSpPr>
        <p:spPr>
          <a:xfrm>
            <a:off x="4008331" y="4028323"/>
            <a:ext cx="610306" cy="610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微软雅黑" panose="020B0503020204020204" pitchFamily="34" charset="-122"/>
                <a:ea typeface="微软雅黑" panose="020B0503020204020204" pitchFamily="34" charset="-122"/>
              </a:rPr>
              <a:t>T</a:t>
            </a:r>
            <a:endParaRPr lang="zh-CN" altLang="en-US" sz="21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EB9EB771-7358-4960-AB38-01334D29FF3B}"/>
              </a:ext>
            </a:extLst>
          </p:cNvPr>
          <p:cNvSpPr txBox="1"/>
          <p:nvPr/>
        </p:nvSpPr>
        <p:spPr>
          <a:xfrm>
            <a:off x="4742411" y="4103830"/>
            <a:ext cx="4062549" cy="618118"/>
          </a:xfrm>
          <a:prstGeom prst="rect">
            <a:avLst/>
          </a:prstGeom>
          <a:noFill/>
        </p:spPr>
        <p:txBody>
          <a:bodyPr wrap="square" rtlCol="0">
            <a:spAutoFit/>
          </a:bodyPr>
          <a:lstStyle/>
          <a:p>
            <a:pPr>
              <a:spcBef>
                <a:spcPts val="450"/>
              </a:spcBef>
            </a:pPr>
            <a:r>
              <a:rPr lang="en-US" altLang="zh-CN" sz="1500" b="1" dirty="0">
                <a:latin typeface="微软雅黑" panose="020B0503020204020204" pitchFamily="34" charset="-122"/>
                <a:ea typeface="微软雅黑" panose="020B0503020204020204" pitchFamily="34" charset="-122"/>
              </a:rPr>
              <a:t>Time</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en-US" sz="1500" dirty="0">
                <a:latin typeface="微软雅黑" panose="020B0503020204020204" pitchFamily="34" charset="-122"/>
                <a:ea typeface="微软雅黑" panose="020B0503020204020204" pitchFamily="34" charset="-122"/>
              </a:rPr>
              <a:t>医学实验数据收集的持续时间</a:t>
            </a:r>
            <a:endParaRPr lang="en-US" altLang="zh-CN" sz="1500" dirty="0">
              <a:latin typeface="微软雅黑" panose="020B0503020204020204" pitchFamily="34" charset="-122"/>
              <a:ea typeface="微软雅黑" panose="020B0503020204020204" pitchFamily="34" charset="-122"/>
            </a:endParaRPr>
          </a:p>
        </p:txBody>
      </p:sp>
      <p:cxnSp>
        <p:nvCxnSpPr>
          <p:cNvPr id="37" name="直接连接符 36">
            <a:extLst>
              <a:ext uri="{FF2B5EF4-FFF2-40B4-BE49-F238E27FC236}">
                <a16:creationId xmlns:a16="http://schemas.microsoft.com/office/drawing/2014/main" id="{F1A1E3E2-7D69-49FE-BB07-D9470B74760A}"/>
              </a:ext>
            </a:extLst>
          </p:cNvPr>
          <p:cNvCxnSpPr/>
          <p:nvPr/>
        </p:nvCxnSpPr>
        <p:spPr>
          <a:xfrm>
            <a:off x="4791686" y="3944183"/>
            <a:ext cx="372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56A964C-DD3C-4A16-A57C-0B59BFC73D64}"/>
              </a:ext>
            </a:extLst>
          </p:cNvPr>
          <p:cNvCxnSpPr/>
          <p:nvPr/>
        </p:nvCxnSpPr>
        <p:spPr>
          <a:xfrm>
            <a:off x="4791686" y="4692554"/>
            <a:ext cx="372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43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ppt_y</p:attrName>
                                        </p:attrNameLst>
                                      </p:cBhvr>
                                      <p:tavLst>
                                        <p:tav tm="0">
                                          <p:val>
                                            <p:strVal val="#ppt_y+#ppt_h*1.125000"/>
                                          </p:val>
                                        </p:tav>
                                        <p:tav tm="100000">
                                          <p:val>
                                            <p:strVal val="#ppt_y"/>
                                          </p:val>
                                        </p:tav>
                                      </p:tavLst>
                                    </p:anim>
                                    <p:animEffect transition="in" filter="wipe(up)">
                                      <p:cBhvr>
                                        <p:cTn id="18" dur="500"/>
                                        <p:tgtEl>
                                          <p:spTgt spid="24"/>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2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1500"/>
                            </p:stCondLst>
                            <p:childTnLst>
                              <p:par>
                                <p:cTn id="27" presetID="12" presetClass="entr" presetSubtype="4"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ppt_y</p:attrName>
                                        </p:attrNameLst>
                                      </p:cBhvr>
                                      <p:tavLst>
                                        <p:tav tm="0">
                                          <p:val>
                                            <p:strVal val="#ppt_y+#ppt_h*1.125000"/>
                                          </p:val>
                                        </p:tav>
                                        <p:tav tm="100000">
                                          <p:val>
                                            <p:strVal val="#ppt_y"/>
                                          </p:val>
                                        </p:tav>
                                      </p:tavLst>
                                    </p:anim>
                                    <p:animEffect transition="in" filter="wipe(up)">
                                      <p:cBhvr>
                                        <p:cTn id="30" dur="500"/>
                                        <p:tgtEl>
                                          <p:spTgt spid="27"/>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22" presetClass="entr" presetSubtype="8"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p:tgtEl>
                                          <p:spTgt spid="30"/>
                                        </p:tgtEl>
                                        <p:attrNameLst>
                                          <p:attrName>ppt_y</p:attrName>
                                        </p:attrNameLst>
                                      </p:cBhvr>
                                      <p:tavLst>
                                        <p:tav tm="0">
                                          <p:val>
                                            <p:strVal val="#ppt_y+#ppt_h*1.125000"/>
                                          </p:val>
                                        </p:tav>
                                        <p:tav tm="100000">
                                          <p:val>
                                            <p:strVal val="#ppt_y"/>
                                          </p:val>
                                        </p:tav>
                                      </p:tavLst>
                                    </p:anim>
                                    <p:animEffect transition="in" filter="wipe(up)">
                                      <p:cBhvr>
                                        <p:cTn id="42" dur="500"/>
                                        <p:tgtEl>
                                          <p:spTgt spid="30"/>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22" presetClass="entr" presetSubtype="8"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par>
                          <p:cTn id="50" fill="hold">
                            <p:stCondLst>
                              <p:cond delay="3500"/>
                            </p:stCondLst>
                            <p:childTnLst>
                              <p:par>
                                <p:cTn id="51" presetID="12" presetClass="entr" presetSubtype="4"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p:tgtEl>
                                          <p:spTgt spid="33"/>
                                        </p:tgtEl>
                                        <p:attrNameLst>
                                          <p:attrName>ppt_y</p:attrName>
                                        </p:attrNameLst>
                                      </p:cBhvr>
                                      <p:tavLst>
                                        <p:tav tm="0">
                                          <p:val>
                                            <p:strVal val="#ppt_y+#ppt_h*1.125000"/>
                                          </p:val>
                                        </p:tav>
                                        <p:tav tm="100000">
                                          <p:val>
                                            <p:strVal val="#ppt_y"/>
                                          </p:val>
                                        </p:tav>
                                      </p:tavLst>
                                    </p:anim>
                                    <p:animEffect transition="in" filter="wipe(up)">
                                      <p:cBhvr>
                                        <p:cTn id="54" dur="500"/>
                                        <p:tgtEl>
                                          <p:spTgt spid="33"/>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22" presetClass="entr" presetSubtype="8"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par>
                          <p:cTn id="62" fill="hold">
                            <p:stCondLst>
                              <p:cond delay="4500"/>
                            </p:stCondLst>
                            <p:childTnLst>
                              <p:par>
                                <p:cTn id="63" presetID="12" presetClass="entr" presetSubtype="4"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500"/>
                                        <p:tgtEl>
                                          <p:spTgt spid="35"/>
                                        </p:tgtEl>
                                        <p:attrNameLst>
                                          <p:attrName>ppt_y</p:attrName>
                                        </p:attrNameLst>
                                      </p:cBhvr>
                                      <p:tavLst>
                                        <p:tav tm="0">
                                          <p:val>
                                            <p:strVal val="#ppt_y+#ppt_h*1.125000"/>
                                          </p:val>
                                        </p:tav>
                                        <p:tav tm="100000">
                                          <p:val>
                                            <p:strVal val="#ppt_y"/>
                                          </p:val>
                                        </p:tav>
                                      </p:tavLst>
                                    </p:anim>
                                    <p:animEffect transition="in" filter="wipe(up)">
                                      <p:cBhvr>
                                        <p:cTn id="66" dur="500"/>
                                        <p:tgtEl>
                                          <p:spTgt spid="35"/>
                                        </p:tgtEl>
                                      </p:cBhvr>
                                    </p:animEffect>
                                  </p:childTnLst>
                                </p:cTn>
                              </p:par>
                            </p:childTnLst>
                          </p:cTn>
                        </p:par>
                        <p:par>
                          <p:cTn id="67" fill="hold">
                            <p:stCondLst>
                              <p:cond delay="5000"/>
                            </p:stCondLst>
                            <p:childTnLst>
                              <p:par>
                                <p:cTn id="68" presetID="10"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4" grpId="0" animBg="1"/>
      <p:bldP spid="25" grpId="0"/>
      <p:bldP spid="27" grpId="0" animBg="1"/>
      <p:bldP spid="28" grpId="0"/>
      <p:bldP spid="30" grpId="0" animBg="1"/>
      <p:bldP spid="31" grpId="0"/>
      <p:bldP spid="33" grpId="0" animBg="1"/>
      <p:bldP spid="34" grpId="0"/>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450" y="39023"/>
            <a:ext cx="1215930" cy="392483"/>
          </a:xfrm>
        </p:spPr>
        <p:txBody>
          <a:bodyPr/>
          <a:lstStyle/>
          <a:p>
            <a:r>
              <a:rPr lang="zh-CN" altLang="en-US" dirty="0">
                <a:latin typeface="微软雅黑" panose="020B0503020204020204" pitchFamily="34" charset="-122"/>
                <a:ea typeface="微软雅黑" panose="020B0503020204020204" pitchFamily="34" charset="-122"/>
              </a:rPr>
              <a:t>项目简介</a:t>
            </a:r>
          </a:p>
        </p:txBody>
      </p:sp>
      <p:sp>
        <p:nvSpPr>
          <p:cNvPr id="3" name="矩形 2"/>
          <p:cNvSpPr/>
          <p:nvPr/>
        </p:nvSpPr>
        <p:spPr>
          <a:xfrm>
            <a:off x="4500786" y="1854232"/>
            <a:ext cx="4104455" cy="2374496"/>
          </a:xfrm>
          <a:prstGeom prst="rect">
            <a:avLst/>
          </a:prstGeom>
        </p:spPr>
        <p:txBody>
          <a:bodyPr wrap="square">
            <a:spAutoFit/>
          </a:bodyPr>
          <a:lstStyle/>
          <a:p>
            <a:pPr marL="342900" lvl="0" indent="-342900">
              <a:lnSpc>
                <a:spcPts val="3500"/>
              </a:lnSpc>
              <a:spcBef>
                <a:spcPts val="0"/>
              </a:spcBef>
              <a:spcAft>
                <a:spcPts val="600"/>
              </a:spcAft>
              <a:buFont typeface="Arial" panose="020B0604020202020204" pitchFamily="34" charset="0"/>
              <a:buChar char="•"/>
            </a:pPr>
            <a:r>
              <a:rPr lang="zh-CN" altLang="zh-CN" sz="2000" dirty="0" smtClean="0">
                <a:latin typeface="微软雅黑" panose="020B0503020204020204" pitchFamily="34" charset="-122"/>
                <a:ea typeface="微软雅黑" panose="020B0503020204020204" pitchFamily="34" charset="-122"/>
              </a:rPr>
              <a:t>医学</a:t>
            </a:r>
            <a:r>
              <a:rPr lang="zh-CN" altLang="zh-CN" sz="2000" dirty="0">
                <a:latin typeface="微软雅黑" panose="020B0503020204020204" pitchFamily="34" charset="-122"/>
                <a:ea typeface="微软雅黑" panose="020B0503020204020204" pitchFamily="34" charset="-122"/>
              </a:rPr>
              <a:t>文献中蕴含着海量的人类医学知识结晶</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ts val="3500"/>
              </a:lnSpc>
              <a:spcBef>
                <a:spcPts val="0"/>
              </a:spcBef>
              <a:spcAft>
                <a:spcPts val="600"/>
              </a:spcAft>
              <a:buFont typeface="Arial" panose="020B0604020202020204" pitchFamily="34" charset="0"/>
              <a:buChar char="•"/>
            </a:pPr>
            <a:r>
              <a:rPr lang="zh-CN" altLang="zh-CN" sz="2000" dirty="0" smtClean="0">
                <a:latin typeface="微软雅黑" panose="020B0503020204020204" pitchFamily="34" charset="-122"/>
                <a:ea typeface="微软雅黑" panose="020B0503020204020204" pitchFamily="34" charset="-122"/>
              </a:rPr>
              <a:t>现代</a:t>
            </a:r>
            <a:r>
              <a:rPr lang="zh-CN" altLang="zh-CN" sz="2000" dirty="0">
                <a:latin typeface="微软雅黑" panose="020B0503020204020204" pitchFamily="34" charset="-122"/>
                <a:ea typeface="微软雅黑" panose="020B0503020204020204" pitchFamily="34" charset="-122"/>
              </a:rPr>
              <a:t>循证医学</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EBM</a:t>
            </a:r>
            <a:r>
              <a:rPr lang="zh-CN" altLang="zh-CN" sz="2000" dirty="0">
                <a:latin typeface="微软雅黑" panose="020B0503020204020204" pitchFamily="34" charset="-122"/>
                <a:ea typeface="微软雅黑" panose="020B0503020204020204" pitchFamily="34" charset="-122"/>
              </a:rPr>
              <a:t>）要求医疗决策应在现有的最好的临床研究依据基础上作出</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https://ss3.baidu.com/-rVXeDTa2gU2pMbgoY3K/it/u=4149496098,411341113&amp;fm=202&amp;mola=new&amp;crop=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30" y="1876516"/>
            <a:ext cx="3748596" cy="232992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8338" y="738512"/>
            <a:ext cx="3853800" cy="830997"/>
          </a:xfrm>
          <a:prstGeom prst="rect">
            <a:avLst/>
          </a:prstGeom>
          <a:solidFill>
            <a:schemeClr val="accent4">
              <a:lumMod val="40000"/>
              <a:lumOff val="60000"/>
            </a:schemeClr>
          </a:solidFill>
        </p:spPr>
        <p:txBody>
          <a:bodyPr wrap="square" lIns="91440" tIns="45720" rIns="91440" bIns="45720">
            <a:spAutoFit/>
          </a:bodyPr>
          <a:lstStyle/>
          <a:p>
            <a:pPr algn="ctr"/>
            <a:r>
              <a:rPr lang="zh-CN" altLang="en-US"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数量</a:t>
            </a:r>
            <a:r>
              <a:rPr lang="en-US" altLang="zh-CN"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or</a:t>
            </a:r>
            <a:r>
              <a:rPr lang="zh-CN" altLang="en-US"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质量</a:t>
            </a:r>
            <a:r>
              <a:rPr lang="en-US" altLang="zh-CN"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a:t>
            </a:r>
            <a:endParaRPr lang="zh-CN" alt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endParaRPr>
          </a:p>
        </p:txBody>
      </p:sp>
      <p:sp>
        <p:nvSpPr>
          <p:cNvPr id="7" name="矩形 6"/>
          <p:cNvSpPr/>
          <p:nvPr/>
        </p:nvSpPr>
        <p:spPr>
          <a:xfrm>
            <a:off x="4644802" y="738511"/>
            <a:ext cx="4104455" cy="830997"/>
          </a:xfrm>
          <a:prstGeom prst="rect">
            <a:avLst/>
          </a:prstGeom>
          <a:solidFill>
            <a:schemeClr val="accent4">
              <a:lumMod val="40000"/>
              <a:lumOff val="60000"/>
            </a:schemeClr>
          </a:solidFill>
        </p:spPr>
        <p:txBody>
          <a:bodyPr wrap="square" lIns="91440" tIns="45720" rIns="91440" bIns="45720">
            <a:spAutoFit/>
          </a:bodyPr>
          <a:lstStyle/>
          <a:p>
            <a:pPr algn="ctr"/>
            <a:r>
              <a:rPr lang="zh-CN" altLang="en-US"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如何提高</a:t>
            </a:r>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效率</a:t>
            </a:r>
            <a:r>
              <a:rPr lang="en-US" altLang="zh-CN"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rPr>
              <a:t>?</a:t>
            </a:r>
            <a:endParaRPr lang="zh-CN" alt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微软雅黑" panose="020B0503020204020204" pitchFamily="34" charset="-122"/>
            </a:endParaRPr>
          </a:p>
        </p:txBody>
      </p:sp>
    </p:spTree>
    <p:extLst>
      <p:ext uri="{BB962C8B-B14F-4D97-AF65-F5344CB8AC3E}">
        <p14:creationId xmlns:p14="http://schemas.microsoft.com/office/powerpoint/2010/main" val="396024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450" y="39023"/>
            <a:ext cx="1215930" cy="392483"/>
          </a:xfrm>
        </p:spPr>
        <p:txBody>
          <a:bodyPr/>
          <a:lstStyle/>
          <a:p>
            <a:r>
              <a:rPr lang="zh-CN" altLang="en-US" dirty="0">
                <a:latin typeface="微软雅黑" panose="020B0503020204020204" pitchFamily="34" charset="-122"/>
                <a:ea typeface="微软雅黑" panose="020B0503020204020204" pitchFamily="34" charset="-122"/>
              </a:rPr>
              <a:t>项目简介</a:t>
            </a:r>
          </a:p>
        </p:txBody>
      </p:sp>
      <p:sp>
        <p:nvSpPr>
          <p:cNvPr id="3" name="矩形 2"/>
          <p:cNvSpPr/>
          <p:nvPr/>
        </p:nvSpPr>
        <p:spPr>
          <a:xfrm>
            <a:off x="4212754" y="1492424"/>
            <a:ext cx="4446647" cy="2354491"/>
          </a:xfrm>
          <a:prstGeom prst="rect">
            <a:avLst/>
          </a:prstGeom>
        </p:spPr>
        <p:txBody>
          <a:bodyPr wrap="square">
            <a:spAutoFit/>
          </a:bodyPr>
          <a:lstStyle/>
          <a:p>
            <a:pPr lvl="0"/>
            <a:r>
              <a:rPr lang="en-US" altLang="zh-CN" sz="2100" dirty="0">
                <a:latin typeface="微软雅黑" panose="020B0503020204020204" pitchFamily="34" charset="-122"/>
                <a:ea typeface="微软雅黑" panose="020B0503020204020204" pitchFamily="34" charset="-122"/>
              </a:rPr>
              <a:t>       </a:t>
            </a:r>
            <a:r>
              <a:rPr lang="zh-CN" altLang="zh-CN" sz="2100" dirty="0" smtClean="0">
                <a:latin typeface="微软雅黑" panose="020B0503020204020204" pitchFamily="34" charset="-122"/>
                <a:ea typeface="微软雅黑" panose="020B0503020204020204" pitchFamily="34" charset="-122"/>
              </a:rPr>
              <a:t>本</a:t>
            </a:r>
            <a:r>
              <a:rPr lang="zh-CN" altLang="zh-CN" sz="2100" dirty="0">
                <a:latin typeface="微软雅黑" panose="020B0503020204020204" pitchFamily="34" charset="-122"/>
                <a:ea typeface="微软雅黑" panose="020B0503020204020204" pitchFamily="34" charset="-122"/>
              </a:rPr>
              <a:t>课题试图设计并实现一个多标签分类系统，能够将医学文献中的句子</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或段落、篇章等不同粒度的文本）进行多标签分类，判断句子是属于</a:t>
            </a:r>
            <a:r>
              <a:rPr lang="en-US" altLang="zh-CN" sz="2100" dirty="0">
                <a:latin typeface="微软雅黑" panose="020B0503020204020204" pitchFamily="34" charset="-122"/>
                <a:ea typeface="微软雅黑" panose="020B0503020204020204" pitchFamily="34" charset="-122"/>
              </a:rPr>
              <a:t>PICOT</a:t>
            </a:r>
            <a:r>
              <a:rPr lang="zh-CN" altLang="zh-CN" sz="2100" dirty="0">
                <a:latin typeface="微软雅黑" panose="020B0503020204020204" pitchFamily="34" charset="-122"/>
                <a:ea typeface="微软雅黑" panose="020B0503020204020204" pitchFamily="34" charset="-122"/>
              </a:rPr>
              <a:t>中的哪个或哪几个要素。</a:t>
            </a:r>
            <a:r>
              <a:rPr lang="zh-CN" altLang="en-US" sz="2100" dirty="0">
                <a:latin typeface="微软雅黑" panose="020B0503020204020204" pitchFamily="34" charset="-122"/>
                <a:ea typeface="微软雅黑" panose="020B0503020204020204" pitchFamily="34" charset="-122"/>
              </a:rPr>
              <a:t>从而便于临床实践中医生快速获取最有价值的信息。</a:t>
            </a:r>
            <a:endParaRPr lang="en-US" altLang="zh-CN" sz="2100" dirty="0">
              <a:latin typeface="微软雅黑" panose="020B0503020204020204" pitchFamily="34" charset="-122"/>
              <a:ea typeface="微软雅黑" panose="020B0503020204020204" pitchFamily="34" charset="-122"/>
            </a:endParaRPr>
          </a:p>
        </p:txBody>
      </p:sp>
      <p:pic>
        <p:nvPicPr>
          <p:cNvPr id="7" name="Picture 2" descr="https://ss3.baidu.com/-rVXeDTa2gU2pMbgoY3K/it/u=4149496098,411341113&amp;fm=202&amp;mola=new&amp;crop=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2" y="1420416"/>
            <a:ext cx="3748596" cy="232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5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451" y="39023"/>
            <a:ext cx="1215930" cy="392483"/>
          </a:xfrm>
        </p:spPr>
        <p:txBody>
          <a:bodyPr/>
          <a:lstStyle/>
          <a:p>
            <a:r>
              <a:rPr lang="zh-CN" altLang="en-US" dirty="0">
                <a:latin typeface="微软雅黑" panose="020B0503020204020204" pitchFamily="34" charset="-122"/>
                <a:ea typeface="微软雅黑" panose="020B0503020204020204" pitchFamily="34" charset="-122"/>
              </a:rPr>
              <a:t>特色创新</a:t>
            </a:r>
          </a:p>
        </p:txBody>
      </p:sp>
      <p:sp>
        <p:nvSpPr>
          <p:cNvPr id="3" name="文本框 2"/>
          <p:cNvSpPr txBox="1"/>
          <p:nvPr/>
        </p:nvSpPr>
        <p:spPr>
          <a:xfrm>
            <a:off x="595452" y="727581"/>
            <a:ext cx="4212461" cy="553998"/>
          </a:xfrm>
          <a:prstGeom prst="rect">
            <a:avLst/>
          </a:prstGeom>
          <a:noFill/>
          <a:effectLst/>
        </p:spPr>
        <p:txBody>
          <a:bodyPr wrap="square" rtlCol="0">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cs typeface="+mn-ea"/>
                <a:sym typeface="+mn-lt"/>
              </a:rPr>
              <a:t>项目特色与创新体现</a:t>
            </a:r>
            <a:endParaRPr lang="zh-CN" altLang="en-US" sz="900" b="1"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4" name="直接连接符 3"/>
          <p:cNvCxnSpPr/>
          <p:nvPr/>
        </p:nvCxnSpPr>
        <p:spPr>
          <a:xfrm>
            <a:off x="316579" y="1442283"/>
            <a:ext cx="8478904" cy="0"/>
          </a:xfrm>
          <a:prstGeom prst="line">
            <a:avLst/>
          </a:prstGeom>
          <a:ln>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40228" y="1949121"/>
            <a:ext cx="5255255" cy="1015663"/>
          </a:xfrm>
          <a:prstGeom prst="rect">
            <a:avLst/>
          </a:prstGeom>
          <a:noFill/>
          <a:effectLst/>
        </p:spPr>
        <p:txBody>
          <a:bodyPr wrap="square" rtlCol="0">
            <a:spAutoFit/>
          </a:bodyPr>
          <a:lstStyle/>
          <a:p>
            <a:pPr lvl="0"/>
            <a:r>
              <a:rPr lang="en-US" altLang="zh-CN" sz="2100"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医学文献中的信息抽取、知识图谱构建目前是人工智能与生命科学交叉学科中受到广泛关注的领域</a:t>
            </a:r>
            <a:r>
              <a:rPr lang="zh-CN" altLang="zh-CN" sz="2100" dirty="0">
                <a:latin typeface="微软雅黑" panose="020B0503020204020204" pitchFamily="34" charset="-122"/>
                <a:ea typeface="微软雅黑" panose="020B0503020204020204" pitchFamily="34" charset="-122"/>
              </a:rPr>
              <a:t>。</a:t>
            </a:r>
          </a:p>
        </p:txBody>
      </p:sp>
      <p:sp>
        <p:nvSpPr>
          <p:cNvPr id="6" name="文本框 5"/>
          <p:cNvSpPr txBox="1"/>
          <p:nvPr/>
        </p:nvSpPr>
        <p:spPr>
          <a:xfrm>
            <a:off x="3235987" y="2948644"/>
            <a:ext cx="5255255" cy="496290"/>
          </a:xfrm>
          <a:prstGeom prst="rect">
            <a:avLst/>
          </a:prstGeom>
          <a:noFill/>
          <a:effectLst/>
        </p:spPr>
        <p:txBody>
          <a:bodyPr wrap="square" rtlCol="0">
            <a:spAutoFit/>
          </a:bodyPr>
          <a:lstStyle/>
          <a:p>
            <a:pPr>
              <a:lnSpc>
                <a:spcPct val="125000"/>
              </a:lnSpc>
            </a:pPr>
            <a:r>
              <a:rPr lang="zh-CN" altLang="en-US" sz="2100" b="1" dirty="0">
                <a:solidFill>
                  <a:schemeClr val="accent1"/>
                </a:solidFill>
                <a:latin typeface="微软雅黑" panose="020B0503020204020204" pitchFamily="34" charset="-122"/>
                <a:ea typeface="微软雅黑" panose="020B0503020204020204" pitchFamily="34" charset="-122"/>
                <a:cs typeface="+mn-ea"/>
                <a:sym typeface="+mn-lt"/>
              </a:rPr>
              <a:t>创新体现</a:t>
            </a:r>
          </a:p>
        </p:txBody>
      </p:sp>
      <p:sp>
        <p:nvSpPr>
          <p:cNvPr id="7" name="文本框 6"/>
          <p:cNvSpPr txBox="1"/>
          <p:nvPr/>
        </p:nvSpPr>
        <p:spPr>
          <a:xfrm>
            <a:off x="3588887" y="3448709"/>
            <a:ext cx="5157936" cy="1200329"/>
          </a:xfrm>
          <a:prstGeom prst="rect">
            <a:avLst/>
          </a:prstGeom>
          <a:noFill/>
          <a:effectLst/>
        </p:spPr>
        <p:txBody>
          <a:bodyPr wrap="square" rtlCol="0">
            <a:spAutoFit/>
          </a:bodyPr>
          <a:lstStyle/>
          <a:p>
            <a:pPr lvl="0"/>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医学文献中的</a:t>
            </a:r>
            <a:r>
              <a:rPr lang="en-US" altLang="zh-CN" dirty="0">
                <a:latin typeface="微软雅黑" panose="020B0503020204020204" pitchFamily="34" charset="-122"/>
                <a:ea typeface="微软雅黑" panose="020B0503020204020204" pitchFamily="34" charset="-122"/>
              </a:rPr>
              <a:t>PICOT</a:t>
            </a:r>
            <a:r>
              <a:rPr lang="zh-CN" altLang="zh-CN" dirty="0">
                <a:latin typeface="微软雅黑" panose="020B0503020204020204" pitchFamily="34" charset="-122"/>
                <a:ea typeface="微软雅黑" panose="020B0503020204020204" pitchFamily="34" charset="-122"/>
              </a:rPr>
              <a:t>句子分类目前还未有完全成熟的工作。</a:t>
            </a:r>
            <a:r>
              <a:rPr lang="zh-CN" altLang="en-US" dirty="0">
                <a:latin typeface="微软雅黑" panose="020B0503020204020204" pitchFamily="34" charset="-122"/>
                <a:ea typeface="微软雅黑" panose="020B0503020204020204" pitchFamily="34" charset="-122"/>
              </a:rPr>
              <a:t>而</a:t>
            </a:r>
            <a:r>
              <a:rPr lang="zh-CN" altLang="zh-CN" dirty="0">
                <a:latin typeface="微软雅黑" panose="020B0503020204020204" pitchFamily="34" charset="-122"/>
                <a:ea typeface="微软雅黑" panose="020B0503020204020204" pitchFamily="34" charset="-122"/>
              </a:rPr>
              <a:t>本课题</a:t>
            </a:r>
            <a:r>
              <a:rPr lang="zh-CN" altLang="en-US" dirty="0">
                <a:latin typeface="微软雅黑" panose="020B0503020204020204" pitchFamily="34" charset="-122"/>
                <a:ea typeface="微软雅黑" panose="020B0503020204020204" pitchFamily="34" charset="-122"/>
              </a:rPr>
              <a:t>从</a:t>
            </a:r>
            <a:r>
              <a:rPr lang="zh-CN" altLang="zh-CN" dirty="0">
                <a:latin typeface="微软雅黑" panose="020B0503020204020204" pitchFamily="34" charset="-122"/>
                <a:ea typeface="微软雅黑" panose="020B0503020204020204" pitchFamily="34" charset="-122"/>
              </a:rPr>
              <a:t>机器学习中的多标签分类、半监督或远监督方法等</a:t>
            </a:r>
            <a:r>
              <a:rPr lang="zh-CN" altLang="en-US" dirty="0">
                <a:latin typeface="微软雅黑" panose="020B0503020204020204" pitchFamily="34" charset="-122"/>
                <a:ea typeface="微软雅黑" panose="020B0503020204020204" pitchFamily="34" charset="-122"/>
              </a:rPr>
              <a:t>下手，尝试进行这方面的研究</a:t>
            </a:r>
            <a:r>
              <a:rPr lang="zh-CN" altLang="zh-CN" dirty="0">
                <a:latin typeface="微软雅黑" panose="020B0503020204020204" pitchFamily="34" charset="-122"/>
                <a:ea typeface="微软雅黑" panose="020B0503020204020204" pitchFamily="34" charset="-122"/>
              </a:rPr>
              <a:t>。</a:t>
            </a: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919716" y="727582"/>
            <a:ext cx="747268" cy="577181"/>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279491" y="1637924"/>
            <a:ext cx="2700915" cy="3011114"/>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768953" y="727582"/>
            <a:ext cx="794512" cy="577181"/>
          </a:xfrm>
          <a:prstGeom prst="rect">
            <a:avLst/>
          </a:prstGeom>
        </p:spPr>
      </p:pic>
      <p:pic>
        <p:nvPicPr>
          <p:cNvPr id="11" name="图片 10"/>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665433" y="727582"/>
            <a:ext cx="737103" cy="577181"/>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5024246" y="726373"/>
            <a:ext cx="793501" cy="578390"/>
          </a:xfrm>
          <a:prstGeom prst="rect">
            <a:avLst/>
          </a:prstGeom>
        </p:spPr>
      </p:pic>
      <p:sp>
        <p:nvSpPr>
          <p:cNvPr id="13" name="文本框 12">
            <a:extLst>
              <a:ext uri="{FF2B5EF4-FFF2-40B4-BE49-F238E27FC236}">
                <a16:creationId xmlns:a16="http://schemas.microsoft.com/office/drawing/2014/main" id="{737FE625-F07B-4732-815D-0B89F6A44E55}"/>
              </a:ext>
            </a:extLst>
          </p:cNvPr>
          <p:cNvSpPr txBox="1"/>
          <p:nvPr/>
        </p:nvSpPr>
        <p:spPr>
          <a:xfrm>
            <a:off x="3235987" y="1513035"/>
            <a:ext cx="5255255" cy="496290"/>
          </a:xfrm>
          <a:prstGeom prst="rect">
            <a:avLst/>
          </a:prstGeom>
          <a:noFill/>
          <a:effectLst/>
        </p:spPr>
        <p:txBody>
          <a:bodyPr wrap="square" rtlCol="0">
            <a:spAutoFit/>
          </a:bodyPr>
          <a:lstStyle/>
          <a:p>
            <a:pPr>
              <a:lnSpc>
                <a:spcPct val="125000"/>
              </a:lnSpc>
            </a:pPr>
            <a:r>
              <a:rPr lang="zh-CN" altLang="en-US" sz="2100" b="1" dirty="0">
                <a:solidFill>
                  <a:schemeClr val="accent1"/>
                </a:solidFill>
                <a:latin typeface="微软雅黑" panose="020B0503020204020204" pitchFamily="34" charset="-122"/>
                <a:ea typeface="微软雅黑" panose="020B0503020204020204" pitchFamily="34" charset="-122"/>
                <a:cs typeface="+mn-ea"/>
                <a:sym typeface="+mn-lt"/>
              </a:rPr>
              <a:t>特色</a:t>
            </a:r>
          </a:p>
        </p:txBody>
      </p:sp>
    </p:spTree>
    <p:extLst>
      <p:ext uri="{BB962C8B-B14F-4D97-AF65-F5344CB8AC3E}">
        <p14:creationId xmlns:p14="http://schemas.microsoft.com/office/powerpoint/2010/main" val="414382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02</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3"/>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1469949" y="2752040"/>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4297834" y="1852464"/>
            <a:ext cx="3178239" cy="615553"/>
          </a:xfrm>
          <a:prstGeom prst="rect">
            <a:avLst/>
          </a:prstGeom>
        </p:spPr>
        <p:txBody>
          <a:bodyPr wrap="square" lIns="0" tIns="0" rIns="0" bIns="0">
            <a:spAutoFit/>
          </a:bodyPr>
          <a:lstStyle/>
          <a:p>
            <a:pPr lvl="0" algn="ctr">
              <a:buNone/>
            </a:pPr>
            <a:r>
              <a:rPr lang="zh-CN" altLang="en-US" sz="4000" b="1" dirty="0" smtClean="0">
                <a:solidFill>
                  <a:schemeClr val="bg1">
                    <a:lumMod val="50000"/>
                  </a:schemeClr>
                </a:solidFill>
                <a:latin typeface="微软雅黑" pitchFamily="34" charset="-122"/>
                <a:ea typeface="微软雅黑" pitchFamily="34" charset="-122"/>
              </a:rPr>
              <a:t>项目技术路线</a:t>
            </a:r>
            <a:endParaRPr lang="zh-CN" altLang="zh-CN" sz="4000" b="1"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8319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fontScale="92500" lnSpcReduction="10000"/>
          </a:bodyPr>
          <a:lstStyle/>
          <a:p>
            <a:r>
              <a:rPr lang="zh-CN" altLang="en-US" dirty="0" smtClean="0"/>
              <a:t>主要问题</a:t>
            </a:r>
            <a:endParaRPr lang="zh-CN" altLang="en-US" dirty="0"/>
          </a:p>
        </p:txBody>
      </p:sp>
      <p:sp>
        <p:nvSpPr>
          <p:cNvPr id="3" name="文本框 2"/>
          <p:cNvSpPr txBox="1"/>
          <p:nvPr/>
        </p:nvSpPr>
        <p:spPr>
          <a:xfrm>
            <a:off x="4644802" y="1132384"/>
            <a:ext cx="3600400" cy="2893100"/>
          </a:xfrm>
          <a:prstGeom prst="rect">
            <a:avLst/>
          </a:prstGeom>
          <a:noFill/>
        </p:spPr>
        <p:txBody>
          <a:bodyPr wrap="square" rtlCol="0">
            <a:spAutoFit/>
          </a:bodyPr>
          <a:lstStyle/>
          <a:p>
            <a:pPr algn="just">
              <a:spcAft>
                <a:spcPts val="600"/>
              </a:spcAft>
            </a:pPr>
            <a:r>
              <a:rPr lang="zh-CN" altLang="en-US" b="1" dirty="0" smtClean="0">
                <a:latin typeface="微软雅黑" panose="020B0503020204020204" pitchFamily="34" charset="-122"/>
                <a:ea typeface="微软雅黑" panose="020B0503020204020204" pitchFamily="34" charset="-122"/>
              </a:rPr>
              <a:t>句子</a:t>
            </a:r>
            <a:r>
              <a:rPr lang="zh-CN" altLang="en-US" b="1" dirty="0">
                <a:latin typeface="微软雅黑" panose="020B0503020204020204" pitchFamily="34" charset="-122"/>
                <a:ea typeface="微软雅黑" panose="020B0503020204020204" pitchFamily="34" charset="-122"/>
              </a:rPr>
              <a:t>的多标签分类</a:t>
            </a:r>
            <a:r>
              <a:rPr lang="zh-CN" altLang="en-US" b="1" dirty="0" smtClean="0">
                <a:latin typeface="微软雅黑" panose="020B0503020204020204" pitchFamily="34" charset="-122"/>
                <a:ea typeface="微软雅黑" panose="020B0503020204020204" pitchFamily="34" charset="-122"/>
              </a:rPr>
              <a:t>问题：</a:t>
            </a:r>
            <a:endParaRPr lang="zh-CN" altLang="en-US" b="1" dirty="0">
              <a:latin typeface="微软雅黑" panose="020B0503020204020204" pitchFamily="34" charset="-122"/>
              <a:ea typeface="微软雅黑" panose="020B0503020204020204" pitchFamily="34" charset="-122"/>
            </a:endParaRPr>
          </a:p>
          <a:p>
            <a:pPr algn="just">
              <a:spcAft>
                <a:spcPts val="600"/>
              </a:spcAft>
            </a:pPr>
            <a:r>
              <a:rPr lang="zh-CN" altLang="en-US" dirty="0">
                <a:latin typeface="微软雅黑" panose="020B0503020204020204" pitchFamily="34" charset="-122"/>
                <a:ea typeface="微软雅黑" panose="020B0503020204020204" pitchFamily="34" charset="-122"/>
              </a:rPr>
              <a:t>即将医学文献中的一个句子标注为 </a:t>
            </a:r>
            <a:r>
              <a:rPr lang="en-US" altLang="zh-CN" dirty="0">
                <a:latin typeface="微软雅黑" panose="020B0503020204020204" pitchFamily="34" charset="-122"/>
                <a:ea typeface="微软雅黑" panose="020B0503020204020204" pitchFamily="34" charset="-122"/>
              </a:rPr>
              <a:t>PICOT </a:t>
            </a:r>
            <a:r>
              <a:rPr lang="zh-CN" altLang="en-US" dirty="0">
                <a:latin typeface="微软雅黑" panose="020B0503020204020204" pitchFamily="34" charset="-122"/>
                <a:ea typeface="微软雅黑" panose="020B0503020204020204" pitchFamily="34" charset="-122"/>
              </a:rPr>
              <a:t>中的一个或几个大</a:t>
            </a:r>
            <a:r>
              <a:rPr lang="zh-CN" altLang="en-US" dirty="0" smtClean="0">
                <a:latin typeface="微软雅黑" panose="020B0503020204020204" pitchFamily="34" charset="-122"/>
                <a:ea typeface="微软雅黑" panose="020B0503020204020204" pitchFamily="34" charset="-122"/>
              </a:rPr>
              <a:t>类</a:t>
            </a:r>
            <a:endParaRPr lang="en-US" altLang="zh-CN" dirty="0" smtClean="0">
              <a:latin typeface="微软雅黑" panose="020B0503020204020204" pitchFamily="34" charset="-122"/>
              <a:ea typeface="微软雅黑" panose="020B0503020204020204" pitchFamily="34" charset="-122"/>
            </a:endParaRPr>
          </a:p>
          <a:p>
            <a:pPr algn="just">
              <a:spcAft>
                <a:spcPts val="600"/>
              </a:spcAft>
            </a:pPr>
            <a:endParaRPr lang="en-US" altLang="zh-CN" dirty="0" smtClean="0">
              <a:latin typeface="微软雅黑" panose="020B0503020204020204" pitchFamily="34" charset="-122"/>
              <a:ea typeface="微软雅黑" panose="020B0503020204020204" pitchFamily="34" charset="-122"/>
            </a:endParaRPr>
          </a:p>
          <a:p>
            <a:pPr algn="just">
              <a:spcAft>
                <a:spcPts val="600"/>
              </a:spcAft>
            </a:pPr>
            <a:r>
              <a:rPr lang="zh-CN" altLang="en-US" b="1" dirty="0" smtClean="0">
                <a:latin typeface="微软雅黑" panose="020B0503020204020204" pitchFamily="34" charset="-122"/>
                <a:ea typeface="微软雅黑" panose="020B0503020204020204" pitchFamily="34" charset="-122"/>
              </a:rPr>
              <a:t>细粒度标注：</a:t>
            </a:r>
            <a:endParaRPr lang="en-US" altLang="zh-CN" b="1" dirty="0" smtClean="0">
              <a:latin typeface="微软雅黑" panose="020B0503020204020204" pitchFamily="34" charset="-122"/>
              <a:ea typeface="微软雅黑" panose="020B0503020204020204" pitchFamily="34" charset="-122"/>
            </a:endParaRPr>
          </a:p>
          <a:p>
            <a:pPr algn="just">
              <a:spcAft>
                <a:spcPts val="600"/>
              </a:spcAft>
            </a:pPr>
            <a:r>
              <a:rPr lang="zh-CN" altLang="en-US" dirty="0" smtClean="0">
                <a:latin typeface="微软雅黑" panose="020B0503020204020204" pitchFamily="34" charset="-122"/>
                <a:ea typeface="微软雅黑" panose="020B0503020204020204" pitchFamily="34" charset="-122"/>
              </a:rPr>
              <a:t>比如</a:t>
            </a:r>
            <a:r>
              <a:rPr lang="zh-CN" altLang="en-US" dirty="0">
                <a:latin typeface="微软雅黑" panose="020B0503020204020204" pitchFamily="34" charset="-122"/>
                <a:ea typeface="微软雅黑" panose="020B0503020204020204" pitchFamily="34" charset="-122"/>
              </a:rPr>
              <a:t>一个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标签的句子可能是关于患病</a:t>
            </a:r>
            <a:r>
              <a:rPr lang="zh-CN" altLang="en-US" dirty="0" smtClean="0">
                <a:latin typeface="微软雅黑" panose="020B0503020204020204" pitchFamily="34" charset="-122"/>
                <a:ea typeface="微软雅黑" panose="020B0503020204020204" pitchFamily="34" charset="-122"/>
              </a:rPr>
              <a:t>人群（</a:t>
            </a:r>
            <a:r>
              <a:rPr lang="en-US" altLang="zh-CN" dirty="0">
                <a:latin typeface="微软雅黑" panose="020B0503020204020204" pitchFamily="34" charset="-122"/>
                <a:ea typeface="微软雅黑" panose="020B0503020204020204" pitchFamily="34" charset="-122"/>
              </a:rPr>
              <a:t>population</a:t>
            </a:r>
            <a:r>
              <a:rPr lang="zh-CN" altLang="en-US" dirty="0">
                <a:latin typeface="微软雅黑" panose="020B0503020204020204" pitchFamily="34" charset="-122"/>
                <a:ea typeface="微软雅黑" panose="020B0503020204020204" pitchFamily="34" charset="-122"/>
              </a:rPr>
              <a:t>）的，也可能是关于医学</a:t>
            </a:r>
            <a:r>
              <a:rPr lang="zh-CN" altLang="en-US" dirty="0" smtClean="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problem</a:t>
            </a:r>
            <a:r>
              <a:rPr lang="zh-CN" altLang="en-US" dirty="0">
                <a:latin typeface="微软雅黑" panose="020B0503020204020204" pitchFamily="34" charset="-122"/>
                <a:ea typeface="微软雅黑" panose="020B0503020204020204" pitchFamily="34" charset="-122"/>
              </a:rPr>
              <a:t>）的</a:t>
            </a:r>
          </a:p>
        </p:txBody>
      </p:sp>
      <p:pic>
        <p:nvPicPr>
          <p:cNvPr id="4" name="图片 3"/>
          <p:cNvPicPr>
            <a:picLocks noChangeAspect="1"/>
          </p:cNvPicPr>
          <p:nvPr/>
        </p:nvPicPr>
        <p:blipFill>
          <a:blip r:embed="rId3"/>
          <a:stretch>
            <a:fillRect/>
          </a:stretch>
        </p:blipFill>
        <p:spPr>
          <a:xfrm>
            <a:off x="324322" y="908233"/>
            <a:ext cx="3888432" cy="3341402"/>
          </a:xfrm>
          <a:prstGeom prst="rect">
            <a:avLst/>
          </a:prstGeom>
        </p:spPr>
      </p:pic>
    </p:spTree>
    <p:extLst>
      <p:ext uri="{BB962C8B-B14F-4D97-AF65-F5344CB8AC3E}">
        <p14:creationId xmlns:p14="http://schemas.microsoft.com/office/powerpoint/2010/main" val="384700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2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3.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2"/>
</p:tagLst>
</file>

<file path=ppt/theme/theme1.xml><?xml version="1.0" encoding="utf-8"?>
<a:theme xmlns:a="http://schemas.openxmlformats.org/drawingml/2006/main" name="第一PPT，www.1ppt.com">
  <a:themeElements>
    <a:clrScheme name="自定义 1035">
      <a:dk1>
        <a:sysClr val="windowText" lastClr="000000"/>
      </a:dk1>
      <a:lt1>
        <a:sysClr val="window" lastClr="FFFFFF"/>
      </a:lt1>
      <a:dk2>
        <a:srgbClr val="1F497D"/>
      </a:dk2>
      <a:lt2>
        <a:srgbClr val="EEECE1"/>
      </a:lt2>
      <a:accent1>
        <a:srgbClr val="FF4957"/>
      </a:accent1>
      <a:accent2>
        <a:srgbClr val="7F7F7F"/>
      </a:accent2>
      <a:accent3>
        <a:srgbClr val="FF4957"/>
      </a:accent3>
      <a:accent4>
        <a:srgbClr val="7F7F7F"/>
      </a:accent4>
      <a:accent5>
        <a:srgbClr val="FF4957"/>
      </a:accent5>
      <a:accent6>
        <a:srgbClr val="7F7F7F"/>
      </a:accent6>
      <a:hlink>
        <a:srgbClr val="007FA2"/>
      </a:hlink>
      <a:folHlink>
        <a:srgbClr val="FF495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2286</Words>
  <Application>Microsoft Office PowerPoint</Application>
  <PresentationFormat>自定义</PresentationFormat>
  <Paragraphs>204</Paragraphs>
  <Slides>31</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黑体</vt:lpstr>
      <vt:lpstr>楷体</vt:lpstr>
      <vt:lpstr>宋体</vt:lpstr>
      <vt:lpstr>微软雅黑</vt:lpstr>
      <vt:lpstr>Arial</vt:lpstr>
      <vt:lpstr>Arial Black</vt:lpstr>
      <vt:lpstr>Calibri</vt:lpstr>
      <vt:lpstr>Gadugi</vt:lpstr>
      <vt:lpstr>Impact</vt:lpstr>
      <vt:lpstr>Times New Roman</vt:lpstr>
      <vt:lpstr>第一PPT，www.1ppt.com</vt:lpstr>
      <vt:lpstr>PowerPoint 演示文稿</vt:lpstr>
      <vt:lpstr>PowerPoint 演示文稿</vt:lpstr>
      <vt:lpstr>PowerPoint 演示文稿</vt:lpstr>
      <vt:lpstr>项目简介</vt:lpstr>
      <vt:lpstr>项目简介</vt:lpstr>
      <vt:lpstr>项目简介</vt:lpstr>
      <vt:lpstr>特色创新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项目完成情况</vt:lpstr>
      <vt:lpstr>项目完成情况</vt:lpstr>
      <vt:lpstr>项目技术路线</vt:lpstr>
      <vt:lpstr>项目技术路线</vt:lpstr>
      <vt:lpstr>项目技术路线</vt:lpstr>
      <vt:lpstr>项目技术路线</vt:lpstr>
      <vt:lpstr>项目技术路线</vt:lpstr>
      <vt:lpstr>项目技术路线</vt:lpstr>
      <vt:lpstr>PowerPoint 演示文稿</vt:lpstr>
      <vt:lpstr>项目技术路线</vt:lpstr>
      <vt:lpstr>PowerPoint 演示文稿</vt:lpstr>
      <vt:lpstr>项目总结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简洁红灰</dc:title>
  <dc:creator/>
  <cp:keywords>www.1ppt.com</cp:keywords>
  <cp:lastModifiedBy/>
  <cp:revision>1</cp:revision>
  <dcterms:created xsi:type="dcterms:W3CDTF">2016-10-17T14:00:15Z</dcterms:created>
  <dcterms:modified xsi:type="dcterms:W3CDTF">2019-11-14T12:24:42Z</dcterms:modified>
</cp:coreProperties>
</file>