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261" r:id="rId3"/>
    <p:sldId id="262" r:id="rId4"/>
    <p:sldId id="267" r:id="rId5"/>
    <p:sldId id="273" r:id="rId6"/>
    <p:sldId id="269" r:id="rId7"/>
    <p:sldId id="275" r:id="rId8"/>
    <p:sldId id="263"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91" autoAdjust="0"/>
  </p:normalViewPr>
  <p:slideViewPr>
    <p:cSldViewPr snapToGrid="0">
      <p:cViewPr varScale="1">
        <p:scale>
          <a:sx n="52" d="100"/>
          <a:sy n="52" d="100"/>
        </p:scale>
        <p:origin x="12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9F9C9-947C-435D-B52F-FBC55A27D80D}" type="datetimeFigureOut">
              <a:rPr lang="zh-CN" altLang="en-US" smtClean="0"/>
              <a:t>2019/12/20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2C7C7-9D96-46CD-8C40-566673F3E9FC}" type="slidenum">
              <a:rPr lang="zh-CN" altLang="en-US" smtClean="0"/>
              <a:t>‹#›</a:t>
            </a:fld>
            <a:endParaRPr lang="zh-CN" altLang="en-US"/>
          </a:p>
        </p:txBody>
      </p:sp>
    </p:spTree>
    <p:extLst>
      <p:ext uri="{BB962C8B-B14F-4D97-AF65-F5344CB8AC3E}">
        <p14:creationId xmlns:p14="http://schemas.microsoft.com/office/powerpoint/2010/main" val="3361364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2C7C7-9D96-46CD-8C40-566673F3E9FC}" type="slidenum">
              <a:rPr lang="zh-CN" altLang="en-US" smtClean="0"/>
              <a:t>1</a:t>
            </a:fld>
            <a:endParaRPr lang="zh-CN" altLang="en-US"/>
          </a:p>
        </p:txBody>
      </p:sp>
    </p:spTree>
    <p:extLst>
      <p:ext uri="{BB962C8B-B14F-4D97-AF65-F5344CB8AC3E}">
        <p14:creationId xmlns:p14="http://schemas.microsoft.com/office/powerpoint/2010/main" val="262394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D2C7C7-9D96-46CD-8C40-566673F3E9FC}" type="slidenum">
              <a:rPr lang="zh-CN" altLang="en-US" smtClean="0"/>
              <a:t>2</a:t>
            </a:fld>
            <a:endParaRPr lang="zh-CN" altLang="en-US"/>
          </a:p>
        </p:txBody>
      </p:sp>
    </p:spTree>
    <p:extLst>
      <p:ext uri="{BB962C8B-B14F-4D97-AF65-F5344CB8AC3E}">
        <p14:creationId xmlns:p14="http://schemas.microsoft.com/office/powerpoint/2010/main" val="2187503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obj</a:t>
            </a:r>
            <a:r>
              <a:rPr lang="zh-CN" altLang="en-US" dirty="0"/>
              <a:t>文件里的数据读出到一个</a:t>
            </a:r>
            <a:r>
              <a:rPr lang="en-US" altLang="zh-CN" dirty="0" err="1"/>
              <a:t>js</a:t>
            </a:r>
            <a:r>
              <a:rPr lang="zh-CN" altLang="en-US" dirty="0"/>
              <a:t>文件里</a:t>
            </a:r>
            <a:r>
              <a:rPr lang="en-US" altLang="zh-CN" dirty="0"/>
              <a:t>, </a:t>
            </a:r>
            <a:r>
              <a:rPr lang="zh-CN" altLang="en-US" dirty="0"/>
              <a:t>然后再对</a:t>
            </a:r>
            <a:r>
              <a:rPr lang="en-US" altLang="zh-CN" dirty="0" err="1"/>
              <a:t>js</a:t>
            </a:r>
            <a:r>
              <a:rPr lang="zh-CN" altLang="en-US" dirty="0"/>
              <a:t>文件进行解析</a:t>
            </a:r>
            <a:r>
              <a:rPr lang="en-US" altLang="zh-CN" dirty="0"/>
              <a:t>. </a:t>
            </a:r>
          </a:p>
          <a:p>
            <a:r>
              <a:rPr lang="zh-CN" altLang="en-US" dirty="0"/>
              <a:t>这次实验使用了含有法向量和纹理的</a:t>
            </a:r>
            <a:r>
              <a:rPr lang="en-US" altLang="zh-CN" dirty="0"/>
              <a:t>OBJ</a:t>
            </a:r>
            <a:r>
              <a:rPr lang="zh-CN" altLang="en-US" dirty="0"/>
              <a:t>文件</a:t>
            </a:r>
            <a:r>
              <a:rPr lang="en-US" altLang="zh-CN" dirty="0"/>
              <a:t>, </a:t>
            </a:r>
            <a:r>
              <a:rPr lang="zh-CN" altLang="en-US" dirty="0"/>
              <a:t>所以比起上次实验时的函数我们优化了导入法向量和纹理的函数。</a:t>
            </a:r>
          </a:p>
        </p:txBody>
      </p:sp>
      <p:sp>
        <p:nvSpPr>
          <p:cNvPr id="4" name="灯片编号占位符 3"/>
          <p:cNvSpPr>
            <a:spLocks noGrp="1"/>
          </p:cNvSpPr>
          <p:nvPr>
            <p:ph type="sldNum" sz="quarter" idx="10"/>
          </p:nvPr>
        </p:nvSpPr>
        <p:spPr/>
        <p:txBody>
          <a:bodyPr/>
          <a:lstStyle/>
          <a:p>
            <a:fld id="{A6D2C7C7-9D96-46CD-8C40-566673F3E9FC}" type="slidenum">
              <a:rPr lang="zh-CN" altLang="en-US" smtClean="0"/>
              <a:t>3</a:t>
            </a:fld>
            <a:endParaRPr lang="zh-CN" altLang="en-US"/>
          </a:p>
        </p:txBody>
      </p:sp>
    </p:spTree>
    <p:extLst>
      <p:ext uri="{BB962C8B-B14F-4D97-AF65-F5344CB8AC3E}">
        <p14:creationId xmlns:p14="http://schemas.microsoft.com/office/powerpoint/2010/main" val="1034064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这里比上次实验多了纹理坐标和顶点法向量还有相对应的索引</a:t>
            </a:r>
            <a:endParaRPr lang="en-US" altLang="zh-CN" dirty="0"/>
          </a:p>
          <a:p>
            <a:endParaRPr lang="en-US" altLang="zh-CN" dirty="0"/>
          </a:p>
          <a:p>
            <a:r>
              <a:rPr lang="zh-CN" altLang="en-US" sz="1200" b="0" i="0" kern="1200" dirty="0">
                <a:solidFill>
                  <a:schemeClr val="tx1"/>
                </a:solidFill>
                <a:effectLst/>
                <a:latin typeface="+mn-lt"/>
                <a:ea typeface="+mn-ea"/>
                <a:cs typeface="+mn-cs"/>
              </a:rPr>
              <a:t>法向索引可以用来指定顶点的法向量。在定义一个面时，如需为顶点索引添加法向量索引，须在纹理坐标索引之后附上法向量索引，并用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号分隔。合法的法向量索引从</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开始，对应于预先定义的法向列表中相应的元素。每个面可以包含三个以上的元素。如果没有也可以省略其中的除了顶点索引以外的两个元素，如果省略的是纹理坐标索引要注意顶点索引和方向量索引中间是要有两条斜杠。三者的相对位置是固定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D2C7C7-9D96-46CD-8C40-566673F3E9FC}" type="slidenum">
              <a:rPr lang="zh-CN" altLang="en-US" smtClean="0"/>
              <a:t>4</a:t>
            </a:fld>
            <a:endParaRPr lang="zh-CN" altLang="en-US"/>
          </a:p>
        </p:txBody>
      </p:sp>
    </p:spTree>
    <p:extLst>
      <p:ext uri="{BB962C8B-B14F-4D97-AF65-F5344CB8AC3E}">
        <p14:creationId xmlns:p14="http://schemas.microsoft.com/office/powerpoint/2010/main" val="110928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MTL</a:t>
            </a:r>
            <a:r>
              <a:rPr lang="zh-CN" altLang="en-US" dirty="0"/>
              <a:t>文件比上次实验多了相应的纹理贴图</a:t>
            </a:r>
            <a:r>
              <a:rPr lang="en-US" altLang="zh-CN" dirty="0"/>
              <a:t>, </a:t>
            </a:r>
          </a:p>
          <a:p>
            <a:r>
              <a:rPr lang="zh-CN" altLang="en-US" dirty="0"/>
              <a:t>这里补充一下不同的纹理材质有不同的写法</a:t>
            </a:r>
            <a:endParaRPr lang="en-US" altLang="zh-CN" dirty="0"/>
          </a:p>
          <a:p>
            <a:r>
              <a:rPr lang="zh-CN" altLang="en-US" dirty="0"/>
              <a:t>我们这次实验的模型使用的是固有色纹理贴图</a:t>
            </a:r>
            <a:r>
              <a:rPr lang="en-US" altLang="zh-CN" dirty="0"/>
              <a:t>, </a:t>
            </a:r>
            <a:r>
              <a:rPr lang="zh-CN" altLang="en-US" sz="1200" b="0" i="0" kern="1200" dirty="0">
                <a:solidFill>
                  <a:schemeClr val="tx1"/>
                </a:solidFill>
                <a:effectLst/>
                <a:latin typeface="+mn-lt"/>
                <a:ea typeface="+mn-ea"/>
                <a:cs typeface="+mn-cs"/>
              </a:rPr>
              <a:t>多数情况下与其阴影色纹理贴图相同</a:t>
            </a:r>
            <a:endParaRPr lang="zh-CN" altLang="en-US" dirty="0"/>
          </a:p>
        </p:txBody>
      </p:sp>
      <p:sp>
        <p:nvSpPr>
          <p:cNvPr id="4" name="灯片编号占位符 3"/>
          <p:cNvSpPr>
            <a:spLocks noGrp="1"/>
          </p:cNvSpPr>
          <p:nvPr>
            <p:ph type="sldNum" sz="quarter" idx="5"/>
          </p:nvPr>
        </p:nvSpPr>
        <p:spPr/>
        <p:txBody>
          <a:bodyPr/>
          <a:lstStyle/>
          <a:p>
            <a:fld id="{A6D2C7C7-9D96-46CD-8C40-566673F3E9FC}" type="slidenum">
              <a:rPr lang="zh-CN" altLang="en-US" smtClean="0"/>
              <a:t>5</a:t>
            </a:fld>
            <a:endParaRPr lang="zh-CN" altLang="en-US"/>
          </a:p>
        </p:txBody>
      </p:sp>
    </p:spTree>
    <p:extLst>
      <p:ext uri="{BB962C8B-B14F-4D97-AF65-F5344CB8AC3E}">
        <p14:creationId xmlns:p14="http://schemas.microsoft.com/office/powerpoint/2010/main" val="128376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难点</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解决方法</a:t>
            </a:r>
          </a:p>
        </p:txBody>
      </p:sp>
      <p:sp>
        <p:nvSpPr>
          <p:cNvPr id="4" name="灯片编号占位符 3"/>
          <p:cNvSpPr>
            <a:spLocks noGrp="1"/>
          </p:cNvSpPr>
          <p:nvPr>
            <p:ph type="sldNum" sz="quarter" idx="10"/>
          </p:nvPr>
        </p:nvSpPr>
        <p:spPr/>
        <p:txBody>
          <a:bodyPr/>
          <a:lstStyle/>
          <a:p>
            <a:fld id="{A6D2C7C7-9D96-46CD-8C40-566673F3E9FC}" type="slidenum">
              <a:rPr lang="zh-CN" altLang="en-US" smtClean="0"/>
              <a:t>6</a:t>
            </a:fld>
            <a:endParaRPr lang="zh-CN" altLang="en-US"/>
          </a:p>
        </p:txBody>
      </p:sp>
    </p:spTree>
    <p:extLst>
      <p:ext uri="{BB962C8B-B14F-4D97-AF65-F5344CB8AC3E}">
        <p14:creationId xmlns:p14="http://schemas.microsoft.com/office/powerpoint/2010/main" val="275883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难点</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解决方法</a:t>
            </a:r>
          </a:p>
        </p:txBody>
      </p:sp>
      <p:sp>
        <p:nvSpPr>
          <p:cNvPr id="4" name="灯片编号占位符 3"/>
          <p:cNvSpPr>
            <a:spLocks noGrp="1"/>
          </p:cNvSpPr>
          <p:nvPr>
            <p:ph type="sldNum" sz="quarter" idx="10"/>
          </p:nvPr>
        </p:nvSpPr>
        <p:spPr/>
        <p:txBody>
          <a:bodyPr/>
          <a:lstStyle/>
          <a:p>
            <a:fld id="{A6D2C7C7-9D96-46CD-8C40-566673F3E9FC}" type="slidenum">
              <a:rPr lang="zh-CN" altLang="en-US" smtClean="0"/>
              <a:t>7</a:t>
            </a:fld>
            <a:endParaRPr lang="zh-CN" altLang="en-US"/>
          </a:p>
        </p:txBody>
      </p:sp>
    </p:spTree>
    <p:extLst>
      <p:ext uri="{BB962C8B-B14F-4D97-AF65-F5344CB8AC3E}">
        <p14:creationId xmlns:p14="http://schemas.microsoft.com/office/powerpoint/2010/main" val="289751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成果</a:t>
            </a:r>
          </a:p>
        </p:txBody>
      </p:sp>
      <p:sp>
        <p:nvSpPr>
          <p:cNvPr id="4" name="灯片编号占位符 3"/>
          <p:cNvSpPr>
            <a:spLocks noGrp="1"/>
          </p:cNvSpPr>
          <p:nvPr>
            <p:ph type="sldNum" sz="quarter" idx="5"/>
          </p:nvPr>
        </p:nvSpPr>
        <p:spPr/>
        <p:txBody>
          <a:bodyPr/>
          <a:lstStyle/>
          <a:p>
            <a:fld id="{A6D2C7C7-9D96-46CD-8C40-566673F3E9FC}" type="slidenum">
              <a:rPr lang="zh-CN" altLang="en-US" smtClean="0"/>
              <a:t>8</a:t>
            </a:fld>
            <a:endParaRPr lang="zh-CN" altLang="en-US"/>
          </a:p>
        </p:txBody>
      </p:sp>
    </p:spTree>
    <p:extLst>
      <p:ext uri="{BB962C8B-B14F-4D97-AF65-F5344CB8AC3E}">
        <p14:creationId xmlns:p14="http://schemas.microsoft.com/office/powerpoint/2010/main" val="224519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320102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63736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151987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22273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15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63287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101377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185106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284133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355230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181173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103926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6089F81-3FF3-4BFE-8DE1-214E567032B3}" type="datetimeFigureOut">
              <a:rPr lang="zh-CN" altLang="en-US" smtClean="0"/>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243865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89F81-3FF3-4BFE-8DE1-214E567032B3}" type="datetimeFigureOut">
              <a:rPr lang="zh-CN" altLang="en-US" smtClean="0"/>
              <a:t>2019/12/20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E6877-8918-4F9B-AABB-7B57DA3D9650}" type="slidenum">
              <a:rPr lang="zh-CN" altLang="en-US" smtClean="0"/>
              <a:t>‹#›</a:t>
            </a:fld>
            <a:endParaRPr lang="zh-CN" altLang="en-US"/>
          </a:p>
        </p:txBody>
      </p:sp>
    </p:spTree>
    <p:extLst>
      <p:ext uri="{BB962C8B-B14F-4D97-AF65-F5344CB8AC3E}">
        <p14:creationId xmlns:p14="http://schemas.microsoft.com/office/powerpoint/2010/main" val="1127009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524000" y="1122363"/>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7200" dirty="0">
                <a:solidFill>
                  <a:schemeClr val="bg1"/>
                </a:solidFill>
                <a:latin typeface="华文新魏" panose="02010800040101010101" pitchFamily="2" charset="-122"/>
                <a:ea typeface="华文新魏" panose="02010800040101010101" pitchFamily="2" charset="-122"/>
              </a:rPr>
              <a:t>计算机图形学</a:t>
            </a:r>
            <a:r>
              <a:rPr lang="en-US" altLang="zh-CN" sz="7200" dirty="0">
                <a:solidFill>
                  <a:schemeClr val="bg1"/>
                </a:solidFill>
                <a:latin typeface="华文新魏" panose="02010800040101010101" pitchFamily="2" charset="-122"/>
                <a:ea typeface="华文新魏" panose="02010800040101010101" pitchFamily="2" charset="-122"/>
              </a:rPr>
              <a:t/>
            </a:r>
            <a:br>
              <a:rPr lang="en-US" altLang="zh-CN" sz="7200" dirty="0">
                <a:solidFill>
                  <a:schemeClr val="bg1"/>
                </a:solidFill>
                <a:latin typeface="华文新魏" panose="02010800040101010101" pitchFamily="2" charset="-122"/>
                <a:ea typeface="华文新魏" panose="02010800040101010101" pitchFamily="2" charset="-122"/>
              </a:rPr>
            </a:br>
            <a:r>
              <a:rPr lang="zh-CN" altLang="en-US" sz="7200" dirty="0">
                <a:solidFill>
                  <a:schemeClr val="bg1"/>
                </a:solidFill>
                <a:latin typeface="华文新魏" panose="02010800040101010101" pitchFamily="2" charset="-122"/>
                <a:ea typeface="华文新魏" panose="02010800040101010101" pitchFamily="2" charset="-122"/>
              </a:rPr>
              <a:t>第五次作业</a:t>
            </a:r>
          </a:p>
        </p:txBody>
      </p:sp>
      <p:sp>
        <p:nvSpPr>
          <p:cNvPr id="3" name="副标题 2"/>
          <p:cNvSpPr txBox="1">
            <a:spLocks/>
          </p:cNvSpPr>
          <p:nvPr/>
        </p:nvSpPr>
        <p:spPr>
          <a:xfrm>
            <a:off x="1524000" y="3602038"/>
            <a:ext cx="9144000" cy="1655762"/>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pPr algn="r"/>
            <a:r>
              <a:rPr lang="en-US" altLang="zh-CN" dirty="0"/>
              <a:t>			</a:t>
            </a:r>
            <a:r>
              <a:rPr lang="zh-CN" altLang="en-US" sz="12800" dirty="0">
                <a:solidFill>
                  <a:schemeClr val="bg1"/>
                </a:solidFill>
                <a:latin typeface="幼圆" panose="02010509060101010101" pitchFamily="49" charset="-122"/>
                <a:ea typeface="幼圆" panose="02010509060101010101" pitchFamily="49" charset="-122"/>
              </a:rPr>
              <a:t>小组成员</a:t>
            </a:r>
            <a:endParaRPr lang="en-US" altLang="zh-CN" sz="12800" dirty="0">
              <a:solidFill>
                <a:schemeClr val="bg1"/>
              </a:solidFill>
              <a:latin typeface="幼圆" panose="02010509060101010101" pitchFamily="49" charset="-122"/>
              <a:ea typeface="幼圆" panose="02010509060101010101" pitchFamily="49" charset="-122"/>
            </a:endParaRPr>
          </a:p>
          <a:p>
            <a:pPr marL="0" indent="0" algn="r">
              <a:buNone/>
            </a:pPr>
            <a:r>
              <a:rPr lang="zh-CN" altLang="en-US" sz="12800" dirty="0">
                <a:solidFill>
                  <a:schemeClr val="bg1"/>
                </a:solidFill>
                <a:latin typeface="幼圆" panose="02010509060101010101" pitchFamily="49" charset="-122"/>
                <a:ea typeface="幼圆" panose="02010509060101010101" pitchFamily="49" charset="-122"/>
              </a:rPr>
              <a:t>梅磊</a:t>
            </a:r>
            <a:endParaRPr lang="en-US" altLang="zh-CN" sz="12800" dirty="0">
              <a:solidFill>
                <a:schemeClr val="bg1"/>
              </a:solidFill>
              <a:latin typeface="幼圆" panose="02010509060101010101" pitchFamily="49" charset="-122"/>
              <a:ea typeface="幼圆" panose="02010509060101010101" pitchFamily="49" charset="-122"/>
            </a:endParaRPr>
          </a:p>
          <a:p>
            <a:pPr marL="0" indent="0" algn="r">
              <a:buNone/>
            </a:pPr>
            <a:r>
              <a:rPr lang="zh-CN" altLang="en-US" sz="12800" dirty="0">
                <a:solidFill>
                  <a:schemeClr val="bg1"/>
                </a:solidFill>
                <a:latin typeface="幼圆" panose="02010509060101010101" pitchFamily="49" charset="-122"/>
                <a:ea typeface="幼圆" panose="02010509060101010101" pitchFamily="49" charset="-122"/>
              </a:rPr>
              <a:t>杨宇</a:t>
            </a:r>
            <a:endParaRPr lang="en-US" altLang="zh-CN" sz="12800" dirty="0">
              <a:solidFill>
                <a:schemeClr val="bg1"/>
              </a:solidFill>
              <a:latin typeface="幼圆" panose="02010509060101010101" pitchFamily="49" charset="-122"/>
              <a:ea typeface="幼圆" panose="02010509060101010101" pitchFamily="49" charset="-122"/>
            </a:endParaRPr>
          </a:p>
          <a:p>
            <a:pPr marL="0" indent="0" algn="r">
              <a:buNone/>
            </a:pPr>
            <a:r>
              <a:rPr lang="zh-CN" altLang="en-US" sz="12800" dirty="0">
                <a:solidFill>
                  <a:schemeClr val="bg1"/>
                </a:solidFill>
                <a:latin typeface="幼圆" panose="02010509060101010101" pitchFamily="49" charset="-122"/>
                <a:ea typeface="幼圆" panose="02010509060101010101" pitchFamily="49" charset="-122"/>
              </a:rPr>
              <a:t>吴棋柏</a:t>
            </a:r>
            <a:endParaRPr lang="en-US" altLang="zh-CN" sz="128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873632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09731" y="2613991"/>
            <a:ext cx="5893904" cy="1446550"/>
          </a:xfrm>
          <a:prstGeom prst="rect">
            <a:avLst/>
          </a:prstGeom>
          <a:noFill/>
        </p:spPr>
        <p:txBody>
          <a:bodyPr wrap="square" rtlCol="0">
            <a:spAutoFit/>
          </a:bodyPr>
          <a:lstStyle/>
          <a:p>
            <a:pPr algn="ctr"/>
            <a:r>
              <a:rPr lang="zh-CN" altLang="en-US" sz="8800" dirty="0">
                <a:solidFill>
                  <a:schemeClr val="bg1"/>
                </a:solidFill>
                <a:latin typeface="华文新魏" panose="02010800040101010101" pitchFamily="2" charset="-122"/>
                <a:ea typeface="华文新魏" panose="02010800040101010101" pitchFamily="2" charset="-122"/>
              </a:rPr>
              <a:t>心得分享</a:t>
            </a:r>
          </a:p>
        </p:txBody>
      </p:sp>
    </p:spTree>
    <p:extLst>
      <p:ext uri="{BB962C8B-B14F-4D97-AF65-F5344CB8AC3E}">
        <p14:creationId xmlns:p14="http://schemas.microsoft.com/office/powerpoint/2010/main" val="29565316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7261" y="327991"/>
            <a:ext cx="11519452" cy="52322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chemeClr val="bg1"/>
                </a:solidFill>
                <a:latin typeface="幼圆" panose="02010509060101010101" pitchFamily="49" charset="-122"/>
                <a:ea typeface="幼圆" panose="02010509060101010101" pitchFamily="49" charset="-122"/>
              </a:rPr>
              <a:t>优化了解析</a:t>
            </a:r>
            <a:r>
              <a:rPr lang="en-US" altLang="zh-CN" sz="2800" dirty="0">
                <a:solidFill>
                  <a:schemeClr val="bg1"/>
                </a:solidFill>
                <a:latin typeface="幼圆" panose="02010509060101010101" pitchFamily="49" charset="-122"/>
                <a:ea typeface="幼圆" panose="02010509060101010101" pitchFamily="49" charset="-122"/>
              </a:rPr>
              <a:t>OBJ</a:t>
            </a:r>
            <a:r>
              <a:rPr lang="zh-CN" altLang="en-US" sz="2800" dirty="0">
                <a:solidFill>
                  <a:schemeClr val="bg1"/>
                </a:solidFill>
                <a:latin typeface="幼圆" panose="02010509060101010101" pitchFamily="49" charset="-122"/>
                <a:ea typeface="幼圆" panose="02010509060101010101" pitchFamily="49" charset="-122"/>
              </a:rPr>
              <a:t>文件的函数</a:t>
            </a:r>
            <a:endParaRPr lang="en-US" altLang="zh-CN" sz="2800" dirty="0">
              <a:solidFill>
                <a:schemeClr val="bg1"/>
              </a:solidFill>
              <a:latin typeface="幼圆" panose="02010509060101010101" pitchFamily="49" charset="-122"/>
              <a:ea typeface="幼圆" panose="02010509060101010101" pitchFamily="49" charset="-122"/>
            </a:endParaRPr>
          </a:p>
        </p:txBody>
      </p:sp>
      <p:pic>
        <p:nvPicPr>
          <p:cNvPr id="3" name="图片 2">
            <a:extLst>
              <a:ext uri="{FF2B5EF4-FFF2-40B4-BE49-F238E27FC236}">
                <a16:creationId xmlns:a16="http://schemas.microsoft.com/office/drawing/2014/main" id="{99305F70-C3F6-469B-BD32-5C521B0F6B30}"/>
              </a:ext>
            </a:extLst>
          </p:cNvPr>
          <p:cNvPicPr>
            <a:picLocks noChangeAspect="1"/>
          </p:cNvPicPr>
          <p:nvPr/>
        </p:nvPicPr>
        <p:blipFill>
          <a:blip r:embed="rId3"/>
          <a:stretch>
            <a:fillRect/>
          </a:stretch>
        </p:blipFill>
        <p:spPr>
          <a:xfrm>
            <a:off x="881315" y="1049867"/>
            <a:ext cx="3621910" cy="5360085"/>
          </a:xfrm>
          <a:prstGeom prst="rect">
            <a:avLst/>
          </a:prstGeom>
        </p:spPr>
      </p:pic>
      <p:pic>
        <p:nvPicPr>
          <p:cNvPr id="4" name="图片 3">
            <a:extLst>
              <a:ext uri="{FF2B5EF4-FFF2-40B4-BE49-F238E27FC236}">
                <a16:creationId xmlns:a16="http://schemas.microsoft.com/office/drawing/2014/main" id="{8B2ED939-BEF0-4BFE-8AC1-55340ABBAF11}"/>
              </a:ext>
            </a:extLst>
          </p:cNvPr>
          <p:cNvPicPr>
            <a:picLocks noChangeAspect="1"/>
          </p:cNvPicPr>
          <p:nvPr/>
        </p:nvPicPr>
        <p:blipFill>
          <a:blip r:embed="rId4"/>
          <a:stretch>
            <a:fillRect/>
          </a:stretch>
        </p:blipFill>
        <p:spPr>
          <a:xfrm>
            <a:off x="5163538" y="1033662"/>
            <a:ext cx="5795543" cy="5376290"/>
          </a:xfrm>
          <a:prstGeom prst="rect">
            <a:avLst/>
          </a:prstGeom>
        </p:spPr>
      </p:pic>
    </p:spTree>
    <p:extLst>
      <p:ext uri="{BB962C8B-B14F-4D97-AF65-F5344CB8AC3E}">
        <p14:creationId xmlns:p14="http://schemas.microsoft.com/office/powerpoint/2010/main" val="16795423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8D21FF6-2AB6-40DF-AFA4-503913E96D11}"/>
              </a:ext>
            </a:extLst>
          </p:cNvPr>
          <p:cNvPicPr>
            <a:picLocks noChangeAspect="1"/>
          </p:cNvPicPr>
          <p:nvPr/>
        </p:nvPicPr>
        <p:blipFill>
          <a:blip r:embed="rId3"/>
          <a:stretch>
            <a:fillRect/>
          </a:stretch>
        </p:blipFill>
        <p:spPr>
          <a:xfrm>
            <a:off x="408911" y="253331"/>
            <a:ext cx="3393510" cy="1912445"/>
          </a:xfrm>
          <a:prstGeom prst="rect">
            <a:avLst/>
          </a:prstGeom>
        </p:spPr>
      </p:pic>
      <p:pic>
        <p:nvPicPr>
          <p:cNvPr id="7" name="图片 6">
            <a:extLst>
              <a:ext uri="{FF2B5EF4-FFF2-40B4-BE49-F238E27FC236}">
                <a16:creationId xmlns:a16="http://schemas.microsoft.com/office/drawing/2014/main" id="{CA0E298D-A4AE-4307-A0B6-86EEEEAA3728}"/>
              </a:ext>
            </a:extLst>
          </p:cNvPr>
          <p:cNvPicPr>
            <a:picLocks noChangeAspect="1"/>
          </p:cNvPicPr>
          <p:nvPr/>
        </p:nvPicPr>
        <p:blipFill>
          <a:blip r:embed="rId4"/>
          <a:stretch>
            <a:fillRect/>
          </a:stretch>
        </p:blipFill>
        <p:spPr>
          <a:xfrm>
            <a:off x="4046152" y="253331"/>
            <a:ext cx="3479786" cy="1912445"/>
          </a:xfrm>
          <a:prstGeom prst="rect">
            <a:avLst/>
          </a:prstGeom>
        </p:spPr>
      </p:pic>
      <p:pic>
        <p:nvPicPr>
          <p:cNvPr id="8" name="图片 7">
            <a:extLst>
              <a:ext uri="{FF2B5EF4-FFF2-40B4-BE49-F238E27FC236}">
                <a16:creationId xmlns:a16="http://schemas.microsoft.com/office/drawing/2014/main" id="{173EF8BE-B75E-4EB1-8DB7-4A5A17B850B8}"/>
              </a:ext>
            </a:extLst>
          </p:cNvPr>
          <p:cNvPicPr>
            <a:picLocks noChangeAspect="1"/>
          </p:cNvPicPr>
          <p:nvPr/>
        </p:nvPicPr>
        <p:blipFill>
          <a:blip r:embed="rId5"/>
          <a:stretch>
            <a:fillRect/>
          </a:stretch>
        </p:blipFill>
        <p:spPr>
          <a:xfrm>
            <a:off x="7871747" y="253330"/>
            <a:ext cx="3797570" cy="1912445"/>
          </a:xfrm>
          <a:prstGeom prst="rect">
            <a:avLst/>
          </a:prstGeom>
        </p:spPr>
      </p:pic>
      <p:pic>
        <p:nvPicPr>
          <p:cNvPr id="9" name="图片 8">
            <a:extLst>
              <a:ext uri="{FF2B5EF4-FFF2-40B4-BE49-F238E27FC236}">
                <a16:creationId xmlns:a16="http://schemas.microsoft.com/office/drawing/2014/main" id="{88D90898-7FAE-4DA7-B151-AE7D9E636D5A}"/>
              </a:ext>
            </a:extLst>
          </p:cNvPr>
          <p:cNvPicPr>
            <a:picLocks noChangeAspect="1"/>
          </p:cNvPicPr>
          <p:nvPr/>
        </p:nvPicPr>
        <p:blipFill>
          <a:blip r:embed="rId6"/>
          <a:stretch>
            <a:fillRect/>
          </a:stretch>
        </p:blipFill>
        <p:spPr>
          <a:xfrm>
            <a:off x="457200" y="2416034"/>
            <a:ext cx="4033750" cy="3324365"/>
          </a:xfrm>
          <a:prstGeom prst="rect">
            <a:avLst/>
          </a:prstGeom>
        </p:spPr>
      </p:pic>
      <p:sp>
        <p:nvSpPr>
          <p:cNvPr id="10" name="矩形 9">
            <a:extLst>
              <a:ext uri="{FF2B5EF4-FFF2-40B4-BE49-F238E27FC236}">
                <a16:creationId xmlns:a16="http://schemas.microsoft.com/office/drawing/2014/main" id="{52BED9E9-F108-4684-903A-07B7EFB69C97}"/>
              </a:ext>
            </a:extLst>
          </p:cNvPr>
          <p:cNvSpPr/>
          <p:nvPr/>
        </p:nvSpPr>
        <p:spPr>
          <a:xfrm>
            <a:off x="4741334" y="2432598"/>
            <a:ext cx="7281333" cy="3258328"/>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2800" dirty="0">
                <a:solidFill>
                  <a:schemeClr val="bg1"/>
                </a:solidFill>
              </a:rPr>
              <a:t>v </a:t>
            </a:r>
            <a:r>
              <a:rPr lang="zh-CN" altLang="en-US" sz="2800" dirty="0">
                <a:solidFill>
                  <a:schemeClr val="bg1"/>
                </a:solidFill>
              </a:rPr>
              <a:t>几何体顶点</a:t>
            </a:r>
          </a:p>
          <a:p>
            <a:pPr marL="285750" indent="-285750">
              <a:lnSpc>
                <a:spcPct val="150000"/>
              </a:lnSpc>
              <a:buFont typeface="Wingdings" panose="05000000000000000000" pitchFamily="2" charset="2"/>
              <a:buChar char="l"/>
            </a:pPr>
            <a:r>
              <a:rPr lang="en-US" altLang="zh-CN" sz="2800" dirty="0" err="1">
                <a:solidFill>
                  <a:schemeClr val="bg1"/>
                </a:solidFill>
              </a:rPr>
              <a:t>vt</a:t>
            </a:r>
            <a:r>
              <a:rPr lang="en-US" altLang="zh-CN" sz="2800" dirty="0">
                <a:solidFill>
                  <a:schemeClr val="bg1"/>
                </a:solidFill>
              </a:rPr>
              <a:t> </a:t>
            </a:r>
            <a:r>
              <a:rPr lang="zh-CN" altLang="en-US" sz="2800" dirty="0">
                <a:solidFill>
                  <a:schemeClr val="bg1"/>
                </a:solidFill>
              </a:rPr>
              <a:t>纹理坐标点</a:t>
            </a:r>
          </a:p>
          <a:p>
            <a:pPr marL="285750" indent="-285750">
              <a:lnSpc>
                <a:spcPct val="150000"/>
              </a:lnSpc>
              <a:buFont typeface="Wingdings" panose="05000000000000000000" pitchFamily="2" charset="2"/>
              <a:buChar char="l"/>
            </a:pPr>
            <a:r>
              <a:rPr lang="en-US" altLang="zh-CN" sz="2800" dirty="0" err="1">
                <a:solidFill>
                  <a:schemeClr val="bg1"/>
                </a:solidFill>
              </a:rPr>
              <a:t>vn</a:t>
            </a:r>
            <a:r>
              <a:rPr lang="en-US" altLang="zh-CN" sz="2800" dirty="0">
                <a:solidFill>
                  <a:schemeClr val="bg1"/>
                </a:solidFill>
              </a:rPr>
              <a:t> </a:t>
            </a:r>
            <a:r>
              <a:rPr lang="zh-CN" altLang="en-US" sz="2800" dirty="0">
                <a:solidFill>
                  <a:schemeClr val="bg1"/>
                </a:solidFill>
              </a:rPr>
              <a:t>顶点法向量</a:t>
            </a:r>
          </a:p>
          <a:p>
            <a:pPr marL="285750" indent="-285750">
              <a:lnSpc>
                <a:spcPct val="150000"/>
              </a:lnSpc>
              <a:buFont typeface="Wingdings" panose="05000000000000000000" pitchFamily="2" charset="2"/>
              <a:buChar char="l"/>
            </a:pPr>
            <a:r>
              <a:rPr lang="en-US" altLang="zh-CN" sz="2800" dirty="0">
                <a:solidFill>
                  <a:schemeClr val="bg1"/>
                </a:solidFill>
              </a:rPr>
              <a:t>f </a:t>
            </a:r>
            <a:r>
              <a:rPr lang="zh-CN" altLang="en-US" sz="2800" dirty="0">
                <a:solidFill>
                  <a:schemeClr val="bg1"/>
                </a:solidFill>
              </a:rPr>
              <a:t>：顶点索引 </a:t>
            </a:r>
            <a:r>
              <a:rPr lang="en-US" altLang="zh-CN" sz="2800" dirty="0">
                <a:solidFill>
                  <a:schemeClr val="bg1"/>
                </a:solidFill>
              </a:rPr>
              <a:t>/ </a:t>
            </a:r>
            <a:r>
              <a:rPr lang="zh-CN" altLang="en-US" sz="2800" dirty="0">
                <a:solidFill>
                  <a:schemeClr val="bg1"/>
                </a:solidFill>
              </a:rPr>
              <a:t>纹理坐标索引 </a:t>
            </a:r>
            <a:r>
              <a:rPr lang="en-US" altLang="zh-CN" sz="2800" dirty="0">
                <a:solidFill>
                  <a:schemeClr val="bg1"/>
                </a:solidFill>
              </a:rPr>
              <a:t>/ </a:t>
            </a:r>
            <a:r>
              <a:rPr lang="zh-CN" altLang="en-US" sz="2800" dirty="0">
                <a:solidFill>
                  <a:schemeClr val="bg1"/>
                </a:solidFill>
              </a:rPr>
              <a:t>法向量索引</a:t>
            </a:r>
          </a:p>
          <a:p>
            <a:pPr marL="285750" indent="-285750">
              <a:lnSpc>
                <a:spcPct val="150000"/>
              </a:lnSpc>
              <a:buFont typeface="Wingdings" panose="05000000000000000000" pitchFamily="2" charset="2"/>
              <a:buChar char="l"/>
            </a:pPr>
            <a:r>
              <a:rPr lang="en-US" altLang="zh-CN" sz="2800" dirty="0" err="1">
                <a:solidFill>
                  <a:schemeClr val="bg1"/>
                </a:solidFill>
              </a:rPr>
              <a:t>usemtl</a:t>
            </a:r>
            <a:r>
              <a:rPr lang="en-US" altLang="zh-CN" sz="2800" dirty="0">
                <a:solidFill>
                  <a:schemeClr val="bg1"/>
                </a:solidFill>
              </a:rPr>
              <a:t> </a:t>
            </a:r>
            <a:r>
              <a:rPr lang="zh-CN" altLang="en-US" sz="2800" dirty="0">
                <a:solidFill>
                  <a:schemeClr val="bg1"/>
                </a:solidFill>
              </a:rPr>
              <a:t>使用的材质名称</a:t>
            </a:r>
          </a:p>
        </p:txBody>
      </p:sp>
    </p:spTree>
    <p:extLst>
      <p:ext uri="{BB962C8B-B14F-4D97-AF65-F5344CB8AC3E}">
        <p14:creationId xmlns:p14="http://schemas.microsoft.com/office/powerpoint/2010/main" val="217280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11A5F80-46C6-494E-928A-51F36CBC2842}"/>
              </a:ext>
            </a:extLst>
          </p:cNvPr>
          <p:cNvPicPr>
            <a:picLocks noChangeAspect="1"/>
          </p:cNvPicPr>
          <p:nvPr/>
        </p:nvPicPr>
        <p:blipFill>
          <a:blip r:embed="rId3"/>
          <a:stretch>
            <a:fillRect/>
          </a:stretch>
        </p:blipFill>
        <p:spPr>
          <a:xfrm>
            <a:off x="558800" y="774275"/>
            <a:ext cx="4606430" cy="2773258"/>
          </a:xfrm>
          <a:prstGeom prst="rect">
            <a:avLst/>
          </a:prstGeom>
        </p:spPr>
      </p:pic>
      <p:sp>
        <p:nvSpPr>
          <p:cNvPr id="3" name="矩形 2">
            <a:extLst>
              <a:ext uri="{FF2B5EF4-FFF2-40B4-BE49-F238E27FC236}">
                <a16:creationId xmlns:a16="http://schemas.microsoft.com/office/drawing/2014/main" id="{54E0D957-D205-4709-983F-F7AA8FAC6962}"/>
              </a:ext>
            </a:extLst>
          </p:cNvPr>
          <p:cNvSpPr/>
          <p:nvPr/>
        </p:nvSpPr>
        <p:spPr>
          <a:xfrm>
            <a:off x="5537200" y="486409"/>
            <a:ext cx="6096000" cy="3970318"/>
          </a:xfrm>
          <a:prstGeom prst="rect">
            <a:avLst/>
          </a:prstGeom>
        </p:spPr>
        <p:txBody>
          <a:bodyPr>
            <a:spAutoFit/>
          </a:bodyPr>
          <a:lstStyle/>
          <a:p>
            <a:pPr marL="457200" indent="-457200">
              <a:buFont typeface="Wingdings" panose="05000000000000000000" pitchFamily="2" charset="2"/>
              <a:buChar char="l"/>
            </a:pPr>
            <a:r>
              <a:rPr lang="en-US" altLang="zh-CN" sz="2800" dirty="0">
                <a:solidFill>
                  <a:schemeClr val="bg1"/>
                </a:solidFill>
              </a:rPr>
              <a:t>Ka </a:t>
            </a:r>
            <a:r>
              <a:rPr lang="zh-CN" altLang="en-US" sz="2800" dirty="0">
                <a:solidFill>
                  <a:schemeClr val="bg1"/>
                </a:solidFill>
              </a:rPr>
              <a:t>环境色 </a:t>
            </a:r>
            <a:r>
              <a:rPr lang="en-US" altLang="zh-CN" sz="2800" dirty="0" err="1">
                <a:solidFill>
                  <a:schemeClr val="bg1"/>
                </a:solidFill>
              </a:rPr>
              <a:t>rgb</a:t>
            </a:r>
            <a:endParaRPr lang="en-US" altLang="zh-CN" sz="2800" dirty="0">
              <a:solidFill>
                <a:schemeClr val="bg1"/>
              </a:solidFill>
            </a:endParaRPr>
          </a:p>
          <a:p>
            <a:pPr marL="457200" indent="-457200">
              <a:buFont typeface="Wingdings" panose="05000000000000000000" pitchFamily="2" charset="2"/>
              <a:buChar char="l"/>
            </a:pPr>
            <a:r>
              <a:rPr lang="en-US" altLang="zh-CN" sz="2800" dirty="0" err="1">
                <a:solidFill>
                  <a:schemeClr val="bg1"/>
                </a:solidFill>
              </a:rPr>
              <a:t>Kd</a:t>
            </a:r>
            <a:r>
              <a:rPr lang="en-US" altLang="zh-CN" sz="2800" dirty="0">
                <a:solidFill>
                  <a:schemeClr val="bg1"/>
                </a:solidFill>
              </a:rPr>
              <a:t> </a:t>
            </a:r>
            <a:r>
              <a:rPr lang="zh-CN" altLang="en-US" sz="2800" dirty="0">
                <a:solidFill>
                  <a:schemeClr val="bg1"/>
                </a:solidFill>
              </a:rPr>
              <a:t>漫反射色</a:t>
            </a:r>
            <a:r>
              <a:rPr lang="en-US" altLang="zh-CN" sz="2800" dirty="0">
                <a:solidFill>
                  <a:schemeClr val="bg1"/>
                </a:solidFill>
              </a:rPr>
              <a:t>,</a:t>
            </a:r>
            <a:r>
              <a:rPr lang="zh-CN" altLang="en-US" sz="2800" dirty="0">
                <a:solidFill>
                  <a:schemeClr val="bg1"/>
                </a:solidFill>
              </a:rPr>
              <a:t>材质颜色 </a:t>
            </a:r>
            <a:r>
              <a:rPr lang="en-US" altLang="zh-CN" sz="2800" dirty="0" err="1">
                <a:solidFill>
                  <a:schemeClr val="bg1"/>
                </a:solidFill>
              </a:rPr>
              <a:t>rgb</a:t>
            </a:r>
            <a:endParaRPr lang="en-US" altLang="zh-CN" sz="2800" dirty="0">
              <a:solidFill>
                <a:schemeClr val="bg1"/>
              </a:solidFill>
            </a:endParaRPr>
          </a:p>
          <a:p>
            <a:pPr marL="457200" indent="-457200">
              <a:buFont typeface="Wingdings" panose="05000000000000000000" pitchFamily="2" charset="2"/>
              <a:buChar char="l"/>
            </a:pPr>
            <a:r>
              <a:rPr lang="en-US" altLang="zh-CN" sz="2800" dirty="0">
                <a:solidFill>
                  <a:schemeClr val="bg1"/>
                </a:solidFill>
              </a:rPr>
              <a:t>Ks </a:t>
            </a:r>
            <a:r>
              <a:rPr lang="zh-CN" altLang="en-US" sz="2800" dirty="0">
                <a:solidFill>
                  <a:schemeClr val="bg1"/>
                </a:solidFill>
              </a:rPr>
              <a:t>高光色，材质高光颜色 </a:t>
            </a:r>
            <a:r>
              <a:rPr lang="en-US" altLang="zh-CN" sz="2800" dirty="0" err="1">
                <a:solidFill>
                  <a:schemeClr val="bg1"/>
                </a:solidFill>
              </a:rPr>
              <a:t>rgb</a:t>
            </a:r>
            <a:endParaRPr lang="en-US" altLang="zh-CN" sz="2800" dirty="0">
              <a:solidFill>
                <a:schemeClr val="bg1"/>
              </a:solidFill>
            </a:endParaRPr>
          </a:p>
          <a:p>
            <a:pPr marL="457200" indent="-457200">
              <a:buFont typeface="Wingdings" panose="05000000000000000000" pitchFamily="2" charset="2"/>
              <a:buChar char="l"/>
            </a:pPr>
            <a:r>
              <a:rPr lang="en-US" altLang="zh-CN" sz="2800" dirty="0">
                <a:solidFill>
                  <a:schemeClr val="bg1"/>
                </a:solidFill>
              </a:rPr>
              <a:t>Ns </a:t>
            </a:r>
            <a:r>
              <a:rPr lang="zh-CN" altLang="en-US" sz="2800" dirty="0">
                <a:solidFill>
                  <a:schemeClr val="bg1"/>
                </a:solidFill>
              </a:rPr>
              <a:t>反射高光度 指定材质的反射指数</a:t>
            </a:r>
          </a:p>
          <a:p>
            <a:pPr marL="457200" indent="-457200">
              <a:buFont typeface="Wingdings" panose="05000000000000000000" pitchFamily="2" charset="2"/>
              <a:buChar char="l"/>
            </a:pPr>
            <a:r>
              <a:rPr lang="en-US" altLang="zh-CN" sz="2800" dirty="0">
                <a:solidFill>
                  <a:schemeClr val="bg1"/>
                </a:solidFill>
              </a:rPr>
              <a:t>Ni </a:t>
            </a:r>
            <a:r>
              <a:rPr lang="zh-CN" altLang="en-US" sz="2800" dirty="0">
                <a:solidFill>
                  <a:schemeClr val="bg1"/>
                </a:solidFill>
              </a:rPr>
              <a:t>折射值 指定材质表面的光密度</a:t>
            </a:r>
          </a:p>
          <a:p>
            <a:pPr marL="457200" indent="-457200">
              <a:buFont typeface="Wingdings" panose="05000000000000000000" pitchFamily="2" charset="2"/>
              <a:buChar char="l"/>
            </a:pPr>
            <a:r>
              <a:rPr lang="en-US" altLang="zh-CN" sz="2800" dirty="0">
                <a:solidFill>
                  <a:schemeClr val="bg1"/>
                </a:solidFill>
              </a:rPr>
              <a:t>d </a:t>
            </a:r>
            <a:r>
              <a:rPr lang="zh-CN" altLang="en-US" sz="2800" dirty="0">
                <a:solidFill>
                  <a:schemeClr val="bg1"/>
                </a:solidFill>
              </a:rPr>
              <a:t>透明度</a:t>
            </a:r>
            <a:endParaRPr lang="en-US" altLang="zh-CN" sz="2800" dirty="0">
              <a:solidFill>
                <a:schemeClr val="bg1"/>
              </a:solidFill>
            </a:endParaRPr>
          </a:p>
          <a:p>
            <a:pPr marL="457200" indent="-457200">
              <a:buFont typeface="Wingdings" panose="05000000000000000000" pitchFamily="2" charset="2"/>
              <a:buChar char="l"/>
            </a:pPr>
            <a:r>
              <a:rPr lang="en-US" altLang="zh-CN" sz="2800" dirty="0">
                <a:solidFill>
                  <a:schemeClr val="bg1"/>
                </a:solidFill>
              </a:rPr>
              <a:t> </a:t>
            </a:r>
            <a:r>
              <a:rPr lang="en-US" altLang="zh-CN" sz="2800" dirty="0" err="1">
                <a:solidFill>
                  <a:schemeClr val="bg1"/>
                </a:solidFill>
              </a:rPr>
              <a:t>map_Kd</a:t>
            </a:r>
            <a:r>
              <a:rPr lang="en-US" altLang="zh-CN" sz="2800" dirty="0">
                <a:solidFill>
                  <a:schemeClr val="bg1"/>
                </a:solidFill>
              </a:rPr>
              <a:t> Char_Patrick.png </a:t>
            </a:r>
            <a:r>
              <a:rPr lang="zh-CN" altLang="en-US" sz="2800" dirty="0">
                <a:solidFill>
                  <a:schemeClr val="bg1"/>
                </a:solidFill>
              </a:rPr>
              <a:t>固有色纹理贴图</a:t>
            </a:r>
          </a:p>
        </p:txBody>
      </p:sp>
      <p:sp>
        <p:nvSpPr>
          <p:cNvPr id="4" name="矩形 3">
            <a:extLst>
              <a:ext uri="{FF2B5EF4-FFF2-40B4-BE49-F238E27FC236}">
                <a16:creationId xmlns:a16="http://schemas.microsoft.com/office/drawing/2014/main" id="{1CE5D380-F6AC-44E6-84ED-736BE0C815E1}"/>
              </a:ext>
            </a:extLst>
          </p:cNvPr>
          <p:cNvSpPr/>
          <p:nvPr/>
        </p:nvSpPr>
        <p:spPr>
          <a:xfrm>
            <a:off x="846667" y="4213097"/>
            <a:ext cx="6096000" cy="2308324"/>
          </a:xfrm>
          <a:prstGeom prst="rect">
            <a:avLst/>
          </a:prstGeom>
        </p:spPr>
        <p:txBody>
          <a:bodyPr wrap="square">
            <a:spAutoFit/>
          </a:bodyPr>
          <a:lstStyle/>
          <a:p>
            <a:pPr marL="342900" indent="-342900">
              <a:buFont typeface="Wingdings" panose="05000000000000000000" pitchFamily="2" charset="2"/>
              <a:buChar char="l"/>
            </a:pPr>
            <a:r>
              <a:rPr lang="en-US" altLang="zh-CN" sz="2400" dirty="0" err="1">
                <a:solidFill>
                  <a:schemeClr val="bg1"/>
                </a:solidFill>
              </a:rPr>
              <a:t>map_Ka</a:t>
            </a:r>
            <a:r>
              <a:rPr lang="en-US" altLang="zh-CN" sz="2400" dirty="0">
                <a:solidFill>
                  <a:schemeClr val="bg1"/>
                </a:solidFill>
              </a:rPr>
              <a:t>  </a:t>
            </a:r>
            <a:r>
              <a:rPr lang="zh-CN" altLang="en-US" sz="2400" dirty="0">
                <a:solidFill>
                  <a:schemeClr val="bg1"/>
                </a:solidFill>
              </a:rPr>
              <a:t>阴影色纹理贴图</a:t>
            </a:r>
          </a:p>
          <a:p>
            <a:pPr marL="342900" indent="-342900">
              <a:buFont typeface="Wingdings" panose="05000000000000000000" pitchFamily="2" charset="2"/>
              <a:buChar char="l"/>
            </a:pPr>
            <a:r>
              <a:rPr lang="en-US" altLang="zh-CN" sz="2400" dirty="0" err="1">
                <a:solidFill>
                  <a:schemeClr val="bg1"/>
                </a:solidFill>
              </a:rPr>
              <a:t>map_Kd</a:t>
            </a:r>
            <a:r>
              <a:rPr lang="en-US" altLang="zh-CN" sz="2400" dirty="0">
                <a:solidFill>
                  <a:schemeClr val="bg1"/>
                </a:solidFill>
              </a:rPr>
              <a:t>  </a:t>
            </a:r>
            <a:r>
              <a:rPr lang="zh-CN" altLang="en-US" sz="2400" dirty="0">
                <a:solidFill>
                  <a:schemeClr val="bg1"/>
                </a:solidFill>
              </a:rPr>
              <a:t>固有色纹理贴图 </a:t>
            </a:r>
            <a:endParaRPr lang="en-US" altLang="zh-CN" sz="2400" dirty="0">
              <a:solidFill>
                <a:schemeClr val="bg1"/>
              </a:solidFill>
            </a:endParaRPr>
          </a:p>
          <a:p>
            <a:pPr marL="342900" indent="-342900">
              <a:buFont typeface="Wingdings" panose="05000000000000000000" pitchFamily="2" charset="2"/>
              <a:buChar char="l"/>
            </a:pPr>
            <a:r>
              <a:rPr lang="en-US" altLang="zh-CN" sz="2400" dirty="0" err="1">
                <a:solidFill>
                  <a:schemeClr val="bg1"/>
                </a:solidFill>
              </a:rPr>
              <a:t>map_Ks</a:t>
            </a:r>
            <a:r>
              <a:rPr lang="en-US" altLang="zh-CN" sz="2400" dirty="0">
                <a:solidFill>
                  <a:schemeClr val="bg1"/>
                </a:solidFill>
              </a:rPr>
              <a:t>  </a:t>
            </a:r>
            <a:r>
              <a:rPr lang="zh-CN" altLang="en-US" sz="2400" dirty="0">
                <a:solidFill>
                  <a:schemeClr val="bg1"/>
                </a:solidFill>
              </a:rPr>
              <a:t>高光色纹理贴图</a:t>
            </a:r>
          </a:p>
          <a:p>
            <a:pPr marL="342900" indent="-342900">
              <a:buFont typeface="Wingdings" panose="05000000000000000000" pitchFamily="2" charset="2"/>
              <a:buChar char="l"/>
            </a:pPr>
            <a:r>
              <a:rPr lang="en-US" altLang="zh-CN" sz="2400" dirty="0" err="1">
                <a:solidFill>
                  <a:schemeClr val="bg1"/>
                </a:solidFill>
              </a:rPr>
              <a:t>map_d</a:t>
            </a:r>
            <a:r>
              <a:rPr lang="en-US" altLang="zh-CN" sz="2400" dirty="0">
                <a:solidFill>
                  <a:schemeClr val="bg1"/>
                </a:solidFill>
              </a:rPr>
              <a:t> alpha</a:t>
            </a:r>
            <a:r>
              <a:rPr lang="zh-CN" altLang="en-US" sz="2400" dirty="0">
                <a:solidFill>
                  <a:schemeClr val="bg1"/>
                </a:solidFill>
              </a:rPr>
              <a:t>通道纹理贴图</a:t>
            </a:r>
          </a:p>
          <a:p>
            <a:pPr marL="342900" indent="-342900">
              <a:buFont typeface="Wingdings" panose="05000000000000000000" pitchFamily="2" charset="2"/>
              <a:buChar char="l"/>
            </a:pPr>
            <a:r>
              <a:rPr lang="en-US" altLang="zh-CN" sz="2400" dirty="0" err="1">
                <a:solidFill>
                  <a:schemeClr val="bg1"/>
                </a:solidFill>
              </a:rPr>
              <a:t>map_bump</a:t>
            </a:r>
            <a:r>
              <a:rPr lang="en-US" altLang="zh-CN" sz="2400" dirty="0">
                <a:solidFill>
                  <a:schemeClr val="bg1"/>
                </a:solidFill>
              </a:rPr>
              <a:t> </a:t>
            </a:r>
            <a:r>
              <a:rPr lang="zh-CN" altLang="en-US" sz="2400" dirty="0">
                <a:solidFill>
                  <a:schemeClr val="bg1"/>
                </a:solidFill>
              </a:rPr>
              <a:t>凹凸贴图</a:t>
            </a:r>
          </a:p>
          <a:p>
            <a:pPr marL="342900" indent="-342900">
              <a:buFont typeface="Wingdings" panose="05000000000000000000" pitchFamily="2" charset="2"/>
              <a:buChar char="l"/>
            </a:pPr>
            <a:r>
              <a:rPr lang="en-US" altLang="zh-CN" sz="2400" dirty="0">
                <a:solidFill>
                  <a:schemeClr val="bg1"/>
                </a:solidFill>
              </a:rPr>
              <a:t>bump </a:t>
            </a:r>
            <a:r>
              <a:rPr lang="zh-CN" altLang="en-US" sz="2400" dirty="0">
                <a:solidFill>
                  <a:schemeClr val="bg1"/>
                </a:solidFill>
              </a:rPr>
              <a:t>也有用</a:t>
            </a:r>
            <a:r>
              <a:rPr lang="en-US" altLang="zh-CN" sz="2400" dirty="0">
                <a:solidFill>
                  <a:schemeClr val="bg1"/>
                </a:solidFill>
              </a:rPr>
              <a:t>'bump'</a:t>
            </a:r>
            <a:r>
              <a:rPr lang="zh-CN" altLang="en-US" sz="2400" dirty="0">
                <a:solidFill>
                  <a:schemeClr val="bg1"/>
                </a:solidFill>
              </a:rPr>
              <a:t>而非</a:t>
            </a:r>
            <a:r>
              <a:rPr lang="en-US" altLang="zh-CN" sz="2400" dirty="0">
                <a:solidFill>
                  <a:schemeClr val="bg1"/>
                </a:solidFill>
              </a:rPr>
              <a:t>'</a:t>
            </a:r>
            <a:r>
              <a:rPr lang="en-US" altLang="zh-CN" sz="2400" dirty="0" err="1">
                <a:solidFill>
                  <a:schemeClr val="bg1"/>
                </a:solidFill>
              </a:rPr>
              <a:t>map_Bump</a:t>
            </a:r>
            <a:r>
              <a:rPr lang="en-US" altLang="zh-CN" sz="2400" dirty="0">
                <a:solidFill>
                  <a:schemeClr val="bg1"/>
                </a:solidFill>
              </a:rPr>
              <a:t>'</a:t>
            </a:r>
            <a:r>
              <a:rPr lang="zh-CN" altLang="en-US" sz="2400" dirty="0">
                <a:solidFill>
                  <a:schemeClr val="bg1"/>
                </a:solidFill>
              </a:rPr>
              <a:t>标签</a:t>
            </a:r>
          </a:p>
        </p:txBody>
      </p:sp>
    </p:spTree>
    <p:extLst>
      <p:ext uri="{BB962C8B-B14F-4D97-AF65-F5344CB8AC3E}">
        <p14:creationId xmlns:p14="http://schemas.microsoft.com/office/powerpoint/2010/main" val="110508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213A65F-0499-46DC-8B20-BE2E2C18539D}"/>
              </a:ext>
            </a:extLst>
          </p:cNvPr>
          <p:cNvSpPr/>
          <p:nvPr/>
        </p:nvSpPr>
        <p:spPr>
          <a:xfrm>
            <a:off x="524934" y="314862"/>
            <a:ext cx="6096000" cy="1015663"/>
          </a:xfrm>
          <a:prstGeom prst="rect">
            <a:avLst/>
          </a:prstGeom>
        </p:spPr>
        <p:txBody>
          <a:bodyPr>
            <a:spAutoFit/>
          </a:bodyPr>
          <a:lstStyle/>
          <a:p>
            <a:r>
              <a:rPr lang="zh-CN" altLang="en-US" sz="6000" dirty="0">
                <a:solidFill>
                  <a:schemeClr val="bg1"/>
                </a:solidFill>
                <a:latin typeface="华文新魏" panose="02010800040101010101" pitchFamily="2" charset="-122"/>
                <a:ea typeface="华文新魏" panose="02010800040101010101" pitchFamily="2" charset="-122"/>
              </a:rPr>
              <a:t>困难</a:t>
            </a:r>
          </a:p>
        </p:txBody>
      </p:sp>
      <p:sp>
        <p:nvSpPr>
          <p:cNvPr id="6" name="矩形 5">
            <a:extLst>
              <a:ext uri="{FF2B5EF4-FFF2-40B4-BE49-F238E27FC236}">
                <a16:creationId xmlns:a16="http://schemas.microsoft.com/office/drawing/2014/main" id="{A6BE2CD2-D4F6-42B7-993A-52DC3507DF4A}"/>
              </a:ext>
            </a:extLst>
          </p:cNvPr>
          <p:cNvSpPr/>
          <p:nvPr/>
        </p:nvSpPr>
        <p:spPr>
          <a:xfrm>
            <a:off x="524934" y="1380749"/>
            <a:ext cx="6096000" cy="461665"/>
          </a:xfrm>
          <a:prstGeom prst="rect">
            <a:avLst/>
          </a:prstGeom>
        </p:spPr>
        <p:txBody>
          <a:bodyPr>
            <a:spAutoFit/>
          </a:bodyPr>
          <a:lstStyle/>
          <a:p>
            <a:pPr marL="342900" indent="-342900">
              <a:buFont typeface="Wingdings" panose="05000000000000000000" pitchFamily="2" charset="2"/>
              <a:buChar char="l"/>
            </a:pPr>
            <a:r>
              <a:rPr lang="zh-CN" altLang="en-US" sz="2400" dirty="0">
                <a:solidFill>
                  <a:schemeClr val="bg1"/>
                </a:solidFill>
              </a:rPr>
              <a:t>贴图错位</a:t>
            </a:r>
          </a:p>
        </p:txBody>
      </p:sp>
      <p:pic>
        <p:nvPicPr>
          <p:cNvPr id="8" name="图片 7">
            <a:extLst>
              <a:ext uri="{FF2B5EF4-FFF2-40B4-BE49-F238E27FC236}">
                <a16:creationId xmlns:a16="http://schemas.microsoft.com/office/drawing/2014/main" id="{DDFB98F4-6EBB-4858-9716-9E01B8170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3533" y="1842414"/>
            <a:ext cx="5604933" cy="4432747"/>
          </a:xfrm>
          <a:prstGeom prst="rect">
            <a:avLst/>
          </a:prstGeom>
        </p:spPr>
      </p:pic>
    </p:spTree>
    <p:extLst>
      <p:ext uri="{BB962C8B-B14F-4D97-AF65-F5344CB8AC3E}">
        <p14:creationId xmlns:p14="http://schemas.microsoft.com/office/powerpoint/2010/main" val="23066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213A65F-0499-46DC-8B20-BE2E2C18539D}"/>
              </a:ext>
            </a:extLst>
          </p:cNvPr>
          <p:cNvSpPr/>
          <p:nvPr/>
        </p:nvSpPr>
        <p:spPr>
          <a:xfrm>
            <a:off x="524934" y="314862"/>
            <a:ext cx="6096000" cy="1015663"/>
          </a:xfrm>
          <a:prstGeom prst="rect">
            <a:avLst/>
          </a:prstGeom>
        </p:spPr>
        <p:txBody>
          <a:bodyPr>
            <a:spAutoFit/>
          </a:bodyPr>
          <a:lstStyle/>
          <a:p>
            <a:r>
              <a:rPr lang="zh-CN" altLang="en-US" sz="6000" dirty="0">
                <a:solidFill>
                  <a:schemeClr val="bg1"/>
                </a:solidFill>
                <a:latin typeface="华文新魏" panose="02010800040101010101" pitchFamily="2" charset="-122"/>
                <a:ea typeface="华文新魏" panose="02010800040101010101" pitchFamily="2" charset="-122"/>
              </a:rPr>
              <a:t>困难</a:t>
            </a:r>
          </a:p>
        </p:txBody>
      </p:sp>
      <p:sp>
        <p:nvSpPr>
          <p:cNvPr id="6" name="矩形 5">
            <a:extLst>
              <a:ext uri="{FF2B5EF4-FFF2-40B4-BE49-F238E27FC236}">
                <a16:creationId xmlns:a16="http://schemas.microsoft.com/office/drawing/2014/main" id="{A6BE2CD2-D4F6-42B7-993A-52DC3507DF4A}"/>
              </a:ext>
            </a:extLst>
          </p:cNvPr>
          <p:cNvSpPr/>
          <p:nvPr/>
        </p:nvSpPr>
        <p:spPr>
          <a:xfrm>
            <a:off x="524934" y="1380749"/>
            <a:ext cx="6096000" cy="461665"/>
          </a:xfrm>
          <a:prstGeom prst="rect">
            <a:avLst/>
          </a:prstGeom>
        </p:spPr>
        <p:txBody>
          <a:bodyPr>
            <a:spAutoFit/>
          </a:bodyPr>
          <a:lstStyle/>
          <a:p>
            <a:pPr marL="342900" indent="-342900">
              <a:buFont typeface="Wingdings" panose="05000000000000000000" pitchFamily="2" charset="2"/>
              <a:buChar char="l"/>
            </a:pPr>
            <a:r>
              <a:rPr lang="zh-CN" altLang="en-US" sz="2400" dirty="0" smtClean="0">
                <a:solidFill>
                  <a:schemeClr val="bg1"/>
                </a:solidFill>
              </a:rPr>
              <a:t>不能贴完整一块</a:t>
            </a:r>
            <a:endParaRPr lang="zh-CN" altLang="en-US" sz="2400"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394" y="3327224"/>
            <a:ext cx="610008" cy="61000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4154" y="3327224"/>
            <a:ext cx="813559" cy="813559"/>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8733" y="2986187"/>
            <a:ext cx="2438740" cy="1495634"/>
          </a:xfrm>
          <a:prstGeom prst="rect">
            <a:avLst/>
          </a:prstGeom>
        </p:spPr>
      </p:pic>
    </p:spTree>
    <p:extLst>
      <p:ext uri="{BB962C8B-B14F-4D97-AF65-F5344CB8AC3E}">
        <p14:creationId xmlns:p14="http://schemas.microsoft.com/office/powerpoint/2010/main" val="190698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0074" y="269601"/>
            <a:ext cx="6240410" cy="1077218"/>
          </a:xfrm>
          <a:prstGeom prst="rect">
            <a:avLst/>
          </a:prstGeom>
          <a:noFill/>
        </p:spPr>
        <p:txBody>
          <a:bodyPr wrap="square" rtlCol="0">
            <a:spAutoFit/>
          </a:bodyPr>
          <a:lstStyle/>
          <a:p>
            <a:endParaRPr lang="en-US" altLang="zh-CN" sz="3600" dirty="0">
              <a:solidFill>
                <a:schemeClr val="bg1"/>
              </a:solidFill>
              <a:latin typeface="幼圆" panose="02010509060101010101" pitchFamily="49" charset="-122"/>
              <a:ea typeface="幼圆" panose="02010509060101010101" pitchFamily="49" charset="-122"/>
            </a:endParaRPr>
          </a:p>
          <a:p>
            <a:pPr marL="457200" indent="-457200">
              <a:buFont typeface="Arial" panose="020B0604020202020204" pitchFamily="34" charset="0"/>
              <a:buChar char="•"/>
            </a:pP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6" name="矩形 5">
            <a:extLst>
              <a:ext uri="{FF2B5EF4-FFF2-40B4-BE49-F238E27FC236}">
                <a16:creationId xmlns:a16="http://schemas.microsoft.com/office/drawing/2014/main" id="{7CC75FF1-0047-40CC-BF28-F8FCCB263A70}"/>
              </a:ext>
            </a:extLst>
          </p:cNvPr>
          <p:cNvSpPr/>
          <p:nvPr/>
        </p:nvSpPr>
        <p:spPr>
          <a:xfrm>
            <a:off x="524934" y="314862"/>
            <a:ext cx="6096000" cy="1015663"/>
          </a:xfrm>
          <a:prstGeom prst="rect">
            <a:avLst/>
          </a:prstGeom>
        </p:spPr>
        <p:txBody>
          <a:bodyPr>
            <a:spAutoFit/>
          </a:bodyPr>
          <a:lstStyle/>
          <a:p>
            <a:r>
              <a:rPr lang="zh-CN" altLang="en-US" sz="6000" dirty="0">
                <a:solidFill>
                  <a:schemeClr val="bg1"/>
                </a:solidFill>
                <a:latin typeface="华文新魏" panose="02010800040101010101" pitchFamily="2" charset="-122"/>
                <a:ea typeface="华文新魏" panose="02010800040101010101" pitchFamily="2" charset="-122"/>
              </a:rPr>
              <a:t>成果</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135" y="1142068"/>
            <a:ext cx="7517121" cy="4937589"/>
          </a:xfrm>
          <a:prstGeom prst="rect">
            <a:avLst/>
          </a:prstGeom>
        </p:spPr>
      </p:pic>
    </p:spTree>
    <p:extLst>
      <p:ext uri="{BB962C8B-B14F-4D97-AF65-F5344CB8AC3E}">
        <p14:creationId xmlns:p14="http://schemas.microsoft.com/office/powerpoint/2010/main" val="2966191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09731" y="2613991"/>
            <a:ext cx="5893904" cy="1446550"/>
          </a:xfrm>
          <a:prstGeom prst="rect">
            <a:avLst/>
          </a:prstGeom>
          <a:noFill/>
        </p:spPr>
        <p:txBody>
          <a:bodyPr wrap="square" rtlCol="0">
            <a:spAutoFit/>
          </a:bodyPr>
          <a:lstStyle/>
          <a:p>
            <a:pPr algn="ctr"/>
            <a:r>
              <a:rPr lang="zh-CN" altLang="en-US" sz="8800" dirty="0">
                <a:solidFill>
                  <a:schemeClr val="bg1"/>
                </a:solidFill>
                <a:latin typeface="华文新魏" panose="02010800040101010101" pitchFamily="2" charset="-122"/>
                <a:ea typeface="华文新魏" panose="02010800040101010101" pitchFamily="2" charset="-122"/>
              </a:rPr>
              <a:t>感谢聆听！</a:t>
            </a:r>
          </a:p>
        </p:txBody>
      </p:sp>
    </p:spTree>
    <p:extLst>
      <p:ext uri="{BB962C8B-B14F-4D97-AF65-F5344CB8AC3E}">
        <p14:creationId xmlns:p14="http://schemas.microsoft.com/office/powerpoint/2010/main" val="5770902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383</Words>
  <Application>Microsoft Office PowerPoint</Application>
  <PresentationFormat>宽屏</PresentationFormat>
  <Paragraphs>53</Paragraphs>
  <Slides>9</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华文新魏</vt:lpstr>
      <vt:lpstr>幼圆</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Paranoid Root</dc:creator>
  <cp:lastModifiedBy>Paranoid Root</cp:lastModifiedBy>
  <cp:revision>64</cp:revision>
  <dcterms:created xsi:type="dcterms:W3CDTF">2019-10-16T12:21:06Z</dcterms:created>
  <dcterms:modified xsi:type="dcterms:W3CDTF">2019-12-20T05:48:25Z</dcterms:modified>
</cp:coreProperties>
</file>