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F5FB96-2ADA-4AEF-9348-65B1F140A6C7}" v="20" dt="2024-04-05T00:34:30.5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2742CF-70AF-4570-9276-A3ECC861D8D6}" type="datetimeFigureOut">
              <a:rPr lang="en-IN" smtClean="0"/>
              <a:t>05-04-2024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C7FB247-36E5-4EF6-B6BD-284B9AA5518A}" type="slidenum">
              <a:rPr lang="en-IN" smtClean="0"/>
              <a:t>‹#›</a:t>
            </a:fld>
            <a:endParaRPr lang="en-IN"/>
          </a:p>
        </p:txBody>
      </p:sp>
    </p:spTree>
    <p:extLst>
      <p:ext uri="{BB962C8B-B14F-4D97-AF65-F5344CB8AC3E}">
        <p14:creationId xmlns:p14="http://schemas.microsoft.com/office/powerpoint/2010/main" val="29550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2742CF-70AF-4570-9276-A3ECC861D8D6}"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7FB247-36E5-4EF6-B6BD-284B9AA5518A}" type="slidenum">
              <a:rPr lang="en-IN" smtClean="0"/>
              <a:t>‹#›</a:t>
            </a:fld>
            <a:endParaRPr lang="en-IN"/>
          </a:p>
        </p:txBody>
      </p:sp>
    </p:spTree>
    <p:extLst>
      <p:ext uri="{BB962C8B-B14F-4D97-AF65-F5344CB8AC3E}">
        <p14:creationId xmlns:p14="http://schemas.microsoft.com/office/powerpoint/2010/main" val="1084327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2742CF-70AF-4570-9276-A3ECC861D8D6}"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FB247-36E5-4EF6-B6BD-284B9AA5518A}" type="slidenum">
              <a:rPr lang="en-IN" smtClean="0"/>
              <a:t>‹#›</a:t>
            </a:fld>
            <a:endParaRPr lang="en-IN"/>
          </a:p>
        </p:txBody>
      </p:sp>
    </p:spTree>
    <p:extLst>
      <p:ext uri="{BB962C8B-B14F-4D97-AF65-F5344CB8AC3E}">
        <p14:creationId xmlns:p14="http://schemas.microsoft.com/office/powerpoint/2010/main" val="924262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2742CF-70AF-4570-9276-A3ECC861D8D6}"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FB247-36E5-4EF6-B6BD-284B9AA5518A}" type="slidenum">
              <a:rPr lang="en-IN" smtClean="0"/>
              <a:t>‹#›</a:t>
            </a:fld>
            <a:endParaRPr lang="en-IN"/>
          </a:p>
        </p:txBody>
      </p:sp>
    </p:spTree>
    <p:extLst>
      <p:ext uri="{BB962C8B-B14F-4D97-AF65-F5344CB8AC3E}">
        <p14:creationId xmlns:p14="http://schemas.microsoft.com/office/powerpoint/2010/main" val="1699154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2742CF-70AF-4570-9276-A3ECC861D8D6}"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FB247-36E5-4EF6-B6BD-284B9AA5518A}" type="slidenum">
              <a:rPr lang="en-IN" smtClean="0"/>
              <a:t>‹#›</a:t>
            </a:fld>
            <a:endParaRPr lang="en-IN"/>
          </a:p>
        </p:txBody>
      </p:sp>
    </p:spTree>
    <p:extLst>
      <p:ext uri="{BB962C8B-B14F-4D97-AF65-F5344CB8AC3E}">
        <p14:creationId xmlns:p14="http://schemas.microsoft.com/office/powerpoint/2010/main" val="3090671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2742CF-70AF-4570-9276-A3ECC861D8D6}"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FB247-36E5-4EF6-B6BD-284B9AA5518A}" type="slidenum">
              <a:rPr lang="en-IN" smtClean="0"/>
              <a:t>‹#›</a:t>
            </a:fld>
            <a:endParaRPr lang="en-IN"/>
          </a:p>
        </p:txBody>
      </p:sp>
    </p:spTree>
    <p:extLst>
      <p:ext uri="{BB962C8B-B14F-4D97-AF65-F5344CB8AC3E}">
        <p14:creationId xmlns:p14="http://schemas.microsoft.com/office/powerpoint/2010/main" val="2481998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2742CF-70AF-4570-9276-A3ECC861D8D6}"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FB247-36E5-4EF6-B6BD-284B9AA5518A}" type="slidenum">
              <a:rPr lang="en-IN" smtClean="0"/>
              <a:t>‹#›</a:t>
            </a:fld>
            <a:endParaRPr lang="en-IN"/>
          </a:p>
        </p:txBody>
      </p:sp>
    </p:spTree>
    <p:extLst>
      <p:ext uri="{BB962C8B-B14F-4D97-AF65-F5344CB8AC3E}">
        <p14:creationId xmlns:p14="http://schemas.microsoft.com/office/powerpoint/2010/main" val="983052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2742CF-70AF-4570-9276-A3ECC861D8D6}"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FB247-36E5-4EF6-B6BD-284B9AA5518A}" type="slidenum">
              <a:rPr lang="en-IN" smtClean="0"/>
              <a:t>‹#›</a:t>
            </a:fld>
            <a:endParaRPr lang="en-IN"/>
          </a:p>
        </p:txBody>
      </p:sp>
    </p:spTree>
    <p:extLst>
      <p:ext uri="{BB962C8B-B14F-4D97-AF65-F5344CB8AC3E}">
        <p14:creationId xmlns:p14="http://schemas.microsoft.com/office/powerpoint/2010/main" val="932499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2742CF-70AF-4570-9276-A3ECC861D8D6}"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FB247-36E5-4EF6-B6BD-284B9AA5518A}" type="slidenum">
              <a:rPr lang="en-IN" smtClean="0"/>
              <a:t>‹#›</a:t>
            </a:fld>
            <a:endParaRPr lang="en-IN"/>
          </a:p>
        </p:txBody>
      </p:sp>
    </p:spTree>
    <p:extLst>
      <p:ext uri="{BB962C8B-B14F-4D97-AF65-F5344CB8AC3E}">
        <p14:creationId xmlns:p14="http://schemas.microsoft.com/office/powerpoint/2010/main" val="2774354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2742CF-70AF-4570-9276-A3ECC861D8D6}"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C7FB247-36E5-4EF6-B6BD-284B9AA5518A}" type="slidenum">
              <a:rPr lang="en-IN" smtClean="0"/>
              <a:t>‹#›</a:t>
            </a:fld>
            <a:endParaRPr lang="en-IN"/>
          </a:p>
        </p:txBody>
      </p:sp>
    </p:spTree>
    <p:extLst>
      <p:ext uri="{BB962C8B-B14F-4D97-AF65-F5344CB8AC3E}">
        <p14:creationId xmlns:p14="http://schemas.microsoft.com/office/powerpoint/2010/main" val="280933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2742CF-70AF-4570-9276-A3ECC861D8D6}"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FB247-36E5-4EF6-B6BD-284B9AA5518A}" type="slidenum">
              <a:rPr lang="en-IN" smtClean="0"/>
              <a:t>‹#›</a:t>
            </a:fld>
            <a:endParaRPr lang="en-IN"/>
          </a:p>
        </p:txBody>
      </p:sp>
    </p:spTree>
    <p:extLst>
      <p:ext uri="{BB962C8B-B14F-4D97-AF65-F5344CB8AC3E}">
        <p14:creationId xmlns:p14="http://schemas.microsoft.com/office/powerpoint/2010/main" val="63379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2742CF-70AF-4570-9276-A3ECC861D8D6}"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7FB247-36E5-4EF6-B6BD-284B9AA5518A}" type="slidenum">
              <a:rPr lang="en-IN" smtClean="0"/>
              <a:t>‹#›</a:t>
            </a:fld>
            <a:endParaRPr lang="en-IN"/>
          </a:p>
        </p:txBody>
      </p:sp>
    </p:spTree>
    <p:extLst>
      <p:ext uri="{BB962C8B-B14F-4D97-AF65-F5344CB8AC3E}">
        <p14:creationId xmlns:p14="http://schemas.microsoft.com/office/powerpoint/2010/main" val="1057136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2742CF-70AF-4570-9276-A3ECC861D8D6}"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7FB247-36E5-4EF6-B6BD-284B9AA5518A}" type="slidenum">
              <a:rPr lang="en-IN" smtClean="0"/>
              <a:t>‹#›</a:t>
            </a:fld>
            <a:endParaRPr lang="en-IN"/>
          </a:p>
        </p:txBody>
      </p:sp>
    </p:spTree>
    <p:extLst>
      <p:ext uri="{BB962C8B-B14F-4D97-AF65-F5344CB8AC3E}">
        <p14:creationId xmlns:p14="http://schemas.microsoft.com/office/powerpoint/2010/main" val="321288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2742CF-70AF-4570-9276-A3ECC861D8D6}"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7FB247-36E5-4EF6-B6BD-284B9AA5518A}" type="slidenum">
              <a:rPr lang="en-IN" smtClean="0"/>
              <a:t>‹#›</a:t>
            </a:fld>
            <a:endParaRPr lang="en-IN"/>
          </a:p>
        </p:txBody>
      </p:sp>
    </p:spTree>
    <p:extLst>
      <p:ext uri="{BB962C8B-B14F-4D97-AF65-F5344CB8AC3E}">
        <p14:creationId xmlns:p14="http://schemas.microsoft.com/office/powerpoint/2010/main" val="2348320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2742CF-70AF-4570-9276-A3ECC861D8D6}"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7FB247-36E5-4EF6-B6BD-284B9AA5518A}" type="slidenum">
              <a:rPr lang="en-IN" smtClean="0"/>
              <a:t>‹#›</a:t>
            </a:fld>
            <a:endParaRPr lang="en-IN"/>
          </a:p>
        </p:txBody>
      </p:sp>
    </p:spTree>
    <p:extLst>
      <p:ext uri="{BB962C8B-B14F-4D97-AF65-F5344CB8AC3E}">
        <p14:creationId xmlns:p14="http://schemas.microsoft.com/office/powerpoint/2010/main" val="2346207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2742CF-70AF-4570-9276-A3ECC861D8D6}"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7FB247-36E5-4EF6-B6BD-284B9AA5518A}" type="slidenum">
              <a:rPr lang="en-IN" smtClean="0"/>
              <a:t>‹#›</a:t>
            </a:fld>
            <a:endParaRPr lang="en-IN"/>
          </a:p>
        </p:txBody>
      </p:sp>
    </p:spTree>
    <p:extLst>
      <p:ext uri="{BB962C8B-B14F-4D97-AF65-F5344CB8AC3E}">
        <p14:creationId xmlns:p14="http://schemas.microsoft.com/office/powerpoint/2010/main" val="1997449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2742CF-70AF-4570-9276-A3ECC861D8D6}"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7FB247-36E5-4EF6-B6BD-284B9AA5518A}" type="slidenum">
              <a:rPr lang="en-IN" smtClean="0"/>
              <a:t>‹#›</a:t>
            </a:fld>
            <a:endParaRPr lang="en-IN"/>
          </a:p>
        </p:txBody>
      </p:sp>
    </p:spTree>
    <p:extLst>
      <p:ext uri="{BB962C8B-B14F-4D97-AF65-F5344CB8AC3E}">
        <p14:creationId xmlns:p14="http://schemas.microsoft.com/office/powerpoint/2010/main" val="353003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2742CF-70AF-4570-9276-A3ECC861D8D6}" type="datetimeFigureOut">
              <a:rPr lang="en-IN" smtClean="0"/>
              <a:t>05-04-2024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7FB247-36E5-4EF6-B6BD-284B9AA5518A}" type="slidenum">
              <a:rPr lang="en-IN" smtClean="0"/>
              <a:t>‹#›</a:t>
            </a:fld>
            <a:endParaRPr lang="en-IN"/>
          </a:p>
        </p:txBody>
      </p:sp>
    </p:spTree>
    <p:extLst>
      <p:ext uri="{BB962C8B-B14F-4D97-AF65-F5344CB8AC3E}">
        <p14:creationId xmlns:p14="http://schemas.microsoft.com/office/powerpoint/2010/main" val="2197790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678758-C3FC-C496-AC17-5A4403DFCCFE}"/>
              </a:ext>
            </a:extLst>
          </p:cNvPr>
          <p:cNvSpPr>
            <a:spLocks noGrp="1"/>
          </p:cNvSpPr>
          <p:nvPr>
            <p:ph type="ctrTitle"/>
          </p:nvPr>
        </p:nvSpPr>
        <p:spPr>
          <a:xfrm>
            <a:off x="3548615" y="1082556"/>
            <a:ext cx="6758609" cy="882188"/>
          </a:xfrm>
        </p:spPr>
        <p:txBody>
          <a:bodyPr>
            <a:normAutofit fontScale="90000"/>
          </a:bodyPr>
          <a:lstStyle/>
          <a:p>
            <a:r>
              <a:rPr lang="en-US" sz="5400" b="1" dirty="0">
                <a:latin typeface="Calibri" panose="020F0502020204030204" pitchFamily="34" charset="0"/>
                <a:ea typeface="Calibri" panose="020F0502020204030204" pitchFamily="34" charset="0"/>
                <a:cs typeface="Calibri" panose="020F0502020204030204" pitchFamily="34" charset="0"/>
              </a:rPr>
              <a:t>Spam Classification Using</a:t>
            </a:r>
            <a:endParaRPr lang="en-IN" sz="54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xmlns="" id="{49BA24D8-2EF9-BBAB-6180-3080FA3B9FCA}"/>
              </a:ext>
            </a:extLst>
          </p:cNvPr>
          <p:cNvSpPr>
            <a:spLocks noGrp="1"/>
          </p:cNvSpPr>
          <p:nvPr>
            <p:ph type="subTitle" idx="1"/>
          </p:nvPr>
        </p:nvSpPr>
        <p:spPr>
          <a:xfrm>
            <a:off x="6291469" y="4076516"/>
            <a:ext cx="4105207" cy="646331"/>
          </a:xfrm>
        </p:spPr>
        <p:txBody>
          <a:bodyPr>
            <a:normAutofit fontScale="85000" lnSpcReduction="10000"/>
          </a:bodyPr>
          <a:lstStyle/>
          <a:p>
            <a:r>
              <a:rPr lang="en-US" sz="2800" dirty="0">
                <a:latin typeface="Calibri" panose="020F0502020204030204" pitchFamily="34" charset="0"/>
                <a:ea typeface="Calibri" panose="020F0502020204030204" pitchFamily="34" charset="0"/>
                <a:cs typeface="Calibri" panose="020F0502020204030204" pitchFamily="34" charset="0"/>
              </a:rPr>
              <a:t>Presented by: Paranthaman P</a:t>
            </a:r>
          </a:p>
        </p:txBody>
      </p:sp>
      <p:sp>
        <p:nvSpPr>
          <p:cNvPr id="4" name="TextBox 3">
            <a:extLst>
              <a:ext uri="{FF2B5EF4-FFF2-40B4-BE49-F238E27FC236}">
                <a16:creationId xmlns:a16="http://schemas.microsoft.com/office/drawing/2014/main" xmlns="" id="{85B19C73-0317-EB25-C016-9393E165AB77}"/>
              </a:ext>
            </a:extLst>
          </p:cNvPr>
          <p:cNvSpPr txBox="1"/>
          <p:nvPr/>
        </p:nvSpPr>
        <p:spPr>
          <a:xfrm>
            <a:off x="2937449" y="1858154"/>
            <a:ext cx="8402621" cy="923330"/>
          </a:xfrm>
          <a:prstGeom prst="rect">
            <a:avLst/>
          </a:prstGeom>
          <a:noFill/>
        </p:spPr>
        <p:txBody>
          <a:bodyPr wrap="none" rtlCol="0">
            <a:spAutoFit/>
          </a:bodyPr>
          <a:lstStyle/>
          <a:p>
            <a:r>
              <a:rPr lang="en-US" sz="5400" b="1" dirty="0">
                <a:latin typeface="Calibri" panose="020F0502020204030204" pitchFamily="34" charset="0"/>
                <a:ea typeface="Calibri" panose="020F0502020204030204" pitchFamily="34" charset="0"/>
                <a:cs typeface="Calibri" panose="020F0502020204030204" pitchFamily="34" charset="0"/>
              </a:rPr>
              <a:t>Natural Language Processing</a:t>
            </a:r>
            <a:endParaRPr lang="en-IN" sz="5400" b="1"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xmlns="" id="{F032CB1A-67DA-4798-7939-7D49B9E2BAFA}"/>
              </a:ext>
            </a:extLst>
          </p:cNvPr>
          <p:cNvSpPr txBox="1"/>
          <p:nvPr/>
        </p:nvSpPr>
        <p:spPr>
          <a:xfrm>
            <a:off x="8344072" y="4497684"/>
            <a:ext cx="2372765"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au2151330088</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xmlns="" id="{5E7EFBF2-C648-A2C5-9F6D-34AF19AB0AA0}"/>
              </a:ext>
            </a:extLst>
          </p:cNvPr>
          <p:cNvSpPr txBox="1"/>
          <p:nvPr/>
        </p:nvSpPr>
        <p:spPr>
          <a:xfrm>
            <a:off x="8344072" y="4759294"/>
            <a:ext cx="1282147" cy="800219"/>
          </a:xfrm>
          <a:prstGeom prst="rect">
            <a:avLst/>
          </a:prstGeom>
          <a:noFill/>
        </p:spPr>
        <p:txBody>
          <a:bodyPr wrap="square" rtlCol="0">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 </a:t>
            </a:r>
          </a:p>
          <a:p>
            <a:r>
              <a:rPr lang="en-US" sz="2800" dirty="0">
                <a:latin typeface="Calibri" panose="020F0502020204030204" pitchFamily="34" charset="0"/>
                <a:ea typeface="Calibri" panose="020F0502020204030204" pitchFamily="34" charset="0"/>
                <a:cs typeface="Calibri" panose="020F0502020204030204" pitchFamily="34" charset="0"/>
              </a:rPr>
              <a:t>TPGIT</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967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E96E010-F9F6-D867-BA2D-10AF40F504EB}"/>
              </a:ext>
            </a:extLst>
          </p:cNvPr>
          <p:cNvPicPr>
            <a:picLocks noChangeAspect="1"/>
          </p:cNvPicPr>
          <p:nvPr/>
        </p:nvPicPr>
        <p:blipFill>
          <a:blip r:embed="rId2"/>
          <a:stretch>
            <a:fillRect/>
          </a:stretch>
        </p:blipFill>
        <p:spPr>
          <a:xfrm>
            <a:off x="2516290" y="1193937"/>
            <a:ext cx="5731565" cy="4171950"/>
          </a:xfrm>
          <a:prstGeom prst="rect">
            <a:avLst/>
          </a:prstGeom>
        </p:spPr>
      </p:pic>
      <p:sp>
        <p:nvSpPr>
          <p:cNvPr id="2" name="Title 1">
            <a:extLst>
              <a:ext uri="{FF2B5EF4-FFF2-40B4-BE49-F238E27FC236}">
                <a16:creationId xmlns:a16="http://schemas.microsoft.com/office/drawing/2014/main" xmlns="" id="{FA346C5F-A1AA-333E-7A56-C72DAAB8C85F}"/>
              </a:ext>
            </a:extLst>
          </p:cNvPr>
          <p:cNvSpPr>
            <a:spLocks noGrp="1"/>
          </p:cNvSpPr>
          <p:nvPr>
            <p:ph type="title"/>
          </p:nvPr>
        </p:nvSpPr>
        <p:spPr>
          <a:xfrm>
            <a:off x="1603581" y="99392"/>
            <a:ext cx="1825419" cy="815009"/>
          </a:xfrm>
        </p:spPr>
        <p:txBody>
          <a:bodyPr>
            <a:norm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Result:</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1108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CFEB5E-8510-308B-86E0-C94440D11CC6}"/>
              </a:ext>
            </a:extLst>
          </p:cNvPr>
          <p:cNvSpPr>
            <a:spLocks noGrp="1"/>
          </p:cNvSpPr>
          <p:nvPr>
            <p:ph type="title"/>
          </p:nvPr>
        </p:nvSpPr>
        <p:spPr>
          <a:xfrm>
            <a:off x="1353683" y="116634"/>
            <a:ext cx="2966391" cy="900404"/>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Reference:</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xmlns="" id="{5ACCE4DC-5F81-C4AD-E37F-D6E6C4E52CE9}"/>
              </a:ext>
            </a:extLst>
          </p:cNvPr>
          <p:cNvSpPr txBox="1"/>
          <p:nvPr/>
        </p:nvSpPr>
        <p:spPr>
          <a:xfrm>
            <a:off x="2332654" y="905069"/>
            <a:ext cx="7112203" cy="5262979"/>
          </a:xfrm>
          <a:prstGeom prst="rect">
            <a:avLst/>
          </a:prstGeom>
          <a:noFill/>
        </p:spPr>
        <p:txBody>
          <a:bodyPr wrap="none" rtlCol="0">
            <a:spAutoFit/>
          </a:bodyPr>
          <a:lstStyle/>
          <a:p>
            <a:r>
              <a:rPr lang="en-IN" sz="2400" u="sng" dirty="0">
                <a:latin typeface="Calibri" panose="020F0502020204030204" pitchFamily="34" charset="0"/>
                <a:ea typeface="Calibri" panose="020F0502020204030204" pitchFamily="34" charset="0"/>
                <a:cs typeface="Calibri" panose="020F0502020204030204" pitchFamily="34" charset="0"/>
              </a:rPr>
              <a:t>Pandas:</a:t>
            </a:r>
          </a:p>
          <a:p>
            <a:pPr marL="342900" indent="-342900">
              <a:buFont typeface="Wingdings" panose="05000000000000000000" pitchFamily="2" charset="2"/>
              <a:buChar char="Ø"/>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Official Website: </a:t>
            </a:r>
            <a:r>
              <a:rPr lang="en-IN" sz="2400" dirty="0">
                <a:latin typeface="Calibri" panose="020F0502020204030204" pitchFamily="34" charset="0"/>
                <a:ea typeface="Calibri" panose="020F0502020204030204" pitchFamily="34" charset="0"/>
                <a:cs typeface="Calibri" panose="020F0502020204030204" pitchFamily="34" charset="0"/>
                <a:hlinkClick r:id="rId2" action="ppaction://hlinksldjump"/>
              </a:rPr>
              <a:t>pandas.pydata.org</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Documentation: </a:t>
            </a:r>
            <a:r>
              <a:rPr lang="en-IN" sz="2400" dirty="0">
                <a:latin typeface="Calibri" panose="020F0502020204030204" pitchFamily="34" charset="0"/>
                <a:ea typeface="Calibri" panose="020F0502020204030204" pitchFamily="34" charset="0"/>
                <a:cs typeface="Calibri" panose="020F0502020204030204" pitchFamily="34" charset="0"/>
                <a:hlinkClick r:id="rId2" action="ppaction://hlinksldjump"/>
              </a:rPr>
              <a:t>pandas.pydata.org/docs/</a:t>
            </a:r>
            <a:endParaRPr lang="en-IN" sz="2400" dirty="0">
              <a:latin typeface="Calibri" panose="020F0502020204030204" pitchFamily="34" charset="0"/>
              <a:ea typeface="Calibri" panose="020F0502020204030204" pitchFamily="34" charset="0"/>
              <a:cs typeface="Calibri" panose="020F0502020204030204" pitchFamily="34" charset="0"/>
            </a:endParaRPr>
          </a:p>
          <a:p>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IN" sz="2400" u="sng" dirty="0">
                <a:latin typeface="Calibri" panose="020F0502020204030204" pitchFamily="34" charset="0"/>
                <a:ea typeface="Calibri" panose="020F0502020204030204" pitchFamily="34" charset="0"/>
                <a:cs typeface="Calibri" panose="020F0502020204030204" pitchFamily="34" charset="0"/>
              </a:rPr>
              <a:t>SciPy:</a:t>
            </a:r>
          </a:p>
          <a:p>
            <a:pPr marL="342900" indent="-342900">
              <a:buFont typeface="Wingdings" panose="05000000000000000000" pitchFamily="2" charset="2"/>
              <a:buChar char="Ø"/>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Official Website: </a:t>
            </a:r>
            <a:r>
              <a:rPr lang="en-IN" sz="2400" dirty="0">
                <a:latin typeface="Calibri" panose="020F0502020204030204" pitchFamily="34" charset="0"/>
                <a:ea typeface="Calibri" panose="020F0502020204030204" pitchFamily="34" charset="0"/>
                <a:cs typeface="Calibri" panose="020F0502020204030204" pitchFamily="34" charset="0"/>
                <a:hlinkClick r:id="rId2" action="ppaction://hlinksldjump"/>
              </a:rPr>
              <a:t>scipy.org</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Documentation: </a:t>
            </a:r>
            <a:r>
              <a:rPr lang="en-IN" sz="2400" dirty="0">
                <a:latin typeface="Calibri" panose="020F0502020204030204" pitchFamily="34" charset="0"/>
                <a:ea typeface="Calibri" panose="020F0502020204030204" pitchFamily="34" charset="0"/>
                <a:cs typeface="Calibri" panose="020F0502020204030204" pitchFamily="34" charset="0"/>
                <a:hlinkClick r:id="rId2" action="ppaction://hlinksldjump"/>
              </a:rPr>
              <a:t>docs.scipy.org/doc/scipy/reference/</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IN" sz="2400" u="sng" dirty="0">
                <a:latin typeface="Calibri" panose="020F0502020204030204" pitchFamily="34" charset="0"/>
                <a:ea typeface="Calibri" panose="020F0502020204030204" pitchFamily="34" charset="0"/>
                <a:cs typeface="Calibri" panose="020F0502020204030204" pitchFamily="34" charset="0"/>
              </a:rPr>
              <a:t>NLTK (Natural Language Toolkit):</a:t>
            </a:r>
          </a:p>
          <a:p>
            <a:pPr marL="342900" indent="-342900">
              <a:buFont typeface="Wingdings" panose="05000000000000000000" pitchFamily="2" charset="2"/>
              <a:buChar char="Ø"/>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Official Website: </a:t>
            </a:r>
            <a:r>
              <a:rPr lang="en-IN" sz="2400" dirty="0">
                <a:latin typeface="Calibri" panose="020F0502020204030204" pitchFamily="34" charset="0"/>
                <a:ea typeface="Calibri" panose="020F0502020204030204" pitchFamily="34" charset="0"/>
                <a:cs typeface="Calibri" panose="020F0502020204030204" pitchFamily="34" charset="0"/>
                <a:hlinkClick r:id="rId2" action="ppaction://hlinksldjump"/>
              </a:rPr>
              <a:t>www.nltk.org</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Documentation: </a:t>
            </a:r>
            <a:r>
              <a:rPr lang="en-IN" sz="2400" dirty="0">
                <a:latin typeface="Calibri" panose="020F0502020204030204" pitchFamily="34" charset="0"/>
                <a:ea typeface="Calibri" panose="020F0502020204030204" pitchFamily="34" charset="0"/>
                <a:cs typeface="Calibri" panose="020F0502020204030204" pitchFamily="34" charset="0"/>
                <a:hlinkClick r:id="rId2" action="ppaction://hlinksldjump"/>
              </a:rPr>
              <a:t>www.nltk.org/api/nltk.html</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1916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70D615-F97A-E03F-E8DA-3BDA0FB19A82}"/>
              </a:ext>
            </a:extLst>
          </p:cNvPr>
          <p:cNvSpPr>
            <a:spLocks noGrp="1"/>
          </p:cNvSpPr>
          <p:nvPr>
            <p:ph type="title"/>
          </p:nvPr>
        </p:nvSpPr>
        <p:spPr>
          <a:xfrm>
            <a:off x="-569776" y="417444"/>
            <a:ext cx="6665776" cy="745435"/>
          </a:xfrm>
        </p:spPr>
        <p:txBody>
          <a:bodyPr>
            <a:normAutofit/>
          </a:bodyPr>
          <a:lstStyle/>
          <a:p>
            <a:r>
              <a:rPr lang="en-US" sz="3600" b="1" dirty="0">
                <a:latin typeface="Calibri" panose="020F0502020204030204" pitchFamily="34" charset="0"/>
                <a:ea typeface="Calibri" panose="020F0502020204030204" pitchFamily="34" charset="0"/>
                <a:cs typeface="Calibri" panose="020F0502020204030204" pitchFamily="34" charset="0"/>
              </a:rPr>
              <a:t>OUTLINE</a:t>
            </a:r>
            <a:r>
              <a:rPr lang="en-US" sz="2800" b="1" dirty="0">
                <a:latin typeface="Calibri" panose="020F0502020204030204" pitchFamily="34" charset="0"/>
                <a:ea typeface="Calibri" panose="020F0502020204030204" pitchFamily="34" charset="0"/>
                <a:cs typeface="Calibri" panose="020F0502020204030204" pitchFamily="34" charset="0"/>
              </a:rPr>
              <a:t>:</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xmlns="" id="{0B9B9A46-18A0-FFAE-048A-52036F1266A1}"/>
              </a:ext>
            </a:extLst>
          </p:cNvPr>
          <p:cNvSpPr txBox="1"/>
          <p:nvPr/>
        </p:nvSpPr>
        <p:spPr>
          <a:xfrm>
            <a:off x="2395331" y="1162879"/>
            <a:ext cx="4293483" cy="3108543"/>
          </a:xfrm>
          <a:prstGeom prst="rect">
            <a:avLst/>
          </a:prstGeom>
          <a:noFill/>
        </p:spPr>
        <p:txBody>
          <a:bodyPr wrap="none" rtlCol="0">
            <a:spAutoFit/>
          </a:bodyPr>
          <a:lstStyle/>
          <a:p>
            <a:pPr marL="457200" indent="-457200">
              <a:buFont typeface="Wingdings" panose="05000000000000000000" pitchFamily="2" charset="2"/>
              <a:buChar char="q"/>
            </a:pPr>
            <a:r>
              <a:rPr lang="en-US" sz="2800" dirty="0">
                <a:latin typeface="Calibri" panose="020F0502020204030204" pitchFamily="34" charset="0"/>
                <a:ea typeface="Calibri" panose="020F0502020204030204" pitchFamily="34" charset="0"/>
                <a:cs typeface="Calibri" panose="020F0502020204030204" pitchFamily="34" charset="0"/>
              </a:rPr>
              <a:t>Problem Statement</a:t>
            </a:r>
          </a:p>
          <a:p>
            <a:pPr marL="457200" indent="-457200">
              <a:buFont typeface="Wingdings" panose="05000000000000000000" pitchFamily="2" charset="2"/>
              <a:buChar char="q"/>
            </a:pPr>
            <a:r>
              <a:rPr lang="en-US" sz="2800" dirty="0">
                <a:latin typeface="Calibri" panose="020F0502020204030204" pitchFamily="34" charset="0"/>
                <a:ea typeface="Calibri" panose="020F0502020204030204" pitchFamily="34" charset="0"/>
                <a:cs typeface="Calibri" panose="020F0502020204030204" pitchFamily="34" charset="0"/>
              </a:rPr>
              <a:t>Proposed Solution</a:t>
            </a:r>
          </a:p>
          <a:p>
            <a:pPr marL="457200" indent="-457200">
              <a:buFont typeface="Wingdings" panose="05000000000000000000" pitchFamily="2" charset="2"/>
              <a:buChar char="q"/>
            </a:pPr>
            <a:r>
              <a:rPr lang="en-US" sz="2800" dirty="0">
                <a:latin typeface="Calibri" panose="020F0502020204030204" pitchFamily="34" charset="0"/>
                <a:ea typeface="Calibri" panose="020F0502020204030204" pitchFamily="34" charset="0"/>
                <a:cs typeface="Calibri" panose="020F0502020204030204" pitchFamily="34" charset="0"/>
              </a:rPr>
              <a:t>System Requirement</a:t>
            </a:r>
          </a:p>
          <a:p>
            <a:pPr marL="457200" indent="-457200">
              <a:buFont typeface="Wingdings" panose="05000000000000000000" pitchFamily="2" charset="2"/>
              <a:buChar char="q"/>
            </a:pPr>
            <a:r>
              <a:rPr lang="en-US" sz="2800" dirty="0">
                <a:latin typeface="Calibri" panose="020F0502020204030204" pitchFamily="34" charset="0"/>
                <a:ea typeface="Calibri" panose="020F0502020204030204" pitchFamily="34" charset="0"/>
                <a:cs typeface="Calibri" panose="020F0502020204030204" pitchFamily="34" charset="0"/>
              </a:rPr>
              <a:t>Software Requirement</a:t>
            </a:r>
          </a:p>
          <a:p>
            <a:pPr marL="457200" indent="-457200">
              <a:buFont typeface="Wingdings" panose="05000000000000000000" pitchFamily="2" charset="2"/>
              <a:buChar char="q"/>
            </a:pPr>
            <a:r>
              <a:rPr lang="en-US" sz="2800" dirty="0">
                <a:latin typeface="Calibri" panose="020F0502020204030204" pitchFamily="34" charset="0"/>
                <a:ea typeface="Calibri" panose="020F0502020204030204" pitchFamily="34" charset="0"/>
                <a:cs typeface="Calibri" panose="020F0502020204030204" pitchFamily="34" charset="0"/>
              </a:rPr>
              <a:t>Algorithm &amp; Deployment</a:t>
            </a:r>
          </a:p>
          <a:p>
            <a:pPr marL="457200" indent="-457200">
              <a:buFont typeface="Wingdings" panose="05000000000000000000" pitchFamily="2" charset="2"/>
              <a:buChar char="q"/>
            </a:pPr>
            <a:r>
              <a:rPr lang="en-US" sz="2800" dirty="0">
                <a:latin typeface="Calibri" panose="020F0502020204030204" pitchFamily="34" charset="0"/>
                <a:ea typeface="Calibri" panose="020F0502020204030204" pitchFamily="34" charset="0"/>
                <a:cs typeface="Calibri" panose="020F0502020204030204" pitchFamily="34" charset="0"/>
              </a:rPr>
              <a:t>Result</a:t>
            </a:r>
          </a:p>
          <a:p>
            <a:pPr marL="457200" indent="-457200">
              <a:buFont typeface="Wingdings" panose="05000000000000000000" pitchFamily="2" charset="2"/>
              <a:buChar char="q"/>
            </a:pPr>
            <a:r>
              <a:rPr lang="en-US" sz="2800" dirty="0">
                <a:latin typeface="Calibri" panose="020F0502020204030204" pitchFamily="34" charset="0"/>
                <a:ea typeface="Calibri" panose="020F0502020204030204" pitchFamily="34" charset="0"/>
                <a:cs typeface="Calibri" panose="020F0502020204030204" pitchFamily="34" charset="0"/>
              </a:rPr>
              <a:t>Reference</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398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5F9A19-63DD-9C64-FF4C-71BCF1C04C89}"/>
              </a:ext>
            </a:extLst>
          </p:cNvPr>
          <p:cNvSpPr>
            <a:spLocks noGrp="1"/>
          </p:cNvSpPr>
          <p:nvPr>
            <p:ph type="title"/>
          </p:nvPr>
        </p:nvSpPr>
        <p:spPr>
          <a:xfrm>
            <a:off x="1056930" y="974034"/>
            <a:ext cx="4691201" cy="904461"/>
          </a:xfrm>
        </p:spPr>
        <p:txBody>
          <a:bodyPr>
            <a:normAutofit fontScale="90000"/>
          </a:bodyPr>
          <a:lstStyle/>
          <a:p>
            <a:r>
              <a:rPr lang="en-US" sz="4000" b="1" dirty="0">
                <a:latin typeface="Calibri" panose="020F0502020204030204" pitchFamily="34" charset="0"/>
                <a:ea typeface="Calibri" panose="020F0502020204030204" pitchFamily="34" charset="0"/>
                <a:cs typeface="Calibri" panose="020F0502020204030204" pitchFamily="34" charset="0"/>
              </a:rPr>
              <a:t>Problem Statement:</a:t>
            </a:r>
            <a:r>
              <a:rPr lang="en-US" sz="4000" dirty="0"/>
              <a:t/>
            </a:r>
            <a:br>
              <a:rPr lang="en-US" sz="4000" dirty="0"/>
            </a:br>
            <a:endParaRPr lang="en-IN" dirty="0"/>
          </a:p>
        </p:txBody>
      </p:sp>
      <p:sp>
        <p:nvSpPr>
          <p:cNvPr id="3" name="TextBox 2">
            <a:extLst>
              <a:ext uri="{FF2B5EF4-FFF2-40B4-BE49-F238E27FC236}">
                <a16:creationId xmlns:a16="http://schemas.microsoft.com/office/drawing/2014/main" xmlns="" id="{54D9D7F0-5B9F-CBF3-BEDA-E9E70950A975}"/>
              </a:ext>
            </a:extLst>
          </p:cNvPr>
          <p:cNvSpPr txBox="1"/>
          <p:nvPr/>
        </p:nvSpPr>
        <p:spPr>
          <a:xfrm>
            <a:off x="2113722" y="1728572"/>
            <a:ext cx="10078278" cy="3785652"/>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Spam classification using NLP is a technique that uses Natural Language Processing (NLP) to classify emails or messages as spam or not spam. The technique involves analyzing the text of the message and extracting features that can help identify whether the message is spam or not. These features can include the presence of certain words or phrases, the length of the message, the use of capital letters, and other characteristics. The extracted features are then used to train a machine learning model that can classify new messages as spam or not spam. This technique is widely used in email filtering systems and messaging applications to prevent unwanted messages from reaching the user's inbox.</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185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B7FC56-7842-A9C7-0DF5-97FDDB3ECDFA}"/>
              </a:ext>
            </a:extLst>
          </p:cNvPr>
          <p:cNvSpPr>
            <a:spLocks noGrp="1"/>
          </p:cNvSpPr>
          <p:nvPr>
            <p:ph type="title"/>
          </p:nvPr>
        </p:nvSpPr>
        <p:spPr>
          <a:xfrm>
            <a:off x="1434615" y="0"/>
            <a:ext cx="3266593" cy="1023730"/>
          </a:xfrm>
        </p:spPr>
        <p:txBody>
          <a:bodyPr>
            <a:norm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Proposed Solution:</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xmlns="" id="{928B4839-DEDE-8459-BFC3-09F28053A6B0}"/>
              </a:ext>
            </a:extLst>
          </p:cNvPr>
          <p:cNvSpPr txBox="1"/>
          <p:nvPr/>
        </p:nvSpPr>
        <p:spPr>
          <a:xfrm>
            <a:off x="2146852" y="755376"/>
            <a:ext cx="10045148" cy="7663636"/>
          </a:xfrm>
          <a:prstGeom prst="rect">
            <a:avLst/>
          </a:prstGeom>
          <a:noFill/>
        </p:spPr>
        <p:txBody>
          <a:bodyPr wrap="square" rtlCol="0">
            <a:spAutoFit/>
          </a:bodyPr>
          <a:lstStyle/>
          <a:p>
            <a:r>
              <a:rPr lang="en-US" sz="2400" u="sng" dirty="0">
                <a:latin typeface="Calibri" panose="020F0502020204030204" pitchFamily="34" charset="0"/>
                <a:ea typeface="Calibri" panose="020F0502020204030204" pitchFamily="34" charset="0"/>
                <a:cs typeface="Calibri" panose="020F0502020204030204" pitchFamily="34" charset="0"/>
              </a:rPr>
              <a:t>Get Data and Clean It:</a:t>
            </a:r>
          </a:p>
          <a:p>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Collect messages that are labeled as either spam or not spam.</a:t>
            </a:r>
          </a:p>
          <a:p>
            <a:pPr marL="285750" indent="-28575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Clean the messages by removing unnecessary stuff like numbers and special characters, and make all text lowercase.</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u="sng" dirty="0">
                <a:latin typeface="Calibri" panose="020F0502020204030204" pitchFamily="34" charset="0"/>
                <a:ea typeface="Calibri" panose="020F0502020204030204" pitchFamily="34" charset="0"/>
                <a:cs typeface="Calibri" panose="020F0502020204030204" pitchFamily="34" charset="0"/>
              </a:rPr>
              <a:t>Understand Words:</a:t>
            </a:r>
          </a:p>
          <a:p>
            <a:pPr marL="285750" indent="-285750">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Figure out which words are important in the messages.</a:t>
            </a:r>
          </a:p>
          <a:p>
            <a:pPr marL="285750" indent="-28575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Count how often each word appears in the messages.</a:t>
            </a:r>
          </a:p>
          <a:p>
            <a:pPr marL="285750" indent="-285750">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u="sng" dirty="0">
                <a:latin typeface="Calibri" panose="020F0502020204030204" pitchFamily="34" charset="0"/>
                <a:ea typeface="Calibri" panose="020F0502020204030204" pitchFamily="34" charset="0"/>
                <a:cs typeface="Calibri" panose="020F0502020204030204" pitchFamily="34" charset="0"/>
              </a:rPr>
              <a:t>Teach a Computer:</a:t>
            </a:r>
          </a:p>
          <a:p>
            <a:pPr marL="285750" indent="-285750">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Teach a computer program to recognize spam based on the words it sees.</a:t>
            </a:r>
          </a:p>
          <a:p>
            <a:pPr marL="285750" indent="-28575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Show it lots of examples of messages and tell it whether they're spam or not spam.</a:t>
            </a:r>
          </a:p>
          <a:p>
            <a:pPr marL="285750" indent="-285750">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8883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3A6B8E3-1EB8-F832-1099-D29486E7F898}"/>
              </a:ext>
            </a:extLst>
          </p:cNvPr>
          <p:cNvSpPr txBox="1"/>
          <p:nvPr/>
        </p:nvSpPr>
        <p:spPr>
          <a:xfrm>
            <a:off x="2283513" y="428178"/>
            <a:ext cx="9086851" cy="6001643"/>
          </a:xfrm>
          <a:prstGeom prst="rect">
            <a:avLst/>
          </a:prstGeom>
          <a:noFill/>
        </p:spPr>
        <p:txBody>
          <a:bodyPr wrap="square">
            <a:spAutoFit/>
          </a:bodyPr>
          <a:lstStyle/>
          <a:p>
            <a:r>
              <a:rPr lang="en-US" sz="2400" u="sng" dirty="0">
                <a:latin typeface="Calibri" panose="020F0502020204030204" pitchFamily="34" charset="0"/>
                <a:ea typeface="Calibri" panose="020F0502020204030204" pitchFamily="34" charset="0"/>
                <a:cs typeface="Calibri" panose="020F0502020204030204" pitchFamily="34" charset="0"/>
              </a:rPr>
              <a:t>Check Its Work:</a:t>
            </a:r>
          </a:p>
          <a:p>
            <a:pPr marL="285750" indent="-285750">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Test the program with new messages it hasn't seen before.</a:t>
            </a:r>
          </a:p>
          <a:p>
            <a:pPr marL="285750" indent="-28575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See if it can correctly tell if they're spam or not spam.</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u="sng" dirty="0">
                <a:latin typeface="Calibri" panose="020F0502020204030204" pitchFamily="34" charset="0"/>
                <a:ea typeface="Calibri" panose="020F0502020204030204" pitchFamily="34" charset="0"/>
                <a:cs typeface="Calibri" panose="020F0502020204030204" pitchFamily="34" charset="0"/>
              </a:rPr>
              <a:t>Make It Better:</a:t>
            </a:r>
          </a:p>
          <a:p>
            <a:pPr marL="285750" indent="-285750">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Adjust the program to make it better at recognizing spam.</a:t>
            </a:r>
          </a:p>
          <a:p>
            <a:pPr marL="285750" indent="-28575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Keep testing and improving it until it works well.</a:t>
            </a:r>
          </a:p>
          <a:p>
            <a:pPr marL="285750" indent="-285750">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u="sng" dirty="0">
                <a:latin typeface="Calibri" panose="020F0502020204030204" pitchFamily="34" charset="0"/>
                <a:ea typeface="Calibri" panose="020F0502020204030204" pitchFamily="34" charset="0"/>
                <a:cs typeface="Calibri" panose="020F0502020204030204" pitchFamily="34" charset="0"/>
              </a:rPr>
              <a:t>Put It to Work:</a:t>
            </a:r>
          </a:p>
          <a:p>
            <a:pPr marL="285750" indent="-285750">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Use the program to automatically filter out spam messages from your inbox.</a:t>
            </a:r>
          </a:p>
          <a:p>
            <a:pPr marL="285750" indent="-28575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Enjoy a cleaner inbox without having to deal with spam!</a:t>
            </a:r>
          </a:p>
          <a:p>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549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7CE119-31A1-E106-0987-ED06510B10A2}"/>
              </a:ext>
            </a:extLst>
          </p:cNvPr>
          <p:cNvSpPr>
            <a:spLocks noGrp="1"/>
          </p:cNvSpPr>
          <p:nvPr>
            <p:ph type="title"/>
          </p:nvPr>
        </p:nvSpPr>
        <p:spPr>
          <a:xfrm>
            <a:off x="1176199" y="-218661"/>
            <a:ext cx="4611689" cy="1056860"/>
          </a:xfrm>
        </p:spPr>
        <p:txBody>
          <a:bodyPr>
            <a:norm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System Requirements:</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xmlns="" id="{F8A32EF2-C137-44C4-C85C-FDD516E3D4FB}"/>
              </a:ext>
            </a:extLst>
          </p:cNvPr>
          <p:cNvSpPr txBox="1"/>
          <p:nvPr/>
        </p:nvSpPr>
        <p:spPr>
          <a:xfrm>
            <a:off x="2107096" y="838199"/>
            <a:ext cx="9727096" cy="4893647"/>
          </a:xfrm>
          <a:prstGeom prst="rect">
            <a:avLst/>
          </a:prstGeom>
          <a:noFill/>
        </p:spPr>
        <p:txBody>
          <a:bodyPr wrap="square" rtlCol="0">
            <a:spAutoFit/>
          </a:bodyPr>
          <a:lstStyle/>
          <a:p>
            <a:r>
              <a:rPr lang="en-US" sz="2400" u="sng" dirty="0">
                <a:latin typeface="Calibri" panose="020F0502020204030204" pitchFamily="34" charset="0"/>
                <a:ea typeface="Calibri" panose="020F0502020204030204" pitchFamily="34" charset="0"/>
                <a:cs typeface="Calibri" panose="020F0502020204030204" pitchFamily="34" charset="0"/>
              </a:rPr>
              <a:t>Operating System:</a:t>
            </a:r>
          </a:p>
          <a:p>
            <a:r>
              <a:rPr lang="en-US" sz="2400" dirty="0">
                <a:latin typeface="Calibri" panose="020F0502020204030204" pitchFamily="34" charset="0"/>
                <a:ea typeface="Calibri" panose="020F0502020204030204" pitchFamily="34" charset="0"/>
                <a:cs typeface="Calibri" panose="020F0502020204030204" pitchFamily="34" charset="0"/>
              </a:rPr>
              <a:t> </a:t>
            </a:r>
          </a:p>
          <a:p>
            <a:pPr marL="457200" indent="-45720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Any modern operating system such as Windows, macOS, or Linux can be used.</a:t>
            </a:r>
          </a:p>
          <a:p>
            <a:pPr marL="457200" indent="-457200">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u="sng" dirty="0">
                <a:latin typeface="Calibri" panose="020F0502020204030204" pitchFamily="34" charset="0"/>
                <a:ea typeface="Calibri" panose="020F0502020204030204" pitchFamily="34" charset="0"/>
                <a:cs typeface="Calibri" panose="020F0502020204030204" pitchFamily="34" charset="0"/>
              </a:rPr>
              <a:t>Hardware:</a:t>
            </a:r>
          </a:p>
          <a:p>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CPU: A multi-core processor (Intel Core i5 or equivalent) is recommended for better performance.</a:t>
            </a:r>
          </a:p>
          <a:p>
            <a:pPr marL="457200" indent="-45720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RAM: At least 8GB of RAM is recommended. More RAM may be necessary for larger datasets and complex models.</a:t>
            </a:r>
          </a:p>
          <a:p>
            <a:pPr marL="457200" indent="-45720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Storage: Sufficient disk space for storing datasets, model files, and other project-related files. SSD storage is preferable for faster data access.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89363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B8F758-BBA5-1364-6AD6-A4D0F64EF910}"/>
              </a:ext>
            </a:extLst>
          </p:cNvPr>
          <p:cNvSpPr>
            <a:spLocks noGrp="1"/>
          </p:cNvSpPr>
          <p:nvPr>
            <p:ph type="title"/>
          </p:nvPr>
        </p:nvSpPr>
        <p:spPr>
          <a:xfrm>
            <a:off x="1633398" y="705679"/>
            <a:ext cx="10018713" cy="1752599"/>
          </a:xfrm>
        </p:spPr>
        <p:txBody>
          <a:bodyPr>
            <a:noAutofit/>
          </a:bodyPr>
          <a:lstStyle/>
          <a:p>
            <a:pPr marL="457200" indent="-457200" algn="l">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An internet connection is required for downloading datasets, pre-trained models, and libraries. Additionally, it may be necessary for accessing cloud-based resources or APIs for certain functionalities.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xmlns="" id="{C3D7A996-065F-5A39-4657-B53D84A338D0}"/>
              </a:ext>
            </a:extLst>
          </p:cNvPr>
          <p:cNvSpPr txBox="1"/>
          <p:nvPr/>
        </p:nvSpPr>
        <p:spPr>
          <a:xfrm>
            <a:off x="1633398" y="258417"/>
            <a:ext cx="4110016" cy="523220"/>
          </a:xfrm>
          <a:prstGeom prst="rect">
            <a:avLst/>
          </a:prstGeom>
          <a:noFill/>
        </p:spPr>
        <p:txBody>
          <a:bodyPr wrap="square" rtlCol="0">
            <a:spAutoFit/>
          </a:bodyPr>
          <a:lstStyle/>
          <a:p>
            <a:r>
              <a:rPr lang="en-US" sz="2800" u="sng" dirty="0">
                <a:latin typeface="Calibri" panose="020F0502020204030204" pitchFamily="34" charset="0"/>
                <a:ea typeface="Calibri" panose="020F0502020204030204" pitchFamily="34" charset="0"/>
                <a:cs typeface="Calibri" panose="020F0502020204030204" pitchFamily="34" charset="0"/>
              </a:rPr>
              <a:t>Internet Connection:</a:t>
            </a:r>
            <a:endParaRPr lang="en-IN" sz="2800" u="sng"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xmlns="" id="{779B29FC-8734-D9A7-85EA-0F4E98EE2D98}"/>
              </a:ext>
            </a:extLst>
          </p:cNvPr>
          <p:cNvSpPr txBox="1"/>
          <p:nvPr/>
        </p:nvSpPr>
        <p:spPr>
          <a:xfrm>
            <a:off x="1633398" y="2320765"/>
            <a:ext cx="4312976" cy="584775"/>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Software Requirements:</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xmlns="" id="{FB45DE04-EC56-3686-7075-AC11B155C21B}"/>
              </a:ext>
            </a:extLst>
          </p:cNvPr>
          <p:cNvSpPr txBox="1"/>
          <p:nvPr/>
        </p:nvSpPr>
        <p:spPr>
          <a:xfrm>
            <a:off x="2119808" y="2997132"/>
            <a:ext cx="9270435" cy="3046988"/>
          </a:xfrm>
          <a:prstGeom prst="rect">
            <a:avLst/>
          </a:prstGeom>
          <a:noFill/>
        </p:spPr>
        <p:txBody>
          <a:bodyPr wrap="square" rtlCol="0">
            <a:spAutoFit/>
          </a:bodyPr>
          <a:lstStyle/>
          <a:p>
            <a:r>
              <a:rPr lang="en-IN" sz="2400" u="sng" dirty="0">
                <a:latin typeface="Calibri" panose="020F0502020204030204" pitchFamily="34" charset="0"/>
                <a:ea typeface="Calibri" panose="020F0502020204030204" pitchFamily="34" charset="0"/>
                <a:cs typeface="Calibri" panose="020F0502020204030204" pitchFamily="34" charset="0"/>
              </a:rPr>
              <a:t>Python: </a:t>
            </a:r>
          </a:p>
          <a:p>
            <a:pPr marL="457200" indent="-457200">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Most NLP libraries are built for Python, so having Python installed (version 3.6 or higher) is necessary.</a:t>
            </a:r>
          </a:p>
          <a:p>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IN" sz="2400" u="sng" dirty="0">
                <a:latin typeface="Calibri" panose="020F0502020204030204" pitchFamily="34" charset="0"/>
                <a:ea typeface="Calibri" panose="020F0502020204030204" pitchFamily="34" charset="0"/>
                <a:cs typeface="Calibri" panose="020F0502020204030204" pitchFamily="34" charset="0"/>
              </a:rPr>
              <a:t>NLP Libraries:</a:t>
            </a:r>
          </a:p>
          <a:p>
            <a:endParaRPr lang="en-I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 Install necessary libraries such as NLTK, </a:t>
            </a:r>
            <a:r>
              <a:rPr lang="en-IN" sz="2400" dirty="0" err="1">
                <a:latin typeface="Calibri" panose="020F0502020204030204" pitchFamily="34" charset="0"/>
                <a:ea typeface="Calibri" panose="020F0502020204030204" pitchFamily="34" charset="0"/>
                <a:cs typeface="Calibri" panose="020F0502020204030204" pitchFamily="34" charset="0"/>
              </a:rPr>
              <a:t>spaCy</a:t>
            </a:r>
            <a:r>
              <a:rPr lang="en-IN" sz="2400" dirty="0">
                <a:latin typeface="Calibri" panose="020F0502020204030204" pitchFamily="34" charset="0"/>
                <a:ea typeface="Calibri" panose="020F0502020204030204" pitchFamily="34" charset="0"/>
                <a:cs typeface="Calibri" panose="020F0502020204030204" pitchFamily="34" charset="0"/>
              </a:rPr>
              <a:t>, Transformers, and </a:t>
            </a:r>
            <a:r>
              <a:rPr lang="en-IN" sz="2400" dirty="0" err="1">
                <a:latin typeface="Calibri" panose="020F0502020204030204" pitchFamily="34" charset="0"/>
                <a:ea typeface="Calibri" panose="020F0502020204030204" pitchFamily="34" charset="0"/>
                <a:cs typeface="Calibri" panose="020F0502020204030204" pitchFamily="34" charset="0"/>
              </a:rPr>
              <a:t>Gensim</a:t>
            </a:r>
            <a:r>
              <a:rPr lang="en-IN" sz="2400" dirty="0">
                <a:latin typeface="Calibri" panose="020F0502020204030204" pitchFamily="34" charset="0"/>
                <a:ea typeface="Calibri" panose="020F0502020204030204" pitchFamily="34" charset="0"/>
                <a:cs typeface="Calibri" panose="020F0502020204030204" pitchFamily="34" charset="0"/>
              </a:rPr>
              <a:t> using package managers like pip or </a:t>
            </a:r>
            <a:r>
              <a:rPr lang="en-IN" sz="2400" dirty="0" err="1">
                <a:latin typeface="Calibri" panose="020F0502020204030204" pitchFamily="34" charset="0"/>
                <a:ea typeface="Calibri" panose="020F0502020204030204" pitchFamily="34" charset="0"/>
                <a:cs typeface="Calibri" panose="020F0502020204030204" pitchFamily="34" charset="0"/>
              </a:rPr>
              <a:t>conda</a:t>
            </a:r>
            <a:r>
              <a:rPr lang="en-IN" sz="2400"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76875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102B8CB-62B6-BF1A-8BAB-6FC9BF61985D}"/>
              </a:ext>
            </a:extLst>
          </p:cNvPr>
          <p:cNvSpPr txBox="1"/>
          <p:nvPr/>
        </p:nvSpPr>
        <p:spPr>
          <a:xfrm>
            <a:off x="1600201" y="288236"/>
            <a:ext cx="9601200" cy="1938992"/>
          </a:xfrm>
          <a:prstGeom prst="rect">
            <a:avLst/>
          </a:prstGeom>
          <a:noFill/>
        </p:spPr>
        <p:txBody>
          <a:bodyPr wrap="square" rtlCol="0">
            <a:spAutoFit/>
          </a:bodyPr>
          <a:lstStyle/>
          <a:p>
            <a:r>
              <a:rPr lang="en-IN" sz="2400" u="sng" dirty="0">
                <a:latin typeface="Calibri" panose="020F0502020204030204" pitchFamily="34" charset="0"/>
                <a:ea typeface="Calibri" panose="020F0502020204030204" pitchFamily="34" charset="0"/>
                <a:cs typeface="Calibri" panose="020F0502020204030204" pitchFamily="34" charset="0"/>
              </a:rPr>
              <a:t>Development Environment: </a:t>
            </a:r>
          </a:p>
          <a:p>
            <a:pPr marL="457200" indent="-457200">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Use an Integrated Development Environment (IDE) like PyCharm, Jupyter Notebook, or Visual Studio Code for coding and experimentation.</a:t>
            </a:r>
          </a:p>
          <a:p>
            <a:endParaRPr lang="en-IN" sz="2400" dirty="0"/>
          </a:p>
        </p:txBody>
      </p:sp>
      <p:sp>
        <p:nvSpPr>
          <p:cNvPr id="3" name="TextBox 2">
            <a:extLst>
              <a:ext uri="{FF2B5EF4-FFF2-40B4-BE49-F238E27FC236}">
                <a16:creationId xmlns:a16="http://schemas.microsoft.com/office/drawing/2014/main" xmlns="" id="{DCB42B1E-A2AC-772E-A7FC-8E8C1FF4E5E4}"/>
              </a:ext>
            </a:extLst>
          </p:cNvPr>
          <p:cNvSpPr txBox="1"/>
          <p:nvPr/>
        </p:nvSpPr>
        <p:spPr>
          <a:xfrm>
            <a:off x="1600201" y="2007703"/>
            <a:ext cx="4770858" cy="584775"/>
          </a:xfrm>
          <a:prstGeom prst="rect">
            <a:avLst/>
          </a:prstGeom>
          <a:noFill/>
        </p:spPr>
        <p:txBody>
          <a:bodyPr wrap="none" rtlCol="0">
            <a:spAutoFit/>
          </a:bodyPr>
          <a:lstStyle/>
          <a:p>
            <a:r>
              <a:rPr lang="en-US" sz="3200" b="1" dirty="0"/>
              <a:t>Algorithm &amp; Deployment:</a:t>
            </a:r>
            <a:endParaRPr lang="en-IN" sz="3200" b="1" dirty="0"/>
          </a:p>
        </p:txBody>
      </p:sp>
      <p:sp>
        <p:nvSpPr>
          <p:cNvPr id="5" name="TextBox 4">
            <a:extLst>
              <a:ext uri="{FF2B5EF4-FFF2-40B4-BE49-F238E27FC236}">
                <a16:creationId xmlns:a16="http://schemas.microsoft.com/office/drawing/2014/main" xmlns="" id="{37B17A1A-983E-8A84-F40C-60DF3809FF8F}"/>
              </a:ext>
            </a:extLst>
          </p:cNvPr>
          <p:cNvSpPr txBox="1"/>
          <p:nvPr/>
        </p:nvSpPr>
        <p:spPr>
          <a:xfrm>
            <a:off x="2207315" y="2456795"/>
            <a:ext cx="9007338" cy="4154984"/>
          </a:xfrm>
          <a:prstGeom prst="rect">
            <a:avLst/>
          </a:prstGeom>
          <a:noFill/>
        </p:spPr>
        <p:txBody>
          <a:bodyPr wrap="square">
            <a:spAutoFit/>
          </a:bodyPr>
          <a:lstStyle/>
          <a:p>
            <a:r>
              <a:rPr lang="en-IN" sz="2400" b="1" u="sng" dirty="0">
                <a:latin typeface="Calibri" panose="020F0502020204030204" pitchFamily="34" charset="0"/>
                <a:ea typeface="Calibri" panose="020F0502020204030204" pitchFamily="34" charset="0"/>
                <a:cs typeface="Calibri" panose="020F0502020204030204" pitchFamily="34" charset="0"/>
              </a:rPr>
              <a:t>Algorithm:</a:t>
            </a:r>
          </a:p>
          <a:p>
            <a:endParaRPr lang="en-IN" sz="2400" u="sng" dirty="0">
              <a:latin typeface="Calibri" panose="020F0502020204030204" pitchFamily="34" charset="0"/>
              <a:ea typeface="Calibri" panose="020F0502020204030204" pitchFamily="34" charset="0"/>
              <a:cs typeface="Calibri" panose="020F0502020204030204" pitchFamily="34" charset="0"/>
            </a:endParaRPr>
          </a:p>
          <a:p>
            <a:r>
              <a:rPr lang="en-IN" sz="2400" u="sng" dirty="0">
                <a:latin typeface="Calibri" panose="020F0502020204030204" pitchFamily="34" charset="0"/>
                <a:ea typeface="Calibri" panose="020F0502020204030204" pitchFamily="34" charset="0"/>
                <a:cs typeface="Calibri" panose="020F0502020204030204" pitchFamily="34" charset="0"/>
              </a:rPr>
              <a:t>Data Preparation: </a:t>
            </a:r>
          </a:p>
          <a:p>
            <a:pPr marL="457200" indent="-457200">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Collect a dataset of </a:t>
            </a:r>
            <a:r>
              <a:rPr lang="en-IN" sz="2400" dirty="0" err="1">
                <a:latin typeface="Calibri" panose="020F0502020204030204" pitchFamily="34" charset="0"/>
                <a:ea typeface="Calibri" panose="020F0502020204030204" pitchFamily="34" charset="0"/>
                <a:cs typeface="Calibri" panose="020F0502020204030204" pitchFamily="34" charset="0"/>
              </a:rPr>
              <a:t>labeled</a:t>
            </a:r>
            <a:r>
              <a:rPr lang="en-IN" sz="2400" dirty="0">
                <a:latin typeface="Calibri" panose="020F0502020204030204" pitchFamily="34" charset="0"/>
                <a:ea typeface="Calibri" panose="020F0502020204030204" pitchFamily="34" charset="0"/>
                <a:cs typeface="Calibri" panose="020F0502020204030204" pitchFamily="34" charset="0"/>
              </a:rPr>
              <a:t> emails or messages, with each message tagged as spam or not spam (ham).</a:t>
            </a:r>
          </a:p>
          <a:p>
            <a:pPr marL="457200" indent="-457200">
              <a:buFont typeface="Wingdings" panose="05000000000000000000" pitchFamily="2" charset="2"/>
              <a:buChar char="Ø"/>
            </a:pPr>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IN" sz="2400" u="sng" dirty="0">
                <a:latin typeface="Calibri" panose="020F0502020204030204" pitchFamily="34" charset="0"/>
                <a:ea typeface="Calibri" panose="020F0502020204030204" pitchFamily="34" charset="0"/>
                <a:cs typeface="Calibri" panose="020F0502020204030204" pitchFamily="34" charset="0"/>
              </a:rPr>
              <a:t>Preprocessing:</a:t>
            </a:r>
          </a:p>
          <a:p>
            <a:pPr marL="457200" indent="-457200">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Clean and preprocess the text data. This includes removing special characters, converting text to lowercase, tokenization (breaking text into words or tokens), and removing </a:t>
            </a:r>
            <a:r>
              <a:rPr lang="en-IN" sz="2400" dirty="0" err="1">
                <a:latin typeface="Calibri" panose="020F0502020204030204" pitchFamily="34" charset="0"/>
                <a:ea typeface="Calibri" panose="020F0502020204030204" pitchFamily="34" charset="0"/>
                <a:cs typeface="Calibri" panose="020F0502020204030204" pitchFamily="34" charset="0"/>
              </a:rPr>
              <a:t>stopwords</a:t>
            </a:r>
            <a:r>
              <a:rPr lang="en-IN" sz="2400" dirty="0">
                <a:latin typeface="Calibri" panose="020F0502020204030204" pitchFamily="34" charset="0"/>
                <a:ea typeface="Calibri" panose="020F0502020204030204" pitchFamily="34" charset="0"/>
                <a:cs typeface="Calibri" panose="020F0502020204030204" pitchFamily="34" charset="0"/>
              </a:rPr>
              <a:t> (common words like "the", "and", "is" that don't carry much meaning).</a:t>
            </a:r>
          </a:p>
        </p:txBody>
      </p:sp>
    </p:spTree>
    <p:extLst>
      <p:ext uri="{BB962C8B-B14F-4D97-AF65-F5344CB8AC3E}">
        <p14:creationId xmlns:p14="http://schemas.microsoft.com/office/powerpoint/2010/main" val="412981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80629AF-734F-1771-CF37-B5559CF6F037}"/>
              </a:ext>
            </a:extLst>
          </p:cNvPr>
          <p:cNvSpPr txBox="1"/>
          <p:nvPr/>
        </p:nvSpPr>
        <p:spPr>
          <a:xfrm>
            <a:off x="1838739" y="308113"/>
            <a:ext cx="1843903" cy="461665"/>
          </a:xfrm>
          <a:prstGeom prst="rect">
            <a:avLst/>
          </a:prstGeom>
          <a:noFill/>
        </p:spPr>
        <p:txBody>
          <a:bodyPr wrap="none" rtlCol="0">
            <a:spAutoFit/>
          </a:bodyPr>
          <a:lstStyle/>
          <a:p>
            <a:r>
              <a:rPr lang="en-US" sz="2400" b="1" u="sng" dirty="0">
                <a:latin typeface="Calibri" panose="020F0502020204030204" pitchFamily="34" charset="0"/>
                <a:ea typeface="Calibri" panose="020F0502020204030204" pitchFamily="34" charset="0"/>
                <a:cs typeface="Calibri" panose="020F0502020204030204" pitchFamily="34" charset="0"/>
              </a:rPr>
              <a:t>Deployment:</a:t>
            </a:r>
            <a:endParaRPr lang="en-IN" sz="2400" b="1" u="sng"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xmlns="" id="{EA4C3449-6D30-CED0-4F6B-6C1BE0DF13E9}"/>
              </a:ext>
            </a:extLst>
          </p:cNvPr>
          <p:cNvSpPr txBox="1"/>
          <p:nvPr/>
        </p:nvSpPr>
        <p:spPr>
          <a:xfrm>
            <a:off x="1838739" y="1133060"/>
            <a:ext cx="9869556" cy="3785652"/>
          </a:xfrm>
          <a:prstGeom prst="rect">
            <a:avLst/>
          </a:prstGeom>
          <a:noFill/>
        </p:spPr>
        <p:txBody>
          <a:bodyPr wrap="square" rtlCol="0">
            <a:spAutoFit/>
          </a:bodyPr>
          <a:lstStyle/>
          <a:p>
            <a:r>
              <a:rPr lang="en-US" sz="2400" u="sng" dirty="0">
                <a:latin typeface="Calibri" panose="020F0502020204030204" pitchFamily="34" charset="0"/>
                <a:ea typeface="Calibri" panose="020F0502020204030204" pitchFamily="34" charset="0"/>
                <a:cs typeface="Calibri" panose="020F0502020204030204" pitchFamily="34" charset="0"/>
              </a:rPr>
              <a:t>Model Serialization: </a:t>
            </a:r>
          </a:p>
          <a:p>
            <a:pPr marL="342900" indent="-34290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Serialize (save) the trained model to disk so that it can be loaded and used later without retraining.</a:t>
            </a:r>
          </a:p>
          <a:p>
            <a:pPr marL="342900" indent="-342900">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u="sng" dirty="0">
                <a:latin typeface="Calibri" panose="020F0502020204030204" pitchFamily="34" charset="0"/>
                <a:ea typeface="Calibri" panose="020F0502020204030204" pitchFamily="34" charset="0"/>
                <a:cs typeface="Calibri" panose="020F0502020204030204" pitchFamily="34" charset="0"/>
              </a:rPr>
              <a:t>Building an Interface: </a:t>
            </a:r>
          </a:p>
          <a:p>
            <a:pPr marL="342900" indent="-34290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Develop an interface (e.g., a web application, API) where users can input messages to be classified as spam or not spam.</a:t>
            </a:r>
          </a:p>
          <a:p>
            <a:pPr marL="342900" indent="-342900">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u="sng" dirty="0">
                <a:latin typeface="Calibri" panose="020F0502020204030204" pitchFamily="34" charset="0"/>
                <a:ea typeface="Calibri" panose="020F0502020204030204" pitchFamily="34" charset="0"/>
                <a:cs typeface="Calibri" panose="020F0502020204030204" pitchFamily="34" charset="0"/>
              </a:rPr>
              <a:t>Integration:</a:t>
            </a:r>
          </a:p>
          <a:p>
            <a:pPr marL="342900" indent="-34290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 Integrate the serialized model into the interface/application code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617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SpamClassification</Template>
  <TotalTime>6</TotalTime>
  <Words>722</Words>
  <Application>Microsoft Office PowerPoint</Application>
  <PresentationFormat>Widescreen</PresentationFormat>
  <Paragraphs>103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Wingdings</vt:lpstr>
      <vt:lpstr>Parallax</vt:lpstr>
      <vt:lpstr>Spam Classification Using</vt:lpstr>
      <vt:lpstr>OUTLINE:</vt:lpstr>
      <vt:lpstr>Problem Statement: </vt:lpstr>
      <vt:lpstr>Proposed Solution:</vt:lpstr>
      <vt:lpstr>PowerPoint Presentation</vt:lpstr>
      <vt:lpstr>System Requirements:</vt:lpstr>
      <vt:lpstr>An internet connection is required for downloading datasets, pre-trained models, and libraries. Additionally, it may be necessary for accessing cloud-based resources or APIs for certain functionalities.</vt:lpstr>
      <vt:lpstr>PowerPoint Presentation</vt:lpstr>
      <vt:lpstr>PowerPoint Presentation</vt:lpstr>
      <vt:lpstr>Result:</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Classification Using</dc:title>
  <dc:creator>paranthaman.p19.7.2004aimb3@gmail.com</dc:creator>
  <cp:lastModifiedBy>Microsoft account</cp:lastModifiedBy>
  <cp:revision>1</cp:revision>
  <dcterms:created xsi:type="dcterms:W3CDTF">2024-04-05T00:37:17Z</dcterms:created>
  <dcterms:modified xsi:type="dcterms:W3CDTF">2024-04-05T01:13:47Z</dcterms:modified>
</cp:coreProperties>
</file>