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layerdb_withmacro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layerdb_withmacr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layerdb_withmacr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layerdb_withmacr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layerdb_withmacro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layerdb_withmacro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layerdb_withmacro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layerdb_withmacro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layerdb_withmacro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mitGupta:Desktop:euro16:playerdb_withmacr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>
        <c:manualLayout>
          <c:layoutTarget val="inner"/>
          <c:xMode val="edge"/>
          <c:yMode val="edge"/>
          <c:x val="0.12707703642307869"/>
          <c:y val="7.9765107674793695E-2"/>
          <c:w val="0.76634397016162459"/>
          <c:h val="0.87191765487145434"/>
        </c:manualLayout>
      </c:layout>
      <c:lineChart>
        <c:grouping val="standard"/>
        <c:ser>
          <c:idx val="0"/>
          <c:order val="0"/>
          <c:tx>
            <c:strRef>
              <c:f>ronaldo!$X$2</c:f>
              <c:strCache>
                <c:ptCount val="1"/>
                <c:pt idx="0">
                  <c:v>time per match</c:v>
                </c:pt>
              </c:strCache>
            </c:strRef>
          </c:tx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Val val="1"/>
          </c:dLbls>
          <c:cat>
            <c:strRef>
              <c:f>ronaldo!$Q$3:$Q$15</c:f>
              <c:strCache>
                <c:ptCount val="13"/>
                <c:pt idx="0">
                  <c:v>2003/04</c:v>
                </c:pt>
                <c:pt idx="1">
                  <c:v>2004/05</c:v>
                </c:pt>
                <c:pt idx="2">
                  <c:v>2005/06</c:v>
                </c:pt>
                <c:pt idx="3">
                  <c:v>2006/07</c:v>
                </c:pt>
                <c:pt idx="4">
                  <c:v>2007/08</c:v>
                </c:pt>
                <c:pt idx="5">
                  <c:v>2008/09</c:v>
                </c:pt>
                <c:pt idx="6">
                  <c:v>2009/10</c:v>
                </c:pt>
                <c:pt idx="7">
                  <c:v>2010/11</c:v>
                </c:pt>
                <c:pt idx="8">
                  <c:v>2011/12</c:v>
                </c:pt>
                <c:pt idx="9">
                  <c:v>2012/13</c:v>
                </c:pt>
                <c:pt idx="10">
                  <c:v>2013/14</c:v>
                </c:pt>
                <c:pt idx="11">
                  <c:v>2014/15</c:v>
                </c:pt>
                <c:pt idx="12">
                  <c:v>2015/16</c:v>
                </c:pt>
              </c:strCache>
            </c:strRef>
          </c:cat>
          <c:val>
            <c:numRef>
              <c:f>ronaldo!$Y$3:$Y$15</c:f>
              <c:numCache>
                <c:formatCode>0.0</c:formatCode>
                <c:ptCount val="13"/>
                <c:pt idx="0">
                  <c:v>502.45283018867923</c:v>
                </c:pt>
                <c:pt idx="1">
                  <c:v>712.58064516129048</c:v>
                </c:pt>
                <c:pt idx="2">
                  <c:v>703</c:v>
                </c:pt>
                <c:pt idx="3">
                  <c:v>805.66666666666663</c:v>
                </c:pt>
                <c:pt idx="4">
                  <c:v>812.62295081967204</c:v>
                </c:pt>
                <c:pt idx="5">
                  <c:v>805.34482758620686</c:v>
                </c:pt>
                <c:pt idx="6">
                  <c:v>817.39130434782624</c:v>
                </c:pt>
                <c:pt idx="7">
                  <c:v>840.67796610169489</c:v>
                </c:pt>
                <c:pt idx="8">
                  <c:v>864.34782608695627</c:v>
                </c:pt>
                <c:pt idx="9">
                  <c:v>807.94117647058829</c:v>
                </c:pt>
                <c:pt idx="10">
                  <c:v>833.06451612903231</c:v>
                </c:pt>
                <c:pt idx="11">
                  <c:v>857.28813559322043</c:v>
                </c:pt>
                <c:pt idx="12">
                  <c:v>876.72131147540972</c:v>
                </c:pt>
              </c:numCache>
            </c:numRef>
          </c:val>
        </c:ser>
        <c:ser>
          <c:idx val="1"/>
          <c:order val="1"/>
          <c:tx>
            <c:strRef>
              <c:f>ronaldo!$AC$2</c:f>
              <c:strCache>
                <c:ptCount val="1"/>
                <c:pt idx="0">
                  <c:v>calibrated points</c:v>
                </c:pt>
              </c:strCache>
            </c:strRef>
          </c:tx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Val val="1"/>
          </c:dLbls>
          <c:trendline>
            <c:trendlineType val="movingAvg"/>
            <c:period val="2"/>
          </c:trendline>
          <c:cat>
            <c:strRef>
              <c:f>ronaldo!$Q$3:$Q$15</c:f>
              <c:strCache>
                <c:ptCount val="13"/>
                <c:pt idx="0">
                  <c:v>2003/04</c:v>
                </c:pt>
                <c:pt idx="1">
                  <c:v>2004/05</c:v>
                </c:pt>
                <c:pt idx="2">
                  <c:v>2005/06</c:v>
                </c:pt>
                <c:pt idx="3">
                  <c:v>2006/07</c:v>
                </c:pt>
                <c:pt idx="4">
                  <c:v>2007/08</c:v>
                </c:pt>
                <c:pt idx="5">
                  <c:v>2008/09</c:v>
                </c:pt>
                <c:pt idx="6">
                  <c:v>2009/10</c:v>
                </c:pt>
                <c:pt idx="7">
                  <c:v>2010/11</c:v>
                </c:pt>
                <c:pt idx="8">
                  <c:v>2011/12</c:v>
                </c:pt>
                <c:pt idx="9">
                  <c:v>2012/13</c:v>
                </c:pt>
                <c:pt idx="10">
                  <c:v>2013/14</c:v>
                </c:pt>
                <c:pt idx="11">
                  <c:v>2014/15</c:v>
                </c:pt>
                <c:pt idx="12">
                  <c:v>2015/16</c:v>
                </c:pt>
              </c:strCache>
            </c:strRef>
          </c:cat>
          <c:val>
            <c:numRef>
              <c:f>ronaldo!$AC$3:$AC$15</c:f>
              <c:numCache>
                <c:formatCode>0.0</c:formatCode>
                <c:ptCount val="13"/>
                <c:pt idx="0">
                  <c:v>72.3</c:v>
                </c:pt>
                <c:pt idx="1">
                  <c:v>118.6</c:v>
                </c:pt>
                <c:pt idx="2">
                  <c:v>123.7</c:v>
                </c:pt>
                <c:pt idx="3">
                  <c:v>252</c:v>
                </c:pt>
                <c:pt idx="4">
                  <c:v>325.8</c:v>
                </c:pt>
                <c:pt idx="5">
                  <c:v>206.4</c:v>
                </c:pt>
                <c:pt idx="6">
                  <c:v>251.3</c:v>
                </c:pt>
                <c:pt idx="7">
                  <c:v>382.9</c:v>
                </c:pt>
                <c:pt idx="8">
                  <c:v>466.5</c:v>
                </c:pt>
                <c:pt idx="9">
                  <c:v>417.1</c:v>
                </c:pt>
                <c:pt idx="10">
                  <c:v>446.3</c:v>
                </c:pt>
                <c:pt idx="11">
                  <c:v>446.7</c:v>
                </c:pt>
                <c:pt idx="12">
                  <c:v>423.7</c:v>
                </c:pt>
              </c:numCache>
            </c:numRef>
          </c:val>
        </c:ser>
        <c:marker val="1"/>
        <c:axId val="67593728"/>
        <c:axId val="67595264"/>
      </c:lineChart>
      <c:catAx>
        <c:axId val="67593728"/>
        <c:scaling>
          <c:orientation val="minMax"/>
        </c:scaling>
        <c:axPos val="b"/>
        <c:tickLblPos val="nextTo"/>
        <c:crossAx val="67595264"/>
        <c:crosses val="autoZero"/>
        <c:auto val="1"/>
        <c:lblAlgn val="ctr"/>
        <c:lblOffset val="100"/>
      </c:catAx>
      <c:valAx>
        <c:axId val="67595264"/>
        <c:scaling>
          <c:orientation val="minMax"/>
        </c:scaling>
        <c:axPos val="l"/>
        <c:majorGridlines/>
        <c:numFmt formatCode="0.0" sourceLinked="1"/>
        <c:tickLblPos val="nextTo"/>
        <c:crossAx val="67593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32159138002483"/>
          <c:y val="0.37680865193055696"/>
          <c:w val="0.2024854261638348"/>
          <c:h val="0.13071985580115741"/>
        </c:manualLayout>
      </c:layout>
    </c:legend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9.5840580561758135E-2"/>
          <c:y val="1.2390902913785522E-2"/>
          <c:w val="0.81711335056998469"/>
          <c:h val="0.9265905112114794"/>
        </c:manualLayout>
      </c:layout>
      <c:lineChart>
        <c:grouping val="standard"/>
        <c:ser>
          <c:idx val="0"/>
          <c:order val="0"/>
          <c:tx>
            <c:v>Time per match</c:v>
          </c:tx>
          <c:cat>
            <c:strRef>
              <c:f>kaka!$Q$3:$Q$17</c:f>
              <c:strCache>
                <c:ptCount val="15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  <c:pt idx="13">
                  <c:v>2014/15</c:v>
                </c:pt>
                <c:pt idx="14">
                  <c:v>2015/16</c:v>
                </c:pt>
              </c:strCache>
            </c:strRef>
          </c:cat>
          <c:val>
            <c:numRef>
              <c:f>kaka!$Y$3:$Y$17</c:f>
              <c:numCache>
                <c:formatCode>General</c:formatCode>
                <c:ptCount val="15"/>
                <c:pt idx="0">
                  <c:v>190</c:v>
                </c:pt>
                <c:pt idx="1">
                  <c:v>0</c:v>
                </c:pt>
                <c:pt idx="2">
                  <c:v>730.42553191489344</c:v>
                </c:pt>
                <c:pt idx="3">
                  <c:v>810.18181818181802</c:v>
                </c:pt>
                <c:pt idx="4">
                  <c:v>736.72413793103453</c:v>
                </c:pt>
                <c:pt idx="5">
                  <c:v>840.56603773584902</c:v>
                </c:pt>
                <c:pt idx="6">
                  <c:v>846.59090909090889</c:v>
                </c:pt>
                <c:pt idx="7">
                  <c:v>819.375</c:v>
                </c:pt>
                <c:pt idx="8">
                  <c:v>767.80487804878055</c:v>
                </c:pt>
                <c:pt idx="9">
                  <c:v>353.92857142857133</c:v>
                </c:pt>
                <c:pt idx="10">
                  <c:v>400.6</c:v>
                </c:pt>
                <c:pt idx="11">
                  <c:v>319.65517241379308</c:v>
                </c:pt>
                <c:pt idx="12">
                  <c:v>665.65217391304338</c:v>
                </c:pt>
                <c:pt idx="13">
                  <c:v>806.59574468085123</c:v>
                </c:pt>
                <c:pt idx="14">
                  <c:v>631.30434782608711</c:v>
                </c:pt>
              </c:numCache>
            </c:numRef>
          </c:val>
        </c:ser>
        <c:ser>
          <c:idx val="1"/>
          <c:order val="1"/>
          <c:tx>
            <c:v>Rating Points</c:v>
          </c:tx>
          <c:cat>
            <c:strRef>
              <c:f>kaka!$Q$3:$Q$17</c:f>
              <c:strCache>
                <c:ptCount val="15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  <c:pt idx="13">
                  <c:v>2014/15</c:v>
                </c:pt>
                <c:pt idx="14">
                  <c:v>2015/16</c:v>
                </c:pt>
              </c:strCache>
            </c:strRef>
          </c:cat>
          <c:val>
            <c:numRef>
              <c:f>kaka!$AB$3:$AB$17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850</c:v>
                </c:pt>
                <c:pt idx="3">
                  <c:v>727</c:v>
                </c:pt>
                <c:pt idx="4">
                  <c:v>1248</c:v>
                </c:pt>
                <c:pt idx="5">
                  <c:v>1516</c:v>
                </c:pt>
                <c:pt idx="6">
                  <c:v>1586</c:v>
                </c:pt>
                <c:pt idx="7">
                  <c:v>1568</c:v>
                </c:pt>
                <c:pt idx="8">
                  <c:v>986</c:v>
                </c:pt>
                <c:pt idx="9">
                  <c:v>524</c:v>
                </c:pt>
                <c:pt idx="10">
                  <c:v>747</c:v>
                </c:pt>
                <c:pt idx="11">
                  <c:v>597</c:v>
                </c:pt>
                <c:pt idx="12">
                  <c:v>709</c:v>
                </c:pt>
                <c:pt idx="13">
                  <c:v>878</c:v>
                </c:pt>
                <c:pt idx="14">
                  <c:v>391</c:v>
                </c:pt>
              </c:numCache>
            </c:numRef>
          </c:val>
        </c:ser>
        <c:marker val="1"/>
        <c:axId val="68336640"/>
        <c:axId val="68346624"/>
      </c:lineChart>
      <c:catAx>
        <c:axId val="68336640"/>
        <c:scaling>
          <c:orientation val="minMax"/>
        </c:scaling>
        <c:axPos val="b"/>
        <c:tickLblPos val="nextTo"/>
        <c:crossAx val="68346624"/>
        <c:crosses val="autoZero"/>
        <c:auto val="1"/>
        <c:lblAlgn val="ctr"/>
        <c:lblOffset val="100"/>
      </c:catAx>
      <c:valAx>
        <c:axId val="68346624"/>
        <c:scaling>
          <c:orientation val="minMax"/>
        </c:scaling>
        <c:axPos val="l"/>
        <c:majorGridlines/>
        <c:numFmt formatCode="General" sourceLinked="1"/>
        <c:tickLblPos val="nextTo"/>
        <c:crossAx val="68336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613801073373301"/>
          <c:y val="0.36785195251608777"/>
          <c:w val="0.11689681513691387"/>
          <c:h val="7.3433150805387912E-2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>
        <c:manualLayout>
          <c:layoutTarget val="inner"/>
          <c:xMode val="edge"/>
          <c:yMode val="edge"/>
          <c:x val="5.4137878035515834E-2"/>
          <c:y val="2.8036665871311546E-2"/>
          <c:w val="0.86523893972712851"/>
          <c:h val="0.88092380497892309"/>
        </c:manualLayout>
      </c:layout>
      <c:lineChart>
        <c:grouping val="standard"/>
        <c:ser>
          <c:idx val="0"/>
          <c:order val="0"/>
          <c:tx>
            <c:strRef>
              <c:f>ThierryHenry!$X$2</c:f>
              <c:strCache>
                <c:ptCount val="1"/>
                <c:pt idx="0">
                  <c:v>time per match</c:v>
                </c:pt>
              </c:strCache>
            </c:strRef>
          </c:tx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strRef>
              <c:f>ThierryHenry!$Q$3:$Q$16</c:f>
              <c:strCache>
                <c:ptCount val="14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  <c:pt idx="13">
                  <c:v>2014/15</c:v>
                </c:pt>
              </c:strCache>
            </c:strRef>
          </c:cat>
          <c:val>
            <c:numRef>
              <c:f>ThierryHenry!$Z$3:$Z$16</c:f>
              <c:numCache>
                <c:formatCode>0</c:formatCode>
                <c:ptCount val="14"/>
                <c:pt idx="0">
                  <c:v>634.25531914893622</c:v>
                </c:pt>
                <c:pt idx="1">
                  <c:v>832.69230769230774</c:v>
                </c:pt>
                <c:pt idx="2">
                  <c:v>847.81249999999989</c:v>
                </c:pt>
                <c:pt idx="3">
                  <c:v>835.19999999999993</c:v>
                </c:pt>
                <c:pt idx="4">
                  <c:v>810.17241379310349</c:v>
                </c:pt>
                <c:pt idx="5">
                  <c:v>816.76470588235293</c:v>
                </c:pt>
                <c:pt idx="6">
                  <c:v>707.9661016949151</c:v>
                </c:pt>
                <c:pt idx="7">
                  <c:v>678.98305084745755</c:v>
                </c:pt>
                <c:pt idx="8">
                  <c:v>430.56603773584897</c:v>
                </c:pt>
                <c:pt idx="9">
                  <c:v>889.23076923076928</c:v>
                </c:pt>
                <c:pt idx="10">
                  <c:v>694.48275862068965</c:v>
                </c:pt>
                <c:pt idx="11">
                  <c:v>857.85714285714289</c:v>
                </c:pt>
                <c:pt idx="12">
                  <c:v>876.4</c:v>
                </c:pt>
                <c:pt idx="13">
                  <c:v>868.88888888888891</c:v>
                </c:pt>
              </c:numCache>
            </c:numRef>
          </c:val>
        </c:ser>
        <c:ser>
          <c:idx val="1"/>
          <c:order val="1"/>
          <c:tx>
            <c:strRef>
              <c:f>ThierryHenry!$AD$2</c:f>
              <c:strCache>
                <c:ptCount val="1"/>
                <c:pt idx="0">
                  <c:v>calibrated points</c:v>
                </c:pt>
              </c:strCache>
            </c:strRef>
          </c:tx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trendline>
            <c:trendlineType val="movingAvg"/>
            <c:period val="2"/>
          </c:trendline>
          <c:cat>
            <c:strRef>
              <c:f>ThierryHenry!$Q$3:$Q$16</c:f>
              <c:strCache>
                <c:ptCount val="14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  <c:pt idx="13">
                  <c:v>2014/15</c:v>
                </c:pt>
              </c:strCache>
            </c:strRef>
          </c:cat>
          <c:val>
            <c:numRef>
              <c:f>ThierryHenry!$AD$3:$AD$16</c:f>
              <c:numCache>
                <c:formatCode>0.0</c:formatCode>
                <c:ptCount val="14"/>
                <c:pt idx="0">
                  <c:v>90.6</c:v>
                </c:pt>
                <c:pt idx="1">
                  <c:v>257</c:v>
                </c:pt>
                <c:pt idx="2">
                  <c:v>293.5</c:v>
                </c:pt>
                <c:pt idx="3">
                  <c:v>222.3</c:v>
                </c:pt>
                <c:pt idx="4">
                  <c:v>263.3</c:v>
                </c:pt>
                <c:pt idx="5">
                  <c:v>128.1</c:v>
                </c:pt>
                <c:pt idx="6">
                  <c:v>173.2</c:v>
                </c:pt>
                <c:pt idx="7">
                  <c:v>209</c:v>
                </c:pt>
                <c:pt idx="8">
                  <c:v>118.4</c:v>
                </c:pt>
                <c:pt idx="9">
                  <c:v>51.8</c:v>
                </c:pt>
                <c:pt idx="10">
                  <c:v>105.9</c:v>
                </c:pt>
                <c:pt idx="11">
                  <c:v>85.5</c:v>
                </c:pt>
                <c:pt idx="12">
                  <c:v>61.1</c:v>
                </c:pt>
                <c:pt idx="13">
                  <c:v>46.4</c:v>
                </c:pt>
              </c:numCache>
            </c:numRef>
          </c:val>
        </c:ser>
        <c:marker val="1"/>
        <c:axId val="105964672"/>
        <c:axId val="105966208"/>
      </c:lineChart>
      <c:catAx>
        <c:axId val="105964672"/>
        <c:scaling>
          <c:orientation val="minMax"/>
        </c:scaling>
        <c:axPos val="b"/>
        <c:tickLblPos val="nextTo"/>
        <c:crossAx val="105966208"/>
        <c:crosses val="autoZero"/>
        <c:auto val="1"/>
        <c:lblAlgn val="ctr"/>
        <c:lblOffset val="100"/>
      </c:catAx>
      <c:valAx>
        <c:axId val="105966208"/>
        <c:scaling>
          <c:orientation val="minMax"/>
        </c:scaling>
        <c:axPos val="l"/>
        <c:majorGridlines/>
        <c:numFmt formatCode="0" sourceLinked="1"/>
        <c:tickLblPos val="nextTo"/>
        <c:crossAx val="1059646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967711806294499"/>
          <c:y val="0.29039409846496467"/>
          <c:w val="0.21725981887399212"/>
          <c:h val="0.28789867175693951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0.1256084913220385"/>
          <c:y val="1.399166754177281E-2"/>
          <c:w val="0.79893517249936663"/>
          <c:h val="0.92877778668826283"/>
        </c:manualLayout>
      </c:layout>
      <c:lineChart>
        <c:grouping val="standard"/>
        <c:ser>
          <c:idx val="0"/>
          <c:order val="0"/>
          <c:tx>
            <c:strRef>
              <c:f>alessandro!$X$2</c:f>
              <c:strCache>
                <c:ptCount val="1"/>
                <c:pt idx="0">
                  <c:v>time per match</c:v>
                </c:pt>
              </c:strCache>
            </c:strRef>
          </c:tx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Val val="1"/>
          </c:dLbls>
          <c:cat>
            <c:strRef>
              <c:f>alessandro!$Q$3:$Q$15</c:f>
              <c:strCache>
                <c:ptCount val="13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</c:strCache>
            </c:strRef>
          </c:cat>
          <c:val>
            <c:numRef>
              <c:f>alessandro!$Y$3:$Y$15</c:f>
              <c:numCache>
                <c:formatCode>0.0</c:formatCode>
                <c:ptCount val="13"/>
                <c:pt idx="0">
                  <c:v>648.46153846153823</c:v>
                </c:pt>
                <c:pt idx="1">
                  <c:v>755.2941176470589</c:v>
                </c:pt>
                <c:pt idx="2">
                  <c:v>645.2941176470589</c:v>
                </c:pt>
                <c:pt idx="3">
                  <c:v>585.74468085106378</c:v>
                </c:pt>
                <c:pt idx="4">
                  <c:v>444.82758620689657</c:v>
                </c:pt>
                <c:pt idx="5">
                  <c:v>570.90909090909111</c:v>
                </c:pt>
                <c:pt idx="6">
                  <c:v>691.4</c:v>
                </c:pt>
                <c:pt idx="7">
                  <c:v>694.89795918367338</c:v>
                </c:pt>
                <c:pt idx="8">
                  <c:v>530.83333333333348</c:v>
                </c:pt>
                <c:pt idx="9">
                  <c:v>586.08695652173913</c:v>
                </c:pt>
                <c:pt idx="10">
                  <c:v>206.04651162790697</c:v>
                </c:pt>
                <c:pt idx="11">
                  <c:v>847.08333333333348</c:v>
                </c:pt>
                <c:pt idx="12" formatCode="General">
                  <c:v>900</c:v>
                </c:pt>
              </c:numCache>
            </c:numRef>
          </c:val>
        </c:ser>
        <c:ser>
          <c:idx val="1"/>
          <c:order val="1"/>
          <c:tx>
            <c:strRef>
              <c:f>alessandro!$AB$2</c:f>
              <c:strCache>
                <c:ptCount val="1"/>
                <c:pt idx="0">
                  <c:v>rating points</c:v>
                </c:pt>
              </c:strCache>
            </c:strRef>
          </c:tx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Val val="1"/>
          </c:dLbls>
          <c:cat>
            <c:strRef>
              <c:f>alessandro!$Q$3:$Q$15</c:f>
              <c:strCache>
                <c:ptCount val="13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</c:strCache>
            </c:strRef>
          </c:cat>
          <c:val>
            <c:numRef>
              <c:f>alessandro!$AB$3:$AB$14</c:f>
              <c:numCache>
                <c:formatCode>General</c:formatCode>
                <c:ptCount val="12"/>
                <c:pt idx="0">
                  <c:v>805</c:v>
                </c:pt>
                <c:pt idx="1">
                  <c:v>1050</c:v>
                </c:pt>
                <c:pt idx="2">
                  <c:v>546</c:v>
                </c:pt>
                <c:pt idx="3">
                  <c:v>921</c:v>
                </c:pt>
                <c:pt idx="4">
                  <c:v>780</c:v>
                </c:pt>
                <c:pt idx="5">
                  <c:v>103</c:v>
                </c:pt>
                <c:pt idx="6">
                  <c:v>1738</c:v>
                </c:pt>
                <c:pt idx="7">
                  <c:v>1562</c:v>
                </c:pt>
                <c:pt idx="8">
                  <c:v>803</c:v>
                </c:pt>
                <c:pt idx="9">
                  <c:v>867</c:v>
                </c:pt>
                <c:pt idx="10">
                  <c:v>356</c:v>
                </c:pt>
                <c:pt idx="11">
                  <c:v>1004</c:v>
                </c:pt>
              </c:numCache>
            </c:numRef>
          </c:val>
        </c:ser>
        <c:marker val="1"/>
        <c:axId val="67542400"/>
        <c:axId val="67548288"/>
      </c:lineChart>
      <c:catAx>
        <c:axId val="67542400"/>
        <c:scaling>
          <c:orientation val="minMax"/>
        </c:scaling>
        <c:axPos val="b"/>
        <c:tickLblPos val="nextTo"/>
        <c:crossAx val="67548288"/>
        <c:crosses val="autoZero"/>
        <c:auto val="1"/>
        <c:lblAlgn val="ctr"/>
        <c:lblOffset val="100"/>
      </c:catAx>
      <c:valAx>
        <c:axId val="67548288"/>
        <c:scaling>
          <c:orientation val="minMax"/>
        </c:scaling>
        <c:axPos val="l"/>
        <c:majorGridlines/>
        <c:numFmt formatCode="0.0" sourceLinked="1"/>
        <c:tickLblPos val="nextTo"/>
        <c:crossAx val="675424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948785292186477"/>
          <c:y val="0.36784938102204245"/>
          <c:w val="0.12141825344714381"/>
          <c:h val="7.1245170305996558E-2"/>
        </c:manualLayout>
      </c:layout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>
        <c:manualLayout>
          <c:layoutTarget val="inner"/>
          <c:xMode val="edge"/>
          <c:yMode val="edge"/>
          <c:x val="0.12258556216062258"/>
          <c:y val="1.9122940514788595E-2"/>
          <c:w val="0.73607833589062743"/>
          <c:h val="0.9240458545622976"/>
        </c:manualLayout>
      </c:layout>
      <c:lineChart>
        <c:grouping val="standard"/>
        <c:ser>
          <c:idx val="0"/>
          <c:order val="0"/>
          <c:tx>
            <c:strRef>
              <c:f>zlatan!$X$2</c:f>
              <c:strCache>
                <c:ptCount val="1"/>
                <c:pt idx="0">
                  <c:v>time per match</c:v>
                </c:pt>
              </c:strCache>
            </c:strRef>
          </c:tx>
          <c:dLbls>
            <c:showVal val="1"/>
          </c:dLbls>
          <c:cat>
            <c:strRef>
              <c:f>zlatan!$Q$3:$Q$17</c:f>
              <c:strCache>
                <c:ptCount val="15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  <c:pt idx="13">
                  <c:v>2014/15</c:v>
                </c:pt>
                <c:pt idx="14">
                  <c:v>2015/16</c:v>
                </c:pt>
              </c:strCache>
            </c:strRef>
          </c:cat>
          <c:val>
            <c:numRef>
              <c:f>zlatan!$Z$3:$Z$17</c:f>
              <c:numCache>
                <c:formatCode>0</c:formatCode>
                <c:ptCount val="15"/>
                <c:pt idx="0">
                  <c:v>379.14285714285717</c:v>
                </c:pt>
                <c:pt idx="1">
                  <c:v>687.66666666666663</c:v>
                </c:pt>
                <c:pt idx="2">
                  <c:v>656.41025641025624</c:v>
                </c:pt>
                <c:pt idx="3">
                  <c:v>784.72727272727275</c:v>
                </c:pt>
                <c:pt idx="4">
                  <c:v>672.96296296296282</c:v>
                </c:pt>
                <c:pt idx="5">
                  <c:v>768.18181818181802</c:v>
                </c:pt>
                <c:pt idx="6">
                  <c:v>721.77777777777806</c:v>
                </c:pt>
                <c:pt idx="7">
                  <c:v>869.8113207547168</c:v>
                </c:pt>
                <c:pt idx="8">
                  <c:v>697.25490196078442</c:v>
                </c:pt>
                <c:pt idx="9">
                  <c:v>822.08333333333348</c:v>
                </c:pt>
                <c:pt idx="10">
                  <c:v>821.03448275862081</c:v>
                </c:pt>
                <c:pt idx="11">
                  <c:v>866.36363636363649</c:v>
                </c:pt>
                <c:pt idx="12">
                  <c:v>793.7037037037037</c:v>
                </c:pt>
                <c:pt idx="13">
                  <c:v>767.65957446808522</c:v>
                </c:pt>
                <c:pt idx="14">
                  <c:v>791.83333333333348</c:v>
                </c:pt>
              </c:numCache>
            </c:numRef>
          </c:val>
        </c:ser>
        <c:ser>
          <c:idx val="1"/>
          <c:order val="1"/>
          <c:tx>
            <c:strRef>
              <c:f>zlatan!$AD$2</c:f>
              <c:strCache>
                <c:ptCount val="1"/>
                <c:pt idx="0">
                  <c:v>calibrated points</c:v>
                </c:pt>
              </c:strCache>
            </c:strRef>
          </c:tx>
          <c:dLbls>
            <c:showVal val="1"/>
          </c:dLbls>
          <c:trendline>
            <c:trendlineType val="movingAvg"/>
            <c:period val="2"/>
          </c:trendline>
          <c:cat>
            <c:strRef>
              <c:f>zlatan!$Q$3:$Q$17</c:f>
              <c:strCache>
                <c:ptCount val="15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  <c:pt idx="13">
                  <c:v>2014/15</c:v>
                </c:pt>
                <c:pt idx="14">
                  <c:v>2015/16</c:v>
                </c:pt>
              </c:strCache>
            </c:strRef>
          </c:cat>
          <c:val>
            <c:numRef>
              <c:f>zlatan!$AD$3:$AD$17</c:f>
              <c:numCache>
                <c:formatCode>0.0</c:formatCode>
                <c:ptCount val="15"/>
                <c:pt idx="0">
                  <c:v>30.4</c:v>
                </c:pt>
                <c:pt idx="1">
                  <c:v>80</c:v>
                </c:pt>
                <c:pt idx="2">
                  <c:v>104.8</c:v>
                </c:pt>
                <c:pt idx="3">
                  <c:v>126.9</c:v>
                </c:pt>
                <c:pt idx="4">
                  <c:v>72.7</c:v>
                </c:pt>
                <c:pt idx="5">
                  <c:v>120.1</c:v>
                </c:pt>
                <c:pt idx="6">
                  <c:v>181.1</c:v>
                </c:pt>
                <c:pt idx="7">
                  <c:v>210.2</c:v>
                </c:pt>
                <c:pt idx="8">
                  <c:v>161</c:v>
                </c:pt>
                <c:pt idx="9">
                  <c:v>203.9</c:v>
                </c:pt>
                <c:pt idx="10">
                  <c:v>294.3</c:v>
                </c:pt>
                <c:pt idx="11">
                  <c:v>284.3</c:v>
                </c:pt>
                <c:pt idx="12">
                  <c:v>320.3</c:v>
                </c:pt>
                <c:pt idx="13">
                  <c:v>234.6</c:v>
                </c:pt>
                <c:pt idx="14">
                  <c:v>377.2</c:v>
                </c:pt>
              </c:numCache>
            </c:numRef>
          </c:val>
        </c:ser>
        <c:marker val="1"/>
        <c:axId val="68167552"/>
        <c:axId val="68169088"/>
      </c:lineChart>
      <c:catAx>
        <c:axId val="68167552"/>
        <c:scaling>
          <c:orientation val="minMax"/>
        </c:scaling>
        <c:axPos val="b"/>
        <c:tickLblPos val="nextTo"/>
        <c:crossAx val="68169088"/>
        <c:crosses val="autoZero"/>
        <c:auto val="1"/>
        <c:lblAlgn val="ctr"/>
        <c:lblOffset val="100"/>
      </c:catAx>
      <c:valAx>
        <c:axId val="68169088"/>
        <c:scaling>
          <c:orientation val="minMax"/>
        </c:scaling>
        <c:axPos val="l"/>
        <c:majorGridlines/>
        <c:numFmt formatCode="0" sourceLinked="1"/>
        <c:tickLblPos val="nextTo"/>
        <c:crossAx val="68167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146436479570747"/>
          <c:y val="0.40099913981340568"/>
          <c:w val="0.20201288141199392"/>
          <c:h val="0.11396794150731158"/>
        </c:manualLayout>
      </c:layout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8.3210374239159585E-2"/>
          <c:y val="2.6526070542552044E-2"/>
          <c:w val="0.80795603260815618"/>
          <c:h val="0.92075797648581614"/>
        </c:manualLayout>
      </c:layout>
      <c:lineChart>
        <c:grouping val="standard"/>
        <c:ser>
          <c:idx val="0"/>
          <c:order val="0"/>
          <c:tx>
            <c:v>Time per match</c:v>
          </c:tx>
          <c:marker>
            <c:symbol val="none"/>
          </c:marker>
          <c:dLbls>
            <c:showVal val="1"/>
          </c:dLbls>
          <c:cat>
            <c:strRef>
              <c:f>andriy!$Q$3:$Q$13</c:f>
              <c:strCache>
                <c:ptCount val="11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</c:strCache>
            </c:strRef>
          </c:cat>
          <c:val>
            <c:numRef>
              <c:f>andriy!$Y$3:$Y$13</c:f>
              <c:numCache>
                <c:formatCode>General</c:formatCode>
                <c:ptCount val="11"/>
                <c:pt idx="0">
                  <c:v>760.54054054054052</c:v>
                </c:pt>
                <c:pt idx="1">
                  <c:v>636.33333333333348</c:v>
                </c:pt>
                <c:pt idx="2">
                  <c:v>843.09523809523796</c:v>
                </c:pt>
                <c:pt idx="3">
                  <c:v>806.73913043478262</c:v>
                </c:pt>
                <c:pt idx="4">
                  <c:v>699.8113207547168</c:v>
                </c:pt>
                <c:pt idx="5">
                  <c:v>668.18181818181802</c:v>
                </c:pt>
                <c:pt idx="6">
                  <c:v>358.86363636363632</c:v>
                </c:pt>
                <c:pt idx="7">
                  <c:v>283.61702127659566</c:v>
                </c:pt>
                <c:pt idx="8">
                  <c:v>811.53846153846177</c:v>
                </c:pt>
                <c:pt idx="9">
                  <c:v>675.83333333333337</c:v>
                </c:pt>
                <c:pt idx="10">
                  <c:v>581.42857142857156</c:v>
                </c:pt>
              </c:numCache>
            </c:numRef>
          </c:val>
        </c:ser>
        <c:ser>
          <c:idx val="1"/>
          <c:order val="1"/>
          <c:tx>
            <c:v>Caliberated Points</c:v>
          </c:tx>
          <c:marker>
            <c:symbol val="none"/>
          </c:marker>
          <c:dLbls>
            <c:showVal val="1"/>
          </c:dLbls>
          <c:cat>
            <c:strRef>
              <c:f>andriy!$Q$3:$Q$13</c:f>
              <c:strCache>
                <c:ptCount val="11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</c:strCache>
            </c:strRef>
          </c:cat>
          <c:val>
            <c:numRef>
              <c:f>andriy!$AC$3:$AC$13</c:f>
              <c:numCache>
                <c:formatCode>General</c:formatCode>
                <c:ptCount val="11"/>
                <c:pt idx="0">
                  <c:v>70</c:v>
                </c:pt>
                <c:pt idx="1">
                  <c:v>35</c:v>
                </c:pt>
                <c:pt idx="2">
                  <c:v>145</c:v>
                </c:pt>
                <c:pt idx="3">
                  <c:v>144.19999999999999</c:v>
                </c:pt>
                <c:pt idx="4">
                  <c:v>171.4</c:v>
                </c:pt>
                <c:pt idx="5">
                  <c:v>132</c:v>
                </c:pt>
                <c:pt idx="6">
                  <c:v>74.599999999999994</c:v>
                </c:pt>
                <c:pt idx="7">
                  <c:v>37.700000000000003</c:v>
                </c:pt>
                <c:pt idx="8">
                  <c:v>23.3</c:v>
                </c:pt>
                <c:pt idx="9">
                  <c:v>23.8</c:v>
                </c:pt>
                <c:pt idx="10">
                  <c:v>23.8</c:v>
                </c:pt>
              </c:numCache>
            </c:numRef>
          </c:val>
        </c:ser>
        <c:marker val="1"/>
        <c:axId val="68211456"/>
        <c:axId val="68212992"/>
      </c:lineChart>
      <c:catAx>
        <c:axId val="68211456"/>
        <c:scaling>
          <c:orientation val="minMax"/>
        </c:scaling>
        <c:axPos val="b"/>
        <c:tickLblPos val="nextTo"/>
        <c:crossAx val="68212992"/>
        <c:crosses val="autoZero"/>
        <c:auto val="1"/>
        <c:lblAlgn val="ctr"/>
        <c:lblOffset val="100"/>
      </c:catAx>
      <c:valAx>
        <c:axId val="68212992"/>
        <c:scaling>
          <c:orientation val="minMax"/>
        </c:scaling>
        <c:axPos val="l"/>
        <c:majorGridlines/>
        <c:numFmt formatCode="General" sourceLinked="1"/>
        <c:tickLblPos val="nextTo"/>
        <c:crossAx val="68211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723198061780758"/>
          <c:y val="0.46036613094596057"/>
          <c:w val="0.13153220601523172"/>
          <c:h val="7.9267565526911887E-2"/>
        </c:manualLayout>
      </c:layout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6.2959856262311098E-2"/>
          <c:y val="1.4300431426415683E-2"/>
          <c:w val="0.81915301127899565"/>
          <c:h val="0.93506793601230864"/>
        </c:manualLayout>
      </c:layout>
      <c:lineChart>
        <c:grouping val="standard"/>
        <c:ser>
          <c:idx val="0"/>
          <c:order val="0"/>
          <c:tx>
            <c:strRef>
              <c:f>drogba!$X$2</c:f>
              <c:strCache>
                <c:ptCount val="1"/>
                <c:pt idx="0">
                  <c:v>time per match</c:v>
                </c:pt>
              </c:strCache>
            </c:strRef>
          </c:tx>
          <c:dLbls>
            <c:showVal val="1"/>
          </c:dLbls>
          <c:cat>
            <c:strRef>
              <c:f>drogba!$Q$3:$Q$16</c:f>
              <c:strCache>
                <c:ptCount val="14"/>
                <c:pt idx="0">
                  <c:v>2002/03</c:v>
                </c:pt>
                <c:pt idx="1">
                  <c:v>2003/04</c:v>
                </c:pt>
                <c:pt idx="2">
                  <c:v>2004/05</c:v>
                </c:pt>
                <c:pt idx="3">
                  <c:v>2005/06</c:v>
                </c:pt>
                <c:pt idx="4">
                  <c:v>2006/07</c:v>
                </c:pt>
                <c:pt idx="5">
                  <c:v>2007/08</c:v>
                </c:pt>
                <c:pt idx="6">
                  <c:v>2008/09</c:v>
                </c:pt>
                <c:pt idx="7">
                  <c:v>2009/10</c:v>
                </c:pt>
                <c:pt idx="8">
                  <c:v>2010/11</c:v>
                </c:pt>
                <c:pt idx="9">
                  <c:v>2011/12</c:v>
                </c:pt>
                <c:pt idx="10">
                  <c:v>2012/13</c:v>
                </c:pt>
                <c:pt idx="11">
                  <c:v>2013/14</c:v>
                </c:pt>
                <c:pt idx="12">
                  <c:v>2014/15</c:v>
                </c:pt>
                <c:pt idx="13">
                  <c:v>2015/16</c:v>
                </c:pt>
              </c:strCache>
            </c:strRef>
          </c:cat>
          <c:val>
            <c:numRef>
              <c:f>drogba!$Z$3:$Z$16</c:f>
              <c:numCache>
                <c:formatCode>0.0</c:formatCode>
                <c:ptCount val="14"/>
                <c:pt idx="0">
                  <c:v>706.36363636363649</c:v>
                </c:pt>
                <c:pt idx="1">
                  <c:v>741</c:v>
                </c:pt>
                <c:pt idx="2">
                  <c:v>659.51219512195109</c:v>
                </c:pt>
                <c:pt idx="3">
                  <c:v>684.82142857142856</c:v>
                </c:pt>
                <c:pt idx="4">
                  <c:v>801.66666666666674</c:v>
                </c:pt>
                <c:pt idx="5">
                  <c:v>809.42857142857144</c:v>
                </c:pt>
                <c:pt idx="6">
                  <c:v>671.95652173913049</c:v>
                </c:pt>
                <c:pt idx="7">
                  <c:v>805.89285714285711</c:v>
                </c:pt>
                <c:pt idx="8">
                  <c:v>734.04255319148911</c:v>
                </c:pt>
                <c:pt idx="9">
                  <c:v>611.2244897959182</c:v>
                </c:pt>
                <c:pt idx="10">
                  <c:v>758</c:v>
                </c:pt>
                <c:pt idx="11">
                  <c:v>679.47368421052636</c:v>
                </c:pt>
                <c:pt idx="12">
                  <c:v>296.25</c:v>
                </c:pt>
                <c:pt idx="13">
                  <c:v>793.75</c:v>
                </c:pt>
              </c:numCache>
            </c:numRef>
          </c:val>
        </c:ser>
        <c:ser>
          <c:idx val="1"/>
          <c:order val="1"/>
          <c:tx>
            <c:strRef>
              <c:f>drogba!$AD$2</c:f>
              <c:strCache>
                <c:ptCount val="1"/>
                <c:pt idx="0">
                  <c:v>calibrated points</c:v>
                </c:pt>
              </c:strCache>
            </c:strRef>
          </c:tx>
          <c:dLbls>
            <c:showVal val="1"/>
          </c:dLbls>
          <c:cat>
            <c:strRef>
              <c:f>drogba!$Q$3:$Q$16</c:f>
              <c:strCache>
                <c:ptCount val="14"/>
                <c:pt idx="0">
                  <c:v>2002/03</c:v>
                </c:pt>
                <c:pt idx="1">
                  <c:v>2003/04</c:v>
                </c:pt>
                <c:pt idx="2">
                  <c:v>2004/05</c:v>
                </c:pt>
                <c:pt idx="3">
                  <c:v>2005/06</c:v>
                </c:pt>
                <c:pt idx="4">
                  <c:v>2006/07</c:v>
                </c:pt>
                <c:pt idx="5">
                  <c:v>2007/08</c:v>
                </c:pt>
                <c:pt idx="6">
                  <c:v>2008/09</c:v>
                </c:pt>
                <c:pt idx="7">
                  <c:v>2009/10</c:v>
                </c:pt>
                <c:pt idx="8">
                  <c:v>2010/11</c:v>
                </c:pt>
                <c:pt idx="9">
                  <c:v>2011/12</c:v>
                </c:pt>
                <c:pt idx="10">
                  <c:v>2012/13</c:v>
                </c:pt>
                <c:pt idx="11">
                  <c:v>2013/14</c:v>
                </c:pt>
                <c:pt idx="12">
                  <c:v>2014/15</c:v>
                </c:pt>
                <c:pt idx="13">
                  <c:v>2015/16</c:v>
                </c:pt>
              </c:strCache>
            </c:strRef>
          </c:cat>
          <c:val>
            <c:numRef>
              <c:f>drogba!$AD$3:$AD$16</c:f>
              <c:numCache>
                <c:formatCode>0.0</c:formatCode>
                <c:ptCount val="14"/>
                <c:pt idx="0">
                  <c:v>80</c:v>
                </c:pt>
                <c:pt idx="1">
                  <c:v>145</c:v>
                </c:pt>
                <c:pt idx="2">
                  <c:v>107.4</c:v>
                </c:pt>
                <c:pt idx="3">
                  <c:v>159.80000000000001</c:v>
                </c:pt>
                <c:pt idx="4">
                  <c:v>221</c:v>
                </c:pt>
                <c:pt idx="5">
                  <c:v>130.1</c:v>
                </c:pt>
                <c:pt idx="6">
                  <c:v>117.3</c:v>
                </c:pt>
                <c:pt idx="7">
                  <c:v>289.5</c:v>
                </c:pt>
                <c:pt idx="8">
                  <c:v>138.19999999999999</c:v>
                </c:pt>
                <c:pt idx="9">
                  <c:v>113.2</c:v>
                </c:pt>
                <c:pt idx="10">
                  <c:v>18.2</c:v>
                </c:pt>
                <c:pt idx="11">
                  <c:v>56.4</c:v>
                </c:pt>
                <c:pt idx="12">
                  <c:v>50.9</c:v>
                </c:pt>
                <c:pt idx="13">
                  <c:v>116.4</c:v>
                </c:pt>
              </c:numCache>
            </c:numRef>
          </c:val>
        </c:ser>
        <c:marker val="1"/>
        <c:axId val="68119936"/>
        <c:axId val="68134016"/>
      </c:lineChart>
      <c:catAx>
        <c:axId val="68119936"/>
        <c:scaling>
          <c:orientation val="minMax"/>
        </c:scaling>
        <c:axPos val="b"/>
        <c:tickLblPos val="nextTo"/>
        <c:crossAx val="68134016"/>
        <c:crosses val="autoZero"/>
        <c:auto val="1"/>
        <c:lblAlgn val="ctr"/>
        <c:lblOffset val="100"/>
      </c:catAx>
      <c:valAx>
        <c:axId val="68134016"/>
        <c:scaling>
          <c:orientation val="minMax"/>
        </c:scaling>
        <c:axPos val="l"/>
        <c:majorGridlines/>
        <c:numFmt formatCode="0.0" sourceLinked="1"/>
        <c:tickLblPos val="nextTo"/>
        <c:crossAx val="681199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2845425995958681"/>
          <c:y val="0.60373532086130521"/>
          <c:w val="0.12977406769819991"/>
          <c:h val="8.6601610115682584E-2"/>
        </c:manualLayout>
      </c:layout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lineChart>
        <c:grouping val="standard"/>
        <c:ser>
          <c:idx val="0"/>
          <c:order val="0"/>
          <c:tx>
            <c:strRef>
              <c:f>torres!$X$2</c:f>
              <c:strCache>
                <c:ptCount val="1"/>
                <c:pt idx="0">
                  <c:v>time per match</c:v>
                </c:pt>
              </c:strCache>
            </c:strRef>
          </c:tx>
          <c:dLbls>
            <c:showVal val="1"/>
          </c:dLbls>
          <c:cat>
            <c:strRef>
              <c:f>torres!$Q$3:$Q$16</c:f>
              <c:strCache>
                <c:ptCount val="14"/>
                <c:pt idx="0">
                  <c:v>2002/03</c:v>
                </c:pt>
                <c:pt idx="1">
                  <c:v>2003/04</c:v>
                </c:pt>
                <c:pt idx="2">
                  <c:v>2004/05</c:v>
                </c:pt>
                <c:pt idx="3">
                  <c:v>2005/06</c:v>
                </c:pt>
                <c:pt idx="4">
                  <c:v>2006/07</c:v>
                </c:pt>
                <c:pt idx="5">
                  <c:v>2007/08</c:v>
                </c:pt>
                <c:pt idx="6">
                  <c:v>2008/09</c:v>
                </c:pt>
                <c:pt idx="7">
                  <c:v>2009/10</c:v>
                </c:pt>
                <c:pt idx="8">
                  <c:v>2010/11</c:v>
                </c:pt>
                <c:pt idx="9">
                  <c:v>2011/12</c:v>
                </c:pt>
                <c:pt idx="10">
                  <c:v>2012/13</c:v>
                </c:pt>
                <c:pt idx="11">
                  <c:v>2013/14</c:v>
                </c:pt>
                <c:pt idx="12">
                  <c:v>2014/15</c:v>
                </c:pt>
                <c:pt idx="13">
                  <c:v>2015/16</c:v>
                </c:pt>
              </c:strCache>
            </c:strRef>
          </c:cat>
          <c:val>
            <c:numRef>
              <c:f>torres!$Y$3:$Y$16</c:f>
              <c:numCache>
                <c:formatCode>0.0</c:formatCode>
                <c:ptCount val="14"/>
                <c:pt idx="0">
                  <c:v>817</c:v>
                </c:pt>
                <c:pt idx="1">
                  <c:v>742.39130434782624</c:v>
                </c:pt>
                <c:pt idx="2">
                  <c:v>806.73913043478262</c:v>
                </c:pt>
                <c:pt idx="3">
                  <c:v>839.80392156862763</c:v>
                </c:pt>
                <c:pt idx="4">
                  <c:v>856.53061224489784</c:v>
                </c:pt>
                <c:pt idx="5">
                  <c:v>702.90322580645159</c:v>
                </c:pt>
                <c:pt idx="6">
                  <c:v>706.53846153846177</c:v>
                </c:pt>
                <c:pt idx="7">
                  <c:v>634.25531914893622</c:v>
                </c:pt>
                <c:pt idx="8">
                  <c:v>620.72727272727275</c:v>
                </c:pt>
                <c:pt idx="9">
                  <c:v>495.28571428571428</c:v>
                </c:pt>
                <c:pt idx="10">
                  <c:v>642.4050632911393</c:v>
                </c:pt>
                <c:pt idx="11">
                  <c:v>466.84210526315786</c:v>
                </c:pt>
                <c:pt idx="12">
                  <c:v>486</c:v>
                </c:pt>
                <c:pt idx="13">
                  <c:v>555.68181818181813</c:v>
                </c:pt>
              </c:numCache>
            </c:numRef>
          </c:val>
        </c:ser>
        <c:ser>
          <c:idx val="1"/>
          <c:order val="1"/>
          <c:tx>
            <c:strRef>
              <c:f>torres!$AC$2</c:f>
              <c:strCache>
                <c:ptCount val="1"/>
                <c:pt idx="0">
                  <c:v>calibrated points</c:v>
                </c:pt>
              </c:strCache>
            </c:strRef>
          </c:tx>
          <c:dLbls>
            <c:showVal val="1"/>
          </c:dLbls>
          <c:cat>
            <c:strRef>
              <c:f>torres!$Q$3:$Q$16</c:f>
              <c:strCache>
                <c:ptCount val="14"/>
                <c:pt idx="0">
                  <c:v>2002/03</c:v>
                </c:pt>
                <c:pt idx="1">
                  <c:v>2003/04</c:v>
                </c:pt>
                <c:pt idx="2">
                  <c:v>2004/05</c:v>
                </c:pt>
                <c:pt idx="3">
                  <c:v>2005/06</c:v>
                </c:pt>
                <c:pt idx="4">
                  <c:v>2006/07</c:v>
                </c:pt>
                <c:pt idx="5">
                  <c:v>2007/08</c:v>
                </c:pt>
                <c:pt idx="6">
                  <c:v>2008/09</c:v>
                </c:pt>
                <c:pt idx="7">
                  <c:v>2009/10</c:v>
                </c:pt>
                <c:pt idx="8">
                  <c:v>2010/11</c:v>
                </c:pt>
                <c:pt idx="9">
                  <c:v>2011/12</c:v>
                </c:pt>
                <c:pt idx="10">
                  <c:v>2012/13</c:v>
                </c:pt>
                <c:pt idx="11">
                  <c:v>2013/14</c:v>
                </c:pt>
                <c:pt idx="12">
                  <c:v>2014/15</c:v>
                </c:pt>
                <c:pt idx="13">
                  <c:v>2015/16</c:v>
                </c:pt>
              </c:strCache>
            </c:strRef>
          </c:cat>
          <c:val>
            <c:numRef>
              <c:f>torres!$AC$3:$AC$16</c:f>
              <c:numCache>
                <c:formatCode>0.0</c:formatCode>
                <c:ptCount val="14"/>
                <c:pt idx="0">
                  <c:v>65</c:v>
                </c:pt>
                <c:pt idx="1">
                  <c:v>100.8</c:v>
                </c:pt>
                <c:pt idx="2">
                  <c:v>105.9</c:v>
                </c:pt>
                <c:pt idx="3">
                  <c:v>144.4</c:v>
                </c:pt>
                <c:pt idx="4">
                  <c:v>139.6</c:v>
                </c:pt>
                <c:pt idx="5">
                  <c:v>238.1</c:v>
                </c:pt>
                <c:pt idx="6">
                  <c:v>151.4</c:v>
                </c:pt>
                <c:pt idx="7">
                  <c:v>153.9</c:v>
                </c:pt>
                <c:pt idx="8">
                  <c:v>101</c:v>
                </c:pt>
                <c:pt idx="9">
                  <c:v>120</c:v>
                </c:pt>
                <c:pt idx="10">
                  <c:v>187</c:v>
                </c:pt>
                <c:pt idx="11">
                  <c:v>95.2</c:v>
                </c:pt>
                <c:pt idx="12">
                  <c:v>38.300000000000011</c:v>
                </c:pt>
                <c:pt idx="13">
                  <c:v>87.1</c:v>
                </c:pt>
              </c:numCache>
            </c:numRef>
          </c:val>
        </c:ser>
        <c:marker val="1"/>
        <c:axId val="68241664"/>
        <c:axId val="68268032"/>
      </c:lineChart>
      <c:catAx>
        <c:axId val="68241664"/>
        <c:scaling>
          <c:orientation val="minMax"/>
        </c:scaling>
        <c:axPos val="b"/>
        <c:tickLblPos val="nextTo"/>
        <c:crossAx val="68268032"/>
        <c:crosses val="autoZero"/>
        <c:auto val="1"/>
        <c:lblAlgn val="ctr"/>
        <c:lblOffset val="100"/>
      </c:catAx>
      <c:valAx>
        <c:axId val="68268032"/>
        <c:scaling>
          <c:orientation val="minMax"/>
        </c:scaling>
        <c:axPos val="l"/>
        <c:majorGridlines/>
        <c:numFmt formatCode="0.0" sourceLinked="1"/>
        <c:tickLblPos val="nextTo"/>
        <c:crossAx val="68241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584999999999998"/>
          <c:y val="0.51936392315781366"/>
          <c:w val="0.12290000000000001"/>
          <c:h val="7.8535997332581001E-2"/>
        </c:manualLayout>
      </c:layout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lineChart>
        <c:grouping val="standard"/>
        <c:ser>
          <c:idx val="0"/>
          <c:order val="0"/>
          <c:tx>
            <c:strRef>
              <c:f>eto!$X$2</c:f>
              <c:strCache>
                <c:ptCount val="1"/>
                <c:pt idx="0">
                  <c:v>time per match</c:v>
                </c:pt>
              </c:strCache>
            </c:strRef>
          </c:tx>
          <c:dLbls>
            <c:showVal val="1"/>
          </c:dLbls>
          <c:cat>
            <c:strRef>
              <c:f>eto!$Q$3:$Q$16</c:f>
              <c:strCache>
                <c:ptCount val="14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  <c:pt idx="13">
                  <c:v>2014/15</c:v>
                </c:pt>
              </c:strCache>
            </c:strRef>
          </c:cat>
          <c:val>
            <c:numRef>
              <c:f>eto!$Z$3:$Z$16</c:f>
              <c:numCache>
                <c:formatCode>0.0</c:formatCode>
                <c:ptCount val="14"/>
                <c:pt idx="0">
                  <c:v>727.1052631578948</c:v>
                </c:pt>
                <c:pt idx="1">
                  <c:v>854.33333333333348</c:v>
                </c:pt>
                <c:pt idx="2">
                  <c:v>830.69767441860461</c:v>
                </c:pt>
                <c:pt idx="3">
                  <c:v>856.52173913043487</c:v>
                </c:pt>
                <c:pt idx="4">
                  <c:v>879.2</c:v>
                </c:pt>
                <c:pt idx="5">
                  <c:v>843.8461538461537</c:v>
                </c:pt>
                <c:pt idx="6">
                  <c:v>842.16216216216208</c:v>
                </c:pt>
                <c:pt idx="7">
                  <c:v>746.07142857142867</c:v>
                </c:pt>
                <c:pt idx="8">
                  <c:v>812.95081967213139</c:v>
                </c:pt>
                <c:pt idx="9">
                  <c:v>859.03846153846177</c:v>
                </c:pt>
                <c:pt idx="10">
                  <c:v>868.26086956521749</c:v>
                </c:pt>
                <c:pt idx="11">
                  <c:v>857.43589743589735</c:v>
                </c:pt>
                <c:pt idx="12">
                  <c:v>561.07142857142856</c:v>
                </c:pt>
                <c:pt idx="13">
                  <c:v>609.73684210526301</c:v>
                </c:pt>
              </c:numCache>
            </c:numRef>
          </c:val>
        </c:ser>
        <c:ser>
          <c:idx val="1"/>
          <c:order val="1"/>
          <c:tx>
            <c:strRef>
              <c:f>eto!$AD$2</c:f>
              <c:strCache>
                <c:ptCount val="1"/>
                <c:pt idx="0">
                  <c:v>calibrated points</c:v>
                </c:pt>
              </c:strCache>
            </c:strRef>
          </c:tx>
          <c:dLbls>
            <c:showVal val="1"/>
          </c:dLbls>
          <c:cat>
            <c:strRef>
              <c:f>eto!$Q$3:$Q$16</c:f>
              <c:strCache>
                <c:ptCount val="14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  <c:pt idx="13">
                  <c:v>2014/15</c:v>
                </c:pt>
              </c:strCache>
            </c:strRef>
          </c:cat>
          <c:val>
            <c:numRef>
              <c:f>eto!$AD$3:$AD$16</c:f>
              <c:numCache>
                <c:formatCode>0.0</c:formatCode>
                <c:ptCount val="14"/>
                <c:pt idx="0">
                  <c:v>53</c:v>
                </c:pt>
                <c:pt idx="1">
                  <c:v>70</c:v>
                </c:pt>
                <c:pt idx="2">
                  <c:v>110</c:v>
                </c:pt>
                <c:pt idx="3">
                  <c:v>163.19999999999999</c:v>
                </c:pt>
                <c:pt idx="4">
                  <c:v>241.7</c:v>
                </c:pt>
                <c:pt idx="5">
                  <c:v>112.5</c:v>
                </c:pt>
                <c:pt idx="6">
                  <c:v>183.3</c:v>
                </c:pt>
                <c:pt idx="7">
                  <c:v>241.3</c:v>
                </c:pt>
                <c:pt idx="8">
                  <c:v>151.30000000000001</c:v>
                </c:pt>
                <c:pt idx="9">
                  <c:v>241.7</c:v>
                </c:pt>
                <c:pt idx="10">
                  <c:v>65.5</c:v>
                </c:pt>
                <c:pt idx="11">
                  <c:v>97.6</c:v>
                </c:pt>
                <c:pt idx="12">
                  <c:v>93</c:v>
                </c:pt>
                <c:pt idx="13">
                  <c:v>48.5</c:v>
                </c:pt>
              </c:numCache>
            </c:numRef>
          </c:val>
        </c:ser>
        <c:marker val="1"/>
        <c:axId val="68297856"/>
        <c:axId val="68299392"/>
      </c:lineChart>
      <c:catAx>
        <c:axId val="68297856"/>
        <c:scaling>
          <c:orientation val="minMax"/>
        </c:scaling>
        <c:axPos val="b"/>
        <c:tickLblPos val="nextTo"/>
        <c:crossAx val="68299392"/>
        <c:crosses val="autoZero"/>
        <c:auto val="1"/>
        <c:lblAlgn val="ctr"/>
        <c:lblOffset val="100"/>
      </c:catAx>
      <c:valAx>
        <c:axId val="68299392"/>
        <c:scaling>
          <c:orientation val="minMax"/>
        </c:scaling>
        <c:axPos val="l"/>
        <c:majorGridlines/>
        <c:numFmt formatCode="0.0" sourceLinked="1"/>
        <c:tickLblPos val="nextTo"/>
        <c:crossAx val="682978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785530127318174"/>
          <c:y val="0.59305306101281763"/>
          <c:w val="0.14049769514104918"/>
          <c:h val="0.10556064854573911"/>
        </c:manualLayout>
      </c:layout>
    </c:legend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5.1233595800524938E-2"/>
          <c:y val="1.6038159487619896E-2"/>
          <c:w val="0.78445267870927882"/>
          <c:h val="0.90498246194915499"/>
        </c:manualLayout>
      </c:layout>
      <c:lineChart>
        <c:grouping val="standard"/>
        <c:ser>
          <c:idx val="0"/>
          <c:order val="0"/>
          <c:tx>
            <c:strRef>
              <c:f>eto!$X$2</c:f>
              <c:strCache>
                <c:ptCount val="1"/>
                <c:pt idx="0">
                  <c:v>time per match</c:v>
                </c:pt>
              </c:strCache>
            </c:strRef>
          </c:tx>
          <c:dLbls>
            <c:showVal val="1"/>
          </c:dLbls>
          <c:cat>
            <c:strRef>
              <c:f>eto!$Q$3:$Q$16</c:f>
              <c:strCache>
                <c:ptCount val="14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  <c:pt idx="13">
                  <c:v>2014/15</c:v>
                </c:pt>
              </c:strCache>
            </c:strRef>
          </c:cat>
          <c:val>
            <c:numRef>
              <c:f>eto!$X$3:$X$16</c:f>
              <c:numCache>
                <c:formatCode>0.0</c:formatCode>
                <c:ptCount val="14"/>
                <c:pt idx="0">
                  <c:v>72.71052631578948</c:v>
                </c:pt>
                <c:pt idx="1">
                  <c:v>85.433333333333309</c:v>
                </c:pt>
                <c:pt idx="2">
                  <c:v>83.069767441860463</c:v>
                </c:pt>
                <c:pt idx="3">
                  <c:v>85.652173913043384</c:v>
                </c:pt>
                <c:pt idx="4">
                  <c:v>87.92</c:v>
                </c:pt>
                <c:pt idx="5">
                  <c:v>84.384615384615486</c:v>
                </c:pt>
                <c:pt idx="6">
                  <c:v>84.216216216216225</c:v>
                </c:pt>
                <c:pt idx="7">
                  <c:v>74.607142857142819</c:v>
                </c:pt>
                <c:pt idx="8">
                  <c:v>81.295081967213122</c:v>
                </c:pt>
                <c:pt idx="9">
                  <c:v>85.903846153846118</c:v>
                </c:pt>
                <c:pt idx="10">
                  <c:v>86.826086956521522</c:v>
                </c:pt>
                <c:pt idx="11">
                  <c:v>85.743589743589709</c:v>
                </c:pt>
                <c:pt idx="12">
                  <c:v>56.107142857142847</c:v>
                </c:pt>
                <c:pt idx="13">
                  <c:v>60.973684210526294</c:v>
                </c:pt>
              </c:numCache>
            </c:numRef>
          </c:val>
        </c:ser>
        <c:ser>
          <c:idx val="1"/>
          <c:order val="1"/>
          <c:tx>
            <c:strRef>
              <c:f>eto!$AC$2</c:f>
              <c:strCache>
                <c:ptCount val="1"/>
                <c:pt idx="0">
                  <c:v>calibrated points</c:v>
                </c:pt>
              </c:strCache>
            </c:strRef>
          </c:tx>
          <c:dLbls>
            <c:showVal val="1"/>
          </c:dLbls>
          <c:cat>
            <c:strRef>
              <c:f>eto!$Q$3:$Q$16</c:f>
              <c:strCache>
                <c:ptCount val="14"/>
                <c:pt idx="0">
                  <c:v>2001/02</c:v>
                </c:pt>
                <c:pt idx="1">
                  <c:v>2002/03</c:v>
                </c:pt>
                <c:pt idx="2">
                  <c:v>2003/04</c:v>
                </c:pt>
                <c:pt idx="3">
                  <c:v>2004/05</c:v>
                </c:pt>
                <c:pt idx="4">
                  <c:v>2005/06</c:v>
                </c:pt>
                <c:pt idx="5">
                  <c:v>2006/07</c:v>
                </c:pt>
                <c:pt idx="6">
                  <c:v>2007/08</c:v>
                </c:pt>
                <c:pt idx="7">
                  <c:v>2008/09</c:v>
                </c:pt>
                <c:pt idx="8">
                  <c:v>2009/10</c:v>
                </c:pt>
                <c:pt idx="9">
                  <c:v>2010/11</c:v>
                </c:pt>
                <c:pt idx="10">
                  <c:v>2011/12</c:v>
                </c:pt>
                <c:pt idx="11">
                  <c:v>2012/13</c:v>
                </c:pt>
                <c:pt idx="12">
                  <c:v>2013/14</c:v>
                </c:pt>
                <c:pt idx="13">
                  <c:v>2014/15</c:v>
                </c:pt>
              </c:strCache>
            </c:strRef>
          </c:cat>
          <c:val>
            <c:numRef>
              <c:f>eto!$AC$3:$AC$16</c:f>
              <c:numCache>
                <c:formatCode>0.0</c:formatCode>
                <c:ptCount val="14"/>
                <c:pt idx="0">
                  <c:v>53</c:v>
                </c:pt>
                <c:pt idx="1">
                  <c:v>70</c:v>
                </c:pt>
                <c:pt idx="2">
                  <c:v>110</c:v>
                </c:pt>
                <c:pt idx="3">
                  <c:v>163.19999999999999</c:v>
                </c:pt>
                <c:pt idx="4">
                  <c:v>241.7</c:v>
                </c:pt>
                <c:pt idx="5">
                  <c:v>112.5</c:v>
                </c:pt>
                <c:pt idx="6">
                  <c:v>183.3</c:v>
                </c:pt>
                <c:pt idx="7">
                  <c:v>241.3</c:v>
                </c:pt>
                <c:pt idx="8">
                  <c:v>151.30000000000001</c:v>
                </c:pt>
                <c:pt idx="9">
                  <c:v>241.7</c:v>
                </c:pt>
                <c:pt idx="10">
                  <c:v>65.5</c:v>
                </c:pt>
                <c:pt idx="11">
                  <c:v>97.6</c:v>
                </c:pt>
                <c:pt idx="12">
                  <c:v>93</c:v>
                </c:pt>
                <c:pt idx="13">
                  <c:v>48.5</c:v>
                </c:pt>
              </c:numCache>
            </c:numRef>
          </c:val>
        </c:ser>
        <c:marker val="1"/>
        <c:axId val="101542912"/>
        <c:axId val="102585472"/>
      </c:lineChart>
      <c:catAx>
        <c:axId val="101542912"/>
        <c:scaling>
          <c:orientation val="minMax"/>
        </c:scaling>
        <c:axPos val="b"/>
        <c:tickLblPos val="nextTo"/>
        <c:crossAx val="102585472"/>
        <c:crosses val="autoZero"/>
        <c:auto val="1"/>
        <c:lblAlgn val="ctr"/>
        <c:lblOffset val="100"/>
      </c:catAx>
      <c:valAx>
        <c:axId val="102585472"/>
        <c:scaling>
          <c:orientation val="minMax"/>
        </c:scaling>
        <c:axPos val="l"/>
        <c:majorGridlines/>
        <c:numFmt formatCode="0.0" sourceLinked="1"/>
        <c:tickLblPos val="nextTo"/>
        <c:crossAx val="101542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829782306623402"/>
          <c:y val="0.78624727099651304"/>
          <c:w val="0.14049769514104923"/>
          <c:h val="0.10556064854573914"/>
        </c:manualLayout>
      </c:layout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821D2-D446-4D41-A4EA-3C78CA9C64F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5DA8A-3850-4F77-B29D-5B3CC948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image &gt;&gt; make sure the labels in the table</a:t>
            </a:r>
            <a:r>
              <a:rPr lang="en-US" baseline="0" dirty="0" smtClean="0"/>
              <a:t> are formatted and the colors are right (excel)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6CD89-6300-4E7C-896A-237FCD91D5BD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2430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Attacking</a:t>
            </a:r>
            <a:r>
              <a:rPr lang="en-US" baseline="0" dirty="0" smtClean="0"/>
              <a:t> </a:t>
            </a:r>
            <a:r>
              <a:rPr lang="en-US" dirty="0" smtClean="0"/>
              <a:t>Midfielder: No Concept of</a:t>
            </a:r>
            <a:r>
              <a:rPr lang="en-US" baseline="0" dirty="0" smtClean="0"/>
              <a:t> Spikes Applicable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correlation</a:t>
            </a:r>
            <a:r>
              <a:rPr lang="en-US" baseline="0" dirty="0" smtClean="0"/>
              <a:t> with time played and rating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Attacking</a:t>
            </a:r>
            <a:r>
              <a:rPr lang="en-US" baseline="0" dirty="0" smtClean="0"/>
              <a:t> Midfielder: Can be used to represent only time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performance. No spikes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Rating</a:t>
            </a:r>
            <a:r>
              <a:rPr lang="en-US" baseline="0" dirty="0" smtClean="0"/>
              <a:t> Points are used in place of </a:t>
            </a:r>
            <a:r>
              <a:rPr lang="en-US" baseline="0" dirty="0" err="1" smtClean="0"/>
              <a:t>Caliberated</a:t>
            </a:r>
            <a:r>
              <a:rPr lang="en-US" baseline="0" dirty="0" smtClean="0"/>
              <a:t> Points to show correlation with the time played.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Forward Player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Spikes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Striker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Ronaldinho</a:t>
            </a:r>
            <a:r>
              <a:rPr lang="en-US" dirty="0" smtClean="0"/>
              <a:t> </a:t>
            </a:r>
            <a:r>
              <a:rPr lang="en-US" smtClean="0"/>
              <a:t>Data</a:t>
            </a:r>
            <a:r>
              <a:rPr lang="en-US" baseline="0" smtClean="0"/>
              <a:t>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Spikes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5DA8A-3850-4F77-B29D-5B3CC948D1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67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5E0F-A4DA-4EF4-A71E-410721ABEA3A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29AB-9A72-4948-A936-78BBBBDC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Analysis for Players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	 </a:t>
            </a:r>
            <a:r>
              <a:rPr lang="en-US" dirty="0" err="1" smtClean="0"/>
              <a:t>Andriy</a:t>
            </a:r>
            <a:r>
              <a:rPr lang="en-US" dirty="0" smtClean="0"/>
              <a:t> Shevchenko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04800"/>
            <a:ext cx="423647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Andriy Shevchenko Nike Clash Colle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371600"/>
            <a:ext cx="3200400" cy="4829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-463550" y="531812"/>
          <a:ext cx="10071100" cy="579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Didier </a:t>
            </a:r>
            <a:r>
              <a:rPr lang="en-US" dirty="0" err="1" smtClean="0"/>
              <a:t>Drogba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51" y="304800"/>
            <a:ext cx="388784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Didier aug 20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799" y="1600200"/>
            <a:ext cx="4061045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152400" y="762000"/>
          <a:ext cx="9823450" cy="620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Fernando </a:t>
            </a:r>
            <a:r>
              <a:rPr lang="en-US" dirty="0"/>
              <a:t>Torres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360426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 descr="Fernando Torres DEP-ATM 024 12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219200"/>
            <a:ext cx="3810000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0" y="304800"/>
          <a:ext cx="10160000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Samuel </a:t>
            </a:r>
            <a:r>
              <a:rPr lang="en-US" dirty="0" err="1"/>
              <a:t>Eto'o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333617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 descr="Samuel 20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599" y="1295400"/>
            <a:ext cx="3672677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0" y="381000"/>
          <a:ext cx="10045700" cy="578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0784" y="404664"/>
            <a:ext cx="11095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latin typeface="Gill Sans Light"/>
                <a:cs typeface="Gill Sans Light"/>
              </a:rPr>
              <a:t>Eto</a:t>
            </a:r>
            <a:endParaRPr lang="en-US" sz="4800" dirty="0" smtClean="0">
              <a:latin typeface="Gill Sans Light"/>
              <a:cs typeface="Gill Sans Light"/>
            </a:endParaRPr>
          </a:p>
          <a:p>
            <a:pPr algn="ctr"/>
            <a:endParaRPr lang="en-US" sz="4800" dirty="0">
              <a:latin typeface="Gill Sans Light"/>
              <a:cs typeface="Gill Sans Ligh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1844824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2483768" y="1849362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071481" y="1849362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87089997"/>
              </p:ext>
            </p:extLst>
          </p:nvPr>
        </p:nvGraphicFramePr>
        <p:xfrm>
          <a:off x="76200" y="1524000"/>
          <a:ext cx="9067800" cy="483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166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Kaka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2400"/>
            <a:ext cx="3838886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Kaka portrait, February 20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295400"/>
            <a:ext cx="3429000" cy="45668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Cristiano</a:t>
            </a:r>
            <a:r>
              <a:rPr lang="en-US" dirty="0" smtClean="0"/>
              <a:t> </a:t>
            </a:r>
            <a:r>
              <a:rPr lang="en-US" dirty="0" err="1" smtClean="0"/>
              <a:t>Ronaldo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81400" cy="679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Shahter-Reak M 2015 (18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447800"/>
            <a:ext cx="3962400" cy="4628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-533400" y="301625"/>
          <a:ext cx="10210800" cy="625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Cristiano</a:t>
            </a:r>
            <a:r>
              <a:rPr lang="en-US" dirty="0" smtClean="0"/>
              <a:t> </a:t>
            </a:r>
            <a:r>
              <a:rPr lang="en-US" dirty="0" err="1" smtClean="0"/>
              <a:t>Ronaldo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-838200" y="1143000"/>
          <a:ext cx="10858500" cy="527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Thiery</a:t>
            </a:r>
            <a:r>
              <a:rPr lang="en-US" dirty="0" smtClean="0"/>
              <a:t> Henry</a:t>
            </a:r>
            <a:endParaRPr lang="en-US" dirty="0"/>
          </a:p>
        </p:txBody>
      </p:sp>
      <p:pic>
        <p:nvPicPr>
          <p:cNvPr id="7170" name="Picture 2" descr="Thierry Henry MLS All Star 20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600200"/>
            <a:ext cx="2400300" cy="478969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3675632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Thiery</a:t>
            </a:r>
            <a:r>
              <a:rPr lang="en-US" dirty="0" smtClean="0"/>
              <a:t> Henry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	Andrés </a:t>
            </a:r>
            <a:r>
              <a:rPr lang="en-US" dirty="0"/>
              <a:t>D'Alessandro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94" y="152400"/>
            <a:ext cx="4187606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 descr="Image resul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524000"/>
            <a:ext cx="3556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-527050" y="228600"/>
          <a:ext cx="9671050" cy="644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				</a:t>
            </a:r>
            <a:r>
              <a:rPr lang="en-US" dirty="0" err="1" smtClean="0"/>
              <a:t>Zlatan</a:t>
            </a:r>
            <a:r>
              <a:rPr lang="en-US" dirty="0" smtClean="0"/>
              <a:t> </a:t>
            </a:r>
            <a:r>
              <a:rPr lang="en-US" dirty="0" err="1" smtClean="0"/>
              <a:t>Ibrahimovic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3929561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 descr="Manchester United v Zorya Luhansk, September 2016 (08) - Zlatan Ibrahimović (edited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371600"/>
            <a:ext cx="2971800" cy="5022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-869950" y="406400"/>
          <a:ext cx="10883900" cy="604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112</Words>
  <Application>Microsoft Office PowerPoint</Application>
  <PresentationFormat>On-screen Show (4:3)</PresentationFormat>
  <Paragraphs>41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Visual Analysis for Players</vt:lpstr>
      <vt:lpstr>Cristiano Ronaldo</vt:lpstr>
      <vt:lpstr>Cristiano Ronaldo</vt:lpstr>
      <vt:lpstr>Thiery Henry</vt:lpstr>
      <vt:lpstr>Thiery Henry</vt:lpstr>
      <vt:lpstr> Andrés D'Alessandro</vt:lpstr>
      <vt:lpstr>Slide 7</vt:lpstr>
      <vt:lpstr>       Zlatan Ibrahimovic</vt:lpstr>
      <vt:lpstr>Slide 9</vt:lpstr>
      <vt:lpstr>     Andriy Shevchenko</vt:lpstr>
      <vt:lpstr>Slide 11</vt:lpstr>
      <vt:lpstr>   Didier Drogba</vt:lpstr>
      <vt:lpstr>Slide 13</vt:lpstr>
      <vt:lpstr>   Fernando Torres</vt:lpstr>
      <vt:lpstr>Slide 15</vt:lpstr>
      <vt:lpstr>  Samuel Eto'o</vt:lpstr>
      <vt:lpstr>Slide 17</vt:lpstr>
      <vt:lpstr>Slide 18</vt:lpstr>
      <vt:lpstr>  Kaka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Parardha</dc:creator>
  <cp:lastModifiedBy>Parardha</cp:lastModifiedBy>
  <cp:revision>12</cp:revision>
  <dcterms:created xsi:type="dcterms:W3CDTF">2017-02-04T04:40:51Z</dcterms:created>
  <dcterms:modified xsi:type="dcterms:W3CDTF">2017-02-05T09:08:42Z</dcterms:modified>
</cp:coreProperties>
</file>