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 Italics" charset="1" panose="00000500000000000000"/>
      <p:regular r:id="rId16"/>
    </p:embeddedFont>
    <p:embeddedFont>
      <p:font typeface="Poppins Bold Italics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25522" y="1298524"/>
            <a:ext cx="14117353" cy="6016311"/>
            <a:chOff x="0" y="0"/>
            <a:chExt cx="1779496" cy="758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79497" cy="758358"/>
            </a:xfrm>
            <a:custGeom>
              <a:avLst/>
              <a:gdLst/>
              <a:ahLst/>
              <a:cxnLst/>
              <a:rect r="r" b="b" t="t" l="l"/>
              <a:pathLst>
                <a:path h="758358" w="1779497">
                  <a:moveTo>
                    <a:pt x="1655036" y="758358"/>
                  </a:moveTo>
                  <a:lnTo>
                    <a:pt x="124460" y="758358"/>
                  </a:lnTo>
                  <a:cubicBezTo>
                    <a:pt x="55880" y="758358"/>
                    <a:pt x="0" y="702478"/>
                    <a:pt x="0" y="6338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5037" y="0"/>
                  </a:lnTo>
                  <a:cubicBezTo>
                    <a:pt x="1723616" y="0"/>
                    <a:pt x="1779497" y="55880"/>
                    <a:pt x="1779497" y="124460"/>
                  </a:cubicBezTo>
                  <a:lnTo>
                    <a:pt x="1779497" y="633898"/>
                  </a:lnTo>
                  <a:cubicBezTo>
                    <a:pt x="1779497" y="702478"/>
                    <a:pt x="1723616" y="758358"/>
                    <a:pt x="1655037" y="75835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360017" y="1878947"/>
            <a:ext cx="8465073" cy="4855464"/>
            <a:chOff x="0" y="0"/>
            <a:chExt cx="7981950" cy="45783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-37570" t="0" r="-3757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592554" y="7700438"/>
            <a:ext cx="2786627" cy="2278374"/>
          </a:xfrm>
          <a:custGeom>
            <a:avLst/>
            <a:gdLst/>
            <a:ahLst/>
            <a:cxnLst/>
            <a:rect r="r" b="b" t="t" l="l"/>
            <a:pathLst>
              <a:path h="2278374" w="2786627">
                <a:moveTo>
                  <a:pt x="0" y="0"/>
                </a:moveTo>
                <a:lnTo>
                  <a:pt x="2786627" y="0"/>
                </a:lnTo>
                <a:lnTo>
                  <a:pt x="2786627" y="2278374"/>
                </a:lnTo>
                <a:lnTo>
                  <a:pt x="0" y="2278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09534" y="-395151"/>
            <a:ext cx="3387350" cy="3387350"/>
          </a:xfrm>
          <a:custGeom>
            <a:avLst/>
            <a:gdLst/>
            <a:ahLst/>
            <a:cxnLst/>
            <a:rect r="r" b="b" t="t" l="l"/>
            <a:pathLst>
              <a:path h="3387350" w="3387350">
                <a:moveTo>
                  <a:pt x="0" y="0"/>
                </a:moveTo>
                <a:lnTo>
                  <a:pt x="3387350" y="0"/>
                </a:lnTo>
                <a:lnTo>
                  <a:pt x="3387350" y="3387350"/>
                </a:lnTo>
                <a:lnTo>
                  <a:pt x="0" y="3387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51325" y="2267441"/>
            <a:ext cx="8292675" cy="329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56"/>
              </a:lnSpc>
            </a:pPr>
            <a:r>
              <a:rPr lang="en-US" sz="9254">
                <a:solidFill>
                  <a:srgbClr val="FFFFFF"/>
                </a:solidFill>
                <a:latin typeface="Poppins"/>
              </a:rPr>
              <a:t>Payment Engine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587382" y="7460264"/>
            <a:ext cx="6585044" cy="137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sz="1944" spc="81">
                <a:solidFill>
                  <a:srgbClr val="000000"/>
                </a:solidFill>
                <a:latin typeface="Poppins Bold"/>
              </a:rPr>
              <a:t>Dr. Javed Imran</a:t>
            </a:r>
          </a:p>
          <a:p>
            <a:pPr algn="ctr">
              <a:lnSpc>
                <a:spcPts val="2722"/>
              </a:lnSpc>
            </a:pPr>
            <a:r>
              <a:rPr lang="en-US" sz="1944" spc="81">
                <a:solidFill>
                  <a:srgbClr val="000000"/>
                </a:solidFill>
                <a:latin typeface="Poppins Bold"/>
              </a:rPr>
              <a:t>Assistant Professor</a:t>
            </a:r>
          </a:p>
          <a:p>
            <a:pPr algn="ctr">
              <a:lnSpc>
                <a:spcPts val="2722"/>
              </a:lnSpc>
            </a:pPr>
            <a:r>
              <a:rPr lang="en-US" sz="1944" spc="81">
                <a:solidFill>
                  <a:srgbClr val="000000"/>
                </a:solidFill>
                <a:latin typeface="Poppins Bold"/>
              </a:rPr>
              <a:t>(Faculty mentor)</a:t>
            </a:r>
          </a:p>
          <a:p>
            <a:pPr algn="ctr">
              <a:lnSpc>
                <a:spcPts val="272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-1587382" y="8907639"/>
            <a:ext cx="6585044" cy="137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2"/>
              </a:lnSpc>
            </a:pPr>
            <a:r>
              <a:rPr lang="en-US" sz="1944" spc="81">
                <a:solidFill>
                  <a:srgbClr val="000000"/>
                </a:solidFill>
                <a:latin typeface="Poppins Bold"/>
              </a:rPr>
              <a:t>Gaurav Jain</a:t>
            </a:r>
          </a:p>
          <a:p>
            <a:pPr algn="ctr">
              <a:lnSpc>
                <a:spcPts val="2722"/>
              </a:lnSpc>
            </a:pPr>
            <a:r>
              <a:rPr lang="en-US" sz="1944" spc="81">
                <a:solidFill>
                  <a:srgbClr val="000000"/>
                </a:solidFill>
                <a:latin typeface="Poppins Bold"/>
              </a:rPr>
              <a:t>SDE1 TATA 1MG</a:t>
            </a:r>
          </a:p>
          <a:p>
            <a:pPr algn="ctr">
              <a:lnSpc>
                <a:spcPts val="2722"/>
              </a:lnSpc>
            </a:pPr>
            <a:r>
              <a:rPr lang="en-US" sz="1944" spc="81">
                <a:solidFill>
                  <a:srgbClr val="000000"/>
                </a:solidFill>
                <a:latin typeface="Poppins Bold"/>
              </a:rPr>
              <a:t>(Industrial mentor)</a:t>
            </a:r>
          </a:p>
          <a:p>
            <a:pPr algn="ctr">
              <a:lnSpc>
                <a:spcPts val="2722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034410" y="7878826"/>
            <a:ext cx="7335499" cy="137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6"/>
              </a:lnSpc>
            </a:pPr>
            <a:r>
              <a:rPr lang="en-US" sz="1940" spc="81">
                <a:solidFill>
                  <a:srgbClr val="000000"/>
                </a:solidFill>
                <a:latin typeface="Poppins Bold"/>
              </a:rPr>
              <a:t>Paras Bakshi</a:t>
            </a:r>
          </a:p>
          <a:p>
            <a:pPr algn="ctr">
              <a:lnSpc>
                <a:spcPts val="2716"/>
              </a:lnSpc>
            </a:pPr>
            <a:r>
              <a:rPr lang="en-US" sz="1940" spc="81">
                <a:solidFill>
                  <a:srgbClr val="000000"/>
                </a:solidFill>
                <a:latin typeface="Poppins Bold"/>
              </a:rPr>
              <a:t>Intern TATA 1MG</a:t>
            </a:r>
          </a:p>
          <a:p>
            <a:pPr algn="ctr">
              <a:lnSpc>
                <a:spcPts val="2716"/>
              </a:lnSpc>
            </a:pPr>
            <a:r>
              <a:rPr lang="en-US" sz="1940" spc="81">
                <a:solidFill>
                  <a:srgbClr val="000000"/>
                </a:solidFill>
                <a:latin typeface="Poppins Bold"/>
              </a:rPr>
              <a:t>Team Payments</a:t>
            </a:r>
          </a:p>
          <a:p>
            <a:pPr algn="ctr">
              <a:lnSpc>
                <a:spcPts val="2716"/>
              </a:lnSpc>
            </a:pPr>
            <a:r>
              <a:rPr lang="en-US" sz="1940" spc="81">
                <a:solidFill>
                  <a:srgbClr val="000000"/>
                </a:solidFill>
                <a:latin typeface="Poppins Bold"/>
              </a:rPr>
              <a:t>101917118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4395" y="51923"/>
            <a:ext cx="7339293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Professional and Technical Learning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556951" y="3264070"/>
            <a:ext cx="14249874" cy="961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Acquired hands-on industry experience.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Acquired a broad range of technological knowledge.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Ideal Launchpad for a Software Development Career.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Growth of Soft Skills through Collaborative Interactions.</a:t>
            </a: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649956" y="2392833"/>
            <a:ext cx="15018616" cy="6932792"/>
          </a:xfrm>
          <a:custGeom>
            <a:avLst/>
            <a:gdLst/>
            <a:ahLst/>
            <a:cxnLst/>
            <a:rect r="r" b="b" t="t" l="l"/>
            <a:pathLst>
              <a:path h="6932792" w="15018616">
                <a:moveTo>
                  <a:pt x="0" y="0"/>
                </a:moveTo>
                <a:lnTo>
                  <a:pt x="15018616" y="0"/>
                </a:lnTo>
                <a:lnTo>
                  <a:pt x="15018616" y="6932792"/>
                </a:lnTo>
                <a:lnTo>
                  <a:pt x="0" y="6932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82093" y="430564"/>
            <a:ext cx="733929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Poster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12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83011" y="4230904"/>
            <a:ext cx="7753231" cy="2038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>
                <a:solidFill>
                  <a:srgbClr val="000000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19131" y="2493471"/>
            <a:ext cx="5810614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About TATA 1MG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19131" y="3728522"/>
            <a:ext cx="6645651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About Payment Engine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19131" y="3110997"/>
            <a:ext cx="8423964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Problem Statement</a:t>
            </a: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670458"/>
            <a:ext cx="662914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Table of Content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-10800000">
            <a:off x="-2025722" y="3641238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419131" y="4349660"/>
            <a:ext cx="7750211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Objectives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19131" y="4970798"/>
            <a:ext cx="7750211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Roles and Contribution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419131" y="6936298"/>
            <a:ext cx="8798583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Professional and Technical Learning</a:t>
            </a:r>
          </a:p>
        </p:txBody>
      </p:sp>
      <p:sp>
        <p:nvSpPr>
          <p:cNvPr name="Freeform 23" id="23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419131" y="7552251"/>
            <a:ext cx="8798583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Poster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419131" y="5615326"/>
            <a:ext cx="7750211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Tools and Technology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19131" y="6275812"/>
            <a:ext cx="7750211" cy="82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4" indent="-377822" lvl="1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</a:rPr>
              <a:t>Snapshorts of Project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4395" y="-47625"/>
            <a:ext cx="6629142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About</a:t>
            </a:r>
          </a:p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TATA 1MG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701118" y="2714330"/>
            <a:ext cx="12885763" cy="601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Tata 1MG is a leading healthcare and pharmaceutical company in India.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TATA 1MG offers a wide range of services including online consultation with doctors, ordering medicines, diagnostic tests, and health products.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 It was founded in 2015 and currently has over 40 million monthly active users.</a:t>
            </a:r>
          </a:p>
          <a:p>
            <a:pPr>
              <a:lnSpc>
                <a:spcPts val="4759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4395" y="-47625"/>
            <a:ext cx="6629142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Problem Statement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196662" y="9110408"/>
            <a:ext cx="19179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54914" y="2546813"/>
            <a:ext cx="13524267" cy="731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Tata 1 Mg's Payment service operates within the Vyked , which is connected to a PostgreSQL databases. 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This framework was specifically designed by Tata 1 Mg to manage payment services.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The operations within this framework are based on Synchronous as well as Asynchronous  programming.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With time cause a bottleneck in the application's performance and scalability, particularly in situations where multiple requests are made concurrently.</a:t>
            </a:r>
          </a:p>
          <a:p>
            <a:pPr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4395" y="430564"/>
            <a:ext cx="662914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Payment Engine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44305" y="2422206"/>
            <a:ext cx="13524267" cy="843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Payment Engine is an Asynchronous version of the existing Payment </a:t>
            </a:r>
            <a:r>
              <a:rPr lang="en-US" sz="3200">
                <a:solidFill>
                  <a:srgbClr val="000000"/>
                </a:solidFill>
                <a:latin typeface="Poppins"/>
              </a:rPr>
              <a:t>service at TATA 1MG.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Project Payment Engine is based on Sanic, which is an asynchronous programming framework. 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Payment Engine integrates with Tortoise ORM, which is an object-relational mapper that makes it easier to interact with a database in an object-oriented way.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Payment Engine project has a more efficient and scalable architecture, allowing it to handle more requests and respond more quickly to user interactions.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4395" y="499598"/>
            <a:ext cx="662914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Objectives</a:t>
            </a:r>
            <a:r>
              <a:rPr lang="en-US" sz="6000" spc="-60">
                <a:solidFill>
                  <a:srgbClr val="FFFFFF"/>
                </a:solidFill>
                <a:latin typeface="Poppins"/>
              </a:rPr>
              <a:t>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96705" y="2574606"/>
            <a:ext cx="13524267" cy="955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Convert Payment service from </a:t>
            </a:r>
            <a:r>
              <a:rPr lang="en-US" sz="3200">
                <a:solidFill>
                  <a:srgbClr val="000000"/>
                </a:solidFill>
                <a:latin typeface="Poppins"/>
              </a:rPr>
              <a:t>Vyked to Asyncronous Sanic Framework.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Improved Performance and  Increased Scalability.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Simplified Development and Maintenance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Improved Workflow for Business Logic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Refactored and Modular Codebase</a:t>
            </a:r>
          </a:p>
          <a:p>
            <a:pPr>
              <a:lnSpc>
                <a:spcPts val="4480"/>
              </a:lnSpc>
            </a:pP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</a:rPr>
              <a:t>Better Alerting/Monitoring/CICD/Logging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4395" y="90023"/>
            <a:ext cx="6629142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Role &amp; Contribution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-10800000">
            <a:off x="-2160895" y="365410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88438" y="2557843"/>
            <a:ext cx="13311125" cy="1442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Development of Juspay, Paytm, UPI and card routes.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Development of Mock service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Development of Amazonpay and User Config routes.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Performed API testing 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Successfully completed the Quality Assurance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Handled Payment-related on-calls</a:t>
            </a: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85061" y="2714302"/>
            <a:ext cx="12797632" cy="541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Git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Linux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Python (Asyncio, Pydantic)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Sanic Framework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PostgreSQL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MongoDB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Pytest for Testing API's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Devtron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Bitbucket Pipelines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668572" y="8733495"/>
            <a:ext cx="3210731" cy="1245317"/>
            <a:chOff x="0" y="0"/>
            <a:chExt cx="1782412" cy="6913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9365763" y="3909495"/>
            <a:ext cx="8022689" cy="3133479"/>
          </a:xfrm>
          <a:custGeom>
            <a:avLst/>
            <a:gdLst/>
            <a:ahLst/>
            <a:cxnLst/>
            <a:rect r="r" b="b" t="t" l="l"/>
            <a:pathLst>
              <a:path h="3133479" w="8022689">
                <a:moveTo>
                  <a:pt x="0" y="0"/>
                </a:moveTo>
                <a:lnTo>
                  <a:pt x="8022689" y="0"/>
                </a:lnTo>
                <a:lnTo>
                  <a:pt x="8022689" y="3133479"/>
                </a:lnTo>
                <a:lnTo>
                  <a:pt x="0" y="313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03" t="0" r="-703" b="-7044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24395" y="51923"/>
            <a:ext cx="7339293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Techniques and Tools used</a:t>
            </a:r>
            <a:r>
              <a:rPr lang="en-US" sz="6000" spc="-60">
                <a:solidFill>
                  <a:srgbClr val="FFFFFF"/>
                </a:solidFill>
                <a:latin typeface="Poppins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6990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845542" y="-3978781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168029" y="9867386"/>
            <a:ext cx="4393457" cy="839228"/>
            <a:chOff x="0" y="0"/>
            <a:chExt cx="1157124" cy="2210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57125" cy="221031"/>
            </a:xfrm>
            <a:custGeom>
              <a:avLst/>
              <a:gdLst/>
              <a:ahLst/>
              <a:cxnLst/>
              <a:rect r="r" b="b" t="t" l="l"/>
              <a:pathLst>
                <a:path h="221031" w="1157125">
                  <a:moveTo>
                    <a:pt x="203200" y="0"/>
                  </a:moveTo>
                  <a:lnTo>
                    <a:pt x="1157125" y="0"/>
                  </a:lnTo>
                  <a:lnTo>
                    <a:pt x="953925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93217" y="9867386"/>
            <a:ext cx="4291497" cy="1218172"/>
            <a:chOff x="0" y="0"/>
            <a:chExt cx="778671" cy="2210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8671" cy="221031"/>
            </a:xfrm>
            <a:custGeom>
              <a:avLst/>
              <a:gdLst/>
              <a:ahLst/>
              <a:cxnLst/>
              <a:rect r="r" b="b" t="t" l="l"/>
              <a:pathLst>
                <a:path h="221031" w="778671">
                  <a:moveTo>
                    <a:pt x="203200" y="0"/>
                  </a:moveTo>
                  <a:lnTo>
                    <a:pt x="778671" y="0"/>
                  </a:lnTo>
                  <a:lnTo>
                    <a:pt x="575471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CBF0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90648" y="9867386"/>
            <a:ext cx="4253352" cy="1218172"/>
            <a:chOff x="0" y="0"/>
            <a:chExt cx="771749" cy="2210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1750" cy="221031"/>
            </a:xfrm>
            <a:custGeom>
              <a:avLst/>
              <a:gdLst/>
              <a:ahLst/>
              <a:cxnLst/>
              <a:rect r="r" b="b" t="t" l="l"/>
              <a:pathLst>
                <a:path h="221031" w="771750">
                  <a:moveTo>
                    <a:pt x="203200" y="0"/>
                  </a:moveTo>
                  <a:lnTo>
                    <a:pt x="771750" y="0"/>
                  </a:lnTo>
                  <a:lnTo>
                    <a:pt x="568550" y="221031"/>
                  </a:lnTo>
                  <a:lnTo>
                    <a:pt x="0" y="22103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-10800000">
            <a:off x="-1951619" y="3658969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10800000">
            <a:off x="14856034" y="-782735"/>
            <a:ext cx="4806532" cy="4806532"/>
          </a:xfrm>
          <a:custGeom>
            <a:avLst/>
            <a:gdLst/>
            <a:ahLst/>
            <a:cxnLst/>
            <a:rect r="r" b="b" t="t" l="l"/>
            <a:pathLst>
              <a:path h="4806532" w="4806532">
                <a:moveTo>
                  <a:pt x="4806532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2" y="4806532"/>
                </a:lnTo>
                <a:lnTo>
                  <a:pt x="4806532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687622" y="8733495"/>
            <a:ext cx="3210731" cy="1245317"/>
            <a:chOff x="0" y="0"/>
            <a:chExt cx="1782412" cy="6913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82412" cy="691328"/>
            </a:xfrm>
            <a:custGeom>
              <a:avLst/>
              <a:gdLst/>
              <a:ahLst/>
              <a:cxnLst/>
              <a:rect r="r" b="b" t="t" l="l"/>
              <a:pathLst>
                <a:path h="691328" w="1782412">
                  <a:moveTo>
                    <a:pt x="1657952" y="691328"/>
                  </a:moveTo>
                  <a:lnTo>
                    <a:pt x="124460" y="691328"/>
                  </a:lnTo>
                  <a:cubicBezTo>
                    <a:pt x="55880" y="691328"/>
                    <a:pt x="0" y="635448"/>
                    <a:pt x="0" y="5668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57952" y="0"/>
                  </a:lnTo>
                  <a:cubicBezTo>
                    <a:pt x="1726532" y="0"/>
                    <a:pt x="1782412" y="55880"/>
                    <a:pt x="1782412" y="124460"/>
                  </a:cubicBezTo>
                  <a:lnTo>
                    <a:pt x="1782412" y="566868"/>
                  </a:lnTo>
                  <a:cubicBezTo>
                    <a:pt x="1782412" y="635448"/>
                    <a:pt x="1726532" y="691328"/>
                    <a:pt x="1657952" y="691328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0609122" y="823461"/>
            <a:ext cx="5500619" cy="3690922"/>
          </a:xfrm>
          <a:custGeom>
            <a:avLst/>
            <a:gdLst/>
            <a:ahLst/>
            <a:cxnLst/>
            <a:rect r="r" b="b" t="t" l="l"/>
            <a:pathLst>
              <a:path h="3690922" w="5500619">
                <a:moveTo>
                  <a:pt x="0" y="0"/>
                </a:moveTo>
                <a:lnTo>
                  <a:pt x="5500618" y="0"/>
                </a:lnTo>
                <a:lnTo>
                  <a:pt x="5500618" y="3690922"/>
                </a:lnTo>
                <a:lnTo>
                  <a:pt x="0" y="3690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609122" y="5567378"/>
            <a:ext cx="5638119" cy="3690922"/>
          </a:xfrm>
          <a:custGeom>
            <a:avLst/>
            <a:gdLst/>
            <a:ahLst/>
            <a:cxnLst/>
            <a:rect r="r" b="b" t="t" l="l"/>
            <a:pathLst>
              <a:path h="3690922" w="5638119">
                <a:moveTo>
                  <a:pt x="0" y="0"/>
                </a:moveTo>
                <a:lnTo>
                  <a:pt x="5638118" y="0"/>
                </a:lnTo>
                <a:lnTo>
                  <a:pt x="5638118" y="3690922"/>
                </a:lnTo>
                <a:lnTo>
                  <a:pt x="0" y="36909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377" r="0" b="-9377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498787" y="2916180"/>
            <a:ext cx="6965075" cy="5075613"/>
          </a:xfrm>
          <a:custGeom>
            <a:avLst/>
            <a:gdLst/>
            <a:ahLst/>
            <a:cxnLst/>
            <a:rect r="r" b="b" t="t" l="l"/>
            <a:pathLst>
              <a:path h="5075613" w="6965075">
                <a:moveTo>
                  <a:pt x="0" y="0"/>
                </a:moveTo>
                <a:lnTo>
                  <a:pt x="6965075" y="0"/>
                </a:lnTo>
                <a:lnTo>
                  <a:pt x="6965075" y="5075613"/>
                </a:lnTo>
                <a:lnTo>
                  <a:pt x="0" y="50756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24395" y="51923"/>
            <a:ext cx="7339293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FFFFF"/>
                </a:solidFill>
                <a:latin typeface="Poppins"/>
              </a:rPr>
              <a:t>Snapshots of Project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88959" y="9110408"/>
            <a:ext cx="2018543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</a:rPr>
              <a:t>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94180" y="8278245"/>
            <a:ext cx="5669686" cy="33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4"/>
              </a:lnSpc>
            </a:pPr>
            <a:r>
              <a:rPr lang="en-US" sz="1974">
                <a:solidFill>
                  <a:srgbClr val="000000"/>
                </a:solidFill>
                <a:latin typeface="Canva Sans"/>
              </a:rPr>
              <a:t>Backend routes for Save Card and Delete Card.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83968" y="9497123"/>
            <a:ext cx="5488427" cy="33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4"/>
              </a:lnSpc>
            </a:pPr>
            <a:r>
              <a:rPr lang="en-US" sz="1974">
                <a:solidFill>
                  <a:srgbClr val="000000"/>
                </a:solidFill>
                <a:latin typeface="Canva Sans"/>
              </a:rPr>
              <a:t>Backend routes for Adding and Validating UPI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37920" y="4657258"/>
            <a:ext cx="7421380" cy="33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4"/>
              </a:lnSpc>
            </a:pPr>
            <a:r>
              <a:rPr lang="en-US" sz="1974">
                <a:solidFill>
                  <a:srgbClr val="000000"/>
                </a:solidFill>
                <a:latin typeface="Canva Sans"/>
              </a:rPr>
              <a:t>The process of Payment start from Call to Payment Init Route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DAFU5m3H7-8</dc:identifier>
  <dcterms:modified xsi:type="dcterms:W3CDTF">2011-08-01T06:04:30Z</dcterms:modified>
  <cp:revision>1</cp:revision>
  <dc:title>Autonomous Dyslexia Evaluation System</dc:title>
</cp:coreProperties>
</file>