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19" r:id="rId2"/>
    <p:sldId id="2146848390" r:id="rId3"/>
    <p:sldId id="2146848391" r:id="rId4"/>
    <p:sldId id="2146848394" r:id="rId5"/>
    <p:sldId id="2146848382" r:id="rId6"/>
    <p:sldId id="2146848393" r:id="rId7"/>
    <p:sldId id="2146848395" r:id="rId8"/>
    <p:sldId id="2146848317" r:id="rId9"/>
    <p:sldId id="21468483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240" userDrawn="1">
          <p15:clr>
            <a:srgbClr val="A4A3A4"/>
          </p15:clr>
        </p15:guide>
        <p15:guide id="3" pos="1968" userDrawn="1">
          <p15:clr>
            <a:srgbClr val="A4A3A4"/>
          </p15:clr>
        </p15:guide>
        <p15:guide id="4" pos="3720" userDrawn="1">
          <p15:clr>
            <a:srgbClr val="A4A3A4"/>
          </p15:clr>
        </p15:guide>
        <p15:guide id="5"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3D1"/>
    <a:srgbClr val="FFDDDD"/>
    <a:srgbClr val="F3FBEB"/>
    <a:srgbClr val="FFFFFF"/>
    <a:srgbClr val="FFF7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70" autoAdjust="0"/>
  </p:normalViewPr>
  <p:slideViewPr>
    <p:cSldViewPr snapToGrid="0">
      <p:cViewPr>
        <p:scale>
          <a:sx n="75" d="100"/>
          <a:sy n="75" d="100"/>
        </p:scale>
        <p:origin x="312" y="115"/>
      </p:cViewPr>
      <p:guideLst>
        <p:guide pos="3840"/>
        <p:guide pos="240"/>
        <p:guide pos="1968"/>
        <p:guide pos="372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1" dirty="0">
                <a:solidFill>
                  <a:schemeClr val="accent3"/>
                </a:solidFill>
                <a:latin typeface="BentonSans Regular" panose="02000503000000020004" pitchFamily="2" charset="0"/>
              </a:rPr>
              <a:t>Number of page visits</a:t>
            </a:r>
            <a:r>
              <a:rPr lang="en-US" sz="1600" b="1" baseline="0" dirty="0">
                <a:solidFill>
                  <a:schemeClr val="accent3"/>
                </a:solidFill>
                <a:latin typeface="BentonSans Regular" panose="02000503000000020004" pitchFamily="2" charset="0"/>
              </a:rPr>
              <a:t> (for e.g.)</a:t>
            </a:r>
            <a:endParaRPr lang="en-US" sz="1600" b="1" dirty="0">
              <a:solidFill>
                <a:schemeClr val="accent3"/>
              </a:solidFill>
              <a:latin typeface="BentonSans Regular" panose="02000503000000020004" pitchFamily="2" charset="0"/>
            </a:endParaRPr>
          </a:p>
        </c:rich>
      </c:tx>
      <c:layout>
        <c:manualLayout>
          <c:xMode val="edge"/>
          <c:yMode val="edge"/>
          <c:x val="0.24372527768653238"/>
          <c:y val="3.22965107900862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2060819424"/>
        <c:axId val="2060819840"/>
      </c:barChart>
      <c:catAx>
        <c:axId val="206081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accent3"/>
                </a:solidFill>
                <a:latin typeface="BentonSans Regular" panose="02000503000000020004" pitchFamily="2" charset="0"/>
                <a:ea typeface="+mn-ea"/>
                <a:cs typeface="+mn-cs"/>
              </a:defRPr>
            </a:pPr>
            <a:endParaRPr lang="en-US"/>
          </a:p>
        </c:txPr>
        <c:crossAx val="2060819840"/>
        <c:crosses val="autoZero"/>
        <c:auto val="1"/>
        <c:lblAlgn val="ctr"/>
        <c:lblOffset val="100"/>
        <c:noMultiLvlLbl val="0"/>
      </c:catAx>
      <c:valAx>
        <c:axId val="2060819840"/>
        <c:scaling>
          <c:orientation val="minMax"/>
        </c:scaling>
        <c:delete val="1"/>
        <c:axPos val="l"/>
        <c:numFmt formatCode="0.00%" sourceLinked="1"/>
        <c:majorTickMark val="none"/>
        <c:minorTickMark val="none"/>
        <c:tickLblPos val="nextTo"/>
        <c:crossAx val="206081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19968478178698487"/>
          <c:w val="0.96857856466568504"/>
          <c:h val="0.78213175479871622"/>
        </c:manualLayout>
      </c:layout>
      <c:barChart>
        <c:barDir val="col"/>
        <c:grouping val="clustered"/>
        <c:varyColors val="0"/>
        <c:ser>
          <c:idx val="0"/>
          <c:order val="0"/>
          <c:tx>
            <c:strRef>
              <c:f>Sheet1!$B$1</c:f>
              <c:strCache>
                <c:ptCount val="1"/>
                <c:pt idx="0">
                  <c:v>Series 1</c:v>
                </c:pt>
              </c:strCache>
            </c:strRef>
          </c:tx>
          <c:spPr>
            <a:solidFill>
              <a:srgbClr val="13276E"/>
            </a:solidFill>
            <a:ln>
              <a:noFill/>
            </a:ln>
            <a:effectLst/>
          </c:spPr>
          <c:invertIfNegative val="0"/>
          <c:dLbls>
            <c:dLbl>
              <c:idx val="0"/>
              <c:tx>
                <c:rich>
                  <a:bodyPr/>
                  <a:lstStyle/>
                  <a:p>
                    <a:r>
                      <a:rPr lang="en-US" dirty="0"/>
                      <a:t>68.2%</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7F5-4335-AABC-3ECE07191795}"/>
                </c:ext>
              </c:extLst>
            </c:dLbl>
            <c:dLbl>
              <c:idx val="1"/>
              <c:tx>
                <c:rich>
                  <a:bodyPr/>
                  <a:lstStyle/>
                  <a:p>
                    <a:r>
                      <a:rPr lang="en-US" dirty="0"/>
                      <a:t>74.2%</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7F5-4335-AABC-3ECE07191795}"/>
                </c:ext>
              </c:extLst>
            </c:dLbl>
            <c:dLbl>
              <c:idx val="2"/>
              <c:tx>
                <c:rich>
                  <a:bodyPr/>
                  <a:lstStyle/>
                  <a:p>
                    <a:r>
                      <a:rPr lang="en-US" dirty="0"/>
                      <a:t>88.3%</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7F5-4335-AABC-3ECE07191795}"/>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BentonSans Regular" panose="02000503000000020004"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Technique ABC standalone</c:v>
                </c:pt>
                <c:pt idx="1">
                  <c:v>ABC + Feature Engineering</c:v>
                </c:pt>
                <c:pt idx="2">
                  <c:v>ABC + Feature Engineering + Sampling</c:v>
                </c:pt>
              </c:strCache>
            </c:strRef>
          </c:cat>
          <c:val>
            <c:numRef>
              <c:f>Sheet1!$B$2:$B$4</c:f>
              <c:numCache>
                <c:formatCode>0.00%</c:formatCode>
                <c:ptCount val="3"/>
                <c:pt idx="0">
                  <c:v>5.9999999999999995E-4</c:v>
                </c:pt>
                <c:pt idx="1">
                  <c:v>6.9999999999999999E-4</c:v>
                </c:pt>
                <c:pt idx="2">
                  <c:v>8.0000000000000004E-4</c:v>
                </c:pt>
              </c:numCache>
            </c:numRef>
          </c:val>
          <c:extLst>
            <c:ext xmlns:c16="http://schemas.microsoft.com/office/drawing/2014/chart" uri="{C3380CC4-5D6E-409C-BE32-E72D297353CC}">
              <c16:uniqueId val="{00000000-7D2C-4984-897C-D5F774F12EFD}"/>
            </c:ext>
          </c:extLst>
        </c:ser>
        <c:dLbls>
          <c:dLblPos val="ctr"/>
          <c:showLegendKey val="0"/>
          <c:showVal val="1"/>
          <c:showCatName val="0"/>
          <c:showSerName val="0"/>
          <c:showPercent val="0"/>
          <c:showBubbleSize val="0"/>
        </c:dLbls>
        <c:gapWidth val="219"/>
        <c:overlap val="-33"/>
        <c:axId val="769301080"/>
        <c:axId val="769298784"/>
      </c:barChart>
      <c:catAx>
        <c:axId val="769301080"/>
        <c:scaling>
          <c:orientation val="minMax"/>
        </c:scaling>
        <c:delete val="1"/>
        <c:axPos val="b"/>
        <c:numFmt formatCode="General" sourceLinked="1"/>
        <c:majorTickMark val="none"/>
        <c:minorTickMark val="none"/>
        <c:tickLblPos val="nextTo"/>
        <c:crossAx val="769298784"/>
        <c:crosses val="autoZero"/>
        <c:auto val="1"/>
        <c:lblAlgn val="ctr"/>
        <c:lblOffset val="100"/>
        <c:noMultiLvlLbl val="0"/>
      </c:catAx>
      <c:valAx>
        <c:axId val="769298784"/>
        <c:scaling>
          <c:orientation val="minMax"/>
        </c:scaling>
        <c:delete val="1"/>
        <c:axPos val="l"/>
        <c:numFmt formatCode="0.00%" sourceLinked="1"/>
        <c:majorTickMark val="none"/>
        <c:minorTickMark val="none"/>
        <c:tickLblPos val="nextTo"/>
        <c:crossAx val="769301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1D545-1C23-4B7A-B55B-E1A642C3687F}" type="datetimeFigureOut">
              <a:rPr lang="en-US" smtClean="0"/>
              <a:t>7/27/2025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A251C-464F-420D-9CCF-60A7F97117F1}" type="slidenum">
              <a:rPr lang="en-US" smtClean="0"/>
              <a:t>‹#›</a:t>
            </a:fld>
            <a:endParaRPr lang="en-US"/>
          </a:p>
        </p:txBody>
      </p:sp>
    </p:spTree>
    <p:extLst>
      <p:ext uri="{BB962C8B-B14F-4D97-AF65-F5344CB8AC3E}">
        <p14:creationId xmlns:p14="http://schemas.microsoft.com/office/powerpoint/2010/main" val="2627416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6200" y="8834808"/>
            <a:ext cx="2971800" cy="461592"/>
          </a:xfrm>
          <a:prstGeom prst="rect">
            <a:avLst/>
          </a:prstGeom>
          <a:noFill/>
          <a:ln w="9525">
            <a:noFill/>
            <a:miter lim="800000"/>
            <a:headEnd/>
            <a:tailEnd/>
          </a:ln>
        </p:spPr>
        <p:txBody>
          <a:bodyPr lIns="95874" tIns="47936" rIns="95874" bIns="47936" anchor="b"/>
          <a:lstStyle/>
          <a:p>
            <a:pPr marL="0" marR="0" lvl="0" indent="0" algn="r" defTabSz="959274" rtl="0" eaLnBrk="0" fontAlgn="base" latinLnBrk="0" hangingPunct="0">
              <a:lnSpc>
                <a:spcPct val="100000"/>
              </a:lnSpc>
              <a:spcBef>
                <a:spcPct val="0"/>
              </a:spcBef>
              <a:spcAft>
                <a:spcPct val="0"/>
              </a:spcAft>
              <a:buClrTx/>
              <a:buSzTx/>
              <a:buFontTx/>
              <a:buNone/>
              <a:tabLst/>
              <a:defRPr/>
            </a:pPr>
            <a:fld id="{D3607556-21B3-485A-8090-64824B56B46B}" type="slidenum">
              <a:rPr kumimoji="0" lang="en-US" sz="1200" b="0" i="0" u="none" strike="noStrike" kern="1200" cap="none" spc="0" normalizeH="0" baseline="0" noProof="0">
                <a:ln>
                  <a:noFill/>
                </a:ln>
                <a:solidFill>
                  <a:prstClr val="black"/>
                </a:solidFill>
                <a:effectLst/>
                <a:uLnTx/>
                <a:uFillTx/>
                <a:latin typeface="Times New Roman" pitchFamily="18" charset="0"/>
                <a:ea typeface="+mn-ea"/>
                <a:cs typeface="Arial" pitchFamily="34" charset="0"/>
              </a:rPr>
              <a:pPr marL="0" marR="0" lvl="0" indent="0" algn="r" defTabSz="959274"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Times New Roman" pitchFamily="18" charset="0"/>
              <a:ea typeface="+mn-ea"/>
              <a:cs typeface="Arial" pitchFamily="34" charset="0"/>
            </a:endParaRPr>
          </a:p>
        </p:txBody>
      </p:sp>
      <p:sp>
        <p:nvSpPr>
          <p:cNvPr id="18435" name="Rectangle 2"/>
          <p:cNvSpPr>
            <a:spLocks noGrp="1" noRot="1" noChangeAspect="1" noChangeArrowheads="1" noTextEdit="1"/>
          </p:cNvSpPr>
          <p:nvPr>
            <p:ph type="sldImg"/>
          </p:nvPr>
        </p:nvSpPr>
        <p:spPr bwMode="auto">
          <a:xfrm>
            <a:off x="338138" y="698500"/>
            <a:ext cx="6197600" cy="3486150"/>
          </a:xfrm>
          <a:noFill/>
          <a:ln>
            <a:solidFill>
              <a:srgbClr val="000000"/>
            </a:solidFill>
            <a:miter lim="800000"/>
            <a:headEnd/>
            <a:tailEnd/>
          </a:ln>
        </p:spPr>
      </p:sp>
      <p:sp>
        <p:nvSpPr>
          <p:cNvPr id="18436" name="Rectangle 3"/>
          <p:cNvSpPr>
            <a:spLocks noGrp="1" noChangeArrowheads="1"/>
          </p:cNvSpPr>
          <p:nvPr>
            <p:ph type="body" idx="1"/>
          </p:nvPr>
        </p:nvSpPr>
        <p:spPr bwMode="auto">
          <a:xfrm>
            <a:off x="914400" y="4414177"/>
            <a:ext cx="5029200" cy="4183380"/>
          </a:xfrm>
          <a:noFill/>
        </p:spPr>
        <p:txBody>
          <a:bodyPr lIns="95874" tIns="47936" rIns="95874" bIns="47936"/>
          <a:lstStyle/>
          <a:p>
            <a:endParaRPr dirty="0">
              <a:cs typeface="Arial" pitchFamily="34" charset="0"/>
            </a:endParaRPr>
          </a:p>
        </p:txBody>
      </p:sp>
    </p:spTree>
    <p:extLst>
      <p:ext uri="{BB962C8B-B14F-4D97-AF65-F5344CB8AC3E}">
        <p14:creationId xmlns:p14="http://schemas.microsoft.com/office/powerpoint/2010/main" val="105182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A251C-464F-420D-9CCF-60A7F97117F1}" type="slidenum">
              <a:rPr lang="en-US" smtClean="0"/>
              <a:t>2</a:t>
            </a:fld>
            <a:endParaRPr lang="en-US"/>
          </a:p>
        </p:txBody>
      </p:sp>
    </p:spTree>
    <p:extLst>
      <p:ext uri="{BB962C8B-B14F-4D97-AF65-F5344CB8AC3E}">
        <p14:creationId xmlns:p14="http://schemas.microsoft.com/office/powerpoint/2010/main" val="331276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A251C-464F-420D-9CCF-60A7F97117F1}" type="slidenum">
              <a:rPr lang="en-US" smtClean="0"/>
              <a:t>3</a:t>
            </a:fld>
            <a:endParaRPr lang="en-US"/>
          </a:p>
        </p:txBody>
      </p:sp>
    </p:spTree>
    <p:extLst>
      <p:ext uri="{BB962C8B-B14F-4D97-AF65-F5344CB8AC3E}">
        <p14:creationId xmlns:p14="http://schemas.microsoft.com/office/powerpoint/2010/main" val="209038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A251C-464F-420D-9CCF-60A7F97117F1}" type="slidenum">
              <a:rPr lang="en-US" smtClean="0"/>
              <a:t>5</a:t>
            </a:fld>
            <a:endParaRPr lang="en-US"/>
          </a:p>
        </p:txBody>
      </p:sp>
    </p:spTree>
    <p:extLst>
      <p:ext uri="{BB962C8B-B14F-4D97-AF65-F5344CB8AC3E}">
        <p14:creationId xmlns:p14="http://schemas.microsoft.com/office/powerpoint/2010/main" val="297868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A251C-464F-420D-9CCF-60A7F97117F1}" type="slidenum">
              <a:rPr lang="en-US" smtClean="0"/>
              <a:t>6</a:t>
            </a:fld>
            <a:endParaRPr lang="en-US"/>
          </a:p>
        </p:txBody>
      </p:sp>
    </p:spTree>
    <p:extLst>
      <p:ext uri="{BB962C8B-B14F-4D97-AF65-F5344CB8AC3E}">
        <p14:creationId xmlns:p14="http://schemas.microsoft.com/office/powerpoint/2010/main" val="3108352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CA251C-464F-420D-9CCF-60A7F97117F1}" type="slidenum">
              <a:rPr lang="en-US" smtClean="0"/>
              <a:t>8</a:t>
            </a:fld>
            <a:endParaRPr lang="en-US"/>
          </a:p>
        </p:txBody>
      </p:sp>
    </p:spTree>
    <p:extLst>
      <p:ext uri="{BB962C8B-B14F-4D97-AF65-F5344CB8AC3E}">
        <p14:creationId xmlns:p14="http://schemas.microsoft.com/office/powerpoint/2010/main" val="1384714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A251C-464F-420D-9CCF-60A7F97117F1}" type="slidenum">
              <a:rPr lang="en-US" smtClean="0"/>
              <a:t>9</a:t>
            </a:fld>
            <a:endParaRPr lang="en-US"/>
          </a:p>
        </p:txBody>
      </p:sp>
    </p:spTree>
    <p:extLst>
      <p:ext uri="{BB962C8B-B14F-4D97-AF65-F5344CB8AC3E}">
        <p14:creationId xmlns:p14="http://schemas.microsoft.com/office/powerpoint/2010/main" val="316203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Text Placeholder 4"/>
          <p:cNvSpPr>
            <a:spLocks noGrp="1"/>
          </p:cNvSpPr>
          <p:nvPr>
            <p:ph type="body" sz="quarter" idx="11"/>
          </p:nvPr>
        </p:nvSpPr>
        <p:spPr>
          <a:xfrm>
            <a:off x="516468" y="1526680"/>
            <a:ext cx="8678333" cy="3316288"/>
          </a:xfrm>
        </p:spPr>
        <p:txBody>
          <a:bodyPr lIns="0" tIns="0" rIns="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0492370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a:t>
            </a:fld>
            <a:endParaRPr lang="en-US">
              <a:solidFill>
                <a:srgbClr val="006AD2"/>
              </a:solidFill>
            </a:endParaRPr>
          </a:p>
        </p:txBody>
      </p:sp>
      <p:sp>
        <p:nvSpPr>
          <p:cNvPr id="5" name="Text Placeholder 4"/>
          <p:cNvSpPr>
            <a:spLocks noGrp="1"/>
          </p:cNvSpPr>
          <p:nvPr>
            <p:ph type="body" sz="quarter" idx="11"/>
          </p:nvPr>
        </p:nvSpPr>
        <p:spPr>
          <a:xfrm>
            <a:off x="516468" y="1526680"/>
            <a:ext cx="8678333" cy="3316288"/>
          </a:xfrm>
        </p:spPr>
        <p:txBody>
          <a:bodyPr lIns="0" tIns="0" rIns="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8743031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9"/>
            <a:ext cx="12192000" cy="3418115"/>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
        <p:nvSpPr>
          <p:cNvPr id="19" name="Text Placeholder 18"/>
          <p:cNvSpPr>
            <a:spLocks noGrp="1"/>
          </p:cNvSpPr>
          <p:nvPr>
            <p:ph type="body" sz="quarter" idx="11"/>
          </p:nvPr>
        </p:nvSpPr>
        <p:spPr>
          <a:xfrm>
            <a:off x="0" y="3418117"/>
            <a:ext cx="12192000" cy="3439884"/>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Bold" charset="0"/>
                <a:ea typeface="BentonSans Bold" charset="0"/>
                <a:cs typeface="BentonSans Bold" charset="0"/>
              </a:defRPr>
            </a:lvl2pPr>
            <a:lvl3pPr algn="r">
              <a:defRPr b="1">
                <a:solidFill>
                  <a:schemeClr val="bg1"/>
                </a:solidFill>
                <a:latin typeface="BentonSans Bold" charset="0"/>
                <a:ea typeface="BentonSans Bold" charset="0"/>
                <a:cs typeface="BentonSans Bold" charset="0"/>
              </a:defRPr>
            </a:lvl3pPr>
            <a:lvl4pPr algn="r">
              <a:defRPr b="1">
                <a:solidFill>
                  <a:schemeClr val="bg1"/>
                </a:solidFill>
                <a:latin typeface="BentonSans Bold" charset="0"/>
                <a:ea typeface="BentonSans Bold" charset="0"/>
                <a:cs typeface="BentonSans Bold" charset="0"/>
              </a:defRPr>
            </a:lvl4pPr>
            <a:lvl5pPr algn="r">
              <a:defRPr b="1">
                <a:solidFill>
                  <a:schemeClr val="bg1"/>
                </a:solidFill>
                <a:latin typeface="BentonSans Bold" charset="0"/>
                <a:ea typeface="BentonSans Bold" charset="0"/>
                <a:cs typeface="BentonSans Bold" charset="0"/>
              </a:defRPr>
            </a:lvl5pPr>
          </a:lstStyle>
          <a:p>
            <a:pPr lvl="0"/>
            <a:r>
              <a:rPr lang="en-GB"/>
              <a:t>Click to edit Master text styles</a:t>
            </a:r>
          </a:p>
        </p:txBody>
      </p:sp>
    </p:spTree>
    <p:extLst>
      <p:ext uri="{BB962C8B-B14F-4D97-AF65-F5344CB8AC3E}">
        <p14:creationId xmlns:p14="http://schemas.microsoft.com/office/powerpoint/2010/main" val="2356877267"/>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Tree>
    <p:extLst>
      <p:ext uri="{BB962C8B-B14F-4D97-AF65-F5344CB8AC3E}">
        <p14:creationId xmlns:p14="http://schemas.microsoft.com/office/powerpoint/2010/main" val="410057812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5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Tree>
    <p:extLst>
      <p:ext uri="{BB962C8B-B14F-4D97-AF65-F5344CB8AC3E}">
        <p14:creationId xmlns:p14="http://schemas.microsoft.com/office/powerpoint/2010/main" val="90771629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6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Tree>
    <p:extLst>
      <p:ext uri="{BB962C8B-B14F-4D97-AF65-F5344CB8AC3E}">
        <p14:creationId xmlns:p14="http://schemas.microsoft.com/office/powerpoint/2010/main" val="50764767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Divider Slide">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550338" y="1"/>
            <a:ext cx="11091335" cy="68580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GB"/>
              <a:t>Click to edit Master title style</a:t>
            </a:r>
            <a:endParaRPr lang="en-US"/>
          </a:p>
        </p:txBody>
      </p:sp>
      <p:sp>
        <p:nvSpPr>
          <p:cNvPr id="4" name="Slide Number Placeholder 5"/>
          <p:cNvSpPr>
            <a:spLocks noGrp="1"/>
          </p:cNvSpPr>
          <p:nvPr>
            <p:ph type="sldNum" sz="quarter" idx="12"/>
          </p:nvPr>
        </p:nvSpPr>
        <p:spPr>
          <a:xfrm>
            <a:off x="10589393" y="6034888"/>
            <a:ext cx="1052269" cy="301273"/>
          </a:xfrm>
        </p:spPr>
        <p:txBody>
          <a:bodyPr/>
          <a:lstStyle/>
          <a:p>
            <a:fld id="{A5E8319B-9A66-4AD0-9B3A-8CA936DA00F1}" type="slidenum">
              <a:rPr lang="en-US" smtClean="0">
                <a:solidFill>
                  <a:srgbClr val="006AD2"/>
                </a:solidFill>
              </a:rPr>
              <a:pPr/>
              <a:t>‹#›</a:t>
            </a:fld>
            <a:endParaRPr lang="en-US">
              <a:solidFill>
                <a:srgbClr val="006AD2"/>
              </a:solidFill>
            </a:endParaRPr>
          </a:p>
        </p:txBody>
      </p:sp>
    </p:spTree>
    <p:extLst>
      <p:ext uri="{BB962C8B-B14F-4D97-AF65-F5344CB8AC3E}">
        <p14:creationId xmlns:p14="http://schemas.microsoft.com/office/powerpoint/2010/main" val="119355494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10972800" cy="1143000"/>
          </a:xfrm>
        </p:spPr>
        <p:txBody>
          <a:bodyPr/>
          <a:lstStyle/>
          <a:p>
            <a:r>
              <a:rPr lang="en-US"/>
              <a:t>Click to edit Master title style</a:t>
            </a:r>
          </a:p>
        </p:txBody>
      </p:sp>
      <p:sp>
        <p:nvSpPr>
          <p:cNvPr id="3" name="Content Placeholder 2"/>
          <p:cNvSpPr>
            <a:spLocks noGrp="1"/>
          </p:cNvSpPr>
          <p:nvPr>
            <p:ph idx="1"/>
          </p:nvPr>
        </p:nvSpPr>
        <p:spPr>
          <a:xfrm>
            <a:off x="706783" y="14478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28330-7BD2-4FF9-B514-3952F06B80E3}" type="datetime1">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288030" y="4911765"/>
            <a:ext cx="1052269" cy="301273"/>
          </a:xfrm>
        </p:spPr>
        <p:txBody>
          <a:bodyPr/>
          <a:lstStyle/>
          <a:p>
            <a:fld id="{0CE72E76-55F2-482D-AB22-062BFDEF6A5D}" type="slidenum">
              <a:rPr lang="en-US" smtClean="0"/>
              <a:pPr/>
              <a:t>‹#›</a:t>
            </a:fld>
            <a:endParaRPr lang="en-US"/>
          </a:p>
        </p:txBody>
      </p:sp>
    </p:spTree>
    <p:extLst>
      <p:ext uri="{BB962C8B-B14F-4D97-AF65-F5344CB8AC3E}">
        <p14:creationId xmlns:p14="http://schemas.microsoft.com/office/powerpoint/2010/main" val="269581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516995" y="529887"/>
            <a:ext cx="10972800" cy="996795"/>
          </a:xfrm>
          <a:prstGeom prst="rect">
            <a:avLst/>
          </a:prstGeom>
        </p:spPr>
        <p:txBody>
          <a:bodyPr vert="horz" lIns="0" tIns="0" rIns="0" bIns="0" rtlCol="0" anchor="t">
            <a:noAutofit/>
          </a:bodyPr>
          <a:lstStyle/>
          <a:p>
            <a:r>
              <a:rPr lang="en-GB"/>
              <a:t>Click to edit Master title style</a:t>
            </a:r>
            <a:endParaRPr lang="en-US"/>
          </a:p>
        </p:txBody>
      </p:sp>
      <p:sp>
        <p:nvSpPr>
          <p:cNvPr id="1027" name="Text Placeholder 2"/>
          <p:cNvSpPr>
            <a:spLocks noGrp="1"/>
          </p:cNvSpPr>
          <p:nvPr>
            <p:ph type="body" idx="1"/>
          </p:nvPr>
        </p:nvSpPr>
        <p:spPr bwMode="gray">
          <a:xfrm>
            <a:off x="516995" y="1526687"/>
            <a:ext cx="10972800" cy="4884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bwMode="gray">
          <a:xfrm>
            <a:off x="10675656" y="6392696"/>
            <a:ext cx="1052269" cy="301273"/>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Regular" charset="0"/>
                <a:ea typeface="Guardian Egyp Regular" charset="0"/>
                <a:cs typeface="Guardian Egyp Regular" charset="0"/>
              </a:defRPr>
            </a:lvl1pPr>
          </a:lstStyle>
          <a:p>
            <a:pPr defTabSz="342900">
              <a:defRPr/>
            </a:pPr>
            <a:fld id="{920384AA-0A71-E644-AEED-65CD2253F2C8}" type="slidenum">
              <a:rPr lang="en-US" b="0" smtClean="0">
                <a:solidFill>
                  <a:srgbClr val="006AD2"/>
                </a:solidFill>
              </a:rPr>
              <a:pPr defTabSz="342900">
                <a:defRPr/>
              </a:pPr>
              <a:t>‹#›</a:t>
            </a:fld>
            <a:endParaRPr lang="en-US" b="0">
              <a:solidFill>
                <a:srgbClr val="006AD2"/>
              </a:solidFill>
            </a:endParaRPr>
          </a:p>
        </p:txBody>
      </p:sp>
      <p:pic>
        <p:nvPicPr>
          <p:cNvPr id="7" name="Picture 6" descr="Creditandfraudrisk_logo-RGB.eps"/>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875739" y="6419330"/>
            <a:ext cx="1326052" cy="343791"/>
          </a:xfrm>
          <a:prstGeom prst="rect">
            <a:avLst/>
          </a:prstGeom>
        </p:spPr>
      </p:pic>
    </p:spTree>
    <p:extLst>
      <p:ext uri="{BB962C8B-B14F-4D97-AF65-F5344CB8AC3E}">
        <p14:creationId xmlns:p14="http://schemas.microsoft.com/office/powerpoint/2010/main" val="696885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hf hdr="0"/>
  <p:txStyles>
    <p:title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83" indent="-342883" algn="l" defTabSz="457178"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78"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02" indent="-288911" algn="l" defTabSz="457178"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293" indent="-228588" algn="l" defTabSz="457178"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45" indent="-225414" algn="l" defTabSz="457178"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474" indent="-228588"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8"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8" indent="-228588"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8"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3"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p:cNvSpPr>
          <p:nvPr>
            <p:ph type="ctrTitle"/>
          </p:nvPr>
        </p:nvSpPr>
        <p:spPr/>
        <p:txBody>
          <a:bodyPr/>
          <a:lstStyle/>
          <a:p>
            <a:pPr algn="ctr">
              <a:lnSpc>
                <a:spcPct val="150000"/>
              </a:lnSpc>
            </a:pPr>
            <a:r>
              <a:rPr lang="en-US" sz="4000" b="1" dirty="0">
                <a:cs typeface="Arial" pitchFamily="34" charset="0"/>
              </a:rPr>
              <a:t>The American Express Campus Challenge 2025</a:t>
            </a:r>
            <a:endParaRPr sz="4000" b="1" dirty="0">
              <a:cs typeface="Arial" pitchFamily="34" charset="0"/>
            </a:endParaRPr>
          </a:p>
        </p:txBody>
      </p:sp>
      <p:sp>
        <p:nvSpPr>
          <p:cNvPr id="13315" name="Rectangle 10"/>
          <p:cNvSpPr>
            <a:spLocks noGrp="1"/>
          </p:cNvSpPr>
          <p:nvPr>
            <p:ph type="body" sz="quarter" idx="11"/>
          </p:nvPr>
        </p:nvSpPr>
        <p:spPr/>
        <p:txBody>
          <a:bodyPr/>
          <a:lstStyle/>
          <a:p>
            <a:pPr eaLnBrk="1" hangingPunct="1"/>
            <a:endParaRPr lang="en-US" dirty="0"/>
          </a:p>
          <a:p>
            <a:pPr eaLnBrk="1" hangingPunct="1"/>
            <a:r>
              <a:rPr lang="en-US" sz="2400" b="1" dirty="0">
                <a:latin typeface="BentonSans Regular" panose="02000503000000020004" pitchFamily="2" charset="0"/>
              </a:rPr>
              <a:t>Name : Paras Kumar Sharma</a:t>
            </a:r>
            <a:endParaRPr lang="en-US" sz="2400" dirty="0">
              <a:latin typeface="BentonSans Regular" panose="02000503000000020004" pitchFamily="2" charset="0"/>
            </a:endParaRPr>
          </a:p>
          <a:p>
            <a:pPr eaLnBrk="1" hangingPunct="1"/>
            <a:r>
              <a:rPr lang="en-US" b="1" dirty="0">
                <a:latin typeface="BentonSans Regular" panose="02000503000000020004" pitchFamily="2" charset="0"/>
              </a:rPr>
              <a:t>College : IIT KANPUR</a:t>
            </a:r>
          </a:p>
          <a:p>
            <a:pPr eaLnBrk="1" hangingPunct="1"/>
            <a:r>
              <a:rPr lang="en-US" b="1" dirty="0">
                <a:latin typeface="BentonSans Regular" panose="02000503000000020004" pitchFamily="2" charset="0"/>
              </a:rPr>
              <a:t>Team Name : parasks22</a:t>
            </a:r>
          </a:p>
          <a:p>
            <a:pPr eaLnBrk="1" hangingPunct="1"/>
            <a:endParaRPr lang="en-US" sz="2000" dirty="0">
              <a:latin typeface="BentonSans Regular" panose="02000503000000020004" pitchFamily="2"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042632" y="6462194"/>
            <a:ext cx="1052269" cy="301273"/>
          </a:xfrm>
        </p:spPr>
        <p:txBody>
          <a:bodyPr/>
          <a:lstStyle/>
          <a:p>
            <a:fld id="{0CE72E76-55F2-482D-AB22-062BFDEF6A5D}" type="slidenum">
              <a:rPr lang="en-US" smtClean="0"/>
              <a:pPr/>
              <a:t>2</a:t>
            </a:fld>
            <a:endParaRPr lang="en-US"/>
          </a:p>
        </p:txBody>
      </p:sp>
      <p:sp>
        <p:nvSpPr>
          <p:cNvPr id="9" name="Title 1">
            <a:extLst>
              <a:ext uri="{FF2B5EF4-FFF2-40B4-BE49-F238E27FC236}">
                <a16:creationId xmlns:a16="http://schemas.microsoft.com/office/drawing/2014/main" id="{FB150ECC-053D-F690-E9A3-A803C3C36749}"/>
              </a:ext>
            </a:extLst>
          </p:cNvPr>
          <p:cNvSpPr txBox="1">
            <a:spLocks/>
          </p:cNvSpPr>
          <p:nvPr/>
        </p:nvSpPr>
        <p:spPr bwMode="white">
          <a:xfrm>
            <a:off x="394907" y="262163"/>
            <a:ext cx="10972800" cy="377030"/>
          </a:xfrm>
          <a:prstGeom prst="rect">
            <a:avLst/>
          </a:prstGeom>
        </p:spPr>
        <p:txBody>
          <a:bodyPr vert="horz" lIns="0" tIns="0" rIns="0" bIns="0" rtlCol="0" anchor="t">
            <a:noAutofit/>
          </a:bodyPr>
          <a:lst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a:lstStyle>
          <a:p>
            <a:r>
              <a:rPr lang="en-US" dirty="0"/>
              <a:t>                                        Summary of the Final Solution</a:t>
            </a:r>
          </a:p>
        </p:txBody>
      </p:sp>
      <p:grpSp>
        <p:nvGrpSpPr>
          <p:cNvPr id="6" name="Group 5">
            <a:extLst>
              <a:ext uri="{FF2B5EF4-FFF2-40B4-BE49-F238E27FC236}">
                <a16:creationId xmlns:a16="http://schemas.microsoft.com/office/drawing/2014/main" id="{424AA665-E89F-EDC2-A642-275FE8EB6414}"/>
              </a:ext>
            </a:extLst>
          </p:cNvPr>
          <p:cNvGrpSpPr/>
          <p:nvPr/>
        </p:nvGrpSpPr>
        <p:grpSpPr>
          <a:xfrm>
            <a:off x="6548969" y="853475"/>
            <a:ext cx="2665547" cy="5909991"/>
            <a:chOff x="394907" y="1122985"/>
            <a:chExt cx="2705101" cy="5379940"/>
          </a:xfrm>
        </p:grpSpPr>
        <p:grpSp>
          <p:nvGrpSpPr>
            <p:cNvPr id="14" name="Group 13">
              <a:extLst>
                <a:ext uri="{FF2B5EF4-FFF2-40B4-BE49-F238E27FC236}">
                  <a16:creationId xmlns:a16="http://schemas.microsoft.com/office/drawing/2014/main" id="{A81F0E78-ADB7-7AE2-BBE6-6651852B2417}"/>
                </a:ext>
              </a:extLst>
            </p:cNvPr>
            <p:cNvGrpSpPr/>
            <p:nvPr/>
          </p:nvGrpSpPr>
          <p:grpSpPr>
            <a:xfrm>
              <a:off x="394907" y="1122985"/>
              <a:ext cx="2705101" cy="4906645"/>
              <a:chOff x="523875" y="1362075"/>
              <a:chExt cx="2448722" cy="4906645"/>
            </a:xfrm>
          </p:grpSpPr>
          <p:sp>
            <p:nvSpPr>
              <p:cNvPr id="7" name="Rectangle 6">
                <a:extLst>
                  <a:ext uri="{FF2B5EF4-FFF2-40B4-BE49-F238E27FC236}">
                    <a16:creationId xmlns:a16="http://schemas.microsoft.com/office/drawing/2014/main" id="{4F5AF685-6F96-DF90-D367-7F5E0ACD3960}"/>
                  </a:ext>
                </a:extLst>
              </p:cNvPr>
              <p:cNvSpPr/>
              <p:nvPr/>
            </p:nvSpPr>
            <p:spPr>
              <a:xfrm>
                <a:off x="523875" y="1362075"/>
                <a:ext cx="2448722" cy="490664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0027D4-AB79-553F-7B4D-D55E652C6736}"/>
                  </a:ext>
                </a:extLst>
              </p:cNvPr>
              <p:cNvSpPr/>
              <p:nvPr/>
            </p:nvSpPr>
            <p:spPr>
              <a:xfrm>
                <a:off x="523875" y="1362075"/>
                <a:ext cx="2448721" cy="6000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Modeling Technique</a:t>
                </a:r>
              </a:p>
            </p:txBody>
          </p:sp>
        </p:grpSp>
        <p:sp>
          <p:nvSpPr>
            <p:cNvPr id="28" name="TextBox 27">
              <a:extLst>
                <a:ext uri="{FF2B5EF4-FFF2-40B4-BE49-F238E27FC236}">
                  <a16:creationId xmlns:a16="http://schemas.microsoft.com/office/drawing/2014/main" id="{6602BABA-CE48-2CD4-825D-3EA4E95CEE43}"/>
                </a:ext>
              </a:extLst>
            </p:cNvPr>
            <p:cNvSpPr txBox="1"/>
            <p:nvPr/>
          </p:nvSpPr>
          <p:spPr>
            <a:xfrm>
              <a:off x="523971" y="1711012"/>
              <a:ext cx="2446971" cy="4791913"/>
            </a:xfrm>
            <a:prstGeom prst="rect">
              <a:avLst/>
            </a:prstGeom>
            <a:noFill/>
          </p:spPr>
          <p:txBody>
            <a:bodyPr wrap="square" lIns="0" tIns="0" rIns="0" bIns="0" rtlCol="0">
              <a:spAutoFit/>
            </a:bodyPr>
            <a:lstStyle/>
            <a:p>
              <a:r>
                <a:rPr lang="en-US" sz="1400" dirty="0"/>
                <a:t>A </a:t>
              </a:r>
              <a:r>
                <a:rPr lang="en-US" sz="1400" b="1" dirty="0"/>
                <a:t>Hybrid Ensemble of </a:t>
              </a:r>
              <a:r>
                <a:rPr lang="en-US" sz="1400" b="1" dirty="0" err="1"/>
                <a:t>XGBoost</a:t>
              </a:r>
              <a:r>
                <a:rPr lang="en-US" sz="1400" b="1" dirty="0"/>
                <a:t> and </a:t>
              </a:r>
              <a:r>
                <a:rPr lang="en-US" sz="1400" b="1" dirty="0" err="1"/>
                <a:t>LightGBM</a:t>
              </a:r>
              <a:r>
                <a:rPr lang="en-US" sz="1400" dirty="0"/>
                <a:t> was selected as the final solution. This approach was chosen because it combines the unique strengths of both algorithms—</a:t>
              </a:r>
              <a:r>
                <a:rPr lang="en-US" sz="1400" dirty="0" err="1"/>
                <a:t>XGBoost's</a:t>
              </a:r>
              <a:r>
                <a:rPr lang="en-US" sz="1400" dirty="0"/>
                <a:t> precision-focused pairwise ranking and </a:t>
              </a:r>
              <a:r>
                <a:rPr lang="en-US" sz="1400" dirty="0" err="1"/>
                <a:t>LightGBM's</a:t>
              </a:r>
              <a:r>
                <a:rPr lang="en-US" sz="1400" dirty="0"/>
                <a:t> high-speed probability scoring. This synergy produced a final ranked list with a superior </a:t>
              </a:r>
              <a:r>
                <a:rPr lang="en-US" sz="1400" b="1" dirty="0"/>
                <a:t>Mean Average Precision (MAP)</a:t>
              </a:r>
              <a:r>
                <a:rPr lang="en-US" sz="1400" dirty="0"/>
                <a:t> score, demonstrating its enhanced ability to accurately prioritize the most relevant offers for each customer. The ensemble not only improved ranking effectiveness but also maintained scalability across large and diverse datasets.</a:t>
              </a:r>
            </a:p>
            <a:p>
              <a:pPr algn="l"/>
              <a:endParaRPr lang="en-US" sz="1400" dirty="0">
                <a:solidFill>
                  <a:schemeClr val="bg2"/>
                </a:solidFill>
                <a:latin typeface="BentonSans Regular" panose="02000503000000020004" pitchFamily="2" charset="0"/>
              </a:endParaRPr>
            </a:p>
          </p:txBody>
        </p:sp>
      </p:grpSp>
      <p:sp>
        <p:nvSpPr>
          <p:cNvPr id="35" name="TextBox 34">
            <a:extLst>
              <a:ext uri="{FF2B5EF4-FFF2-40B4-BE49-F238E27FC236}">
                <a16:creationId xmlns:a16="http://schemas.microsoft.com/office/drawing/2014/main" id="{B75DE841-DFE4-DA81-5DB8-33521551CA20}"/>
              </a:ext>
            </a:extLst>
          </p:cNvPr>
          <p:cNvSpPr txBox="1"/>
          <p:nvPr/>
        </p:nvSpPr>
        <p:spPr>
          <a:xfrm>
            <a:off x="6096000" y="3065912"/>
            <a:ext cx="2446971" cy="246221"/>
          </a:xfrm>
          <a:prstGeom prst="rect">
            <a:avLst/>
          </a:prstGeom>
          <a:noFill/>
        </p:spPr>
        <p:txBody>
          <a:bodyPr wrap="square" lIns="0" tIns="0" rIns="0" bIns="0" rtlCol="0">
            <a:spAutoFit/>
          </a:bodyPr>
          <a:lstStyle/>
          <a:p>
            <a:pPr algn="ctr"/>
            <a:r>
              <a:rPr lang="en-US" sz="1600" i="0" dirty="0">
                <a:solidFill>
                  <a:schemeClr val="accent3"/>
                </a:solidFill>
                <a:latin typeface="BentonSans Regular" panose="02000503000000020004" pitchFamily="2" charset="0"/>
              </a:rPr>
              <a:t> </a:t>
            </a:r>
            <a:endParaRPr lang="en-US" sz="1600" b="1" i="0" dirty="0">
              <a:solidFill>
                <a:srgbClr val="00B050"/>
              </a:solidFill>
              <a:latin typeface="BentonSans Regular" panose="02000503000000020004" pitchFamily="2" charset="0"/>
            </a:endParaRPr>
          </a:p>
        </p:txBody>
      </p:sp>
      <p:grpSp>
        <p:nvGrpSpPr>
          <p:cNvPr id="11" name="Group 10">
            <a:extLst>
              <a:ext uri="{FF2B5EF4-FFF2-40B4-BE49-F238E27FC236}">
                <a16:creationId xmlns:a16="http://schemas.microsoft.com/office/drawing/2014/main" id="{DB89F4FA-FC6D-194D-DC02-20993DD6298C}"/>
              </a:ext>
            </a:extLst>
          </p:cNvPr>
          <p:cNvGrpSpPr/>
          <p:nvPr/>
        </p:nvGrpSpPr>
        <p:grpSpPr>
          <a:xfrm>
            <a:off x="3902678" y="853476"/>
            <a:ext cx="2193322" cy="5404926"/>
            <a:chOff x="8757856" y="1122982"/>
            <a:chExt cx="2705101" cy="5011346"/>
          </a:xfrm>
        </p:grpSpPr>
        <p:grpSp>
          <p:nvGrpSpPr>
            <p:cNvPr id="25" name="Group 24">
              <a:extLst>
                <a:ext uri="{FF2B5EF4-FFF2-40B4-BE49-F238E27FC236}">
                  <a16:creationId xmlns:a16="http://schemas.microsoft.com/office/drawing/2014/main" id="{26579CEF-E16A-77A5-690B-E83E53A5989B}"/>
                </a:ext>
              </a:extLst>
            </p:cNvPr>
            <p:cNvGrpSpPr/>
            <p:nvPr/>
          </p:nvGrpSpPr>
          <p:grpSpPr>
            <a:xfrm>
              <a:off x="8757856" y="1122982"/>
              <a:ext cx="2705101" cy="4906645"/>
              <a:chOff x="523875" y="1362075"/>
              <a:chExt cx="2448722" cy="4906645"/>
            </a:xfrm>
          </p:grpSpPr>
          <p:sp>
            <p:nvSpPr>
              <p:cNvPr id="26" name="Rectangle 25">
                <a:extLst>
                  <a:ext uri="{FF2B5EF4-FFF2-40B4-BE49-F238E27FC236}">
                    <a16:creationId xmlns:a16="http://schemas.microsoft.com/office/drawing/2014/main" id="{DF2018E0-3DE0-6E21-0385-2F071FBD37AA}"/>
                  </a:ext>
                </a:extLst>
              </p:cNvPr>
              <p:cNvSpPr/>
              <p:nvPr/>
            </p:nvSpPr>
            <p:spPr>
              <a:xfrm>
                <a:off x="523875" y="1362075"/>
                <a:ext cx="2448722" cy="490664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71D7747-551D-2E04-538A-D3A6233884AE}"/>
                  </a:ext>
                </a:extLst>
              </p:cNvPr>
              <p:cNvSpPr/>
              <p:nvPr/>
            </p:nvSpPr>
            <p:spPr>
              <a:xfrm>
                <a:off x="523875" y="1362075"/>
                <a:ext cx="2448721" cy="6000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Sampling</a:t>
                </a:r>
              </a:p>
            </p:txBody>
          </p:sp>
        </p:grpSp>
        <p:sp>
          <p:nvSpPr>
            <p:cNvPr id="40" name="TextBox 39">
              <a:extLst>
                <a:ext uri="{FF2B5EF4-FFF2-40B4-BE49-F238E27FC236}">
                  <a16:creationId xmlns:a16="http://schemas.microsoft.com/office/drawing/2014/main" id="{2A05BF50-E0C4-15A1-87CB-ED0732DB4904}"/>
                </a:ext>
              </a:extLst>
            </p:cNvPr>
            <p:cNvSpPr txBox="1"/>
            <p:nvPr/>
          </p:nvSpPr>
          <p:spPr>
            <a:xfrm>
              <a:off x="8817066" y="1739712"/>
              <a:ext cx="2645890" cy="4394616"/>
            </a:xfrm>
            <a:prstGeom prst="rect">
              <a:avLst/>
            </a:prstGeom>
            <a:noFill/>
          </p:spPr>
          <p:txBody>
            <a:bodyPr wrap="square" lIns="0" tIns="0" rIns="0" bIns="0" rtlCol="0">
              <a:spAutoFit/>
            </a:bodyPr>
            <a:lstStyle/>
            <a:p>
              <a:r>
                <a:rPr lang="en-IN" sz="1400" dirty="0"/>
                <a:t>To address severe class imbalance (click vs. non-click), we integrated sampling into our training pipeline:</a:t>
              </a:r>
            </a:p>
            <a:p>
              <a:endParaRPr lang="en-IN" sz="1400" dirty="0"/>
            </a:p>
            <a:p>
              <a:r>
                <a:rPr lang="en-IN" sz="1400" b="1" dirty="0"/>
                <a:t>Oversampling (SMOTE, ADASYN):</a:t>
              </a:r>
              <a:r>
                <a:rPr lang="en-IN" sz="1400" dirty="0"/>
                <a:t> Generated synthetic minority (click) samples to aid learning.</a:t>
              </a:r>
            </a:p>
            <a:p>
              <a:r>
                <a:rPr lang="en-IN" sz="1400" b="1" dirty="0" err="1"/>
                <a:t>Undersampling</a:t>
              </a:r>
              <a:r>
                <a:rPr lang="en-IN" sz="1400" b="1" dirty="0"/>
                <a:t> (</a:t>
              </a:r>
              <a:r>
                <a:rPr lang="en-IN" sz="1400" b="1" dirty="0" err="1"/>
                <a:t>RandomUnderSampler</a:t>
              </a:r>
              <a:r>
                <a:rPr lang="en-IN" sz="1400" b="1" dirty="0"/>
                <a:t>, </a:t>
              </a:r>
              <a:r>
                <a:rPr lang="en-IN" sz="1400" b="1" dirty="0" err="1"/>
                <a:t>NearMiss</a:t>
              </a:r>
              <a:r>
                <a:rPr lang="en-IN" sz="1400" b="1" dirty="0"/>
                <a:t>):</a:t>
              </a:r>
              <a:r>
                <a:rPr lang="en-IN" sz="1400" dirty="0"/>
                <a:t> Reduced majority class to focus on meaningful minority patterns.</a:t>
              </a:r>
            </a:p>
            <a:p>
              <a:r>
                <a:rPr lang="en-IN" sz="1400" b="1" dirty="0"/>
                <a:t>Hybrid (SMOTEENN, </a:t>
              </a:r>
              <a:r>
                <a:rPr lang="en-IN" sz="1400" b="1" dirty="0" err="1"/>
                <a:t>SMOTETomek</a:t>
              </a:r>
              <a:r>
                <a:rPr lang="en-IN" sz="1400" b="1" dirty="0"/>
                <a:t>):</a:t>
              </a:r>
              <a:r>
                <a:rPr lang="en-IN" sz="1400" dirty="0"/>
                <a:t> Combined both to clean noise and enhance signal quality.</a:t>
              </a:r>
            </a:p>
            <a:p>
              <a:endParaRPr lang="en-US" sz="1400" dirty="0">
                <a:solidFill>
                  <a:schemeClr val="bg2"/>
                </a:solidFill>
                <a:latin typeface="BentonSans Regular" panose="02000503000000020004" pitchFamily="2" charset="0"/>
              </a:endParaRPr>
            </a:p>
          </p:txBody>
        </p:sp>
      </p:grpSp>
      <p:grpSp>
        <p:nvGrpSpPr>
          <p:cNvPr id="10" name="Group 9">
            <a:extLst>
              <a:ext uri="{FF2B5EF4-FFF2-40B4-BE49-F238E27FC236}">
                <a16:creationId xmlns:a16="http://schemas.microsoft.com/office/drawing/2014/main" id="{B33B799F-EA60-3A91-0162-AEF6011D2376}"/>
              </a:ext>
            </a:extLst>
          </p:cNvPr>
          <p:cNvGrpSpPr/>
          <p:nvPr/>
        </p:nvGrpSpPr>
        <p:grpSpPr>
          <a:xfrm>
            <a:off x="558979" y="853476"/>
            <a:ext cx="2866398" cy="5474605"/>
            <a:chOff x="5754348" y="1122983"/>
            <a:chExt cx="3087332" cy="5151226"/>
          </a:xfrm>
        </p:grpSpPr>
        <p:grpSp>
          <p:nvGrpSpPr>
            <p:cNvPr id="19" name="Group 18">
              <a:extLst>
                <a:ext uri="{FF2B5EF4-FFF2-40B4-BE49-F238E27FC236}">
                  <a16:creationId xmlns:a16="http://schemas.microsoft.com/office/drawing/2014/main" id="{F732C4A6-D691-3019-07C2-0A21734B4510}"/>
                </a:ext>
              </a:extLst>
            </p:cNvPr>
            <p:cNvGrpSpPr/>
            <p:nvPr/>
          </p:nvGrpSpPr>
          <p:grpSpPr>
            <a:xfrm>
              <a:off x="5754348" y="1122983"/>
              <a:ext cx="3087332" cy="4906645"/>
              <a:chOff x="331348" y="1362075"/>
              <a:chExt cx="2794727" cy="4906645"/>
            </a:xfrm>
          </p:grpSpPr>
          <p:sp>
            <p:nvSpPr>
              <p:cNvPr id="22" name="Rectangle 21">
                <a:extLst>
                  <a:ext uri="{FF2B5EF4-FFF2-40B4-BE49-F238E27FC236}">
                    <a16:creationId xmlns:a16="http://schemas.microsoft.com/office/drawing/2014/main" id="{9A7EEEEF-DB35-CF2A-F7FA-D15626AE392B}"/>
                  </a:ext>
                </a:extLst>
              </p:cNvPr>
              <p:cNvSpPr/>
              <p:nvPr/>
            </p:nvSpPr>
            <p:spPr>
              <a:xfrm>
                <a:off x="331348" y="1362075"/>
                <a:ext cx="2779404" cy="490664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B397D06-18BC-525E-EDD3-9EEE4F21A64A}"/>
                  </a:ext>
                </a:extLst>
              </p:cNvPr>
              <p:cNvSpPr/>
              <p:nvPr/>
            </p:nvSpPr>
            <p:spPr>
              <a:xfrm>
                <a:off x="346672" y="1362075"/>
                <a:ext cx="2779403" cy="6000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Feature Engineering</a:t>
                </a:r>
              </a:p>
            </p:txBody>
          </p:sp>
        </p:grpSp>
        <p:sp>
          <p:nvSpPr>
            <p:cNvPr id="4" name="TextBox 3">
              <a:extLst>
                <a:ext uri="{FF2B5EF4-FFF2-40B4-BE49-F238E27FC236}">
                  <a16:creationId xmlns:a16="http://schemas.microsoft.com/office/drawing/2014/main" id="{3762DB2F-08CC-E7C2-FD0F-76C1540BF4C5}"/>
                </a:ext>
              </a:extLst>
            </p:cNvPr>
            <p:cNvSpPr txBox="1"/>
            <p:nvPr/>
          </p:nvSpPr>
          <p:spPr>
            <a:xfrm>
              <a:off x="5771277" y="1727543"/>
              <a:ext cx="3053475" cy="4546666"/>
            </a:xfrm>
            <a:prstGeom prst="rect">
              <a:avLst/>
            </a:prstGeom>
            <a:noFill/>
          </p:spPr>
          <p:txBody>
            <a:bodyPr wrap="square">
              <a:spAutoFit/>
            </a:bodyPr>
            <a:lstStyle/>
            <a:p>
              <a:r>
                <a:rPr lang="en-US" sz="1400" dirty="0"/>
                <a:t>I engineered the following feature types to enrich model inputs and optimize ranking performance:</a:t>
              </a:r>
            </a:p>
            <a:p>
              <a:r>
                <a:rPr lang="en-US" sz="1400" b="1" dirty="0">
                  <a:solidFill>
                    <a:schemeClr val="accent5">
                      <a:lumMod val="10000"/>
                    </a:schemeClr>
                  </a:solidFill>
                </a:rPr>
                <a:t>1)Target Encoding</a:t>
              </a:r>
            </a:p>
            <a:p>
              <a:r>
                <a:rPr lang="en-US" sz="1400" b="1" dirty="0">
                  <a:solidFill>
                    <a:schemeClr val="accent5">
                      <a:lumMod val="10000"/>
                    </a:schemeClr>
                  </a:solidFill>
                </a:rPr>
                <a:t>2)Temporal Features</a:t>
              </a:r>
            </a:p>
            <a:p>
              <a:r>
                <a:rPr lang="en-US" sz="1400" b="1" dirty="0">
                  <a:solidFill>
                    <a:schemeClr val="accent5">
                      <a:lumMod val="10000"/>
                    </a:schemeClr>
                  </a:solidFill>
                </a:rPr>
                <a:t>3)Correlated Feature Clusters</a:t>
              </a:r>
            </a:p>
            <a:p>
              <a:r>
                <a:rPr lang="en-US" sz="1400" b="1" dirty="0">
                  <a:solidFill>
                    <a:schemeClr val="accent5">
                      <a:lumMod val="10000"/>
                    </a:schemeClr>
                  </a:solidFill>
                </a:rPr>
                <a:t>4)Transaction History Features</a:t>
              </a:r>
            </a:p>
            <a:p>
              <a:r>
                <a:rPr lang="en-US" sz="1400" b="1" dirty="0">
                  <a:solidFill>
                    <a:schemeClr val="accent5">
                      <a:lumMod val="10000"/>
                    </a:schemeClr>
                  </a:solidFill>
                </a:rPr>
                <a:t>5)Historical CTR Features</a:t>
              </a:r>
            </a:p>
            <a:p>
              <a:r>
                <a:rPr lang="en-US" sz="1400" b="1" dirty="0">
                  <a:solidFill>
                    <a:schemeClr val="accent5">
                      <a:lumMod val="10000"/>
                    </a:schemeClr>
                  </a:solidFill>
                </a:rPr>
                <a:t>6)Industry-Specific Features</a:t>
              </a:r>
            </a:p>
            <a:p>
              <a:r>
                <a:rPr lang="en-US" sz="1400" b="1" dirty="0">
                  <a:solidFill>
                    <a:schemeClr val="accent5">
                      <a:lumMod val="10000"/>
                    </a:schemeClr>
                  </a:solidFill>
                </a:rPr>
                <a:t>7)Customer Engagement Metrics</a:t>
              </a:r>
            </a:p>
            <a:p>
              <a:r>
                <a:rPr lang="en-US" sz="1400" b="1" dirty="0">
                  <a:solidFill>
                    <a:schemeClr val="accent5">
                      <a:lumMod val="10000"/>
                    </a:schemeClr>
                  </a:solidFill>
                </a:rPr>
                <a:t>8)Interaction-Based Features</a:t>
              </a:r>
            </a:p>
            <a:p>
              <a:r>
                <a:rPr lang="en-US" sz="1400" b="1" dirty="0">
                  <a:solidFill>
                    <a:schemeClr val="accent5">
                      <a:lumMod val="10000"/>
                    </a:schemeClr>
                  </a:solidFill>
                </a:rPr>
                <a:t>9)CTR Aggregates</a:t>
              </a:r>
            </a:p>
            <a:p>
              <a:r>
                <a:rPr lang="en-US" sz="1400" b="1" dirty="0">
                  <a:solidFill>
                    <a:schemeClr val="accent5">
                      <a:lumMod val="10000"/>
                    </a:schemeClr>
                  </a:solidFill>
                </a:rPr>
                <a:t>10)Offer Metadata Features</a:t>
              </a:r>
            </a:p>
            <a:p>
              <a:r>
                <a:rPr lang="en-US" sz="1400" b="1" dirty="0">
                  <a:solidFill>
                    <a:schemeClr val="accent5">
                      <a:lumMod val="10000"/>
                    </a:schemeClr>
                  </a:solidFill>
                </a:rPr>
                <a:t>11)User-Offer Interaction     12)Ranking-Oriented Features</a:t>
              </a:r>
            </a:p>
            <a:p>
              <a:endParaRPr lang="en-US" sz="1400" b="1" dirty="0">
                <a:solidFill>
                  <a:schemeClr val="accent5">
                    <a:lumMod val="10000"/>
                  </a:schemeClr>
                </a:solidFill>
              </a:endParaRPr>
            </a:p>
            <a:p>
              <a:r>
                <a:rPr lang="en-US" sz="1400" dirty="0"/>
                <a:t>These features were designed to capture behavioral, temporal, and structural signals essential for high-quality offer ranking.</a:t>
              </a:r>
              <a:endParaRPr lang="en-US" sz="1400" dirty="0">
                <a:solidFill>
                  <a:schemeClr val="accent5">
                    <a:lumMod val="10000"/>
                  </a:schemeClr>
                </a:solidFill>
              </a:endParaRPr>
            </a:p>
            <a:p>
              <a:endParaRPr lang="en-US" sz="1400" dirty="0">
                <a:solidFill>
                  <a:schemeClr val="bg2"/>
                </a:solidFill>
                <a:latin typeface="BentonSans Regular" panose="02000503000000020004" pitchFamily="2" charset="0"/>
              </a:endParaRPr>
            </a:p>
          </p:txBody>
        </p:sp>
      </p:grpSp>
      <p:grpSp>
        <p:nvGrpSpPr>
          <p:cNvPr id="13" name="Group 12">
            <a:extLst>
              <a:ext uri="{FF2B5EF4-FFF2-40B4-BE49-F238E27FC236}">
                <a16:creationId xmlns:a16="http://schemas.microsoft.com/office/drawing/2014/main" id="{0748EEB1-5447-7821-D325-B4D62F31A637}"/>
              </a:ext>
            </a:extLst>
          </p:cNvPr>
          <p:cNvGrpSpPr/>
          <p:nvPr/>
        </p:nvGrpSpPr>
        <p:grpSpPr>
          <a:xfrm>
            <a:off x="9896843" y="825294"/>
            <a:ext cx="2011888" cy="5140878"/>
            <a:chOff x="8757436" y="1058158"/>
            <a:chExt cx="2705521" cy="4971469"/>
          </a:xfrm>
        </p:grpSpPr>
        <p:grpSp>
          <p:nvGrpSpPr>
            <p:cNvPr id="15" name="Group 14">
              <a:extLst>
                <a:ext uri="{FF2B5EF4-FFF2-40B4-BE49-F238E27FC236}">
                  <a16:creationId xmlns:a16="http://schemas.microsoft.com/office/drawing/2014/main" id="{1BA2D43A-E247-5FD3-CC62-839B43B27597}"/>
                </a:ext>
              </a:extLst>
            </p:cNvPr>
            <p:cNvGrpSpPr/>
            <p:nvPr/>
          </p:nvGrpSpPr>
          <p:grpSpPr>
            <a:xfrm>
              <a:off x="8757436" y="1058158"/>
              <a:ext cx="2705521" cy="4971469"/>
              <a:chOff x="523495" y="1297251"/>
              <a:chExt cx="2449102" cy="4971469"/>
            </a:xfrm>
          </p:grpSpPr>
          <p:sp>
            <p:nvSpPr>
              <p:cNvPr id="21" name="Rectangle 20">
                <a:extLst>
                  <a:ext uri="{FF2B5EF4-FFF2-40B4-BE49-F238E27FC236}">
                    <a16:creationId xmlns:a16="http://schemas.microsoft.com/office/drawing/2014/main" id="{D1E7225E-8553-804F-E3E8-5D29D8CB7E93}"/>
                  </a:ext>
                </a:extLst>
              </p:cNvPr>
              <p:cNvSpPr/>
              <p:nvPr/>
            </p:nvSpPr>
            <p:spPr>
              <a:xfrm>
                <a:off x="523875" y="1362075"/>
                <a:ext cx="2448722" cy="490664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FE53EC8-17B2-727E-80F5-A215AE8BD138}"/>
                  </a:ext>
                </a:extLst>
              </p:cNvPr>
              <p:cNvSpPr/>
              <p:nvPr/>
            </p:nvSpPr>
            <p:spPr>
              <a:xfrm>
                <a:off x="523495" y="1297251"/>
                <a:ext cx="2448721" cy="80729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t>Research-Driven Feature Engineering </a:t>
                </a:r>
                <a:endParaRPr lang="en-US" sz="1600" dirty="0"/>
              </a:p>
            </p:txBody>
          </p:sp>
        </p:grpSp>
        <p:sp>
          <p:nvSpPr>
            <p:cNvPr id="20" name="TextBox 19">
              <a:extLst>
                <a:ext uri="{FF2B5EF4-FFF2-40B4-BE49-F238E27FC236}">
                  <a16:creationId xmlns:a16="http://schemas.microsoft.com/office/drawing/2014/main" id="{208598F2-62C3-F57C-DC98-DB5DC6EAD219}"/>
                </a:ext>
              </a:extLst>
            </p:cNvPr>
            <p:cNvSpPr txBox="1"/>
            <p:nvPr/>
          </p:nvSpPr>
          <p:spPr>
            <a:xfrm>
              <a:off x="8886919" y="1826106"/>
              <a:ext cx="2446972" cy="208344"/>
            </a:xfrm>
            <a:prstGeom prst="rect">
              <a:avLst/>
            </a:prstGeom>
            <a:noFill/>
          </p:spPr>
          <p:txBody>
            <a:bodyPr wrap="square" lIns="0" tIns="0" rIns="0" bIns="0" rtlCol="0">
              <a:spAutoFit/>
            </a:bodyPr>
            <a:lstStyle/>
            <a:p>
              <a:endParaRPr lang="en-US" sz="1400" dirty="0">
                <a:solidFill>
                  <a:schemeClr val="bg2"/>
                </a:solidFill>
                <a:latin typeface="BentonSans Regular" panose="02000503000000020004" pitchFamily="2" charset="0"/>
              </a:endParaRPr>
            </a:p>
          </p:txBody>
        </p:sp>
      </p:grpSp>
      <p:sp>
        <p:nvSpPr>
          <p:cNvPr id="31" name="TextBox 30">
            <a:extLst>
              <a:ext uri="{FF2B5EF4-FFF2-40B4-BE49-F238E27FC236}">
                <a16:creationId xmlns:a16="http://schemas.microsoft.com/office/drawing/2014/main" id="{B075553F-BE12-55C9-7004-5E77C1A6C65F}"/>
              </a:ext>
            </a:extLst>
          </p:cNvPr>
          <p:cNvSpPr txBox="1"/>
          <p:nvPr/>
        </p:nvSpPr>
        <p:spPr>
          <a:xfrm>
            <a:off x="9896844" y="1759565"/>
            <a:ext cx="2168893" cy="4185761"/>
          </a:xfrm>
          <a:prstGeom prst="rect">
            <a:avLst/>
          </a:prstGeom>
          <a:noFill/>
        </p:spPr>
        <p:txBody>
          <a:bodyPr wrap="square">
            <a:spAutoFit/>
          </a:bodyPr>
          <a:lstStyle/>
          <a:p>
            <a:r>
              <a:rPr lang="en-US" sz="1400" b="1" dirty="0"/>
              <a:t>Multi-Armed Bandit &amp; Listwise Utility Features:</a:t>
            </a:r>
            <a:r>
              <a:rPr lang="en-US" sz="1400" dirty="0"/>
              <a:t> Integrated UCB scores and listwise utility (WSDM '23, SIGIR ‘23) to jointly optimize exploration and exploitation evaluating offer value in ranked list context.</a:t>
            </a:r>
          </a:p>
          <a:p>
            <a:endParaRPr lang="en-US" sz="1400" dirty="0"/>
          </a:p>
          <a:p>
            <a:r>
              <a:rPr lang="en-IN" sz="1400" b="1" dirty="0"/>
              <a:t>Dynamic Temporal </a:t>
            </a:r>
            <a:r>
              <a:rPr lang="en-IN" sz="1400" b="1" dirty="0" err="1"/>
              <a:t>Modeling</a:t>
            </a:r>
            <a:r>
              <a:rPr lang="en-IN" sz="1400" b="1" dirty="0"/>
              <a:t>: </a:t>
            </a:r>
            <a:r>
              <a:rPr lang="en-US" sz="1400" dirty="0"/>
              <a:t>Used cyclical (</a:t>
            </a:r>
            <a:r>
              <a:rPr lang="en-US" sz="1400" dirty="0" err="1"/>
              <a:t>RecSys</a:t>
            </a:r>
            <a:r>
              <a:rPr lang="en-US" sz="1400" dirty="0"/>
              <a:t> '23) and exponential decay features (Amazon Personalize) to model time-dependent patterns and urgency.</a:t>
            </a:r>
            <a:endParaRPr lang="en-IN" sz="1400" b="1" dirty="0"/>
          </a:p>
        </p:txBody>
      </p:sp>
    </p:spTree>
    <p:extLst>
      <p:ext uri="{BB962C8B-B14F-4D97-AF65-F5344CB8AC3E}">
        <p14:creationId xmlns:p14="http://schemas.microsoft.com/office/powerpoint/2010/main" val="352857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3B0EF1EF-B355-03E5-533B-5D038387A66E}"/>
              </a:ext>
            </a:extLst>
          </p:cNvPr>
          <p:cNvSpPr>
            <a:spLocks noGrp="1"/>
          </p:cNvSpPr>
          <p:nvPr>
            <p:ph type="title"/>
          </p:nvPr>
        </p:nvSpPr>
        <p:spPr>
          <a:xfrm>
            <a:off x="497335" y="0"/>
            <a:ext cx="10972800" cy="996795"/>
          </a:xfrm>
        </p:spPr>
        <p:txBody>
          <a:bodyPr/>
          <a:lstStyle/>
          <a:p>
            <a:r>
              <a:rPr lang="en-US" dirty="0"/>
              <a:t>Feature Engineering &amp; Selection (Max 2 slides)</a:t>
            </a:r>
          </a:p>
        </p:txBody>
      </p:sp>
      <p:graphicFrame>
        <p:nvGraphicFramePr>
          <p:cNvPr id="5" name="Chart 4">
            <a:extLst>
              <a:ext uri="{FF2B5EF4-FFF2-40B4-BE49-F238E27FC236}">
                <a16:creationId xmlns:a16="http://schemas.microsoft.com/office/drawing/2014/main" id="{24E0FC7A-021E-FCD8-A9A8-8B1A0870C385}"/>
              </a:ext>
            </a:extLst>
          </p:cNvPr>
          <p:cNvGraphicFramePr/>
          <p:nvPr>
            <p:extLst>
              <p:ext uri="{D42A27DB-BD31-4B8C-83A1-F6EECF244321}">
                <p14:modId xmlns:p14="http://schemas.microsoft.com/office/powerpoint/2010/main" val="2578530548"/>
              </p:ext>
            </p:extLst>
          </p:nvPr>
        </p:nvGraphicFramePr>
        <p:xfrm>
          <a:off x="6702539" y="4079282"/>
          <a:ext cx="5083970" cy="23593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86E8B3D5-52DE-3191-7893-80AC6156CED5}"/>
              </a:ext>
            </a:extLst>
          </p:cNvPr>
          <p:cNvGraphicFramePr>
            <a:graphicFrameLocks noGrp="1"/>
          </p:cNvGraphicFramePr>
          <p:nvPr>
            <p:extLst>
              <p:ext uri="{D42A27DB-BD31-4B8C-83A1-F6EECF244321}">
                <p14:modId xmlns:p14="http://schemas.microsoft.com/office/powerpoint/2010/main" val="653540585"/>
              </p:ext>
            </p:extLst>
          </p:nvPr>
        </p:nvGraphicFramePr>
        <p:xfrm>
          <a:off x="497335" y="379283"/>
          <a:ext cx="10972800" cy="2961640"/>
        </p:xfrm>
        <a:graphic>
          <a:graphicData uri="http://schemas.openxmlformats.org/drawingml/2006/table">
            <a:tbl>
              <a:tblPr firstRow="1" bandRow="1">
                <a:tableStyleId>{5C22544A-7EE6-4342-B048-85BDC9FD1C3A}</a:tableStyleId>
              </a:tblPr>
              <a:tblGrid>
                <a:gridCol w="1356205">
                  <a:extLst>
                    <a:ext uri="{9D8B030D-6E8A-4147-A177-3AD203B41FA5}">
                      <a16:colId xmlns:a16="http://schemas.microsoft.com/office/drawing/2014/main" val="639846821"/>
                    </a:ext>
                  </a:extLst>
                </a:gridCol>
                <a:gridCol w="3172379">
                  <a:extLst>
                    <a:ext uri="{9D8B030D-6E8A-4147-A177-3AD203B41FA5}">
                      <a16:colId xmlns:a16="http://schemas.microsoft.com/office/drawing/2014/main" val="1821067938"/>
                    </a:ext>
                  </a:extLst>
                </a:gridCol>
                <a:gridCol w="6444216">
                  <a:extLst>
                    <a:ext uri="{9D8B030D-6E8A-4147-A177-3AD203B41FA5}">
                      <a16:colId xmlns:a16="http://schemas.microsoft.com/office/drawing/2014/main" val="2310798472"/>
                    </a:ext>
                  </a:extLst>
                </a:gridCol>
              </a:tblGrid>
              <a:tr h="370840">
                <a:tc>
                  <a:txBody>
                    <a:bodyPr/>
                    <a:lstStyle/>
                    <a:p>
                      <a:r>
                        <a:rPr lang="en-US" dirty="0"/>
                        <a:t>  </a:t>
                      </a:r>
                      <a:r>
                        <a:rPr lang="en-US" dirty="0" err="1"/>
                        <a:t>S.No</a:t>
                      </a:r>
                      <a:endParaRPr lang="en-IN" dirty="0"/>
                    </a:p>
                  </a:txBody>
                  <a:tcPr/>
                </a:tc>
                <a:tc>
                  <a:txBody>
                    <a:bodyPr/>
                    <a:lstStyle/>
                    <a:p>
                      <a:r>
                        <a:rPr lang="en-US" dirty="0"/>
                        <a:t>      Derived Features</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2812273941"/>
                  </a:ext>
                </a:extLst>
              </a:tr>
              <a:tr h="370840">
                <a:tc>
                  <a:txBody>
                    <a:bodyPr/>
                    <a:lstStyle/>
                    <a:p>
                      <a:r>
                        <a:rPr lang="en-US" sz="1400" dirty="0"/>
                        <a:t>1</a:t>
                      </a:r>
                    </a:p>
                  </a:txBody>
                  <a:tcPr/>
                </a:tc>
                <a:tc>
                  <a:txBody>
                    <a:bodyPr/>
                    <a:lstStyle/>
                    <a:p>
                      <a:r>
                        <a:rPr lang="en-IN" sz="1400" dirty="0" err="1"/>
                        <a:t>time_since_last_interaction</a:t>
                      </a:r>
                      <a:endParaRPr lang="en-IN" sz="1400" dirty="0"/>
                    </a:p>
                  </a:txBody>
                  <a:tcPr/>
                </a:tc>
                <a:tc>
                  <a:txBody>
                    <a:bodyPr/>
                    <a:lstStyle/>
                    <a:p>
                      <a:r>
                        <a:rPr lang="en-US" sz="1400" dirty="0"/>
                        <a:t>Time elapsed (in hours) since the user's last activity. This is a powerful measure of user recency.</a:t>
                      </a:r>
                      <a:endParaRPr lang="en-IN" sz="1400" dirty="0"/>
                    </a:p>
                  </a:txBody>
                  <a:tcPr/>
                </a:tc>
                <a:extLst>
                  <a:ext uri="{0D108BD9-81ED-4DB2-BD59-A6C34878D82A}">
                    <a16:rowId xmlns:a16="http://schemas.microsoft.com/office/drawing/2014/main" val="1972323867"/>
                  </a:ext>
                </a:extLst>
              </a:tr>
              <a:tr h="370840">
                <a:tc>
                  <a:txBody>
                    <a:bodyPr/>
                    <a:lstStyle/>
                    <a:p>
                      <a:r>
                        <a:rPr lang="en-US" sz="1400" dirty="0"/>
                        <a:t>2</a:t>
                      </a:r>
                      <a:endParaRPr lang="en-IN" sz="1400" dirty="0"/>
                    </a:p>
                  </a:txBody>
                  <a:tcPr/>
                </a:tc>
                <a:tc>
                  <a:txBody>
                    <a:bodyPr/>
                    <a:lstStyle/>
                    <a:p>
                      <a:r>
                        <a:rPr lang="en-IN" sz="1400" dirty="0" err="1"/>
                        <a:t>session_length</a:t>
                      </a:r>
                      <a:endParaRPr lang="en-IN" sz="1400" dirty="0"/>
                    </a:p>
                  </a:txBody>
                  <a:tcPr/>
                </a:tc>
                <a:tc>
                  <a:txBody>
                    <a:bodyPr/>
                    <a:lstStyle/>
                    <a:p>
                      <a:r>
                        <a:rPr lang="en-US" sz="1400" dirty="0"/>
                        <a:t>The number of events within a user's session, which is defined by a 30-minute inactivity window. This captures user engagement.</a:t>
                      </a:r>
                      <a:endParaRPr lang="en-IN" sz="1400" dirty="0"/>
                    </a:p>
                  </a:txBody>
                  <a:tcPr/>
                </a:tc>
                <a:extLst>
                  <a:ext uri="{0D108BD9-81ED-4DB2-BD59-A6C34878D82A}">
                    <a16:rowId xmlns:a16="http://schemas.microsoft.com/office/drawing/2014/main" val="841101603"/>
                  </a:ext>
                </a:extLst>
              </a:tr>
              <a:tr h="370840">
                <a:tc>
                  <a:txBody>
                    <a:bodyPr/>
                    <a:lstStyle/>
                    <a:p>
                      <a:r>
                        <a:rPr lang="en-US" sz="1400" dirty="0"/>
                        <a:t>3</a:t>
                      </a:r>
                      <a:endParaRPr lang="en-IN" sz="1400" dirty="0"/>
                    </a:p>
                  </a:txBody>
                  <a:tcPr/>
                </a:tc>
                <a:tc>
                  <a:txBody>
                    <a:bodyPr/>
                    <a:lstStyle/>
                    <a:p>
                      <a:r>
                        <a:rPr lang="en-IN" sz="1400" dirty="0" err="1"/>
                        <a:t>offer_global_ctr</a:t>
                      </a:r>
                      <a:endParaRPr lang="en-IN" sz="1400" dirty="0"/>
                    </a:p>
                  </a:txBody>
                  <a:tcPr/>
                </a:tc>
                <a:tc>
                  <a:txBody>
                    <a:bodyPr/>
                    <a:lstStyle/>
                    <a:p>
                      <a:r>
                        <a:rPr lang="en-US" sz="1400" dirty="0"/>
                        <a:t>The historical Click-Through Rate (CTR) for a specific offer (id3) across all users, serving as a powerful popularity benchmark.</a:t>
                      </a:r>
                      <a:endParaRPr lang="en-IN" sz="1400" dirty="0"/>
                    </a:p>
                  </a:txBody>
                  <a:tcPr/>
                </a:tc>
                <a:extLst>
                  <a:ext uri="{0D108BD9-81ED-4DB2-BD59-A6C34878D82A}">
                    <a16:rowId xmlns:a16="http://schemas.microsoft.com/office/drawing/2014/main" val="2935820323"/>
                  </a:ext>
                </a:extLst>
              </a:tr>
              <a:tr h="370840">
                <a:tc>
                  <a:txBody>
                    <a:bodyPr/>
                    <a:lstStyle/>
                    <a:p>
                      <a:r>
                        <a:rPr lang="en-US" sz="1400" dirty="0"/>
                        <a:t>4</a:t>
                      </a:r>
                      <a:endParaRPr lang="en-IN" sz="1400" dirty="0"/>
                    </a:p>
                  </a:txBody>
                  <a:tcPr/>
                </a:tc>
                <a:tc>
                  <a:txBody>
                    <a:bodyPr/>
                    <a:lstStyle/>
                    <a:p>
                      <a:r>
                        <a:rPr lang="en-IN" sz="1400" dirty="0"/>
                        <a:t>id3_mean_rank</a:t>
                      </a:r>
                    </a:p>
                  </a:txBody>
                  <a:tcPr/>
                </a:tc>
                <a:tc>
                  <a:txBody>
                    <a:bodyPr/>
                    <a:lstStyle/>
                    <a:p>
                      <a:r>
                        <a:rPr lang="en-US" sz="1400" dirty="0"/>
                        <a:t>The rank of an offer's target-encoded value. This captures the relative predictive power of an offer compared to all other offers.</a:t>
                      </a:r>
                      <a:endParaRPr lang="en-IN" sz="1400" dirty="0"/>
                    </a:p>
                  </a:txBody>
                  <a:tcPr/>
                </a:tc>
                <a:extLst>
                  <a:ext uri="{0D108BD9-81ED-4DB2-BD59-A6C34878D82A}">
                    <a16:rowId xmlns:a16="http://schemas.microsoft.com/office/drawing/2014/main" val="350040770"/>
                  </a:ext>
                </a:extLst>
              </a:tr>
              <a:tr h="370840">
                <a:tc>
                  <a:txBody>
                    <a:bodyPr/>
                    <a:lstStyle/>
                    <a:p>
                      <a:r>
                        <a:rPr lang="en-US" sz="1400" dirty="0"/>
                        <a:t>5</a:t>
                      </a:r>
                      <a:endParaRPr lang="en-IN" sz="1400" dirty="0"/>
                    </a:p>
                  </a:txBody>
                  <a:tcPr/>
                </a:tc>
                <a:tc>
                  <a:txBody>
                    <a:bodyPr/>
                    <a:lstStyle/>
                    <a:p>
                      <a:r>
                        <a:rPr lang="en-IN" sz="1400" dirty="0" err="1"/>
                        <a:t>expiry_urgency</a:t>
                      </a:r>
                      <a:endParaRPr lang="en-IN" sz="1400" dirty="0"/>
                    </a:p>
                  </a:txBody>
                  <a:tcPr/>
                </a:tc>
                <a:tc>
                  <a:txBody>
                    <a:bodyPr/>
                    <a:lstStyle/>
                    <a:p>
                      <a:r>
                        <a:rPr lang="en-US" sz="1400" dirty="0"/>
                        <a:t>A feature that applies an exponential decay function based on the days until an offer expires. This creates a signal of urgency for offers ending soon.</a:t>
                      </a:r>
                      <a:endParaRPr lang="en-IN" sz="1400" dirty="0"/>
                    </a:p>
                  </a:txBody>
                  <a:tcPr/>
                </a:tc>
                <a:extLst>
                  <a:ext uri="{0D108BD9-81ED-4DB2-BD59-A6C34878D82A}">
                    <a16:rowId xmlns:a16="http://schemas.microsoft.com/office/drawing/2014/main" val="3287560823"/>
                  </a:ext>
                </a:extLst>
              </a:tr>
            </a:tbl>
          </a:graphicData>
        </a:graphic>
      </p:graphicFrame>
      <p:sp>
        <p:nvSpPr>
          <p:cNvPr id="14" name="TextBox 13">
            <a:extLst>
              <a:ext uri="{FF2B5EF4-FFF2-40B4-BE49-F238E27FC236}">
                <a16:creationId xmlns:a16="http://schemas.microsoft.com/office/drawing/2014/main" id="{51088CAB-67F5-3E19-CF95-7F3CFA9AC966}"/>
              </a:ext>
            </a:extLst>
          </p:cNvPr>
          <p:cNvSpPr txBox="1"/>
          <p:nvPr/>
        </p:nvSpPr>
        <p:spPr>
          <a:xfrm>
            <a:off x="203200" y="3517078"/>
            <a:ext cx="11684000" cy="3293209"/>
          </a:xfrm>
          <a:prstGeom prst="rect">
            <a:avLst/>
          </a:prstGeom>
          <a:noFill/>
        </p:spPr>
        <p:txBody>
          <a:bodyPr wrap="square">
            <a:spAutoFit/>
          </a:bodyPr>
          <a:lstStyle/>
          <a:p>
            <a:pPr>
              <a:buNone/>
            </a:pPr>
            <a:r>
              <a:rPr lang="en-US" sz="1600" dirty="0"/>
              <a:t>This solution was built on key innovation pillars including:</a:t>
            </a:r>
          </a:p>
          <a:p>
            <a:pPr>
              <a:buFont typeface="+mj-lt"/>
              <a:buAutoNum type="arabicPeriod"/>
            </a:pPr>
            <a:r>
              <a:rPr lang="en-US" sz="1600" b="1" dirty="0"/>
              <a:t>Smart Use of Time</a:t>
            </a:r>
            <a:r>
              <a:rPr lang="en-US" sz="1600" dirty="0"/>
              <a:t>: We created features like time since last interaction and also used its transformations like 1/√x to give more weight to recent actions. This helped the model understand that recent behavior matters more than older ones.</a:t>
            </a:r>
          </a:p>
          <a:p>
            <a:pPr>
              <a:buFont typeface="+mj-lt"/>
              <a:buAutoNum type="arabicPeriod"/>
            </a:pPr>
            <a:r>
              <a:rPr lang="en-US" sz="1600" b="1" dirty="0"/>
              <a:t>Behavior Signals</a:t>
            </a:r>
            <a:r>
              <a:rPr lang="en-US" sz="1600" dirty="0"/>
              <a:t>: We engineered smart features like session length, offer CTR, and user view counts. A key innovation was combining recency and session length to capture highly engaged users more accurately.</a:t>
            </a:r>
          </a:p>
          <a:p>
            <a:pPr>
              <a:buFont typeface="+mj-lt"/>
              <a:buAutoNum type="arabicPeriod"/>
            </a:pPr>
            <a:r>
              <a:rPr lang="en-US" sz="1600" b="1" dirty="0"/>
              <a:t>Clever Categorical Handling</a:t>
            </a:r>
            <a:r>
              <a:rPr lang="en-US" sz="1600" dirty="0"/>
              <a:t>: For non-numeric data like offer IDs, we used target encoding—turning them into meaningful numbers based on past performance. This made IDs informative instead of just labels.</a:t>
            </a:r>
          </a:p>
          <a:p>
            <a:pPr>
              <a:buFont typeface="+mj-lt"/>
              <a:buAutoNum type="arabicPeriod"/>
            </a:pPr>
            <a:r>
              <a:rPr lang="en-US" sz="1600" b="1" dirty="0"/>
              <a:t>Session-Aware Context Modeling</a:t>
            </a:r>
            <a:r>
              <a:rPr lang="en-US" sz="1600" dirty="0"/>
              <a:t>: We incorporated session position, type, and elapsed time to account for user stage and momentum within a browsing journey.</a:t>
            </a:r>
          </a:p>
          <a:p>
            <a:pPr>
              <a:buFont typeface="+mj-lt"/>
              <a:buAutoNum type="arabicPeriod"/>
            </a:pPr>
            <a:r>
              <a:rPr lang="en-US" sz="1600" b="1" dirty="0"/>
              <a:t>Cross-Feature Interaction Terms</a:t>
            </a:r>
            <a:r>
              <a:rPr lang="en-US" sz="1600" dirty="0"/>
              <a:t>: Custom combinations like </a:t>
            </a:r>
            <a:r>
              <a:rPr lang="en-IN" sz="1600" dirty="0" err="1"/>
              <a:t>user_views</a:t>
            </a:r>
            <a:r>
              <a:rPr lang="en-IN" sz="1600" dirty="0"/>
              <a:t> × </a:t>
            </a:r>
            <a:r>
              <a:rPr lang="en-IN" sz="1600" dirty="0" err="1"/>
              <a:t>ctr_bucket</a:t>
            </a:r>
            <a:r>
              <a:rPr lang="en-US" sz="1600" dirty="0"/>
              <a:t> and </a:t>
            </a:r>
            <a:r>
              <a:rPr lang="en-IN" sz="1600" dirty="0" err="1"/>
              <a:t>session_length</a:t>
            </a:r>
            <a:r>
              <a:rPr lang="en-IN" sz="1600" dirty="0"/>
              <a:t> / </a:t>
            </a:r>
            <a:r>
              <a:rPr lang="en-IN" sz="1600" dirty="0" err="1"/>
              <a:t>offer_rank</a:t>
            </a:r>
            <a:r>
              <a:rPr lang="en-IN" sz="1600" dirty="0"/>
              <a:t> </a:t>
            </a:r>
            <a:r>
              <a:rPr lang="en-US" sz="1600" dirty="0"/>
              <a:t>captured non-linear patterns and boosted ranking accuracy.</a:t>
            </a:r>
          </a:p>
          <a:p>
            <a:pPr>
              <a:buFont typeface="+mj-lt"/>
              <a:buAutoNum type="arabicPeriod"/>
            </a:pPr>
            <a:r>
              <a:rPr lang="en-US" sz="1600" b="1" dirty="0"/>
              <a:t>Multi-Timescale Behavior Aggregation</a:t>
            </a:r>
            <a:r>
              <a:rPr lang="en-US" sz="1600" dirty="0"/>
              <a:t>: We computed user activity features across short (1-day), medium (7-day), and long (30-day) windows capturing both bursty and sustained interest.</a:t>
            </a:r>
          </a:p>
        </p:txBody>
      </p:sp>
    </p:spTree>
    <p:extLst>
      <p:ext uri="{BB962C8B-B14F-4D97-AF65-F5344CB8AC3E}">
        <p14:creationId xmlns:p14="http://schemas.microsoft.com/office/powerpoint/2010/main" val="397916045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672707-6B6C-F234-DA84-99070173BA05}"/>
              </a:ext>
            </a:extLst>
          </p:cNvPr>
          <p:cNvSpPr>
            <a:spLocks noGrp="1"/>
          </p:cNvSpPr>
          <p:nvPr>
            <p:ph type="title"/>
          </p:nvPr>
        </p:nvSpPr>
        <p:spPr>
          <a:xfrm>
            <a:off x="144207" y="156599"/>
            <a:ext cx="5951793" cy="325181"/>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solidFill>
                  <a:schemeClr val="tx1"/>
                </a:solidFill>
                <a:latin typeface="BentonSans Regular" panose="02000503000000020004" pitchFamily="2" charset="0"/>
              </a:rPr>
              <a:t>Top 15 Features in the Final Solution</a:t>
            </a:r>
          </a:p>
        </p:txBody>
      </p:sp>
      <p:graphicFrame>
        <p:nvGraphicFramePr>
          <p:cNvPr id="5" name="Table 4">
            <a:extLst>
              <a:ext uri="{FF2B5EF4-FFF2-40B4-BE49-F238E27FC236}">
                <a16:creationId xmlns:a16="http://schemas.microsoft.com/office/drawing/2014/main" id="{5A8F68BE-E581-24C0-B0B2-EDC7C6E4C505}"/>
              </a:ext>
            </a:extLst>
          </p:cNvPr>
          <p:cNvGraphicFramePr>
            <a:graphicFrameLocks noGrp="1"/>
          </p:cNvGraphicFramePr>
          <p:nvPr>
            <p:extLst>
              <p:ext uri="{D42A27DB-BD31-4B8C-83A1-F6EECF244321}">
                <p14:modId xmlns:p14="http://schemas.microsoft.com/office/powerpoint/2010/main" val="3106457013"/>
              </p:ext>
            </p:extLst>
          </p:nvPr>
        </p:nvGraphicFramePr>
        <p:xfrm>
          <a:off x="144207" y="615664"/>
          <a:ext cx="5951793" cy="6156960"/>
        </p:xfrm>
        <a:graphic>
          <a:graphicData uri="http://schemas.openxmlformats.org/drawingml/2006/table">
            <a:tbl>
              <a:tblPr firstRow="1" bandRow="1">
                <a:tableStyleId>{5C22544A-7EE6-4342-B048-85BDC9FD1C3A}</a:tableStyleId>
              </a:tblPr>
              <a:tblGrid>
                <a:gridCol w="1133987">
                  <a:extLst>
                    <a:ext uri="{9D8B030D-6E8A-4147-A177-3AD203B41FA5}">
                      <a16:colId xmlns:a16="http://schemas.microsoft.com/office/drawing/2014/main" val="3289322359"/>
                    </a:ext>
                  </a:extLst>
                </a:gridCol>
                <a:gridCol w="3097161">
                  <a:extLst>
                    <a:ext uri="{9D8B030D-6E8A-4147-A177-3AD203B41FA5}">
                      <a16:colId xmlns:a16="http://schemas.microsoft.com/office/drawing/2014/main" val="868209021"/>
                    </a:ext>
                  </a:extLst>
                </a:gridCol>
                <a:gridCol w="1720645">
                  <a:extLst>
                    <a:ext uri="{9D8B030D-6E8A-4147-A177-3AD203B41FA5}">
                      <a16:colId xmlns:a16="http://schemas.microsoft.com/office/drawing/2014/main" val="3278813534"/>
                    </a:ext>
                  </a:extLst>
                </a:gridCol>
              </a:tblGrid>
              <a:tr h="270307">
                <a:tc>
                  <a:txBody>
                    <a:bodyPr/>
                    <a:lstStyle/>
                    <a:p>
                      <a:r>
                        <a:rPr lang="en-US" sz="1400" dirty="0"/>
                        <a:t>  Rank </a:t>
                      </a:r>
                      <a:endParaRPr lang="en-IN" sz="1400" dirty="0"/>
                    </a:p>
                  </a:txBody>
                  <a:tcPr/>
                </a:tc>
                <a:tc>
                  <a:txBody>
                    <a:bodyPr/>
                    <a:lstStyle/>
                    <a:p>
                      <a:r>
                        <a:rPr lang="en-US" sz="1400" dirty="0"/>
                        <a:t>        Feature</a:t>
                      </a:r>
                      <a:endParaRPr lang="en-IN" sz="1400" dirty="0"/>
                    </a:p>
                  </a:txBody>
                  <a:tcPr/>
                </a:tc>
                <a:tc>
                  <a:txBody>
                    <a:bodyPr/>
                    <a:lstStyle/>
                    <a:p>
                      <a:r>
                        <a:rPr lang="en-US" sz="1400" dirty="0"/>
                        <a:t>   Importance</a:t>
                      </a:r>
                      <a:endParaRPr lang="en-IN" sz="1400" dirty="0"/>
                    </a:p>
                  </a:txBody>
                  <a:tcPr/>
                </a:tc>
                <a:extLst>
                  <a:ext uri="{0D108BD9-81ED-4DB2-BD59-A6C34878D82A}">
                    <a16:rowId xmlns:a16="http://schemas.microsoft.com/office/drawing/2014/main" val="755431678"/>
                  </a:ext>
                </a:extLst>
              </a:tr>
              <a:tr h="351399">
                <a:tc>
                  <a:txBody>
                    <a:bodyPr/>
                    <a:lstStyle/>
                    <a:p>
                      <a:pPr rtl="0"/>
                      <a:r>
                        <a:rPr lang="en-IN" sz="1600">
                          <a:solidFill>
                            <a:srgbClr val="1B1C1D"/>
                          </a:solidFill>
                          <a:effectLst/>
                          <a:latin typeface="Google Sans Text"/>
                        </a:rPr>
                        <a:t>S.No.</a:t>
                      </a:r>
                    </a:p>
                  </a:txBody>
                  <a:tcPr marT="60960" marB="60960" anchor="ctr"/>
                </a:tc>
                <a:tc>
                  <a:txBody>
                    <a:bodyPr/>
                    <a:lstStyle/>
                    <a:p>
                      <a:pPr rtl="0"/>
                      <a:r>
                        <a:rPr lang="en-IN" sz="1600" dirty="0">
                          <a:solidFill>
                            <a:srgbClr val="1B1C1D"/>
                          </a:solidFill>
                          <a:effectLst/>
                          <a:latin typeface="Google Sans Text"/>
                        </a:rPr>
                        <a:t>Feature</a:t>
                      </a:r>
                    </a:p>
                  </a:txBody>
                  <a:tcPr marT="60960" marB="60960" anchor="ctr"/>
                </a:tc>
                <a:tc>
                  <a:txBody>
                    <a:bodyPr/>
                    <a:lstStyle/>
                    <a:p>
                      <a:pPr rtl="0"/>
                      <a:r>
                        <a:rPr lang="en-IN" sz="1600" dirty="0">
                          <a:solidFill>
                            <a:srgbClr val="1B1C1D"/>
                          </a:solidFill>
                          <a:effectLst/>
                          <a:latin typeface="Google Sans Text"/>
                        </a:rPr>
                        <a:t>      Impact (%)</a:t>
                      </a:r>
                    </a:p>
                  </a:txBody>
                  <a:tcPr marT="60960" marB="60960" anchor="ctr"/>
                </a:tc>
                <a:extLst>
                  <a:ext uri="{0D108BD9-81ED-4DB2-BD59-A6C34878D82A}">
                    <a16:rowId xmlns:a16="http://schemas.microsoft.com/office/drawing/2014/main" val="1188031216"/>
                  </a:ext>
                </a:extLst>
              </a:tr>
              <a:tr h="351399">
                <a:tc>
                  <a:txBody>
                    <a:bodyPr/>
                    <a:lstStyle/>
                    <a:p>
                      <a:pPr rtl="0"/>
                      <a:r>
                        <a:rPr lang="en-IN" sz="1600">
                          <a:solidFill>
                            <a:srgbClr val="1B1C1D"/>
                          </a:solidFill>
                          <a:effectLst/>
                          <a:latin typeface="Google Sans Text"/>
                        </a:rPr>
                        <a:t>1</a:t>
                      </a:r>
                    </a:p>
                  </a:txBody>
                  <a:tcPr marT="60960" marB="60960" anchor="ctr"/>
                </a:tc>
                <a:tc>
                  <a:txBody>
                    <a:bodyPr/>
                    <a:lstStyle/>
                    <a:p>
                      <a:pPr algn="l" fontAlgn="b"/>
                      <a:r>
                        <a:rPr lang="en-IN" sz="1600" b="0" i="0" u="none" strike="noStrike" dirty="0" err="1">
                          <a:solidFill>
                            <a:srgbClr val="000000"/>
                          </a:solidFill>
                          <a:effectLst/>
                          <a:latin typeface="Calibri" panose="020F0502020204030204" pitchFamily="34" charset="0"/>
                        </a:rPr>
                        <a:t>time_since_last_interaction</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23.35474222</a:t>
                      </a:r>
                    </a:p>
                  </a:txBody>
                  <a:tcPr marL="7620" marR="7620" marT="7620" marB="0" anchor="b"/>
                </a:tc>
                <a:extLst>
                  <a:ext uri="{0D108BD9-81ED-4DB2-BD59-A6C34878D82A}">
                    <a16:rowId xmlns:a16="http://schemas.microsoft.com/office/drawing/2014/main" val="364236245"/>
                  </a:ext>
                </a:extLst>
              </a:tr>
              <a:tr h="351399">
                <a:tc>
                  <a:txBody>
                    <a:bodyPr/>
                    <a:lstStyle/>
                    <a:p>
                      <a:pPr rtl="0"/>
                      <a:r>
                        <a:rPr lang="en-IN" sz="1600">
                          <a:solidFill>
                            <a:srgbClr val="1B1C1D"/>
                          </a:solidFill>
                          <a:effectLst/>
                          <a:latin typeface="Google Sans Text"/>
                        </a:rPr>
                        <a:t>2</a:t>
                      </a:r>
                    </a:p>
                  </a:txBody>
                  <a:tcPr marT="60960" marB="60960" anchor="ctr"/>
                </a:tc>
                <a:tc>
                  <a:txBody>
                    <a:bodyPr/>
                    <a:lstStyle/>
                    <a:p>
                      <a:pPr algn="l" fontAlgn="b"/>
                      <a:r>
                        <a:rPr lang="en-IN" sz="1600" b="0" i="0" u="none" strike="noStrike" dirty="0" err="1">
                          <a:solidFill>
                            <a:srgbClr val="000000"/>
                          </a:solidFill>
                          <a:effectLst/>
                          <a:latin typeface="Calibri" panose="020F0502020204030204" pitchFamily="34" charset="0"/>
                        </a:rPr>
                        <a:t>time_since_last_inv</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8.749842568</a:t>
                      </a:r>
                    </a:p>
                  </a:txBody>
                  <a:tcPr marL="7620" marR="7620" marT="7620" marB="0" anchor="b"/>
                </a:tc>
                <a:extLst>
                  <a:ext uri="{0D108BD9-81ED-4DB2-BD59-A6C34878D82A}">
                    <a16:rowId xmlns:a16="http://schemas.microsoft.com/office/drawing/2014/main" val="214445027"/>
                  </a:ext>
                </a:extLst>
              </a:tr>
              <a:tr h="351399">
                <a:tc>
                  <a:txBody>
                    <a:bodyPr/>
                    <a:lstStyle/>
                    <a:p>
                      <a:pPr rtl="0"/>
                      <a:r>
                        <a:rPr lang="en-IN" sz="1600">
                          <a:solidFill>
                            <a:srgbClr val="1B1C1D"/>
                          </a:solidFill>
                          <a:effectLst/>
                          <a:latin typeface="Google Sans Text"/>
                        </a:rPr>
                        <a:t>3</a:t>
                      </a:r>
                    </a:p>
                  </a:txBody>
                  <a:tcPr marT="60960" marB="60960" anchor="ctr"/>
                </a:tc>
                <a:tc>
                  <a:txBody>
                    <a:bodyPr/>
                    <a:lstStyle/>
                    <a:p>
                      <a:pPr algn="l" fontAlgn="b"/>
                      <a:r>
                        <a:rPr lang="en-IN" sz="1600" b="0" i="0" u="none" strike="noStrike" dirty="0">
                          <a:solidFill>
                            <a:srgbClr val="000000"/>
                          </a:solidFill>
                          <a:effectLst/>
                          <a:latin typeface="Calibri" panose="020F0502020204030204" pitchFamily="34" charset="0"/>
                        </a:rPr>
                        <a:t>f366</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4.613621724</a:t>
                      </a:r>
                    </a:p>
                  </a:txBody>
                  <a:tcPr marL="7620" marR="7620" marT="7620" marB="0" anchor="b"/>
                </a:tc>
                <a:extLst>
                  <a:ext uri="{0D108BD9-81ED-4DB2-BD59-A6C34878D82A}">
                    <a16:rowId xmlns:a16="http://schemas.microsoft.com/office/drawing/2014/main" val="1889906440"/>
                  </a:ext>
                </a:extLst>
              </a:tr>
              <a:tr h="351399">
                <a:tc>
                  <a:txBody>
                    <a:bodyPr/>
                    <a:lstStyle/>
                    <a:p>
                      <a:pPr rtl="0"/>
                      <a:r>
                        <a:rPr lang="en-IN" sz="1600">
                          <a:solidFill>
                            <a:srgbClr val="1B1C1D"/>
                          </a:solidFill>
                          <a:effectLst/>
                          <a:latin typeface="Google Sans Text"/>
                        </a:rPr>
                        <a:t>4</a:t>
                      </a:r>
                    </a:p>
                  </a:txBody>
                  <a:tcPr marT="60960" marB="60960" anchor="ctr"/>
                </a:tc>
                <a:tc>
                  <a:txBody>
                    <a:bodyPr/>
                    <a:lstStyle/>
                    <a:p>
                      <a:pPr algn="l" fontAlgn="b"/>
                      <a:r>
                        <a:rPr lang="en-IN" sz="1600" b="0" i="0" u="none" strike="noStrike" dirty="0">
                          <a:solidFill>
                            <a:srgbClr val="000000"/>
                          </a:solidFill>
                          <a:effectLst/>
                          <a:latin typeface="Calibri" panose="020F0502020204030204" pitchFamily="34" charset="0"/>
                        </a:rPr>
                        <a:t>id3_mean_rank</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4.233889547</a:t>
                      </a:r>
                    </a:p>
                  </a:txBody>
                  <a:tcPr marL="7620" marR="7620" marT="7620" marB="0" anchor="b"/>
                </a:tc>
                <a:extLst>
                  <a:ext uri="{0D108BD9-81ED-4DB2-BD59-A6C34878D82A}">
                    <a16:rowId xmlns:a16="http://schemas.microsoft.com/office/drawing/2014/main" val="917916946"/>
                  </a:ext>
                </a:extLst>
              </a:tr>
              <a:tr h="351399">
                <a:tc>
                  <a:txBody>
                    <a:bodyPr/>
                    <a:lstStyle/>
                    <a:p>
                      <a:pPr rtl="0"/>
                      <a:r>
                        <a:rPr lang="en-IN" sz="1600">
                          <a:solidFill>
                            <a:srgbClr val="1B1C1D"/>
                          </a:solidFill>
                          <a:effectLst/>
                          <a:latin typeface="Google Sans Text"/>
                        </a:rPr>
                        <a:t>5</a:t>
                      </a:r>
                    </a:p>
                  </a:txBody>
                  <a:tcPr marT="60960" marB="60960" anchor="ctr"/>
                </a:tc>
                <a:tc>
                  <a:txBody>
                    <a:bodyPr/>
                    <a:lstStyle/>
                    <a:p>
                      <a:pPr algn="l" fontAlgn="b"/>
                      <a:r>
                        <a:rPr lang="en-IN" sz="1600" b="0" i="0" u="none" strike="noStrike" dirty="0" err="1">
                          <a:solidFill>
                            <a:srgbClr val="000000"/>
                          </a:solidFill>
                          <a:effectLst/>
                          <a:latin typeface="Calibri" panose="020F0502020204030204" pitchFamily="34" charset="0"/>
                        </a:rPr>
                        <a:t>session_length_y</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3.116392611</a:t>
                      </a:r>
                    </a:p>
                  </a:txBody>
                  <a:tcPr marL="7620" marR="7620" marT="7620" marB="0" anchor="b"/>
                </a:tc>
                <a:extLst>
                  <a:ext uri="{0D108BD9-81ED-4DB2-BD59-A6C34878D82A}">
                    <a16:rowId xmlns:a16="http://schemas.microsoft.com/office/drawing/2014/main" val="2585631720"/>
                  </a:ext>
                </a:extLst>
              </a:tr>
              <a:tr h="351399">
                <a:tc>
                  <a:txBody>
                    <a:bodyPr/>
                    <a:lstStyle/>
                    <a:p>
                      <a:pPr rtl="0"/>
                      <a:r>
                        <a:rPr lang="en-IN" sz="1600">
                          <a:solidFill>
                            <a:srgbClr val="1B1C1D"/>
                          </a:solidFill>
                          <a:effectLst/>
                          <a:latin typeface="Google Sans Text"/>
                        </a:rPr>
                        <a:t>6</a:t>
                      </a:r>
                    </a:p>
                  </a:txBody>
                  <a:tcPr marT="60960" marB="60960" anchor="ctr"/>
                </a:tc>
                <a:tc>
                  <a:txBody>
                    <a:bodyPr/>
                    <a:lstStyle/>
                    <a:p>
                      <a:pPr algn="l" fontAlgn="b"/>
                      <a:r>
                        <a:rPr lang="en-IN" sz="1600" b="0" i="0" u="none" strike="noStrike" dirty="0" err="1">
                          <a:solidFill>
                            <a:srgbClr val="000000"/>
                          </a:solidFill>
                          <a:effectLst/>
                          <a:latin typeface="Calibri" panose="020F0502020204030204" pitchFamily="34" charset="0"/>
                        </a:rPr>
                        <a:t>time_since_last_sqrt</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a:solidFill>
                            <a:srgbClr val="000000"/>
                          </a:solidFill>
                          <a:effectLst/>
                          <a:latin typeface="Calibri" panose="020F0502020204030204" pitchFamily="34" charset="0"/>
                        </a:rPr>
                        <a:t>2.79734886</a:t>
                      </a:r>
                    </a:p>
                  </a:txBody>
                  <a:tcPr marL="7620" marR="7620" marT="7620" marB="0" anchor="b"/>
                </a:tc>
                <a:extLst>
                  <a:ext uri="{0D108BD9-81ED-4DB2-BD59-A6C34878D82A}">
                    <a16:rowId xmlns:a16="http://schemas.microsoft.com/office/drawing/2014/main" val="2118621741"/>
                  </a:ext>
                </a:extLst>
              </a:tr>
              <a:tr h="351399">
                <a:tc>
                  <a:txBody>
                    <a:bodyPr/>
                    <a:lstStyle/>
                    <a:p>
                      <a:pPr rtl="0"/>
                      <a:r>
                        <a:rPr lang="en-IN" sz="1600">
                          <a:solidFill>
                            <a:srgbClr val="1B1C1D"/>
                          </a:solidFill>
                          <a:effectLst/>
                          <a:latin typeface="Google Sans Text"/>
                        </a:rPr>
                        <a:t>7</a:t>
                      </a:r>
                    </a:p>
                  </a:txBody>
                  <a:tcPr marT="60960" marB="60960" anchor="ctr"/>
                </a:tc>
                <a:tc>
                  <a:txBody>
                    <a:bodyPr/>
                    <a:lstStyle/>
                    <a:p>
                      <a:pPr algn="l" fontAlgn="b"/>
                      <a:r>
                        <a:rPr lang="en-IN" sz="1600" b="0" i="0" u="none" strike="noStrike" dirty="0">
                          <a:solidFill>
                            <a:srgbClr val="000000"/>
                          </a:solidFill>
                          <a:effectLst/>
                          <a:latin typeface="Calibri" panose="020F0502020204030204" pitchFamily="34" charset="0"/>
                        </a:rPr>
                        <a:t>f132</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2.710450176</a:t>
                      </a:r>
                    </a:p>
                  </a:txBody>
                  <a:tcPr marL="7620" marR="7620" marT="7620" marB="0" anchor="b"/>
                </a:tc>
                <a:extLst>
                  <a:ext uri="{0D108BD9-81ED-4DB2-BD59-A6C34878D82A}">
                    <a16:rowId xmlns:a16="http://schemas.microsoft.com/office/drawing/2014/main" val="3536117316"/>
                  </a:ext>
                </a:extLst>
              </a:tr>
              <a:tr h="351399">
                <a:tc>
                  <a:txBody>
                    <a:bodyPr/>
                    <a:lstStyle/>
                    <a:p>
                      <a:pPr rtl="0"/>
                      <a:r>
                        <a:rPr lang="en-IN" sz="1600">
                          <a:solidFill>
                            <a:srgbClr val="1B1C1D"/>
                          </a:solidFill>
                          <a:effectLst/>
                          <a:latin typeface="Google Sans Text"/>
                        </a:rPr>
                        <a:t>8</a:t>
                      </a:r>
                    </a:p>
                  </a:txBody>
                  <a:tcPr marT="60960" marB="60960" anchor="ctr"/>
                </a:tc>
                <a:tc>
                  <a:txBody>
                    <a:bodyPr/>
                    <a:lstStyle/>
                    <a:p>
                      <a:pPr algn="l" fontAlgn="b"/>
                      <a:r>
                        <a:rPr lang="en-IN" sz="1600" b="0" i="0" u="none" strike="noStrike" dirty="0">
                          <a:solidFill>
                            <a:srgbClr val="000000"/>
                          </a:solidFill>
                          <a:effectLst/>
                          <a:latin typeface="Calibri" panose="020F0502020204030204" pitchFamily="34" charset="0"/>
                        </a:rPr>
                        <a:t>f210</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2.257255156</a:t>
                      </a:r>
                    </a:p>
                  </a:txBody>
                  <a:tcPr marL="7620" marR="7620" marT="7620" marB="0" anchor="b"/>
                </a:tc>
                <a:extLst>
                  <a:ext uri="{0D108BD9-81ED-4DB2-BD59-A6C34878D82A}">
                    <a16:rowId xmlns:a16="http://schemas.microsoft.com/office/drawing/2014/main" val="4037942090"/>
                  </a:ext>
                </a:extLst>
              </a:tr>
              <a:tr h="351399">
                <a:tc>
                  <a:txBody>
                    <a:bodyPr/>
                    <a:lstStyle/>
                    <a:p>
                      <a:pPr rtl="0"/>
                      <a:r>
                        <a:rPr lang="en-IN" sz="1600">
                          <a:solidFill>
                            <a:srgbClr val="1B1C1D"/>
                          </a:solidFill>
                          <a:effectLst/>
                          <a:latin typeface="Google Sans Text"/>
                        </a:rPr>
                        <a:t>9</a:t>
                      </a:r>
                    </a:p>
                  </a:txBody>
                  <a:tcPr marT="60960" marB="60960" anchor="ctr"/>
                </a:tc>
                <a:tc>
                  <a:txBody>
                    <a:bodyPr/>
                    <a:lstStyle/>
                    <a:p>
                      <a:pPr algn="l" fontAlgn="b"/>
                      <a:r>
                        <a:rPr lang="en-IN" sz="1600" b="0" i="0" u="none" strike="noStrike" dirty="0" err="1">
                          <a:solidFill>
                            <a:srgbClr val="000000"/>
                          </a:solidFill>
                          <a:effectLst/>
                          <a:latin typeface="Calibri" panose="020F0502020204030204" pitchFamily="34" charset="0"/>
                        </a:rPr>
                        <a:t>recency_x_sessionlen</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2.040489969</a:t>
                      </a:r>
                    </a:p>
                  </a:txBody>
                  <a:tcPr marL="7620" marR="7620" marT="7620" marB="0" anchor="b"/>
                </a:tc>
                <a:extLst>
                  <a:ext uri="{0D108BD9-81ED-4DB2-BD59-A6C34878D82A}">
                    <a16:rowId xmlns:a16="http://schemas.microsoft.com/office/drawing/2014/main" val="3298360945"/>
                  </a:ext>
                </a:extLst>
              </a:tr>
              <a:tr h="351399">
                <a:tc>
                  <a:txBody>
                    <a:bodyPr/>
                    <a:lstStyle/>
                    <a:p>
                      <a:pPr rtl="0"/>
                      <a:r>
                        <a:rPr lang="en-IN" sz="1600">
                          <a:solidFill>
                            <a:srgbClr val="1B1C1D"/>
                          </a:solidFill>
                          <a:effectLst/>
                          <a:latin typeface="Google Sans Text"/>
                        </a:rPr>
                        <a:t>10</a:t>
                      </a:r>
                    </a:p>
                  </a:txBody>
                  <a:tcPr marT="60960" marB="60960" anchor="ctr"/>
                </a:tc>
                <a:tc>
                  <a:txBody>
                    <a:bodyPr/>
                    <a:lstStyle/>
                    <a:p>
                      <a:pPr algn="l" fontAlgn="b"/>
                      <a:r>
                        <a:rPr lang="en-IN" sz="1600" b="0" i="0" u="none" strike="noStrike" dirty="0">
                          <a:solidFill>
                            <a:srgbClr val="000000"/>
                          </a:solidFill>
                          <a:effectLst/>
                          <a:latin typeface="Calibri" panose="020F0502020204030204" pitchFamily="34" charset="0"/>
                        </a:rPr>
                        <a:t>f207</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1.994623024</a:t>
                      </a:r>
                    </a:p>
                  </a:txBody>
                  <a:tcPr marL="7620" marR="7620" marT="7620" marB="0" anchor="b"/>
                </a:tc>
                <a:extLst>
                  <a:ext uri="{0D108BD9-81ED-4DB2-BD59-A6C34878D82A}">
                    <a16:rowId xmlns:a16="http://schemas.microsoft.com/office/drawing/2014/main" val="737627448"/>
                  </a:ext>
                </a:extLst>
              </a:tr>
              <a:tr h="351399">
                <a:tc>
                  <a:txBody>
                    <a:bodyPr/>
                    <a:lstStyle/>
                    <a:p>
                      <a:pPr rtl="0"/>
                      <a:r>
                        <a:rPr lang="en-IN" sz="1600">
                          <a:solidFill>
                            <a:srgbClr val="1B1C1D"/>
                          </a:solidFill>
                          <a:effectLst/>
                          <a:latin typeface="Google Sans Text"/>
                        </a:rPr>
                        <a:t>11</a:t>
                      </a:r>
                    </a:p>
                  </a:txBody>
                  <a:tcPr marT="60960" marB="60960" anchor="ctr"/>
                </a:tc>
                <a:tc>
                  <a:txBody>
                    <a:bodyPr/>
                    <a:lstStyle/>
                    <a:p>
                      <a:pPr algn="l" fontAlgn="b"/>
                      <a:r>
                        <a:rPr lang="en-IN" sz="1600" b="0" i="0" u="none" strike="noStrike" dirty="0">
                          <a:solidFill>
                            <a:srgbClr val="000000"/>
                          </a:solidFill>
                          <a:effectLst/>
                          <a:latin typeface="Calibri" panose="020F0502020204030204" pitchFamily="34" charset="0"/>
                        </a:rPr>
                        <a:t>f363</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1.743309562</a:t>
                      </a:r>
                    </a:p>
                  </a:txBody>
                  <a:tcPr marL="7620" marR="7620" marT="7620" marB="0" anchor="b"/>
                </a:tc>
                <a:extLst>
                  <a:ext uri="{0D108BD9-81ED-4DB2-BD59-A6C34878D82A}">
                    <a16:rowId xmlns:a16="http://schemas.microsoft.com/office/drawing/2014/main" val="1841964318"/>
                  </a:ext>
                </a:extLst>
              </a:tr>
              <a:tr h="351399">
                <a:tc>
                  <a:txBody>
                    <a:bodyPr/>
                    <a:lstStyle/>
                    <a:p>
                      <a:pPr rtl="0"/>
                      <a:r>
                        <a:rPr lang="en-IN" sz="1600">
                          <a:solidFill>
                            <a:srgbClr val="1B1C1D"/>
                          </a:solidFill>
                          <a:effectLst/>
                          <a:latin typeface="Google Sans Text"/>
                        </a:rPr>
                        <a:t>12</a:t>
                      </a:r>
                    </a:p>
                  </a:txBody>
                  <a:tcPr marT="60960" marB="60960" anchor="ctr"/>
                </a:tc>
                <a:tc>
                  <a:txBody>
                    <a:bodyPr/>
                    <a:lstStyle/>
                    <a:p>
                      <a:pPr algn="l" fontAlgn="b"/>
                      <a:r>
                        <a:rPr lang="en-IN" sz="1600" b="0" i="0" u="none" strike="noStrike" dirty="0" err="1">
                          <a:solidFill>
                            <a:srgbClr val="000000"/>
                          </a:solidFill>
                          <a:effectLst/>
                          <a:latin typeface="Calibri" panose="020F0502020204030204" pitchFamily="34" charset="0"/>
                        </a:rPr>
                        <a:t>offer_global_ctr</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1.618582002</a:t>
                      </a:r>
                    </a:p>
                  </a:txBody>
                  <a:tcPr marL="7620" marR="7620" marT="7620" marB="0" anchor="b"/>
                </a:tc>
                <a:extLst>
                  <a:ext uri="{0D108BD9-81ED-4DB2-BD59-A6C34878D82A}">
                    <a16:rowId xmlns:a16="http://schemas.microsoft.com/office/drawing/2014/main" val="1576582049"/>
                  </a:ext>
                </a:extLst>
              </a:tr>
              <a:tr h="351399">
                <a:tc>
                  <a:txBody>
                    <a:bodyPr/>
                    <a:lstStyle/>
                    <a:p>
                      <a:pPr rtl="0"/>
                      <a:r>
                        <a:rPr lang="en-IN" sz="1600">
                          <a:solidFill>
                            <a:srgbClr val="1B1C1D"/>
                          </a:solidFill>
                          <a:effectLst/>
                          <a:latin typeface="Google Sans Text"/>
                        </a:rPr>
                        <a:t>13</a:t>
                      </a:r>
                    </a:p>
                  </a:txBody>
                  <a:tcPr marT="60960" marB="60960" anchor="ctr"/>
                </a:tc>
                <a:tc>
                  <a:txBody>
                    <a:bodyPr/>
                    <a:lstStyle/>
                    <a:p>
                      <a:pPr algn="l" fontAlgn="b"/>
                      <a:r>
                        <a:rPr lang="en-IN" sz="1600" b="0" i="0" u="none" strike="noStrike" dirty="0" err="1">
                          <a:solidFill>
                            <a:srgbClr val="000000"/>
                          </a:solidFill>
                          <a:effectLst/>
                          <a:latin typeface="Calibri" panose="020F0502020204030204" pitchFamily="34" charset="0"/>
                        </a:rPr>
                        <a:t>offer_total_clicks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1.172514342</a:t>
                      </a:r>
                    </a:p>
                  </a:txBody>
                  <a:tcPr marL="7620" marR="7620" marT="7620" marB="0" anchor="b"/>
                </a:tc>
                <a:extLst>
                  <a:ext uri="{0D108BD9-81ED-4DB2-BD59-A6C34878D82A}">
                    <a16:rowId xmlns:a16="http://schemas.microsoft.com/office/drawing/2014/main" val="4038021407"/>
                  </a:ext>
                </a:extLst>
              </a:tr>
              <a:tr h="351399">
                <a:tc>
                  <a:txBody>
                    <a:bodyPr/>
                    <a:lstStyle/>
                    <a:p>
                      <a:pPr rtl="0"/>
                      <a:r>
                        <a:rPr lang="en-IN" sz="1600">
                          <a:solidFill>
                            <a:srgbClr val="1B1C1D"/>
                          </a:solidFill>
                          <a:effectLst/>
                          <a:latin typeface="Google Sans Text"/>
                        </a:rPr>
                        <a:t>14</a:t>
                      </a:r>
                    </a:p>
                  </a:txBody>
                  <a:tcPr marT="60960" marB="60960" anchor="ctr"/>
                </a:tc>
                <a:tc>
                  <a:txBody>
                    <a:bodyPr/>
                    <a:lstStyle/>
                    <a:p>
                      <a:pPr algn="l" fontAlgn="b"/>
                      <a:r>
                        <a:rPr lang="en-IN" sz="1600" b="0" i="0" u="none" strike="noStrike" dirty="0">
                          <a:solidFill>
                            <a:srgbClr val="000000"/>
                          </a:solidFill>
                          <a:effectLst/>
                          <a:latin typeface="Calibri" panose="020F0502020204030204" pitchFamily="34" charset="0"/>
                        </a:rPr>
                        <a:t>f137</a:t>
                      </a: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1.132441387</a:t>
                      </a:r>
                    </a:p>
                  </a:txBody>
                  <a:tcPr marL="7620" marR="7620" marT="7620" marB="0" anchor="b"/>
                </a:tc>
                <a:extLst>
                  <a:ext uri="{0D108BD9-81ED-4DB2-BD59-A6C34878D82A}">
                    <a16:rowId xmlns:a16="http://schemas.microsoft.com/office/drawing/2014/main" val="3040657358"/>
                  </a:ext>
                </a:extLst>
              </a:tr>
              <a:tr h="0">
                <a:tc>
                  <a:txBody>
                    <a:bodyPr/>
                    <a:lstStyle/>
                    <a:p>
                      <a:pPr rtl="0"/>
                      <a:r>
                        <a:rPr lang="en-US" sz="1600" dirty="0">
                          <a:solidFill>
                            <a:srgbClr val="1B1C1D"/>
                          </a:solidFill>
                          <a:effectLst/>
                          <a:latin typeface="Google Sans Text"/>
                        </a:rPr>
                        <a:t>15</a:t>
                      </a:r>
                      <a:endParaRPr lang="en-IN" sz="1600" dirty="0">
                        <a:solidFill>
                          <a:srgbClr val="1B1C1D"/>
                        </a:solidFill>
                        <a:effectLst/>
                        <a:latin typeface="Google Sans Text"/>
                      </a:endParaRPr>
                    </a:p>
                  </a:txBody>
                  <a:tcPr marT="60960" marB="60960" anchor="ctr"/>
                </a:tc>
                <a:tc>
                  <a:txBody>
                    <a:bodyPr/>
                    <a:lstStyle/>
                    <a:p>
                      <a:pPr algn="l" fontAlgn="b"/>
                      <a:r>
                        <a:rPr lang="en-IN" sz="1600" b="0" i="0" u="none" strike="noStrike" dirty="0" err="1">
                          <a:solidFill>
                            <a:srgbClr val="000000"/>
                          </a:solidFill>
                          <a:effectLst/>
                          <a:latin typeface="Calibri" panose="020F0502020204030204" pitchFamily="34" charset="0"/>
                        </a:rPr>
                        <a:t>user_total_views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0" i="0" u="none" strike="noStrike" dirty="0">
                          <a:solidFill>
                            <a:srgbClr val="000000"/>
                          </a:solidFill>
                          <a:effectLst/>
                          <a:latin typeface="Calibri" panose="020F0502020204030204" pitchFamily="34" charset="0"/>
                        </a:rPr>
                        <a:t>1.013044019</a:t>
                      </a:r>
                    </a:p>
                  </a:txBody>
                  <a:tcPr marL="7620" marR="7620" marT="7620" marB="0" anchor="b"/>
                </a:tc>
                <a:extLst>
                  <a:ext uri="{0D108BD9-81ED-4DB2-BD59-A6C34878D82A}">
                    <a16:rowId xmlns:a16="http://schemas.microsoft.com/office/drawing/2014/main" val="3875988246"/>
                  </a:ext>
                </a:extLst>
              </a:tr>
            </a:tbl>
          </a:graphicData>
        </a:graphic>
      </p:graphicFrame>
      <p:pic>
        <p:nvPicPr>
          <p:cNvPr id="9" name="Picture 8" descr="A graph with a bar">
            <a:extLst>
              <a:ext uri="{FF2B5EF4-FFF2-40B4-BE49-F238E27FC236}">
                <a16:creationId xmlns:a16="http://schemas.microsoft.com/office/drawing/2014/main" id="{93355ABA-0B40-7DA5-DB2F-F2029AC85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920" y="3271520"/>
            <a:ext cx="5758466" cy="3586480"/>
          </a:xfrm>
          <a:prstGeom prst="rect">
            <a:avLst/>
          </a:prstGeom>
        </p:spPr>
      </p:pic>
      <p:pic>
        <p:nvPicPr>
          <p:cNvPr id="13" name="Picture 12" descr="A graph with a blue rectangle and orange bars">
            <a:extLst>
              <a:ext uri="{FF2B5EF4-FFF2-40B4-BE49-F238E27FC236}">
                <a16:creationId xmlns:a16="http://schemas.microsoft.com/office/drawing/2014/main" id="{4D51EB30-C079-6F64-74E4-02D1193D2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5376"/>
            <a:ext cx="6096000" cy="3186144"/>
          </a:xfrm>
          <a:prstGeom prst="rect">
            <a:avLst/>
          </a:prstGeom>
        </p:spPr>
      </p:pic>
    </p:spTree>
    <p:extLst>
      <p:ext uri="{BB962C8B-B14F-4D97-AF65-F5344CB8AC3E}">
        <p14:creationId xmlns:p14="http://schemas.microsoft.com/office/powerpoint/2010/main" val="425692812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7C537A2-0683-6D1B-649F-AD40AAEB9437}"/>
              </a:ext>
            </a:extLst>
          </p:cNvPr>
          <p:cNvSpPr/>
          <p:nvPr/>
        </p:nvSpPr>
        <p:spPr>
          <a:xfrm>
            <a:off x="156246" y="149897"/>
            <a:ext cx="11606175" cy="51829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solidFill>
                  <a:schemeClr val="tx1"/>
                </a:solidFill>
                <a:latin typeface="BentonSans Regular" panose="02000503000000020004" pitchFamily="2" charset="0"/>
              </a:rPr>
              <a:t>Detailed overview of the Sampling Technique</a:t>
            </a:r>
          </a:p>
        </p:txBody>
      </p:sp>
      <p:sp>
        <p:nvSpPr>
          <p:cNvPr id="2" name="TextBox 1">
            <a:extLst>
              <a:ext uri="{FF2B5EF4-FFF2-40B4-BE49-F238E27FC236}">
                <a16:creationId xmlns:a16="http://schemas.microsoft.com/office/drawing/2014/main" id="{BFA95AEE-FB8C-6709-F333-005FD891F398}"/>
              </a:ext>
            </a:extLst>
          </p:cNvPr>
          <p:cNvSpPr txBox="1"/>
          <p:nvPr/>
        </p:nvSpPr>
        <p:spPr>
          <a:xfrm>
            <a:off x="156246" y="668196"/>
            <a:ext cx="10806393" cy="3785652"/>
          </a:xfrm>
          <a:prstGeom prst="rect">
            <a:avLst/>
          </a:prstGeom>
          <a:noFill/>
        </p:spPr>
        <p:txBody>
          <a:bodyPr wrap="square">
            <a:spAutoFit/>
          </a:bodyPr>
          <a:lstStyle/>
          <a:p>
            <a:r>
              <a:rPr lang="en-US" sz="1500" dirty="0">
                <a:latin typeface="BentonSans Regular" panose="02000503000000020004" pitchFamily="2" charset="0"/>
              </a:rPr>
              <a:t>                                                                                      </a:t>
            </a:r>
            <a:r>
              <a:rPr lang="en-US" sz="1600" b="1" dirty="0"/>
              <a:t>Sampling Technique Used: SMOTE</a:t>
            </a:r>
          </a:p>
          <a:p>
            <a:endParaRPr lang="en-US" sz="1600" b="1" dirty="0"/>
          </a:p>
          <a:p>
            <a:r>
              <a:rPr lang="en-US" sz="1600" dirty="0"/>
              <a:t>To address a significant class imbalance in the dataset, we employed the </a:t>
            </a:r>
            <a:r>
              <a:rPr lang="en-US" sz="1600" b="1" dirty="0"/>
              <a:t>SMOTE (Synthetic Minority Over-sampling </a:t>
            </a:r>
            <a:r>
              <a:rPr lang="en-US" sz="1600" b="1" dirty="0" err="1"/>
              <a:t>TEchnique</a:t>
            </a:r>
            <a:r>
              <a:rPr lang="en-US" sz="1600" b="1" dirty="0"/>
              <a:t>)</a:t>
            </a:r>
            <a:r>
              <a:rPr lang="en-US" sz="1600" dirty="0"/>
              <a:t>. This advanced technique was applied exclusively to the training data to improve the model's ability to learn the patterns of the rare positive class (e.g., offer clicks) without creating bias.</a:t>
            </a:r>
          </a:p>
          <a:p>
            <a:endParaRPr lang="en-US" sz="1600" dirty="0"/>
          </a:p>
          <a:p>
            <a:r>
              <a:rPr lang="en-US" sz="1600" b="1" dirty="0"/>
              <a:t>Why this sampling technique was used:</a:t>
            </a:r>
            <a:endParaRPr lang="en-US" sz="1600" dirty="0"/>
          </a:p>
          <a:p>
            <a:r>
              <a:rPr lang="en-US" sz="1600" b="1" dirty="0"/>
              <a:t>1)To Counteract Severe Class Imbalance:</a:t>
            </a:r>
            <a:r>
              <a:rPr lang="en-US" sz="1600" dirty="0"/>
              <a:t> The original training data exhibited a very low event rate. Without intervention, the model would likely become biased towards the majority "non-click" class and struggle to identify the minority "click" class, leading to poor real-world performance.</a:t>
            </a:r>
          </a:p>
          <a:p>
            <a:r>
              <a:rPr lang="en-US" sz="1600" b="1" dirty="0"/>
              <a:t>2)To Improve Model Learning:</a:t>
            </a:r>
            <a:r>
              <a:rPr lang="en-US" sz="1600" dirty="0"/>
              <a:t> SMOTE does not simply duplicate rare events. Instead, it intelligently creates </a:t>
            </a:r>
            <a:r>
              <a:rPr lang="en-US" sz="1600" b="1" dirty="0"/>
              <a:t>new, synthetic data points</a:t>
            </a:r>
            <a:r>
              <a:rPr lang="en-US" sz="1600" dirty="0"/>
              <a:t> by interpolating between existing minority class instances. This provides the model with a richer, more diverse set of positive examples, helping it learn a more robust and accurate decision boundary.</a:t>
            </a:r>
          </a:p>
          <a:p>
            <a:r>
              <a:rPr lang="en-US" sz="1600" b="1" dirty="0"/>
              <a:t>3)To Avoid Overfitting:</a:t>
            </a:r>
            <a:r>
              <a:rPr lang="en-US" sz="1600" dirty="0"/>
              <a:t> Simple over-sampling (duplicating rows) can lead to overfitting. By generating new and plausible synthetic examples, SMOTE helps the model generalize better to unseen data.</a:t>
            </a:r>
          </a:p>
        </p:txBody>
      </p:sp>
      <p:graphicFrame>
        <p:nvGraphicFramePr>
          <p:cNvPr id="3" name="Table 2">
            <a:extLst>
              <a:ext uri="{FF2B5EF4-FFF2-40B4-BE49-F238E27FC236}">
                <a16:creationId xmlns:a16="http://schemas.microsoft.com/office/drawing/2014/main" id="{E183448E-B0FD-2E2A-E755-DD6F23443C4E}"/>
              </a:ext>
            </a:extLst>
          </p:cNvPr>
          <p:cNvGraphicFramePr>
            <a:graphicFrameLocks noGrp="1"/>
          </p:cNvGraphicFramePr>
          <p:nvPr>
            <p:extLst>
              <p:ext uri="{D42A27DB-BD31-4B8C-83A1-F6EECF244321}">
                <p14:modId xmlns:p14="http://schemas.microsoft.com/office/powerpoint/2010/main" val="3463192903"/>
              </p:ext>
            </p:extLst>
          </p:nvPr>
        </p:nvGraphicFramePr>
        <p:xfrm>
          <a:off x="156246" y="4453848"/>
          <a:ext cx="8128000" cy="2362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51438530"/>
                    </a:ext>
                  </a:extLst>
                </a:gridCol>
                <a:gridCol w="2032000">
                  <a:extLst>
                    <a:ext uri="{9D8B030D-6E8A-4147-A177-3AD203B41FA5}">
                      <a16:colId xmlns:a16="http://schemas.microsoft.com/office/drawing/2014/main" val="277731469"/>
                    </a:ext>
                  </a:extLst>
                </a:gridCol>
                <a:gridCol w="2032000">
                  <a:extLst>
                    <a:ext uri="{9D8B030D-6E8A-4147-A177-3AD203B41FA5}">
                      <a16:colId xmlns:a16="http://schemas.microsoft.com/office/drawing/2014/main" val="575710707"/>
                    </a:ext>
                  </a:extLst>
                </a:gridCol>
                <a:gridCol w="2032000">
                  <a:extLst>
                    <a:ext uri="{9D8B030D-6E8A-4147-A177-3AD203B41FA5}">
                      <a16:colId xmlns:a16="http://schemas.microsoft.com/office/drawing/2014/main" val="996990814"/>
                    </a:ext>
                  </a:extLst>
                </a:gridCol>
              </a:tblGrid>
              <a:tr h="370840">
                <a:tc>
                  <a:txBody>
                    <a:bodyPr/>
                    <a:lstStyle/>
                    <a:p>
                      <a:r>
                        <a:rPr lang="en-IN" sz="1400" dirty="0"/>
                        <a:t>Metric</a:t>
                      </a:r>
                    </a:p>
                  </a:txBody>
                  <a:tcPr anchor="ctr"/>
                </a:tc>
                <a:tc>
                  <a:txBody>
                    <a:bodyPr/>
                    <a:lstStyle/>
                    <a:p>
                      <a:r>
                        <a:rPr lang="en-US" sz="1400" dirty="0"/>
                        <a:t>Before SMOTE (Original Training Data)</a:t>
                      </a:r>
                    </a:p>
                  </a:txBody>
                  <a:tcPr anchor="ctr"/>
                </a:tc>
                <a:tc>
                  <a:txBody>
                    <a:bodyPr/>
                    <a:lstStyle/>
                    <a:p>
                      <a:r>
                        <a:rPr lang="en-US" sz="1400"/>
                        <a:t>After SMOTE (Resampled Training Data)</a:t>
                      </a:r>
                    </a:p>
                  </a:txBody>
                  <a:tcPr anchor="ctr"/>
                </a:tc>
                <a:tc>
                  <a:txBody>
                    <a:bodyPr/>
                    <a:lstStyle/>
                    <a:p>
                      <a:r>
                        <a:rPr lang="en-IN" sz="1400"/>
                        <a:t>Change</a:t>
                      </a:r>
                    </a:p>
                  </a:txBody>
                  <a:tcPr anchor="ctr"/>
                </a:tc>
                <a:extLst>
                  <a:ext uri="{0D108BD9-81ED-4DB2-BD59-A6C34878D82A}">
                    <a16:rowId xmlns:a16="http://schemas.microsoft.com/office/drawing/2014/main" val="246475277"/>
                  </a:ext>
                </a:extLst>
              </a:tr>
              <a:tr h="370840">
                <a:tc>
                  <a:txBody>
                    <a:bodyPr/>
                    <a:lstStyle/>
                    <a:p>
                      <a:r>
                        <a:rPr lang="en-IN" sz="1400" b="1"/>
                        <a:t>Total Rows</a:t>
                      </a:r>
                      <a:endParaRPr lang="en-IN" sz="1400"/>
                    </a:p>
                  </a:txBody>
                  <a:tcPr anchor="ctr"/>
                </a:tc>
                <a:tc>
                  <a:txBody>
                    <a:bodyPr/>
                    <a:lstStyle/>
                    <a:p>
                      <a:r>
                        <a:rPr lang="en-IN" sz="1400" dirty="0"/>
                        <a:t>770,164</a:t>
                      </a:r>
                    </a:p>
                  </a:txBody>
                  <a:tcPr anchor="ctr"/>
                </a:tc>
                <a:tc>
                  <a:txBody>
                    <a:bodyPr/>
                    <a:lstStyle/>
                    <a:p>
                      <a:r>
                        <a:rPr lang="en-IN" sz="1400"/>
                        <a:t>1,466,226</a:t>
                      </a:r>
                    </a:p>
                  </a:txBody>
                  <a:tcPr anchor="ctr"/>
                </a:tc>
                <a:tc>
                  <a:txBody>
                    <a:bodyPr/>
                    <a:lstStyle/>
                    <a:p>
                      <a:r>
                        <a:rPr lang="en-IN" sz="1400" b="1"/>
                        <a:t>+90.4%</a:t>
                      </a:r>
                      <a:endParaRPr lang="en-IN" sz="1400"/>
                    </a:p>
                  </a:txBody>
                  <a:tcPr anchor="ctr"/>
                </a:tc>
                <a:extLst>
                  <a:ext uri="{0D108BD9-81ED-4DB2-BD59-A6C34878D82A}">
                    <a16:rowId xmlns:a16="http://schemas.microsoft.com/office/drawing/2014/main" val="1302080359"/>
                  </a:ext>
                </a:extLst>
              </a:tr>
              <a:tr h="370840">
                <a:tc>
                  <a:txBody>
                    <a:bodyPr/>
                    <a:lstStyle/>
                    <a:p>
                      <a:r>
                        <a:rPr lang="en-IN" sz="1400" b="1"/>
                        <a:t>Majority Class (Non-Click)</a:t>
                      </a:r>
                      <a:endParaRPr lang="en-IN" sz="1400"/>
                    </a:p>
                  </a:txBody>
                  <a:tcPr anchor="ctr"/>
                </a:tc>
                <a:tc>
                  <a:txBody>
                    <a:bodyPr/>
                    <a:lstStyle/>
                    <a:p>
                      <a:r>
                        <a:rPr lang="en-IN" sz="1400" dirty="0"/>
                        <a:t>733,113 (~95.2%)</a:t>
                      </a:r>
                    </a:p>
                  </a:txBody>
                  <a:tcPr anchor="ctr"/>
                </a:tc>
                <a:tc>
                  <a:txBody>
                    <a:bodyPr/>
                    <a:lstStyle/>
                    <a:p>
                      <a:r>
                        <a:rPr lang="en-IN" sz="1400"/>
                        <a:t>733,113 (50%)</a:t>
                      </a:r>
                    </a:p>
                  </a:txBody>
                  <a:tcPr anchor="ctr"/>
                </a:tc>
                <a:tc>
                  <a:txBody>
                    <a:bodyPr/>
                    <a:lstStyle/>
                    <a:p>
                      <a:r>
                        <a:rPr lang="en-IN" sz="1400"/>
                        <a:t>No Change</a:t>
                      </a:r>
                    </a:p>
                  </a:txBody>
                  <a:tcPr anchor="ctr"/>
                </a:tc>
                <a:extLst>
                  <a:ext uri="{0D108BD9-81ED-4DB2-BD59-A6C34878D82A}">
                    <a16:rowId xmlns:a16="http://schemas.microsoft.com/office/drawing/2014/main" val="2688040056"/>
                  </a:ext>
                </a:extLst>
              </a:tr>
              <a:tr h="370840">
                <a:tc>
                  <a:txBody>
                    <a:bodyPr/>
                    <a:lstStyle/>
                    <a:p>
                      <a:r>
                        <a:rPr lang="en-IN" sz="1400" b="1"/>
                        <a:t>Minority Class (Click)</a:t>
                      </a:r>
                      <a:endParaRPr lang="en-IN" sz="1400"/>
                    </a:p>
                  </a:txBody>
                  <a:tcPr anchor="ctr"/>
                </a:tc>
                <a:tc>
                  <a:txBody>
                    <a:bodyPr/>
                    <a:lstStyle/>
                    <a:p>
                      <a:r>
                        <a:rPr lang="en-IN" sz="1400"/>
                        <a:t>37,051 (~4.8%)</a:t>
                      </a:r>
                    </a:p>
                  </a:txBody>
                  <a:tcPr anchor="ctr"/>
                </a:tc>
                <a:tc>
                  <a:txBody>
                    <a:bodyPr/>
                    <a:lstStyle/>
                    <a:p>
                      <a:r>
                        <a:rPr lang="en-IN" sz="1400"/>
                        <a:t>733,113 (50%)</a:t>
                      </a:r>
                    </a:p>
                  </a:txBody>
                  <a:tcPr anchor="ctr"/>
                </a:tc>
                <a:tc>
                  <a:txBody>
                    <a:bodyPr/>
                    <a:lstStyle/>
                    <a:p>
                      <a:r>
                        <a:rPr lang="en-IN" sz="1400" b="1"/>
                        <a:t>+1878.6%</a:t>
                      </a:r>
                      <a:endParaRPr lang="en-IN" sz="1400"/>
                    </a:p>
                  </a:txBody>
                  <a:tcPr anchor="ctr"/>
                </a:tc>
                <a:extLst>
                  <a:ext uri="{0D108BD9-81ED-4DB2-BD59-A6C34878D82A}">
                    <a16:rowId xmlns:a16="http://schemas.microsoft.com/office/drawing/2014/main" val="2090398862"/>
                  </a:ext>
                </a:extLst>
              </a:tr>
              <a:tr h="370840">
                <a:tc>
                  <a:txBody>
                    <a:bodyPr/>
                    <a:lstStyle/>
                    <a:p>
                      <a:r>
                        <a:rPr lang="en-IN" sz="1400" b="1"/>
                        <a:t>Event Rate</a:t>
                      </a:r>
                      <a:endParaRPr lang="en-IN" sz="1400"/>
                    </a:p>
                  </a:txBody>
                  <a:tcPr anchor="ctr"/>
                </a:tc>
                <a:tc>
                  <a:txBody>
                    <a:bodyPr/>
                    <a:lstStyle/>
                    <a:p>
                      <a:r>
                        <a:rPr lang="en-IN" sz="1400" b="1" dirty="0"/>
                        <a:t>4.8%</a:t>
                      </a:r>
                      <a:endParaRPr lang="en-IN" sz="1400" dirty="0"/>
                    </a:p>
                  </a:txBody>
                  <a:tcPr anchor="ctr"/>
                </a:tc>
                <a:tc>
                  <a:txBody>
                    <a:bodyPr/>
                    <a:lstStyle/>
                    <a:p>
                      <a:r>
                        <a:rPr lang="en-IN" sz="1400" b="1"/>
                        <a:t>50.0%</a:t>
                      </a:r>
                      <a:endParaRPr lang="en-IN" sz="1400"/>
                    </a:p>
                  </a:txBody>
                  <a:tcPr anchor="ctr"/>
                </a:tc>
                <a:tc>
                  <a:txBody>
                    <a:bodyPr/>
                    <a:lstStyle/>
                    <a:p>
                      <a:r>
                        <a:rPr lang="en-IN" sz="1400" dirty="0"/>
                        <a:t>Drastically Increased</a:t>
                      </a:r>
                    </a:p>
                  </a:txBody>
                  <a:tcPr anchor="ctr"/>
                </a:tc>
                <a:extLst>
                  <a:ext uri="{0D108BD9-81ED-4DB2-BD59-A6C34878D82A}">
                    <a16:rowId xmlns:a16="http://schemas.microsoft.com/office/drawing/2014/main" val="1557979835"/>
                  </a:ext>
                </a:extLst>
              </a:tr>
            </a:tbl>
          </a:graphicData>
        </a:graphic>
      </p:graphicFrame>
      <p:sp>
        <p:nvSpPr>
          <p:cNvPr id="5" name="TextBox 4">
            <a:extLst>
              <a:ext uri="{FF2B5EF4-FFF2-40B4-BE49-F238E27FC236}">
                <a16:creationId xmlns:a16="http://schemas.microsoft.com/office/drawing/2014/main" id="{A0DE4F2D-A9C7-E9F6-45B6-A15C3B478DFB}"/>
              </a:ext>
            </a:extLst>
          </p:cNvPr>
          <p:cNvSpPr txBox="1"/>
          <p:nvPr/>
        </p:nvSpPr>
        <p:spPr>
          <a:xfrm>
            <a:off x="8284246" y="4548165"/>
            <a:ext cx="3836634" cy="2308324"/>
          </a:xfrm>
          <a:prstGeom prst="rect">
            <a:avLst/>
          </a:prstGeom>
          <a:noFill/>
        </p:spPr>
        <p:txBody>
          <a:bodyPr wrap="square">
            <a:spAutoFit/>
          </a:bodyPr>
          <a:lstStyle/>
          <a:p>
            <a:pPr>
              <a:buNone/>
            </a:pPr>
            <a:r>
              <a:rPr lang="en-US" sz="1600" b="1" dirty="0"/>
              <a:t>Strategic Implementation:</a:t>
            </a:r>
            <a:endParaRPr lang="en-US" sz="1600" dirty="0"/>
          </a:p>
          <a:p>
            <a:r>
              <a:rPr lang="en-US" sz="1600" dirty="0"/>
              <a:t>Crucially, SMOTE was applied </a:t>
            </a:r>
            <a:r>
              <a:rPr lang="en-US" sz="1600" b="1" dirty="0"/>
              <a:t>only after</a:t>
            </a:r>
            <a:r>
              <a:rPr lang="en-US" sz="1600" dirty="0"/>
              <a:t> the data was split into training and validation sets using a strict time-based methodology. This ensures that the validation set retains its original, real-world data distribution, providing an unbiased and accurate measure of the model's true performance.</a:t>
            </a:r>
          </a:p>
        </p:txBody>
      </p:sp>
    </p:spTree>
    <p:extLst>
      <p:ext uri="{BB962C8B-B14F-4D97-AF65-F5344CB8AC3E}">
        <p14:creationId xmlns:p14="http://schemas.microsoft.com/office/powerpoint/2010/main" val="105124728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7C537A2-0683-6D1B-649F-AD40AAEB9437}"/>
              </a:ext>
            </a:extLst>
          </p:cNvPr>
          <p:cNvSpPr/>
          <p:nvPr/>
        </p:nvSpPr>
        <p:spPr>
          <a:xfrm>
            <a:off x="197205" y="0"/>
            <a:ext cx="11606175" cy="518299"/>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solidFill>
                  <a:schemeClr val="tx1"/>
                </a:solidFill>
                <a:latin typeface="BentonSans Regular" panose="02000503000000020004" pitchFamily="2" charset="0"/>
              </a:rPr>
              <a:t>Detailed overview of the Modeling Technique</a:t>
            </a:r>
          </a:p>
        </p:txBody>
      </p:sp>
      <p:sp>
        <p:nvSpPr>
          <p:cNvPr id="2" name="TextBox 1">
            <a:extLst>
              <a:ext uri="{FF2B5EF4-FFF2-40B4-BE49-F238E27FC236}">
                <a16:creationId xmlns:a16="http://schemas.microsoft.com/office/drawing/2014/main" id="{BFA95AEE-FB8C-6709-F333-005FD891F398}"/>
              </a:ext>
            </a:extLst>
          </p:cNvPr>
          <p:cNvSpPr txBox="1"/>
          <p:nvPr/>
        </p:nvSpPr>
        <p:spPr>
          <a:xfrm>
            <a:off x="422711" y="518299"/>
            <a:ext cx="11408473" cy="1323439"/>
          </a:xfrm>
          <a:prstGeom prst="rect">
            <a:avLst/>
          </a:prstGeom>
          <a:noFill/>
        </p:spPr>
        <p:txBody>
          <a:bodyPr wrap="square">
            <a:spAutoFit/>
          </a:bodyPr>
          <a:lstStyle/>
          <a:p>
            <a:r>
              <a:rPr lang="en-US" sz="1600" dirty="0"/>
              <a:t>To optimize offer ranking, we began with 309 raw, behavioral, and temporal features. After applying variance thresholding, we retained 180 high-signal variables, enhancing generalization and model efficiency. A MAP-optimized hybrid ensemble of </a:t>
            </a:r>
            <a:r>
              <a:rPr lang="en-US" sz="1600" dirty="0" err="1"/>
              <a:t>XGBoost</a:t>
            </a:r>
            <a:r>
              <a:rPr lang="en-US" sz="1600" dirty="0"/>
              <a:t> and </a:t>
            </a:r>
            <a:r>
              <a:rPr lang="en-US" sz="1600" dirty="0" err="1"/>
              <a:t>LightGBM</a:t>
            </a:r>
            <a:r>
              <a:rPr lang="en-US" sz="1600" dirty="0"/>
              <a:t> was used, leveraging </a:t>
            </a:r>
            <a:r>
              <a:rPr lang="en-US" sz="1600" dirty="0" err="1"/>
              <a:t>XGBoost’s</a:t>
            </a:r>
            <a:r>
              <a:rPr lang="en-US" sz="1600" dirty="0"/>
              <a:t> fine-tuned regularization with </a:t>
            </a:r>
            <a:r>
              <a:rPr lang="en-US" sz="1600" dirty="0" err="1"/>
              <a:t>LightGBM’s</a:t>
            </a:r>
            <a:r>
              <a:rPr lang="en-US" sz="1600" dirty="0"/>
              <a:t> fast, leaf-wise growth and histogram-based splits.</a:t>
            </a:r>
            <a:endParaRPr lang="en-US" sz="1400" dirty="0">
              <a:solidFill>
                <a:schemeClr val="tx1"/>
              </a:solidFill>
              <a:latin typeface="BentonSans Regular" panose="02000503000000020004" pitchFamily="2" charset="0"/>
            </a:endParaRPr>
          </a:p>
          <a:p>
            <a:r>
              <a:rPr lang="en-US" sz="1600" b="1" dirty="0"/>
              <a:t>                                            Architectural Deep Dive: Our Dual-Algorithm Strategy</a:t>
            </a:r>
            <a:endParaRPr lang="en-US" sz="1600" dirty="0"/>
          </a:p>
        </p:txBody>
      </p:sp>
      <p:pic>
        <p:nvPicPr>
          <p:cNvPr id="19" name="Picture 18">
            <a:extLst>
              <a:ext uri="{FF2B5EF4-FFF2-40B4-BE49-F238E27FC236}">
                <a16:creationId xmlns:a16="http://schemas.microsoft.com/office/drawing/2014/main" id="{E0071F84-3672-C446-7B89-AB9E867A7391}"/>
              </a:ext>
            </a:extLst>
          </p:cNvPr>
          <p:cNvPicPr>
            <a:picLocks noChangeAspect="1"/>
          </p:cNvPicPr>
          <p:nvPr/>
        </p:nvPicPr>
        <p:blipFill>
          <a:blip r:embed="rId3"/>
          <a:stretch>
            <a:fillRect/>
          </a:stretch>
        </p:blipFill>
        <p:spPr>
          <a:xfrm>
            <a:off x="0" y="3770447"/>
            <a:ext cx="6095997" cy="2962688"/>
          </a:xfrm>
          <a:prstGeom prst="rect">
            <a:avLst/>
          </a:prstGeom>
        </p:spPr>
      </p:pic>
      <p:pic>
        <p:nvPicPr>
          <p:cNvPr id="23" name="Picture 22">
            <a:extLst>
              <a:ext uri="{FF2B5EF4-FFF2-40B4-BE49-F238E27FC236}">
                <a16:creationId xmlns:a16="http://schemas.microsoft.com/office/drawing/2014/main" id="{2090F4C6-C940-CFE5-B526-DE32DD2C8D18}"/>
              </a:ext>
            </a:extLst>
          </p:cNvPr>
          <p:cNvPicPr>
            <a:picLocks noChangeAspect="1"/>
          </p:cNvPicPr>
          <p:nvPr/>
        </p:nvPicPr>
        <p:blipFill>
          <a:blip r:embed="rId4"/>
          <a:stretch>
            <a:fillRect/>
          </a:stretch>
        </p:blipFill>
        <p:spPr>
          <a:xfrm>
            <a:off x="6095995" y="3810597"/>
            <a:ext cx="6096003" cy="3010320"/>
          </a:xfrm>
          <a:prstGeom prst="rect">
            <a:avLst/>
          </a:prstGeom>
        </p:spPr>
      </p:pic>
      <p:cxnSp>
        <p:nvCxnSpPr>
          <p:cNvPr id="28" name="Straight Connector 27">
            <a:extLst>
              <a:ext uri="{FF2B5EF4-FFF2-40B4-BE49-F238E27FC236}">
                <a16:creationId xmlns:a16="http://schemas.microsoft.com/office/drawing/2014/main" id="{7F7BA8BD-6353-8D7B-4FDF-896782C725EB}"/>
              </a:ext>
            </a:extLst>
          </p:cNvPr>
          <p:cNvCxnSpPr>
            <a:cxnSpLocks/>
          </p:cNvCxnSpPr>
          <p:nvPr/>
        </p:nvCxnSpPr>
        <p:spPr>
          <a:xfrm flipH="1" flipV="1">
            <a:off x="6048146" y="1841738"/>
            <a:ext cx="47849" cy="4960436"/>
          </a:xfrm>
          <a:prstGeom prst="line">
            <a:avLst/>
          </a:prstGeom>
          <a:ln w="19050" cap="flat" cmpd="sng" algn="ctr">
            <a:solidFill>
              <a:schemeClr val="accent5">
                <a:lumMod val="1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9BA2CF1F-1E95-2969-E2C5-C50DD96AFAD7}"/>
              </a:ext>
            </a:extLst>
          </p:cNvPr>
          <p:cNvCxnSpPr/>
          <p:nvPr/>
        </p:nvCxnSpPr>
        <p:spPr>
          <a:xfrm>
            <a:off x="0" y="1841738"/>
            <a:ext cx="12192000" cy="0"/>
          </a:xfrm>
          <a:prstGeom prst="line">
            <a:avLst/>
          </a:prstGeom>
          <a:ln>
            <a:solidFill>
              <a:schemeClr val="accent5">
                <a:lumMod val="10000"/>
              </a:schemeClr>
            </a:solidFill>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CFD9CD5-B623-18FF-7657-39D1BD8A11B6}"/>
              </a:ext>
            </a:extLst>
          </p:cNvPr>
          <p:cNvSpPr txBox="1"/>
          <p:nvPr/>
        </p:nvSpPr>
        <p:spPr>
          <a:xfrm>
            <a:off x="76197" y="1918227"/>
            <a:ext cx="6095998" cy="1815882"/>
          </a:xfrm>
          <a:prstGeom prst="rect">
            <a:avLst/>
          </a:prstGeom>
          <a:noFill/>
        </p:spPr>
        <p:txBody>
          <a:bodyPr wrap="square">
            <a:spAutoFit/>
          </a:bodyPr>
          <a:lstStyle/>
          <a:p>
            <a:r>
              <a:rPr lang="en-US" sz="1600" b="1" i="1" u="sng" dirty="0" err="1">
                <a:highlight>
                  <a:srgbClr val="FFDDDD"/>
                </a:highlight>
              </a:rPr>
              <a:t>XGBoost</a:t>
            </a:r>
            <a:r>
              <a:rPr lang="en-US" sz="1600" u="sng" dirty="0">
                <a:highlight>
                  <a:srgbClr val="FFDDDD"/>
                </a:highlight>
              </a:rPr>
              <a:t> </a:t>
            </a:r>
            <a:r>
              <a:rPr lang="en-US" sz="1600" dirty="0">
                <a:highlight>
                  <a:srgbClr val="FFDDDD"/>
                </a:highlight>
              </a:rPr>
              <a:t>employs level-wise tree construction with second-order optimization and an explicit regularized objective to control model complexity (via L2 norm and leaf penalties). Its use of additive boosting and structural risk minimization enables sharp modeling of pairwise rank orders with minimal overfitting. Within the ensemble, it acts as the precision driver, capturing fine-grained relevance relationships through gradient-driven tree updates</a:t>
            </a:r>
            <a:r>
              <a:rPr lang="en-US" sz="1600" dirty="0"/>
              <a:t>.</a:t>
            </a:r>
            <a:endParaRPr lang="en-IN" sz="1600" dirty="0"/>
          </a:p>
        </p:txBody>
      </p:sp>
      <p:sp>
        <p:nvSpPr>
          <p:cNvPr id="41" name="TextBox 40">
            <a:extLst>
              <a:ext uri="{FF2B5EF4-FFF2-40B4-BE49-F238E27FC236}">
                <a16:creationId xmlns:a16="http://schemas.microsoft.com/office/drawing/2014/main" id="{F4451350-329B-4F19-2DE5-1545229D1625}"/>
              </a:ext>
            </a:extLst>
          </p:cNvPr>
          <p:cNvSpPr txBox="1"/>
          <p:nvPr/>
        </p:nvSpPr>
        <p:spPr>
          <a:xfrm>
            <a:off x="6072070" y="1841737"/>
            <a:ext cx="6106160" cy="2062103"/>
          </a:xfrm>
          <a:prstGeom prst="rect">
            <a:avLst/>
          </a:prstGeom>
          <a:noFill/>
        </p:spPr>
        <p:txBody>
          <a:bodyPr wrap="square">
            <a:spAutoFit/>
          </a:bodyPr>
          <a:lstStyle/>
          <a:p>
            <a:r>
              <a:rPr lang="en-US" sz="1600" b="1" i="1" u="sng" dirty="0" err="1">
                <a:highlight>
                  <a:srgbClr val="E3F3D1"/>
                </a:highlight>
              </a:rPr>
              <a:t>LightGBM</a:t>
            </a:r>
            <a:r>
              <a:rPr lang="en-US" sz="1600" dirty="0">
                <a:highlight>
                  <a:srgbClr val="E3F3D1"/>
                </a:highlight>
              </a:rPr>
              <a:t> leverages histogram-based, leaf-wise growth with Gradient-based One-Side Sampling (GOSS) and Exclusive Feature Bundling (EFB</a:t>
            </a:r>
            <a:r>
              <a:rPr lang="en-US" sz="1600" b="1" dirty="0">
                <a:highlight>
                  <a:srgbClr val="E3F3D1"/>
                </a:highlight>
              </a:rPr>
              <a:t>)</a:t>
            </a:r>
            <a:r>
              <a:rPr lang="en-US" sz="1600" dirty="0">
                <a:highlight>
                  <a:srgbClr val="E3F3D1"/>
                </a:highlight>
              </a:rPr>
              <a:t> to optimize for both speed and memory efficiency on high-cardinality data. By focusing gradient computation on hard samples and reducing effective feature dimensionality, it accelerates convergence without compromising ranking performance. It complements </a:t>
            </a:r>
            <a:r>
              <a:rPr lang="en-US" sz="1600" dirty="0" err="1">
                <a:highlight>
                  <a:srgbClr val="E3F3D1"/>
                </a:highlight>
              </a:rPr>
              <a:t>XGBoost</a:t>
            </a:r>
            <a:r>
              <a:rPr lang="en-US" sz="1600" dirty="0">
                <a:highlight>
                  <a:srgbClr val="E3F3D1"/>
                </a:highlight>
              </a:rPr>
              <a:t> by delivering fast, calibrated scores that enhance ensemble throughput</a:t>
            </a:r>
            <a:endParaRPr lang="en-IN" sz="1600" dirty="0">
              <a:highlight>
                <a:srgbClr val="E3F3D1"/>
              </a:highlight>
            </a:endParaRPr>
          </a:p>
        </p:txBody>
      </p:sp>
    </p:spTree>
    <p:extLst>
      <p:ext uri="{BB962C8B-B14F-4D97-AF65-F5344CB8AC3E}">
        <p14:creationId xmlns:p14="http://schemas.microsoft.com/office/powerpoint/2010/main" val="124196311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80BE78E-4FA3-FF5F-D5B5-D56166F53F3F}"/>
              </a:ext>
            </a:extLst>
          </p:cNvPr>
          <p:cNvGraphicFramePr>
            <a:graphicFrameLocks noGrp="1"/>
          </p:cNvGraphicFramePr>
          <p:nvPr>
            <p:extLst>
              <p:ext uri="{D42A27DB-BD31-4B8C-83A1-F6EECF244321}">
                <p14:modId xmlns:p14="http://schemas.microsoft.com/office/powerpoint/2010/main" val="3427093690"/>
              </p:ext>
            </p:extLst>
          </p:nvPr>
        </p:nvGraphicFramePr>
        <p:xfrm>
          <a:off x="0" y="1"/>
          <a:ext cx="7193280" cy="6881868"/>
        </p:xfrm>
        <a:graphic>
          <a:graphicData uri="http://schemas.openxmlformats.org/drawingml/2006/table">
            <a:tbl>
              <a:tblPr firstRow="1" bandRow="1">
                <a:tableStyleId>{5C22544A-7EE6-4342-B048-85BDC9FD1C3A}</a:tableStyleId>
              </a:tblPr>
              <a:tblGrid>
                <a:gridCol w="1686560">
                  <a:extLst>
                    <a:ext uri="{9D8B030D-6E8A-4147-A177-3AD203B41FA5}">
                      <a16:colId xmlns:a16="http://schemas.microsoft.com/office/drawing/2014/main" val="877388079"/>
                    </a:ext>
                  </a:extLst>
                </a:gridCol>
                <a:gridCol w="2367280">
                  <a:extLst>
                    <a:ext uri="{9D8B030D-6E8A-4147-A177-3AD203B41FA5}">
                      <a16:colId xmlns:a16="http://schemas.microsoft.com/office/drawing/2014/main" val="2571531096"/>
                    </a:ext>
                  </a:extLst>
                </a:gridCol>
                <a:gridCol w="3139440">
                  <a:extLst>
                    <a:ext uri="{9D8B030D-6E8A-4147-A177-3AD203B41FA5}">
                      <a16:colId xmlns:a16="http://schemas.microsoft.com/office/drawing/2014/main" val="199704488"/>
                    </a:ext>
                  </a:extLst>
                </a:gridCol>
              </a:tblGrid>
              <a:tr h="307581">
                <a:tc>
                  <a:txBody>
                    <a:bodyPr/>
                    <a:lstStyle/>
                    <a:p>
                      <a:r>
                        <a:rPr lang="en-IN" sz="1400" dirty="0"/>
                        <a:t>Stage</a:t>
                      </a:r>
                    </a:p>
                  </a:txBody>
                  <a:tcPr anchor="ctr"/>
                </a:tc>
                <a:tc>
                  <a:txBody>
                    <a:bodyPr/>
                    <a:lstStyle/>
                    <a:p>
                      <a:r>
                        <a:rPr lang="en-IN" sz="1400" dirty="0"/>
                        <a:t>Action &amp; Methodology</a:t>
                      </a:r>
                    </a:p>
                  </a:txBody>
                  <a:tcPr anchor="ctr"/>
                </a:tc>
                <a:tc>
                  <a:txBody>
                    <a:bodyPr/>
                    <a:lstStyle/>
                    <a:p>
                      <a:r>
                        <a:rPr lang="en-IN" sz="1400"/>
                        <a:t>Detail &amp; Outcome</a:t>
                      </a:r>
                    </a:p>
                  </a:txBody>
                  <a:tcPr anchor="ctr"/>
                </a:tc>
                <a:extLst>
                  <a:ext uri="{0D108BD9-81ED-4DB2-BD59-A6C34878D82A}">
                    <a16:rowId xmlns:a16="http://schemas.microsoft.com/office/drawing/2014/main" val="3356034351"/>
                  </a:ext>
                </a:extLst>
              </a:tr>
              <a:tr h="1992717">
                <a:tc>
                  <a:txBody>
                    <a:bodyPr/>
                    <a:lstStyle/>
                    <a:p>
                      <a:r>
                        <a:rPr lang="en-IN" sz="1400" b="1" dirty="0"/>
                        <a:t>1. Feature Engineering</a:t>
                      </a:r>
                      <a:endParaRPr lang="en-IN" sz="1400" dirty="0"/>
                    </a:p>
                  </a:txBody>
                  <a:tcPr anchor="ctr"/>
                </a:tc>
                <a:tc>
                  <a:txBody>
                    <a:bodyPr/>
                    <a:lstStyle/>
                    <a:p>
                      <a:r>
                        <a:rPr lang="en-IN" sz="1400" b="1" dirty="0"/>
                        <a:t>Comprehensive Variable Creation</a:t>
                      </a:r>
                      <a:endParaRPr lang="en-IN" sz="1400" dirty="0"/>
                    </a:p>
                  </a:txBody>
                  <a:tcPr anchor="ctr"/>
                </a:tc>
                <a:tc>
                  <a:txBody>
                    <a:bodyPr/>
                    <a:lstStyle/>
                    <a:p>
                      <a:r>
                        <a:rPr lang="en-US" sz="1400" dirty="0"/>
                        <a:t>Engineered 309 features via raw extraction and advanced transformations—leveraging lag-based aggregation, rolling window statistics, exponential time decay, frequency encoding, interaction terms, recency-weighted metrics, and event-based temporal pattern mining.</a:t>
                      </a:r>
                    </a:p>
                  </a:txBody>
                  <a:tcPr anchor="ctr"/>
                </a:tc>
                <a:extLst>
                  <a:ext uri="{0D108BD9-81ED-4DB2-BD59-A6C34878D82A}">
                    <a16:rowId xmlns:a16="http://schemas.microsoft.com/office/drawing/2014/main" val="2969705943"/>
                  </a:ext>
                </a:extLst>
              </a:tr>
              <a:tr h="1347731">
                <a:tc>
                  <a:txBody>
                    <a:bodyPr/>
                    <a:lstStyle/>
                    <a:p>
                      <a:r>
                        <a:rPr lang="en-IN" sz="1400" b="1" dirty="0"/>
                        <a:t>2. Noise Reduction</a:t>
                      </a:r>
                      <a:endParaRPr lang="en-IN" sz="1400" dirty="0"/>
                    </a:p>
                  </a:txBody>
                  <a:tcPr anchor="ctr"/>
                </a:tc>
                <a:tc>
                  <a:txBody>
                    <a:bodyPr/>
                    <a:lstStyle/>
                    <a:p>
                      <a:r>
                        <a:rPr lang="en-IN" sz="1400" b="1" dirty="0"/>
                        <a:t>Low-Variance Filtering</a:t>
                      </a:r>
                      <a:endParaRPr lang="en-IN" sz="1400" dirty="0"/>
                    </a:p>
                  </a:txBody>
                  <a:tcPr anchor="ctr"/>
                </a:tc>
                <a:tc>
                  <a:txBody>
                    <a:bodyPr/>
                    <a:lstStyle/>
                    <a:p>
                      <a:r>
                        <a:rPr lang="en-US" sz="1400" dirty="0"/>
                        <a:t>A </a:t>
                      </a:r>
                      <a:r>
                        <a:rPr lang="en-US" sz="1400" dirty="0" err="1"/>
                        <a:t>VarianceThreshold</a:t>
                      </a:r>
                      <a:r>
                        <a:rPr lang="en-US" sz="1400" dirty="0"/>
                        <a:t> was applied first, immediately removing </a:t>
                      </a:r>
                      <a:r>
                        <a:rPr lang="en-US" sz="1400" b="1" dirty="0"/>
                        <a:t>129 low-information, near-constant features</a:t>
                      </a:r>
                      <a:r>
                        <a:rPr lang="en-US" sz="1400" dirty="0"/>
                        <a:t>. This focused the model on variables that contain meaningful signals.</a:t>
                      </a:r>
                    </a:p>
                  </a:txBody>
                  <a:tcPr anchor="ctr"/>
                </a:tc>
                <a:extLst>
                  <a:ext uri="{0D108BD9-81ED-4DB2-BD59-A6C34878D82A}">
                    <a16:rowId xmlns:a16="http://schemas.microsoft.com/office/drawing/2014/main" val="1879363566"/>
                  </a:ext>
                </a:extLst>
              </a:tr>
              <a:tr h="1599418">
                <a:tc>
                  <a:txBody>
                    <a:bodyPr/>
                    <a:lstStyle/>
                    <a:p>
                      <a:r>
                        <a:rPr lang="en-IN" sz="1400" b="1"/>
                        <a:t>3. Core Selection</a:t>
                      </a:r>
                      <a:endParaRPr lang="en-IN" sz="1400"/>
                    </a:p>
                  </a:txBody>
                  <a:tcPr anchor="ctr"/>
                </a:tc>
                <a:tc>
                  <a:txBody>
                    <a:bodyPr/>
                    <a:lstStyle/>
                    <a:p>
                      <a:r>
                        <a:rPr lang="en-IN" sz="1400" b="1"/>
                        <a:t>Importance-Driven Filtering</a:t>
                      </a:r>
                      <a:endParaRPr lang="en-IN" sz="1400"/>
                    </a:p>
                  </a:txBody>
                  <a:tcPr anchor="ctr"/>
                </a:tc>
                <a:tc>
                  <a:txBody>
                    <a:bodyPr/>
                    <a:lstStyle/>
                    <a:p>
                      <a:r>
                        <a:rPr lang="en-US" sz="1400" dirty="0"/>
                        <a:t>Applied a Random Forest-based feature selector to rank the 180 remaining variables by feature importance. Retained the top 50% (90 features) using median thresholding , balancing predictive strength with dimensional efficiency.</a:t>
                      </a:r>
                    </a:p>
                  </a:txBody>
                  <a:tcPr anchor="ctr"/>
                </a:tc>
                <a:extLst>
                  <a:ext uri="{0D108BD9-81ED-4DB2-BD59-A6C34878D82A}">
                    <a16:rowId xmlns:a16="http://schemas.microsoft.com/office/drawing/2014/main" val="2160214139"/>
                  </a:ext>
                </a:extLst>
              </a:tr>
              <a:tr h="1610552">
                <a:tc>
                  <a:txBody>
                    <a:bodyPr/>
                    <a:lstStyle/>
                    <a:p>
                      <a:r>
                        <a:rPr lang="en-IN" sz="1400" b="1"/>
                        <a:t>4. Prediction</a:t>
                      </a:r>
                      <a:endParaRPr lang="en-IN" sz="1400"/>
                    </a:p>
                  </a:txBody>
                  <a:tcPr anchor="ctr"/>
                </a:tc>
                <a:tc>
                  <a:txBody>
                    <a:bodyPr/>
                    <a:lstStyle/>
                    <a:p>
                      <a:r>
                        <a:rPr lang="en-IN" sz="1400" b="1" dirty="0"/>
                        <a:t>Ensemble Rank Averaging</a:t>
                      </a:r>
                      <a:endParaRPr lang="en-IN" sz="1400" dirty="0"/>
                    </a:p>
                  </a:txBody>
                  <a:tcPr anchor="ctr"/>
                </a:tc>
                <a:tc>
                  <a:txBody>
                    <a:bodyPr/>
                    <a:lstStyle/>
                    <a:p>
                      <a:r>
                        <a:rPr lang="en-US" sz="1400" dirty="0"/>
                        <a:t>The final ranked lists from </a:t>
                      </a:r>
                      <a:r>
                        <a:rPr lang="en-US" sz="1400" dirty="0" err="1"/>
                        <a:t>XGBoost</a:t>
                      </a:r>
                      <a:r>
                        <a:rPr lang="en-US" sz="1400" dirty="0"/>
                        <a:t> and </a:t>
                      </a:r>
                      <a:r>
                        <a:rPr lang="en-US" sz="1400" dirty="0" err="1"/>
                        <a:t>LightGBM</a:t>
                      </a:r>
                      <a:r>
                        <a:rPr lang="en-US" sz="1400" dirty="0"/>
                        <a:t> are combined using </a:t>
                      </a:r>
                      <a:r>
                        <a:rPr lang="en-US" sz="1400" b="1" dirty="0"/>
                        <a:t>Rank Averaging</a:t>
                      </a:r>
                      <a:r>
                        <a:rPr lang="en-US" sz="1400" dirty="0"/>
                        <a:t>. This consensus method creates a final ranking that is more stable and performs better out-of-sample than either model individually.</a:t>
                      </a:r>
                    </a:p>
                  </a:txBody>
                  <a:tcPr anchor="ctr"/>
                </a:tc>
                <a:extLst>
                  <a:ext uri="{0D108BD9-81ED-4DB2-BD59-A6C34878D82A}">
                    <a16:rowId xmlns:a16="http://schemas.microsoft.com/office/drawing/2014/main" val="4031954290"/>
                  </a:ext>
                </a:extLst>
              </a:tr>
            </a:tbl>
          </a:graphicData>
        </a:graphic>
      </p:graphicFrame>
      <p:sp>
        <p:nvSpPr>
          <p:cNvPr id="8" name="TextBox 7">
            <a:extLst>
              <a:ext uri="{FF2B5EF4-FFF2-40B4-BE49-F238E27FC236}">
                <a16:creationId xmlns:a16="http://schemas.microsoft.com/office/drawing/2014/main" id="{F79ACD1E-C154-4A5A-7D41-941315466E18}"/>
              </a:ext>
            </a:extLst>
          </p:cNvPr>
          <p:cNvSpPr txBox="1"/>
          <p:nvPr/>
        </p:nvSpPr>
        <p:spPr>
          <a:xfrm>
            <a:off x="7193280" y="0"/>
            <a:ext cx="5110480" cy="7201972"/>
          </a:xfrm>
          <a:prstGeom prst="rect">
            <a:avLst/>
          </a:prstGeom>
          <a:noFill/>
        </p:spPr>
        <p:txBody>
          <a:bodyPr wrap="square">
            <a:spAutoFit/>
          </a:bodyPr>
          <a:lstStyle/>
          <a:p>
            <a:pPr>
              <a:buNone/>
            </a:pPr>
            <a:r>
              <a:rPr lang="en-US" sz="1400" b="1" dirty="0">
                <a:solidFill>
                  <a:schemeClr val="accent5">
                    <a:lumMod val="10000"/>
                  </a:schemeClr>
                </a:solidFill>
              </a:rPr>
              <a:t>Any real-world example where this technique has been used in the past and showed good promise?</a:t>
            </a:r>
          </a:p>
          <a:p>
            <a:pPr>
              <a:buNone/>
            </a:pPr>
            <a:endParaRPr lang="en-US" sz="1400" b="1" dirty="0">
              <a:solidFill>
                <a:schemeClr val="accent5">
                  <a:lumMod val="10000"/>
                </a:schemeClr>
              </a:solidFill>
            </a:endParaRPr>
          </a:p>
          <a:p>
            <a:pPr>
              <a:buFont typeface="Arial" panose="020B0604020202020204" pitchFamily="34" charset="0"/>
              <a:buChar char="•"/>
            </a:pPr>
            <a:r>
              <a:rPr lang="en-US" sz="1400" b="1" dirty="0"/>
              <a:t>Amazon, Booking.com, Criteo, and Flipkart</a:t>
            </a:r>
            <a:r>
              <a:rPr lang="en-US" sz="1400" dirty="0"/>
              <a:t> have used similar multi-stage pipelines combining raw and engineered features for ranking, personalization, and ad-targeting tasks.</a:t>
            </a:r>
          </a:p>
          <a:p>
            <a:pPr>
              <a:buFont typeface="Arial" panose="020B0604020202020204" pitchFamily="34" charset="0"/>
              <a:buChar char="•"/>
            </a:pPr>
            <a:r>
              <a:rPr lang="en-US" sz="1400" b="1" dirty="0"/>
              <a:t>Uber</a:t>
            </a:r>
            <a:r>
              <a:rPr lang="en-US" sz="1400" dirty="0"/>
              <a:t> applies Random Forest-based feature selection in its ML Feature Store to reduce redundancy and optimize latency for ranking tasks.</a:t>
            </a:r>
          </a:p>
          <a:p>
            <a:pPr>
              <a:buFont typeface="Arial" panose="020B0604020202020204" pitchFamily="34" charset="0"/>
              <a:buChar char="•"/>
            </a:pPr>
            <a:r>
              <a:rPr lang="en-US" sz="1400" b="1" dirty="0"/>
              <a:t>Netflix Prize winners</a:t>
            </a:r>
            <a:r>
              <a:rPr lang="en-US" sz="1400" dirty="0"/>
              <a:t> and </a:t>
            </a:r>
            <a:r>
              <a:rPr lang="en-US" sz="1400" b="1" dirty="0"/>
              <a:t>LinkedIn feed ranking systems</a:t>
            </a:r>
            <a:r>
              <a:rPr lang="en-US" sz="1400" dirty="0"/>
              <a:t> use ensemble techniques like </a:t>
            </a:r>
            <a:r>
              <a:rPr lang="en-US" sz="1400" b="1" dirty="0"/>
              <a:t>rank averaging</a:t>
            </a:r>
            <a:r>
              <a:rPr lang="en-US" sz="1400" dirty="0"/>
              <a:t> models, </a:t>
            </a:r>
            <a:r>
              <a:rPr lang="en-US" sz="1400" dirty="0" err="1"/>
              <a:t>XGBoost</a:t>
            </a:r>
            <a:r>
              <a:rPr lang="en-US" sz="1400" dirty="0"/>
              <a:t> and </a:t>
            </a:r>
            <a:r>
              <a:rPr lang="en-US" sz="1400" dirty="0" err="1"/>
              <a:t>LightGBM</a:t>
            </a:r>
            <a:r>
              <a:rPr lang="en-US" sz="1400" dirty="0"/>
              <a:t> to improve performance and stability.</a:t>
            </a:r>
          </a:p>
          <a:p>
            <a:pPr>
              <a:buFont typeface="Arial" panose="020B0604020202020204" pitchFamily="34" charset="0"/>
              <a:buChar char="•"/>
            </a:pPr>
            <a:r>
              <a:rPr lang="en-US" sz="1400" b="1" dirty="0"/>
              <a:t>Pfizer</a:t>
            </a:r>
            <a:r>
              <a:rPr lang="en-US" sz="1400" dirty="0"/>
              <a:t> and </a:t>
            </a:r>
            <a:r>
              <a:rPr lang="en-US" sz="1400" b="1" dirty="0"/>
              <a:t>Genentech</a:t>
            </a:r>
            <a:r>
              <a:rPr lang="en-US" sz="1400" dirty="0"/>
              <a:t> have adopted Random Forest feature importance methods in bioinformatics pipelines to handle high-dimensional genomic data.</a:t>
            </a:r>
          </a:p>
          <a:p>
            <a:pPr>
              <a:buFont typeface="Arial" panose="020B0604020202020204" pitchFamily="34" charset="0"/>
              <a:buChar char="•"/>
            </a:pPr>
            <a:r>
              <a:rPr lang="en-US" sz="1400" b="1" dirty="0"/>
              <a:t>Financial services and fraud detection platforms</a:t>
            </a:r>
            <a:r>
              <a:rPr lang="en-US" sz="1400" dirty="0"/>
              <a:t> apply </a:t>
            </a:r>
            <a:r>
              <a:rPr lang="en-US" sz="1400" b="1" dirty="0"/>
              <a:t>variance filtering</a:t>
            </a:r>
            <a:r>
              <a:rPr lang="en-US" sz="1400" dirty="0"/>
              <a:t> as an early denoising step before downstream model training.</a:t>
            </a:r>
          </a:p>
          <a:p>
            <a:pPr>
              <a:buFont typeface="Arial" panose="020B0604020202020204" pitchFamily="34" charset="0"/>
              <a:buChar char="•"/>
            </a:pPr>
            <a:endParaRPr lang="en-US" sz="1400" dirty="0"/>
          </a:p>
          <a:p>
            <a:r>
              <a:rPr lang="en-IN" sz="1400" b="1" dirty="0">
                <a:solidFill>
                  <a:schemeClr val="accent5">
                    <a:lumMod val="10000"/>
                  </a:schemeClr>
                </a:solidFill>
              </a:rPr>
              <a:t>Academic References :</a:t>
            </a:r>
          </a:p>
          <a:p>
            <a:endParaRPr lang="en-IN" sz="1400" b="1" dirty="0">
              <a:solidFill>
                <a:schemeClr val="accent5">
                  <a:lumMod val="10000"/>
                </a:schemeClr>
              </a:solidFill>
            </a:endParaRPr>
          </a:p>
          <a:p>
            <a:r>
              <a:rPr lang="en-IN" sz="1400" b="1" dirty="0"/>
              <a:t>Random Forests – </a:t>
            </a:r>
            <a:r>
              <a:rPr lang="en-IN" sz="1400" b="1" dirty="0" err="1"/>
              <a:t>Breiman</a:t>
            </a:r>
            <a:r>
              <a:rPr lang="en-IN" sz="1400" b="1" dirty="0"/>
              <a:t>, 2001:</a:t>
            </a:r>
            <a:br>
              <a:rPr lang="en-IN" sz="1400" dirty="0"/>
            </a:br>
            <a:r>
              <a:rPr lang="en-IN" sz="1400" i="1" dirty="0"/>
              <a:t>Introduced Random Forests; foundational for model-based feature importance and robust variable selection.</a:t>
            </a:r>
            <a:endParaRPr lang="en-IN" sz="1400" dirty="0"/>
          </a:p>
          <a:p>
            <a:r>
              <a:rPr lang="en-IN" sz="1400" b="1" dirty="0" err="1"/>
              <a:t>LightGBM</a:t>
            </a:r>
            <a:r>
              <a:rPr lang="en-IN" sz="1400" b="1" dirty="0"/>
              <a:t>: A Highly Efficient Gradient Boosting Decision Tree – Ke et al., </a:t>
            </a:r>
            <a:r>
              <a:rPr lang="en-IN" sz="1400" b="1" dirty="0" err="1"/>
              <a:t>NeurIPS</a:t>
            </a:r>
            <a:r>
              <a:rPr lang="en-IN" sz="1400" b="1" dirty="0"/>
              <a:t> 2017:</a:t>
            </a:r>
            <a:br>
              <a:rPr lang="en-IN" sz="1400" dirty="0"/>
            </a:br>
            <a:r>
              <a:rPr lang="en-IN" sz="1400" i="1" dirty="0"/>
              <a:t>Core reference for </a:t>
            </a:r>
            <a:r>
              <a:rPr lang="en-IN" sz="1400" i="1" dirty="0" err="1"/>
              <a:t>LightGBM</a:t>
            </a:r>
            <a:r>
              <a:rPr lang="en-IN" sz="1400" i="1" dirty="0"/>
              <a:t>; highlights innovations like leaf-wise growth and histogram-based splitting.</a:t>
            </a:r>
            <a:endParaRPr lang="en-IN" sz="1400" dirty="0"/>
          </a:p>
          <a:p>
            <a:r>
              <a:rPr lang="en-IN" sz="1400" b="1" dirty="0"/>
              <a:t>Learning Ad CTR at Facebook – McMahan et al., ADKDD 2013:</a:t>
            </a:r>
            <a:br>
              <a:rPr lang="en-IN" sz="1400" dirty="0"/>
            </a:br>
            <a:r>
              <a:rPr lang="en-IN" sz="1400" i="1" dirty="0"/>
              <a:t>Industry-scale pipeline blending engineered features and boosted trees for CTR prediction.</a:t>
            </a:r>
            <a:endParaRPr lang="en-IN" sz="1400" dirty="0"/>
          </a:p>
          <a:p>
            <a:pPr>
              <a:buFont typeface="Arial" panose="020B0604020202020204" pitchFamily="34" charset="0"/>
              <a:buChar char="•"/>
            </a:pPr>
            <a:endParaRPr lang="en-US" sz="1400" dirty="0"/>
          </a:p>
        </p:txBody>
      </p:sp>
    </p:spTree>
    <p:extLst>
      <p:ext uri="{BB962C8B-B14F-4D97-AF65-F5344CB8AC3E}">
        <p14:creationId xmlns:p14="http://schemas.microsoft.com/office/powerpoint/2010/main" val="294224845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87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AF337B-F9A5-475F-A55A-ABE8476D7D2D}"/>
              </a:ext>
            </a:extLst>
          </p:cNvPr>
          <p:cNvSpPr>
            <a:spLocks noGrp="1"/>
          </p:cNvSpPr>
          <p:nvPr>
            <p:ph type="sldNum" sz="quarter" idx="4294967295"/>
          </p:nvPr>
        </p:nvSpPr>
        <p:spPr>
          <a:xfrm>
            <a:off x="11139488" y="6392863"/>
            <a:ext cx="1052512" cy="301625"/>
          </a:xfrm>
        </p:spPr>
        <p:txBody>
          <a:bodyPr/>
          <a:lstStyle/>
          <a:p>
            <a:pPr>
              <a:defRPr/>
            </a:pPr>
            <a:fld id="{920384AA-0A71-E644-AEED-65CD2253F2C8}" type="slidenum">
              <a:rPr lang="en-US" smtClean="0">
                <a:solidFill>
                  <a:srgbClr val="006AD2"/>
                </a:solidFill>
              </a:rPr>
              <a:pPr>
                <a:defRPr/>
              </a:pPr>
              <a:t>8</a:t>
            </a:fld>
            <a:endParaRPr lang="en-US">
              <a:solidFill>
                <a:srgbClr val="006AD2"/>
              </a:solidFill>
            </a:endParaRPr>
          </a:p>
        </p:txBody>
      </p:sp>
      <p:sp>
        <p:nvSpPr>
          <p:cNvPr id="6" name="TextBox 5">
            <a:extLst>
              <a:ext uri="{FF2B5EF4-FFF2-40B4-BE49-F238E27FC236}">
                <a16:creationId xmlns:a16="http://schemas.microsoft.com/office/drawing/2014/main" id="{DA25F799-322A-465C-AFA3-5E0A5C2EAD7A}"/>
              </a:ext>
            </a:extLst>
          </p:cNvPr>
          <p:cNvSpPr txBox="1"/>
          <p:nvPr/>
        </p:nvSpPr>
        <p:spPr>
          <a:xfrm>
            <a:off x="3062477" y="3048377"/>
            <a:ext cx="5544917" cy="584775"/>
          </a:xfrm>
          <a:prstGeom prst="rect">
            <a:avLst/>
          </a:prstGeom>
          <a:noFill/>
        </p:spPr>
        <p:txBody>
          <a:bodyPr wrap="square" lIns="0" tIns="0" rIns="0" bIns="0" rtlCol="0">
            <a:spAutoFit/>
          </a:bodyPr>
          <a:lstStyle/>
          <a:p>
            <a:pPr algn="ctr"/>
            <a:r>
              <a:rPr lang="en-US" sz="2000" b="1" dirty="0">
                <a:solidFill>
                  <a:schemeClr val="bg2"/>
                </a:solidFill>
                <a:latin typeface="BentonSans Regular" panose="02000503000000020004" pitchFamily="2" charset="0"/>
                <a:cs typeface="Calibri" panose="020F0502020204030204" pitchFamily="34" charset="0"/>
              </a:rPr>
              <a:t>MAP score</a:t>
            </a:r>
          </a:p>
          <a:p>
            <a:pPr algn="ctr"/>
            <a:r>
              <a:rPr lang="en-US" dirty="0">
                <a:solidFill>
                  <a:schemeClr val="bg2"/>
                </a:solidFill>
                <a:latin typeface="BentonSans Regular" panose="02000503000000020004" pitchFamily="2" charset="0"/>
                <a:cs typeface="Calibri" panose="020F0502020204030204" pitchFamily="34" charset="0"/>
              </a:rPr>
              <a:t>[Out of Sample/Validation Results]</a:t>
            </a:r>
            <a:endParaRPr lang="en-US" sz="2000" i="0" dirty="0">
              <a:solidFill>
                <a:schemeClr val="bg2"/>
              </a:solidFill>
              <a:latin typeface="BentonSans Regular" panose="02000503000000020004" pitchFamily="2" charset="0"/>
              <a:cs typeface="Calibri" panose="020F0502020204030204" pitchFamily="34" charset="0"/>
            </a:endParaRPr>
          </a:p>
        </p:txBody>
      </p:sp>
      <p:graphicFrame>
        <p:nvGraphicFramePr>
          <p:cNvPr id="9" name="Chart 8">
            <a:extLst>
              <a:ext uri="{FF2B5EF4-FFF2-40B4-BE49-F238E27FC236}">
                <a16:creationId xmlns:a16="http://schemas.microsoft.com/office/drawing/2014/main" id="{D6F9D84E-1DFB-4E1A-A95E-67210DFDA25B}"/>
              </a:ext>
            </a:extLst>
          </p:cNvPr>
          <p:cNvGraphicFramePr>
            <a:graphicFrameLocks/>
          </p:cNvGraphicFramePr>
          <p:nvPr>
            <p:extLst>
              <p:ext uri="{D42A27DB-BD31-4B8C-83A1-F6EECF244321}">
                <p14:modId xmlns:p14="http://schemas.microsoft.com/office/powerpoint/2010/main" val="1129957071"/>
              </p:ext>
            </p:extLst>
          </p:nvPr>
        </p:nvGraphicFramePr>
        <p:xfrm>
          <a:off x="1207347" y="2434989"/>
          <a:ext cx="8892019" cy="3492184"/>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a:extLst>
              <a:ext uri="{FF2B5EF4-FFF2-40B4-BE49-F238E27FC236}">
                <a16:creationId xmlns:a16="http://schemas.microsoft.com/office/drawing/2014/main" id="{C1AE1CEC-9DB5-667D-1FDF-4FF1B4C12879}"/>
              </a:ext>
            </a:extLst>
          </p:cNvPr>
          <p:cNvSpPr txBox="1">
            <a:spLocks/>
          </p:cNvSpPr>
          <p:nvPr/>
        </p:nvSpPr>
        <p:spPr bwMode="white">
          <a:xfrm>
            <a:off x="609600" y="23193"/>
            <a:ext cx="10972800" cy="996795"/>
          </a:xfrm>
          <a:prstGeom prst="rect">
            <a:avLst/>
          </a:prstGeom>
        </p:spPr>
        <p:txBody>
          <a:bodyPr vert="horz" lIns="0" tIns="0" rIns="0" bIns="0" rtlCol="0" anchor="t">
            <a:noAutofit/>
          </a:bodyPr>
          <a:lstStyle>
            <a:lvl1pPr algn="l" defTabSz="457178"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78"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78"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78"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78" rtl="0" eaLnBrk="1" fontAlgn="base" hangingPunct="1">
              <a:spcBef>
                <a:spcPct val="0"/>
              </a:spcBef>
              <a:spcAft>
                <a:spcPct val="0"/>
              </a:spcAft>
              <a:defRPr sz="1400">
                <a:solidFill>
                  <a:schemeClr val="tx1"/>
                </a:solidFill>
                <a:latin typeface="Arial" charset="0"/>
                <a:ea typeface="Arial" charset="0"/>
                <a:cs typeface="Arial" charset="0"/>
              </a:defRPr>
            </a:lvl5pPr>
            <a:lvl6pPr marL="457178" algn="l" defTabSz="457178" rtl="0" eaLnBrk="1" fontAlgn="base" hangingPunct="1">
              <a:spcBef>
                <a:spcPct val="0"/>
              </a:spcBef>
              <a:spcAft>
                <a:spcPct val="0"/>
              </a:spcAft>
              <a:defRPr sz="1400">
                <a:solidFill>
                  <a:schemeClr val="tx1"/>
                </a:solidFill>
                <a:latin typeface="Arial" charset="0"/>
                <a:ea typeface="Arial" charset="0"/>
                <a:cs typeface="Arial" charset="0"/>
              </a:defRPr>
            </a:lvl6pPr>
            <a:lvl7pPr marL="914354" algn="l" defTabSz="457178" rtl="0" eaLnBrk="1" fontAlgn="base" hangingPunct="1">
              <a:spcBef>
                <a:spcPct val="0"/>
              </a:spcBef>
              <a:spcAft>
                <a:spcPct val="0"/>
              </a:spcAft>
              <a:defRPr sz="1400">
                <a:solidFill>
                  <a:schemeClr val="tx1"/>
                </a:solidFill>
                <a:latin typeface="Arial" charset="0"/>
                <a:ea typeface="Arial" charset="0"/>
                <a:cs typeface="Arial" charset="0"/>
              </a:defRPr>
            </a:lvl7pPr>
            <a:lvl8pPr marL="1371532" algn="l" defTabSz="457178" rtl="0" eaLnBrk="1" fontAlgn="base" hangingPunct="1">
              <a:spcBef>
                <a:spcPct val="0"/>
              </a:spcBef>
              <a:spcAft>
                <a:spcPct val="0"/>
              </a:spcAft>
              <a:defRPr sz="1400">
                <a:solidFill>
                  <a:schemeClr val="tx1"/>
                </a:solidFill>
                <a:latin typeface="Arial" charset="0"/>
                <a:ea typeface="Arial" charset="0"/>
                <a:cs typeface="Arial" charset="0"/>
              </a:defRPr>
            </a:lvl8pPr>
            <a:lvl9pPr marL="1828709" algn="l" defTabSz="457178" rtl="0" eaLnBrk="1" fontAlgn="base" hangingPunct="1">
              <a:spcBef>
                <a:spcPct val="0"/>
              </a:spcBef>
              <a:spcAft>
                <a:spcPct val="0"/>
              </a:spcAft>
              <a:defRPr sz="1400">
                <a:solidFill>
                  <a:schemeClr val="tx1"/>
                </a:solidFill>
                <a:latin typeface="Arial" charset="0"/>
                <a:ea typeface="Arial" charset="0"/>
                <a:cs typeface="Arial" charset="0"/>
              </a:defRPr>
            </a:lvl9pPr>
          </a:lstStyle>
          <a:p>
            <a:r>
              <a:rPr lang="en-US" b="1" dirty="0"/>
              <a:t>                                        Model Performance </a:t>
            </a:r>
          </a:p>
        </p:txBody>
      </p:sp>
      <p:sp>
        <p:nvSpPr>
          <p:cNvPr id="2" name="TextBox 1">
            <a:extLst>
              <a:ext uri="{FF2B5EF4-FFF2-40B4-BE49-F238E27FC236}">
                <a16:creationId xmlns:a16="http://schemas.microsoft.com/office/drawing/2014/main" id="{5409DDF7-1E73-A009-13E0-8176CD6B3A2D}"/>
              </a:ext>
            </a:extLst>
          </p:cNvPr>
          <p:cNvSpPr txBox="1"/>
          <p:nvPr/>
        </p:nvSpPr>
        <p:spPr>
          <a:xfrm>
            <a:off x="148218" y="299559"/>
            <a:ext cx="12043782" cy="3041987"/>
          </a:xfrm>
          <a:prstGeom prst="rect">
            <a:avLst/>
          </a:prstGeom>
          <a:noFill/>
        </p:spPr>
        <p:txBody>
          <a:bodyPr wrap="square">
            <a:spAutoFit/>
          </a:bodyPr>
          <a:lstStyle/>
          <a:p>
            <a:r>
              <a:rPr lang="en-US" sz="1600" dirty="0"/>
              <a:t>Our final model was the result of a deliberate, multi-stage development process, where each iteration was designed to build upon the last. The out-of-sample validation results clearly demonstrate the value of this structured approach.</a:t>
            </a:r>
          </a:p>
          <a:p>
            <a:r>
              <a:rPr lang="en-US" sz="1600" b="1" dirty="0"/>
              <a:t>1)The Most Critical Leap in Performance:</a:t>
            </a:r>
            <a:r>
              <a:rPr lang="en-US" sz="1600" dirty="0"/>
              <a:t> The introduction of </a:t>
            </a:r>
            <a:r>
              <a:rPr lang="en-US" sz="1600" b="1" dirty="0"/>
              <a:t>Advanced, Research-Driven Feature Engineering</a:t>
            </a:r>
            <a:r>
              <a:rPr lang="en-US" sz="1600" dirty="0"/>
              <a:t> was the single most impactful step in our process. This iteration drove a massive </a:t>
            </a:r>
            <a:r>
              <a:rPr lang="en-US" sz="1600" b="1" dirty="0"/>
              <a:t>14.1 percentage point increase</a:t>
            </a:r>
            <a:r>
              <a:rPr lang="en-US" sz="1600" dirty="0"/>
              <a:t> in the MAP score, elevating the model from 74.2% to its final, state-of-the-art performance of </a:t>
            </a:r>
            <a:r>
              <a:rPr lang="en-US" sz="1600" b="1" dirty="0"/>
              <a:t>88.3%</a:t>
            </a:r>
            <a:r>
              <a:rPr lang="en-US" sz="1600" dirty="0"/>
              <a:t>. This confirms that sophisticated feature creation is the key differentiator for achieving top-tier accuracy</a:t>
            </a:r>
          </a:p>
          <a:p>
            <a:r>
              <a:rPr lang="en-US" sz="1600" b="1" dirty="0"/>
              <a:t>2)Establishing a Robust Foundation:</a:t>
            </a:r>
            <a:r>
              <a:rPr lang="en-US" sz="1600" dirty="0"/>
              <a:t> Moving from a single </a:t>
            </a:r>
            <a:r>
              <a:rPr lang="en-US" sz="1600" dirty="0" err="1"/>
              <a:t>LightGBM</a:t>
            </a:r>
            <a:r>
              <a:rPr lang="en-US" sz="1600" dirty="0"/>
              <a:t> model to a </a:t>
            </a:r>
            <a:r>
              <a:rPr lang="en-US" sz="1600" b="1" dirty="0"/>
              <a:t>Hybrid Ensemble</a:t>
            </a:r>
            <a:r>
              <a:rPr lang="en-US" sz="1600" dirty="0"/>
              <a:t> and incorporating </a:t>
            </a:r>
            <a:r>
              <a:rPr lang="en-US" sz="1600" b="1" dirty="0"/>
              <a:t>SMOTE sampling</a:t>
            </a:r>
            <a:r>
              <a:rPr lang="en-US" sz="1600" dirty="0"/>
              <a:t> to correct for data imbalance also provided a significant lift. This initial enhancement established a strong baseline, improving the MAP score by </a:t>
            </a:r>
            <a:r>
              <a:rPr lang="en-US" sz="1600" b="1" dirty="0"/>
              <a:t>6.0 percentage points</a:t>
            </a:r>
            <a:r>
              <a:rPr lang="en-US" sz="1600" dirty="0"/>
              <a:t> from 68.2% to 74.2%.</a:t>
            </a:r>
          </a:p>
          <a:p>
            <a:r>
              <a:rPr lang="en-US" sz="1600" b="1" dirty="0"/>
              <a:t>3)Final Validated Performance:</a:t>
            </a:r>
            <a:r>
              <a:rPr lang="en-US" sz="1600" dirty="0"/>
              <a:t> Our final solution, combining advanced features with a robust ensemble and sampling, achieved an exceptional </a:t>
            </a:r>
            <a:r>
              <a:rPr lang="en-US" sz="1600" b="1" dirty="0"/>
              <a:t>88.3% MAP score</a:t>
            </a:r>
            <a:r>
              <a:rPr lang="en-US" sz="1600" dirty="0"/>
              <a:t> on the out-of-sample validation set, indicating a highly accurate and reliable model.</a:t>
            </a:r>
          </a:p>
          <a:p>
            <a:pPr>
              <a:lnSpc>
                <a:spcPct val="110000"/>
              </a:lnSpc>
              <a:spcAft>
                <a:spcPts val="400"/>
              </a:spcAft>
            </a:pPr>
            <a:endParaRPr lang="en-US" sz="1500" dirty="0">
              <a:solidFill>
                <a:schemeClr val="tx1"/>
              </a:solidFill>
              <a:latin typeface="BentonSans Regular" panose="02000503000000020004" pitchFamily="2" charset="0"/>
            </a:endParaRPr>
          </a:p>
        </p:txBody>
      </p:sp>
      <p:sp>
        <p:nvSpPr>
          <p:cNvPr id="7" name="TextBox 6">
            <a:extLst>
              <a:ext uri="{FF2B5EF4-FFF2-40B4-BE49-F238E27FC236}">
                <a16:creationId xmlns:a16="http://schemas.microsoft.com/office/drawing/2014/main" id="{54027131-7C4C-FC9D-7206-500691CD5B84}"/>
              </a:ext>
            </a:extLst>
          </p:cNvPr>
          <p:cNvSpPr txBox="1"/>
          <p:nvPr/>
        </p:nvSpPr>
        <p:spPr>
          <a:xfrm>
            <a:off x="148218" y="5910850"/>
            <a:ext cx="12114902" cy="307777"/>
          </a:xfrm>
          <a:prstGeom prst="rect">
            <a:avLst/>
          </a:prstGeom>
          <a:noFill/>
        </p:spPr>
        <p:txBody>
          <a:bodyPr wrap="square">
            <a:spAutoFit/>
          </a:bodyPr>
          <a:lstStyle/>
          <a:p>
            <a:r>
              <a:rPr lang="en-US" sz="1400" b="1" dirty="0"/>
              <a:t>                  Basic FE + </a:t>
            </a:r>
            <a:r>
              <a:rPr lang="en-US" sz="1400" b="1" dirty="0" err="1"/>
              <a:t>LightGBM</a:t>
            </a:r>
            <a:r>
              <a:rPr lang="en-US" sz="1400" b="1" dirty="0"/>
              <a:t> Model       Basic FE + Sampling + Ensemble Model       Advanced </a:t>
            </a:r>
            <a:r>
              <a:rPr lang="en-US" sz="1400" b="1" dirty="0" err="1"/>
              <a:t>FE+Sampling</a:t>
            </a:r>
            <a:r>
              <a:rPr lang="en-US" sz="1400" b="1" dirty="0"/>
              <a:t> + Ensemble Model</a:t>
            </a:r>
            <a:endParaRPr lang="en-IN" sz="1400" b="1" dirty="0"/>
          </a:p>
        </p:txBody>
      </p:sp>
      <p:sp>
        <p:nvSpPr>
          <p:cNvPr id="10" name="TextBox 9">
            <a:extLst>
              <a:ext uri="{FF2B5EF4-FFF2-40B4-BE49-F238E27FC236}">
                <a16:creationId xmlns:a16="http://schemas.microsoft.com/office/drawing/2014/main" id="{924292A8-DBD3-D85C-5068-117580468DC4}"/>
              </a:ext>
            </a:extLst>
          </p:cNvPr>
          <p:cNvSpPr txBox="1"/>
          <p:nvPr/>
        </p:nvSpPr>
        <p:spPr>
          <a:xfrm>
            <a:off x="4664710" y="6386672"/>
            <a:ext cx="2862580" cy="307777"/>
          </a:xfrm>
          <a:prstGeom prst="rect">
            <a:avLst/>
          </a:prstGeom>
          <a:noFill/>
        </p:spPr>
        <p:txBody>
          <a:bodyPr wrap="square">
            <a:spAutoFit/>
          </a:bodyPr>
          <a:lstStyle/>
          <a:p>
            <a:r>
              <a:rPr lang="en-IN" sz="1400" b="1" dirty="0"/>
              <a:t>(FE - Feature Engineering)</a:t>
            </a:r>
          </a:p>
        </p:txBody>
      </p:sp>
    </p:spTree>
    <p:extLst>
      <p:ext uri="{BB962C8B-B14F-4D97-AF65-F5344CB8AC3E}">
        <p14:creationId xmlns:p14="http://schemas.microsoft.com/office/powerpoint/2010/main" val="163360084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3BB4D3A-8182-C0C2-0F60-C1A9AA2154DE}"/>
              </a:ext>
            </a:extLst>
          </p:cNvPr>
          <p:cNvSpPr>
            <a:spLocks noGrp="1"/>
          </p:cNvSpPr>
          <p:nvPr>
            <p:ph type="title"/>
          </p:nvPr>
        </p:nvSpPr>
        <p:spPr>
          <a:xfrm>
            <a:off x="445025" y="266532"/>
            <a:ext cx="10972800" cy="400111"/>
          </a:xfrm>
        </p:spPr>
        <p:txBody>
          <a:bodyPr/>
          <a:lstStyle/>
          <a:p>
            <a:r>
              <a:rPr lang="en-US" dirty="0"/>
              <a:t>More Potential to Improve </a:t>
            </a:r>
          </a:p>
        </p:txBody>
      </p:sp>
      <p:sp>
        <p:nvSpPr>
          <p:cNvPr id="3" name="Slide Number Placeholder 2">
            <a:extLst>
              <a:ext uri="{FF2B5EF4-FFF2-40B4-BE49-F238E27FC236}">
                <a16:creationId xmlns:a16="http://schemas.microsoft.com/office/drawing/2014/main" id="{77AF337B-F9A5-475F-A55A-ABE8476D7D2D}"/>
              </a:ext>
            </a:extLst>
          </p:cNvPr>
          <p:cNvSpPr>
            <a:spLocks noGrp="1"/>
          </p:cNvSpPr>
          <p:nvPr>
            <p:ph type="sldNum" sz="quarter" idx="4294967295"/>
          </p:nvPr>
        </p:nvSpPr>
        <p:spPr>
          <a:xfrm>
            <a:off x="11139488" y="6392863"/>
            <a:ext cx="1052512" cy="301625"/>
          </a:xfrm>
        </p:spPr>
        <p:txBody>
          <a:bodyPr/>
          <a:lstStyle/>
          <a:p>
            <a:pPr>
              <a:defRPr/>
            </a:pPr>
            <a:fld id="{920384AA-0A71-E644-AEED-65CD2253F2C8}" type="slidenum">
              <a:rPr lang="en-US" smtClean="0">
                <a:solidFill>
                  <a:srgbClr val="006AD2"/>
                </a:solidFill>
              </a:rPr>
              <a:pPr>
                <a:defRPr/>
              </a:pPr>
              <a:t>9</a:t>
            </a:fld>
            <a:endParaRPr lang="en-US">
              <a:solidFill>
                <a:srgbClr val="006AD2"/>
              </a:solidFill>
            </a:endParaRPr>
          </a:p>
        </p:txBody>
      </p:sp>
      <p:sp>
        <p:nvSpPr>
          <p:cNvPr id="20" name="TextBox 19">
            <a:extLst>
              <a:ext uri="{FF2B5EF4-FFF2-40B4-BE49-F238E27FC236}">
                <a16:creationId xmlns:a16="http://schemas.microsoft.com/office/drawing/2014/main" id="{8970E78B-9EA2-4921-BC20-91BF52FAE052}"/>
              </a:ext>
            </a:extLst>
          </p:cNvPr>
          <p:cNvSpPr txBox="1"/>
          <p:nvPr/>
        </p:nvSpPr>
        <p:spPr>
          <a:xfrm>
            <a:off x="1212576" y="1790400"/>
            <a:ext cx="3430601" cy="400110"/>
          </a:xfrm>
          <a:prstGeom prst="rect">
            <a:avLst/>
          </a:prstGeom>
          <a:noFill/>
        </p:spPr>
        <p:txBody>
          <a:bodyPr wrap="square">
            <a:spAutoFit/>
          </a:bodyPr>
          <a:lstStyle/>
          <a:p>
            <a:r>
              <a:rPr lang="en-US" sz="2000" b="1" dirty="0">
                <a:solidFill>
                  <a:schemeClr val="bg2"/>
                </a:solidFill>
                <a:latin typeface="BentonSans Regular" panose="02000503000000020004" pitchFamily="2" charset="0"/>
                <a:cs typeface="Calibri" panose="020F0502020204030204" pitchFamily="34" charset="0"/>
              </a:rPr>
              <a:t>ML Enhancements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4B1A5E1-23BE-D9E9-DFEC-188AEA72BFC9}"/>
                  </a:ext>
                </a:extLst>
              </p:cNvPr>
              <p:cNvSpPr txBox="1"/>
              <p:nvPr/>
            </p:nvSpPr>
            <p:spPr>
              <a:xfrm>
                <a:off x="3696929" y="738571"/>
                <a:ext cx="7720896" cy="2593274"/>
              </a:xfrm>
              <a:prstGeom prst="rect">
                <a:avLst/>
              </a:prstGeom>
              <a:noFill/>
            </p:spPr>
            <p:txBody>
              <a:bodyPr wrap="square" lIns="0" tIns="0" rIns="0" bIns="0" rtlCol="0">
                <a:spAutoFit/>
              </a:bodyPr>
              <a:lstStyle/>
              <a:p>
                <a:pPr marL="342900" indent="-342900">
                  <a:lnSpc>
                    <a:spcPct val="150000"/>
                  </a:lnSpc>
                  <a:buAutoNum type="arabicPeriod"/>
                </a:pPr>
                <a:r>
                  <a:rPr lang="en-IN" sz="1400" b="1" dirty="0"/>
                  <a:t>BERT4Rec for Sequence </a:t>
                </a:r>
                <a:r>
                  <a:rPr lang="en-IN" sz="1400" b="1" dirty="0" err="1"/>
                  <a:t>Modeling</a:t>
                </a:r>
                <a:r>
                  <a:rPr lang="en-IN" sz="1400" b="1" dirty="0"/>
                  <a:t>: </a:t>
                </a:r>
                <a:r>
                  <a:rPr lang="en-US" sz="1400" dirty="0"/>
                  <a:t>Integrate BERT4Rec to model user-item interactions via bidirectional self-attention with masked item prediction.  Generate chronological offer sequences(id3) per user(id2) from </a:t>
                </a:r>
                <a:r>
                  <a:rPr lang="en-US" sz="1400" dirty="0" err="1"/>
                  <a:t>add_event.parquet</a:t>
                </a:r>
                <a:r>
                  <a:rPr lang="en-US" sz="1400" dirty="0"/>
                  <a:t>. </a:t>
                </a:r>
                <a:r>
                  <a:rPr lang="en-IN" sz="1400" dirty="0"/>
                  <a:t>Train a </a:t>
                </a:r>
                <a:r>
                  <a:rPr lang="en-IN" sz="1400" b="1" dirty="0"/>
                  <a:t>BERT4Rec model</a:t>
                </a:r>
                <a:r>
                  <a:rPr lang="en-IN" sz="1400" dirty="0"/>
                  <a:t> to predict </a:t>
                </a:r>
                <a:r>
                  <a:rPr lang="en-IN" sz="1400" b="1" dirty="0"/>
                  <a:t>masked offers, </a:t>
                </a:r>
                <a:r>
                  <a:rPr lang="en-US" sz="1400" dirty="0"/>
                  <a:t>then extract </a:t>
                </a:r>
                <a:r>
                  <a:rPr lang="en-US" sz="1400" b="1" dirty="0"/>
                  <a:t>user intent embeddings</a:t>
                </a:r>
                <a:r>
                  <a:rPr lang="en-US" sz="1400" dirty="0"/>
                  <a:t> for downstream </a:t>
                </a:r>
                <a:r>
                  <a:rPr lang="en-US" sz="1400" dirty="0" err="1"/>
                  <a:t>LightGBM</a:t>
                </a:r>
                <a:r>
                  <a:rPr lang="en-US" sz="1400" dirty="0"/>
                  <a:t> models</a:t>
                </a:r>
                <a:endParaRPr lang="en-US" sz="1400" b="1" dirty="0">
                  <a:solidFill>
                    <a:schemeClr val="bg2"/>
                  </a:solidFill>
                  <a:latin typeface="BentonSans Regular" panose="02000503000000020004" pitchFamily="2" charset="0"/>
                  <a:cs typeface="Calibri" panose="020F0502020204030204" pitchFamily="34" charset="0"/>
                </a:endParaRPr>
              </a:p>
              <a:p>
                <a:pPr marL="342900" indent="-342900">
                  <a:lnSpc>
                    <a:spcPct val="150000"/>
                  </a:lnSpc>
                  <a:buAutoNum type="arabicPeriod"/>
                </a:pPr>
                <a:r>
                  <a:rPr lang="it-IT" sz="1400" b="1" dirty="0"/>
                  <a:t>Stacked Generalization via Multi-Modal Ensemble: </a:t>
                </a:r>
                <a:r>
                  <a:rPr lang="en-US" sz="1400" dirty="0"/>
                  <a:t>Construct level-0 base learners</a:t>
                </a:r>
                <a:r>
                  <a:rPr lang="sv-SE" sz="14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𝑘</m:t>
                        </m:r>
                      </m:sub>
                    </m:sSub>
                  </m:oMath>
                </a14:m>
                <a:r>
                  <a:rPr lang="en-US" sz="1400" dirty="0"/>
                  <a:t>(e.g., </a:t>
                </a:r>
                <a:r>
                  <a:rPr lang="en-US" sz="1400" dirty="0" err="1"/>
                  <a:t>XGBoost</a:t>
                </a:r>
                <a:r>
                  <a:rPr lang="en-US" sz="1400" dirty="0"/>
                  <a:t>, </a:t>
                </a:r>
                <a:r>
                  <a:rPr lang="en-US" sz="1400" dirty="0" err="1"/>
                  <a:t>LightGBM</a:t>
                </a:r>
                <a:r>
                  <a:rPr lang="en-US" sz="1400" dirty="0"/>
                  <a:t>, DNN) and train a level-1 meta-learner </a:t>
                </a:r>
                <a14:m>
                  <m:oMath xmlns:m="http://schemas.openxmlformats.org/officeDocument/2006/math">
                    <m:r>
                      <a:rPr lang="en-US" sz="1400" b="0" i="1" smtClean="0">
                        <a:latin typeface="Cambria Math" panose="02040503050406030204" pitchFamily="18" charset="0"/>
                      </a:rPr>
                      <m:t>𝑔</m:t>
                    </m:r>
                  </m:oMath>
                </a14:m>
                <a:r>
                  <a:rPr lang="en-US" sz="1400" dirty="0"/>
                  <a:t> on out-of-fold predictions. </a:t>
                </a:r>
                <a:r>
                  <a:rPr lang="en-IN" sz="1400" dirty="0"/>
                  <a:t>This intelligent, weighted combination outperforms a simple average model</a:t>
                </a:r>
              </a:p>
              <a:p>
                <a:pPr>
                  <a:lnSpc>
                    <a:spcPct val="150000"/>
                  </a:lnSpc>
                </a:pPr>
                <a:endParaRPr lang="en-US" sz="1600" dirty="0">
                  <a:solidFill>
                    <a:schemeClr val="bg2"/>
                  </a:solidFill>
                  <a:latin typeface="BentonSans Regular" panose="02000503000000020004" pitchFamily="2" charset="0"/>
                  <a:cs typeface="Calibri" panose="020F0502020204030204" pitchFamily="34" charset="0"/>
                </a:endParaRPr>
              </a:p>
            </p:txBody>
          </p:sp>
        </mc:Choice>
        <mc:Fallback>
          <p:sp>
            <p:nvSpPr>
              <p:cNvPr id="4" name="TextBox 3">
                <a:extLst>
                  <a:ext uri="{FF2B5EF4-FFF2-40B4-BE49-F238E27FC236}">
                    <a16:creationId xmlns:a16="http://schemas.microsoft.com/office/drawing/2014/main" id="{B4B1A5E1-23BE-D9E9-DFEC-188AEA72BFC9}"/>
                  </a:ext>
                </a:extLst>
              </p:cNvPr>
              <p:cNvSpPr txBox="1">
                <a:spLocks noRot="1" noChangeAspect="1" noMove="1" noResize="1" noEditPoints="1" noAdjustHandles="1" noChangeArrowheads="1" noChangeShapeType="1" noTextEdit="1"/>
              </p:cNvSpPr>
              <p:nvPr/>
            </p:nvSpPr>
            <p:spPr>
              <a:xfrm>
                <a:off x="3696929" y="738571"/>
                <a:ext cx="7720896" cy="2593274"/>
              </a:xfrm>
              <a:prstGeom prst="rect">
                <a:avLst/>
              </a:prstGeom>
              <a:blipFill>
                <a:blip r:embed="rId3"/>
                <a:stretch>
                  <a:fillRect l="-1263"/>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A1A04A55-7A28-C649-5854-5A086877FBEB}"/>
              </a:ext>
            </a:extLst>
          </p:cNvPr>
          <p:cNvSpPr txBox="1"/>
          <p:nvPr/>
        </p:nvSpPr>
        <p:spPr>
          <a:xfrm>
            <a:off x="445025" y="4686291"/>
            <a:ext cx="3933885" cy="400110"/>
          </a:xfrm>
          <a:prstGeom prst="rect">
            <a:avLst/>
          </a:prstGeom>
          <a:noFill/>
        </p:spPr>
        <p:txBody>
          <a:bodyPr wrap="square">
            <a:spAutoFit/>
          </a:bodyPr>
          <a:lstStyle/>
          <a:p>
            <a:pPr algn="ctr"/>
            <a:r>
              <a:rPr lang="en-US" sz="2000" b="1" dirty="0">
                <a:solidFill>
                  <a:schemeClr val="bg2"/>
                </a:solidFill>
                <a:latin typeface="BentonSans Regular" panose="02000503000000020004" pitchFamily="2" charset="0"/>
                <a:cs typeface="Calibri" panose="020F0502020204030204" pitchFamily="34" charset="0"/>
              </a:rPr>
              <a:t>Feature Engineering</a:t>
            </a:r>
          </a:p>
        </p:txBody>
      </p:sp>
      <p:sp>
        <p:nvSpPr>
          <p:cNvPr id="15" name="TextBox 14">
            <a:extLst>
              <a:ext uri="{FF2B5EF4-FFF2-40B4-BE49-F238E27FC236}">
                <a16:creationId xmlns:a16="http://schemas.microsoft.com/office/drawing/2014/main" id="{890D4C22-FB86-679A-ACFF-F6895D25E8B2}"/>
              </a:ext>
            </a:extLst>
          </p:cNvPr>
          <p:cNvSpPr txBox="1"/>
          <p:nvPr/>
        </p:nvSpPr>
        <p:spPr>
          <a:xfrm>
            <a:off x="3690652" y="3496240"/>
            <a:ext cx="7649497" cy="3521413"/>
          </a:xfrm>
          <a:prstGeom prst="rect">
            <a:avLst/>
          </a:prstGeom>
          <a:noFill/>
        </p:spPr>
        <p:txBody>
          <a:bodyPr wrap="square" lIns="0" tIns="0" rIns="0" bIns="0" rtlCol="0">
            <a:spAutoFit/>
          </a:bodyPr>
          <a:lstStyle/>
          <a:p>
            <a:pPr marL="342900" indent="-342900">
              <a:lnSpc>
                <a:spcPct val="150000"/>
              </a:lnSpc>
              <a:buFont typeface="+mj-lt"/>
              <a:buAutoNum type="arabicPeriod"/>
            </a:pPr>
            <a:r>
              <a:rPr lang="en-US" sz="1400" b="1" dirty="0"/>
              <a:t>Graph-based Embeddings from User-Offer Interactions: </a:t>
            </a:r>
            <a:r>
              <a:rPr lang="en-US" sz="1400" dirty="0"/>
              <a:t>Build a </a:t>
            </a:r>
            <a:r>
              <a:rPr lang="en-US" sz="1400" b="1" dirty="0"/>
              <a:t>user-offer interaction graph</a:t>
            </a:r>
            <a:r>
              <a:rPr lang="en-US" sz="1400" dirty="0"/>
              <a:t> from </a:t>
            </a:r>
            <a:r>
              <a:rPr lang="en-US" sz="1400" dirty="0" err="1"/>
              <a:t>add_event.parquet</a:t>
            </a:r>
            <a:r>
              <a:rPr lang="en-US" sz="1400" dirty="0"/>
              <a:t>, train a </a:t>
            </a:r>
            <a:r>
              <a:rPr lang="en-US" sz="1400" dirty="0" err="1"/>
              <a:t>LightGCN</a:t>
            </a:r>
            <a:r>
              <a:rPr lang="en-US" sz="1400" dirty="0"/>
              <a:t> model </a:t>
            </a:r>
            <a:r>
              <a:rPr lang="en-IN" sz="1400" dirty="0"/>
              <a:t>and use the learned </a:t>
            </a:r>
            <a:r>
              <a:rPr lang="en-US" sz="1400" b="1" dirty="0"/>
              <a:t>user/offer embeddings</a:t>
            </a:r>
            <a:r>
              <a:rPr lang="en-US" sz="1400" dirty="0"/>
              <a:t> as features in </a:t>
            </a:r>
            <a:r>
              <a:rPr lang="en-US" sz="1400" b="1" dirty="0" err="1"/>
              <a:t>LightGBM</a:t>
            </a:r>
            <a:r>
              <a:rPr lang="en-US" sz="1400" b="1" dirty="0"/>
              <a:t>/</a:t>
            </a:r>
            <a:r>
              <a:rPr lang="en-US" sz="1400" b="1" dirty="0" err="1"/>
              <a:t>XGBoost</a:t>
            </a:r>
            <a:r>
              <a:rPr lang="en-US" sz="1400" b="1" dirty="0"/>
              <a:t> </a:t>
            </a:r>
            <a:r>
              <a:rPr lang="en-IN" sz="1400" dirty="0"/>
              <a:t>for capturing collaborative signals.</a:t>
            </a:r>
            <a:endParaRPr lang="en-US" sz="1400" b="1" dirty="0"/>
          </a:p>
          <a:p>
            <a:pPr marL="342900" indent="-342900">
              <a:lnSpc>
                <a:spcPct val="150000"/>
              </a:lnSpc>
              <a:buFont typeface="+mj-lt"/>
              <a:buAutoNum type="arabicPeriod"/>
            </a:pPr>
            <a:r>
              <a:rPr lang="en-US" sz="1400" b="1" dirty="0"/>
              <a:t>Semantic Embeddings from Heterogeneous Graphs (Metapath2vec): </a:t>
            </a:r>
            <a:r>
              <a:rPr lang="en-US" sz="1400" dirty="0"/>
              <a:t>Build a heterogeneous graph with users, offers, brands, and categories. Use </a:t>
            </a:r>
            <a:r>
              <a:rPr lang="en-US" sz="1400" b="1" dirty="0"/>
              <a:t>Metapath2vec</a:t>
            </a:r>
            <a:r>
              <a:rPr lang="en-US" sz="1400" dirty="0"/>
              <a:t> to learn embeddings from paths like </a:t>
            </a:r>
            <a:r>
              <a:rPr lang="en-US" sz="1400" i="1" dirty="0" err="1"/>
              <a:t>User→Offer→Brand→User</a:t>
            </a:r>
            <a:r>
              <a:rPr lang="en-US" sz="1400" dirty="0"/>
              <a:t>, capturing brand/category preferences. Use these embeddings as model features.</a:t>
            </a:r>
          </a:p>
          <a:p>
            <a:pPr marL="342900" indent="-342900">
              <a:lnSpc>
                <a:spcPct val="150000"/>
              </a:lnSpc>
              <a:buFont typeface="+mj-lt"/>
              <a:buAutoNum type="arabicPeriod"/>
            </a:pPr>
            <a:r>
              <a:rPr lang="en-IN" sz="1400" b="1" dirty="0"/>
              <a:t>Representation Enrichment via Multi-Task Learning (MTL): </a:t>
            </a:r>
            <a:r>
              <a:rPr lang="en-US" sz="1400" dirty="0"/>
              <a:t>Train a </a:t>
            </a:r>
            <a:r>
              <a:rPr lang="en-US" sz="1400" b="1" dirty="0"/>
              <a:t>multi-task model</a:t>
            </a:r>
            <a:r>
              <a:rPr lang="en-US" sz="1400" dirty="0"/>
              <a:t> with shared layers and two heads: one for </a:t>
            </a:r>
            <a:r>
              <a:rPr lang="en-US" sz="1400" b="1" dirty="0"/>
              <a:t>clicks</a:t>
            </a:r>
            <a:r>
              <a:rPr lang="en-US" sz="1400" dirty="0"/>
              <a:t>, one for </a:t>
            </a:r>
            <a:r>
              <a:rPr lang="en-US" sz="1400" b="1" dirty="0"/>
              <a:t>transactions</a:t>
            </a:r>
            <a:r>
              <a:rPr lang="en-US" sz="1400" dirty="0"/>
              <a:t>(from </a:t>
            </a:r>
            <a:r>
              <a:rPr lang="en-US" sz="1400" dirty="0" err="1"/>
              <a:t>add_trans</a:t>
            </a:r>
            <a:r>
              <a:rPr lang="en-US" sz="1400" b="1" dirty="0"/>
              <a:t>).</a:t>
            </a:r>
            <a:r>
              <a:rPr lang="en-US" sz="1400" dirty="0"/>
              <a:t>The auxiliary task helps the model learn richer patterns, improving </a:t>
            </a:r>
            <a:r>
              <a:rPr lang="en-US" sz="1400" b="1" dirty="0"/>
              <a:t>click prediction accuracy</a:t>
            </a:r>
            <a:r>
              <a:rPr lang="en-US" sz="1400" dirty="0"/>
              <a:t>.</a:t>
            </a:r>
            <a:br>
              <a:rPr lang="en-US" sz="1400" dirty="0"/>
            </a:br>
            <a:endParaRPr lang="en-US" sz="1400" b="1" i="0" dirty="0">
              <a:solidFill>
                <a:schemeClr val="bg2"/>
              </a:solidFill>
              <a:latin typeface="BentonSans Regular" panose="02000503000000020004" pitchFamily="2" charset="0"/>
            </a:endParaRPr>
          </a:p>
        </p:txBody>
      </p:sp>
      <p:sp>
        <p:nvSpPr>
          <p:cNvPr id="2" name="Rectangle 1">
            <a:extLst>
              <a:ext uri="{FF2B5EF4-FFF2-40B4-BE49-F238E27FC236}">
                <a16:creationId xmlns:a16="http://schemas.microsoft.com/office/drawing/2014/main" id="{2E48DFD7-9BC7-16E5-C357-9AECE8CDC816}"/>
              </a:ext>
            </a:extLst>
          </p:cNvPr>
          <p:cNvSpPr/>
          <p:nvPr/>
        </p:nvSpPr>
        <p:spPr>
          <a:xfrm>
            <a:off x="445025" y="776873"/>
            <a:ext cx="10972800" cy="2561213"/>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0D70F31-C70C-A925-464F-0E8FD37D2350}"/>
              </a:ext>
            </a:extLst>
          </p:cNvPr>
          <p:cNvSpPr/>
          <p:nvPr/>
        </p:nvSpPr>
        <p:spPr>
          <a:xfrm>
            <a:off x="445025" y="3491796"/>
            <a:ext cx="10972800" cy="3198248"/>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E8047B2-2152-DA78-D47D-CCF56F31AFC5}"/>
              </a:ext>
            </a:extLst>
          </p:cNvPr>
          <p:cNvSpPr/>
          <p:nvPr/>
        </p:nvSpPr>
        <p:spPr>
          <a:xfrm>
            <a:off x="555333" y="1745858"/>
            <a:ext cx="546935" cy="535053"/>
          </a:xfrm>
          <a:prstGeom prst="ellipse">
            <a:avLst/>
          </a:prstGeom>
          <a:solidFill>
            <a:srgbClr val="00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1</a:t>
            </a:r>
          </a:p>
        </p:txBody>
      </p:sp>
      <p:sp>
        <p:nvSpPr>
          <p:cNvPr id="11" name="Oval 10">
            <a:extLst>
              <a:ext uri="{FF2B5EF4-FFF2-40B4-BE49-F238E27FC236}">
                <a16:creationId xmlns:a16="http://schemas.microsoft.com/office/drawing/2014/main" id="{0A97B0D6-17D0-857A-4CBA-0717917A9A0E}"/>
              </a:ext>
            </a:extLst>
          </p:cNvPr>
          <p:cNvSpPr/>
          <p:nvPr/>
        </p:nvSpPr>
        <p:spPr>
          <a:xfrm>
            <a:off x="555333" y="4603629"/>
            <a:ext cx="588117" cy="565434"/>
          </a:xfrm>
          <a:prstGeom prst="ellipse">
            <a:avLst/>
          </a:prstGeom>
          <a:solidFill>
            <a:srgbClr val="00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7" name="TextBox 6">
            <a:extLst>
              <a:ext uri="{FF2B5EF4-FFF2-40B4-BE49-F238E27FC236}">
                <a16:creationId xmlns:a16="http://schemas.microsoft.com/office/drawing/2014/main" id="{09EAF879-D09E-2062-08A3-EEFCA9D3E070}"/>
              </a:ext>
            </a:extLst>
          </p:cNvPr>
          <p:cNvSpPr txBox="1"/>
          <p:nvPr/>
        </p:nvSpPr>
        <p:spPr>
          <a:xfrm>
            <a:off x="148218" y="621292"/>
            <a:ext cx="12043782" cy="331886"/>
          </a:xfrm>
          <a:prstGeom prst="rect">
            <a:avLst/>
          </a:prstGeom>
          <a:noFill/>
        </p:spPr>
        <p:txBody>
          <a:bodyPr wrap="square">
            <a:spAutoFit/>
          </a:bodyPr>
          <a:lstStyle/>
          <a:p>
            <a:pPr>
              <a:lnSpc>
                <a:spcPct val="110000"/>
              </a:lnSpc>
              <a:spcAft>
                <a:spcPts val="400"/>
              </a:spcAft>
            </a:pPr>
            <a:r>
              <a:rPr lang="en-US" sz="1500" dirty="0">
                <a:solidFill>
                  <a:schemeClr val="tx1"/>
                </a:solidFill>
                <a:latin typeface="BentonSans Regular" panose="02000503000000020004" pitchFamily="2" charset="0"/>
              </a:rPr>
              <a:t> </a:t>
            </a:r>
          </a:p>
        </p:txBody>
      </p:sp>
      <p:pic>
        <p:nvPicPr>
          <p:cNvPr id="17" name="Picture 16">
            <a:extLst>
              <a:ext uri="{FF2B5EF4-FFF2-40B4-BE49-F238E27FC236}">
                <a16:creationId xmlns:a16="http://schemas.microsoft.com/office/drawing/2014/main" id="{7CDA9C56-0BFE-93A7-076F-32CD02CFBF2D}"/>
              </a:ext>
            </a:extLst>
          </p:cNvPr>
          <p:cNvPicPr>
            <a:picLocks noChangeAspect="1"/>
          </p:cNvPicPr>
          <p:nvPr/>
        </p:nvPicPr>
        <p:blipFill>
          <a:blip r:embed="rId4"/>
          <a:stretch>
            <a:fillRect/>
          </a:stretch>
        </p:blipFill>
        <p:spPr>
          <a:xfrm>
            <a:off x="5074561" y="2934856"/>
            <a:ext cx="4486901" cy="400110"/>
          </a:xfrm>
          <a:prstGeom prst="rect">
            <a:avLst/>
          </a:prstGeom>
        </p:spPr>
      </p:pic>
    </p:spTree>
    <p:extLst>
      <p:ext uri="{BB962C8B-B14F-4D97-AF65-F5344CB8AC3E}">
        <p14:creationId xmlns:p14="http://schemas.microsoft.com/office/powerpoint/2010/main" val="1224882050"/>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extLst>
    <a:ext uri="{05A4C25C-085E-4340-85A3-A5531E510DB2}">
      <thm15:themeFamily xmlns:thm15="http://schemas.microsoft.com/office/thememl/2012/main" name="Update_Di_Jun_2021  -  Read-Only" id="{6BA58252-B421-EC42-83C7-B6F6620D96AB}" vid="{D11A25EE-4972-BC4B-817A-30C6DBE8D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Metadata/LabelInfo.xml><?xml version="1.0" encoding="utf-8"?>
<clbl:labelList xmlns:clbl="http://schemas.microsoft.com/office/2020/mipLabelMetadata">
  <clbl:label id="{8158f467-f592-4f68-b205-41e7c092277d}" enabled="1" method="Standard" siteId="{66295b3b-c4fd-41af-a077-c0ec2a40e369}" contentBits="0" removed="0"/>
</clbl:labelList>
</file>

<file path=docProps/app.xml><?xml version="1.0" encoding="utf-8"?>
<Properties xmlns="http://schemas.openxmlformats.org/officeDocument/2006/extended-properties" xmlns:vt="http://schemas.openxmlformats.org/officeDocument/2006/docPropsVTypes">
  <Template/>
  <TotalTime>2561</TotalTime>
  <Words>2261</Words>
  <Application>Microsoft Office PowerPoint</Application>
  <PresentationFormat>Widescreen</PresentationFormat>
  <Paragraphs>210</Paragraphs>
  <Slides>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BentonSans Bold</vt:lpstr>
      <vt:lpstr>BentonSans Light</vt:lpstr>
      <vt:lpstr>BentonSans Regular</vt:lpstr>
      <vt:lpstr>Calibri</vt:lpstr>
      <vt:lpstr>Cambria Math</vt:lpstr>
      <vt:lpstr>Google Sans Text</vt:lpstr>
      <vt:lpstr>Guardian Egyp Regular</vt:lpstr>
      <vt:lpstr>Times New Roman</vt:lpstr>
      <vt:lpstr>Enterprise CorpID version 2</vt:lpstr>
      <vt:lpstr>The American Express Campus Challenge 2025</vt:lpstr>
      <vt:lpstr>PowerPoint Presentation</vt:lpstr>
      <vt:lpstr>Feature Engineering &amp; Selection (Max 2 slides)</vt:lpstr>
      <vt:lpstr>Top 15 Features in the Final Solution</vt:lpstr>
      <vt:lpstr>PowerPoint Presentation</vt:lpstr>
      <vt:lpstr>PowerPoint Presentation</vt:lpstr>
      <vt:lpstr>PowerPoint Presentation</vt:lpstr>
      <vt:lpstr>PowerPoint Presentation</vt:lpstr>
      <vt:lpstr>More Potential to Improve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Me Recommender! Team RAD</dc:title>
  <dc:creator>Deepak .</dc:creator>
  <cp:lastModifiedBy>Paras Kumar Sharma</cp:lastModifiedBy>
  <cp:revision>10</cp:revision>
  <dcterms:created xsi:type="dcterms:W3CDTF">2023-06-30T04:58:55Z</dcterms:created>
  <dcterms:modified xsi:type="dcterms:W3CDTF">2025-07-27T17:51:37Z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Arun S</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