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75" r:id="rId15"/>
    <p:sldId id="276" r:id="rId16"/>
    <p:sldId id="277" r:id="rId17"/>
    <p:sldId id="278" r:id="rId18"/>
    <p:sldId id="268" r:id="rId19"/>
    <p:sldId id="279" r:id="rId20"/>
    <p:sldId id="269" r:id="rId21"/>
    <p:sldId id="271" r:id="rId22"/>
    <p:sldId id="280" r:id="rId23"/>
    <p:sldId id="272" r:id="rId24"/>
    <p:sldId id="281" r:id="rId25"/>
    <p:sldId id="273" r:id="rId26"/>
    <p:sldId id="282" r:id="rId27"/>
    <p:sldId id="274"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E6AE42-5C5E-40C5-BB1B-BF5BEECDBCB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678D32-D825-49C1-BE1C-245AA9E7C7F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95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6AE42-5C5E-40C5-BB1B-BF5BEECDBCB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93000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6AE42-5C5E-40C5-BB1B-BF5BEECDBCB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395366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E6AE42-5C5E-40C5-BB1B-BF5BEECDBCB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3740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6AE42-5C5E-40C5-BB1B-BF5BEECDBCBB}"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678D32-D825-49C1-BE1C-245AA9E7C7F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E6AE42-5C5E-40C5-BB1B-BF5BEECDBCB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322181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E6AE42-5C5E-40C5-BB1B-BF5BEECDBCBB}"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150300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E6AE42-5C5E-40C5-BB1B-BF5BEECDBCBB}"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2707893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E6AE42-5C5E-40C5-BB1B-BF5BEECDBCBB}" type="datetimeFigureOut">
              <a:rPr lang="en-IN" smtClean="0"/>
              <a:t>12-08-2023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617050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E6AE42-5C5E-40C5-BB1B-BF5BEECDBCBB}" type="datetimeFigureOut">
              <a:rPr lang="en-IN" smtClean="0"/>
              <a:t>12-08-2023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678D32-D825-49C1-BE1C-245AA9E7C7FB}" type="slidenum">
              <a:rPr lang="en-IN" smtClean="0"/>
              <a:t>‹#›</a:t>
            </a:fld>
            <a:endParaRPr lang="en-IN"/>
          </a:p>
        </p:txBody>
      </p:sp>
    </p:spTree>
    <p:extLst>
      <p:ext uri="{BB962C8B-B14F-4D97-AF65-F5344CB8AC3E}">
        <p14:creationId xmlns:p14="http://schemas.microsoft.com/office/powerpoint/2010/main" val="324898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E6AE42-5C5E-40C5-BB1B-BF5BEECDBCBB}"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678D32-D825-49C1-BE1C-245AA9E7C7FB}" type="slidenum">
              <a:rPr lang="en-IN" smtClean="0"/>
              <a:t>‹#›</a:t>
            </a:fld>
            <a:endParaRPr lang="en-IN"/>
          </a:p>
        </p:txBody>
      </p:sp>
    </p:spTree>
    <p:extLst>
      <p:ext uri="{BB962C8B-B14F-4D97-AF65-F5344CB8AC3E}">
        <p14:creationId xmlns:p14="http://schemas.microsoft.com/office/powerpoint/2010/main" val="691433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E6AE42-5C5E-40C5-BB1B-BF5BEECDBCBB}" type="datetimeFigureOut">
              <a:rPr lang="en-IN" smtClean="0"/>
              <a:t>12-08-2023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678D32-D825-49C1-BE1C-245AA9E7C7F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74635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7474" y="546265"/>
            <a:ext cx="3825025" cy="266541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7474" y="3602231"/>
            <a:ext cx="3825025" cy="2743200"/>
          </a:xfrm>
          <a:prstGeom prst="rect">
            <a:avLst/>
          </a:prstGeom>
        </p:spPr>
      </p:pic>
      <p:sp>
        <p:nvSpPr>
          <p:cNvPr id="12" name="Rectangle 11"/>
          <p:cNvSpPr/>
          <p:nvPr/>
        </p:nvSpPr>
        <p:spPr>
          <a:xfrm>
            <a:off x="2016127" y="247758"/>
            <a:ext cx="3986989" cy="1631216"/>
          </a:xfrm>
          <a:prstGeom prst="rect">
            <a:avLst/>
          </a:prstGeom>
          <a:noFill/>
        </p:spPr>
        <p:txBody>
          <a:bodyPr wrap="none" lIns="91440" tIns="45720" rIns="91440" bIns="45720">
            <a:spAutoFit/>
          </a:bodyPr>
          <a:lstStyle/>
          <a:p>
            <a:pPr algn="ctr"/>
            <a:r>
              <a:rPr lang="en-US" sz="10000" dirty="0" smtClean="0">
                <a:ln w="0"/>
                <a:effectLst>
                  <a:outerShdw blurRad="38100" dist="19050" dir="2700000" algn="tl" rotWithShape="0">
                    <a:schemeClr val="dk1">
                      <a:alpha val="40000"/>
                    </a:schemeClr>
                  </a:outerShdw>
                </a:effectLst>
                <a:latin typeface="Algerian" panose="04020705040A02060702" pitchFamily="82" charset="0"/>
              </a:rPr>
              <a:t>CLOUD</a:t>
            </a:r>
            <a:endParaRPr lang="en-US" sz="10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16" name="Rectangle 15"/>
          <p:cNvSpPr/>
          <p:nvPr/>
        </p:nvSpPr>
        <p:spPr>
          <a:xfrm>
            <a:off x="2016127" y="1741223"/>
            <a:ext cx="5623655" cy="1323439"/>
          </a:xfrm>
          <a:prstGeom prst="rect">
            <a:avLst/>
          </a:prstGeom>
          <a:noFill/>
        </p:spPr>
        <p:txBody>
          <a:bodyPr wrap="none" lIns="91440" tIns="45720" rIns="91440" bIns="45720">
            <a:spAutoFit/>
          </a:bodyPr>
          <a:lstStyle/>
          <a:p>
            <a:pPr algn="ctr"/>
            <a:r>
              <a:rPr lang="en-US" sz="800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COMPUTING</a:t>
            </a:r>
            <a:endParaRPr lang="en-US" sz="800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17" name="Rectangle 16"/>
          <p:cNvSpPr/>
          <p:nvPr/>
        </p:nvSpPr>
        <p:spPr>
          <a:xfrm>
            <a:off x="2127550" y="2930883"/>
            <a:ext cx="3017173" cy="1323439"/>
          </a:xfrm>
          <a:prstGeom prst="rect">
            <a:avLst/>
          </a:prstGeom>
          <a:noFill/>
        </p:spPr>
        <p:txBody>
          <a:bodyPr wrap="none" lIns="91440" tIns="45720" rIns="91440" bIns="45720">
            <a:spAutoFit/>
          </a:bodyPr>
          <a:lstStyle/>
          <a:p>
            <a:pPr algn="ctr"/>
            <a:r>
              <a:rPr lang="en-US" sz="80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USING</a:t>
            </a:r>
            <a:endParaRPr lang="en-US" sz="8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18" name="Rectangle 17"/>
          <p:cNvSpPr/>
          <p:nvPr/>
        </p:nvSpPr>
        <p:spPr>
          <a:xfrm>
            <a:off x="1981782" y="4004335"/>
            <a:ext cx="3419527" cy="1938992"/>
          </a:xfrm>
          <a:prstGeom prst="rect">
            <a:avLst/>
          </a:prstGeom>
          <a:noFill/>
        </p:spPr>
        <p:txBody>
          <a:bodyPr wrap="none" lIns="91440" tIns="45720" rIns="91440" bIns="45720">
            <a:spAutoFit/>
          </a:bodyPr>
          <a:lstStyle/>
          <a:p>
            <a:pPr algn="ctr"/>
            <a:r>
              <a:rPr lang="en-US" sz="12000" dirty="0" smtClean="0">
                <a:ln w="0"/>
                <a:effectLst>
                  <a:outerShdw blurRad="38100" dist="19050" dir="2700000" algn="tl" rotWithShape="0">
                    <a:schemeClr val="dk1">
                      <a:alpha val="40000"/>
                    </a:schemeClr>
                  </a:outerShdw>
                </a:effectLst>
                <a:latin typeface="Algerian" panose="04020705040A02060702" pitchFamily="82" charset="0"/>
              </a:rPr>
              <a:t>AWS</a:t>
            </a:r>
            <a:endParaRPr lang="en-US" sz="12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0214" y="4146997"/>
            <a:ext cx="785612" cy="410393"/>
          </a:xfrm>
          <a:prstGeom prst="rect">
            <a:avLst/>
          </a:prstGeom>
        </p:spPr>
      </p:pic>
    </p:spTree>
    <p:extLst>
      <p:ext uri="{BB962C8B-B14F-4D97-AF65-F5344CB8AC3E}">
        <p14:creationId xmlns:p14="http://schemas.microsoft.com/office/powerpoint/2010/main" val="34317578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525" b="4379"/>
          <a:stretch/>
        </p:blipFill>
        <p:spPr>
          <a:xfrm>
            <a:off x="1081825" y="798490"/>
            <a:ext cx="10058400" cy="5151549"/>
          </a:xfrm>
          <a:prstGeom prst="rect">
            <a:avLst/>
          </a:prstGeom>
        </p:spPr>
      </p:pic>
      <p:sp>
        <p:nvSpPr>
          <p:cNvPr id="3" name="Rectangle 2"/>
          <p:cNvSpPr/>
          <p:nvPr/>
        </p:nvSpPr>
        <p:spPr>
          <a:xfrm>
            <a:off x="3335628" y="1700011"/>
            <a:ext cx="6181859" cy="403108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7108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9601" y="128789"/>
            <a:ext cx="10767114" cy="2400657"/>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Step 4: Add a bucket policy that makes </a:t>
            </a:r>
          </a:p>
          <a:p>
            <a:pPr algn="ctr"/>
            <a:r>
              <a:rPr lang="en-US" sz="4800" b="1" u="sng" dirty="0">
                <a:latin typeface="Bell MT" panose="02020503060305020303" pitchFamily="18" charset="0"/>
              </a:rPr>
              <a:t>your bucket content publicly available</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p:cNvSpPr/>
          <p:nvPr/>
        </p:nvSpPr>
        <p:spPr>
          <a:xfrm>
            <a:off x="729802" y="1811198"/>
            <a:ext cx="9766479" cy="2677656"/>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Under Buckets, choose the name of your bucket.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Choose </a:t>
            </a:r>
            <a:r>
              <a:rPr lang="en-US" sz="2400" dirty="0">
                <a:ln w="0"/>
                <a:solidFill>
                  <a:schemeClr val="bg2">
                    <a:lumMod val="50000"/>
                  </a:schemeClr>
                </a:solidFill>
                <a:effectLst>
                  <a:outerShdw blurRad="38100" dist="19050" dir="2700000" algn="tl" rotWithShape="0">
                    <a:schemeClr val="dk1">
                      <a:alpha val="40000"/>
                    </a:schemeClr>
                  </a:outerShdw>
                </a:effectLst>
              </a:rPr>
              <a:t>Permissions.</a:t>
            </a:r>
          </a:p>
          <a:p>
            <a:r>
              <a:rPr lang="en-US" sz="2400" dirty="0" smtClean="0">
                <a:ln w="0"/>
                <a:solidFill>
                  <a:schemeClr val="bg2">
                    <a:lumMod val="50000"/>
                  </a:schemeClr>
                </a:solidFill>
                <a:effectLst>
                  <a:outerShdw blurRad="38100" dist="19050" dir="2700000" algn="tl" rotWithShape="0">
                    <a:schemeClr val="dk1">
                      <a:alpha val="40000"/>
                    </a:schemeClr>
                  </a:outerShdw>
                </a:effectLst>
              </a:rPr>
              <a:t>Under </a:t>
            </a:r>
            <a:r>
              <a:rPr lang="en-US" sz="2400" dirty="0">
                <a:ln w="0"/>
                <a:solidFill>
                  <a:schemeClr val="bg2">
                    <a:lumMod val="50000"/>
                  </a:schemeClr>
                </a:solidFill>
                <a:effectLst>
                  <a:outerShdw blurRad="38100" dist="19050" dir="2700000" algn="tl" rotWithShape="0">
                    <a:schemeClr val="dk1">
                      <a:alpha val="40000"/>
                    </a:schemeClr>
                  </a:outerShdw>
                </a:effectLst>
              </a:rPr>
              <a:t>Bucket Policy, choose Edit.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To </a:t>
            </a:r>
            <a:r>
              <a:rPr lang="en-US" sz="2400" dirty="0">
                <a:ln w="0"/>
                <a:solidFill>
                  <a:schemeClr val="bg2">
                    <a:lumMod val="50000"/>
                  </a:schemeClr>
                </a:solidFill>
                <a:effectLst>
                  <a:outerShdw blurRad="38100" dist="19050" dir="2700000" algn="tl" rotWithShape="0">
                    <a:schemeClr val="dk1">
                      <a:alpha val="40000"/>
                    </a:schemeClr>
                  </a:outerShdw>
                </a:effectLst>
              </a:rPr>
              <a:t>grant public read access for your website, copy the following bucket policy, and paste it in the Bucket policy editor</a:t>
            </a:r>
            <a:r>
              <a:rPr lang="en-US" sz="2400" dirty="0" smtClean="0">
                <a:ln w="0"/>
                <a:solidFill>
                  <a:schemeClr val="bg2">
                    <a:lumMod val="50000"/>
                  </a:schemeClr>
                </a:solidFill>
                <a:effectLst>
                  <a:outerShdw blurRad="38100" dist="19050" dir="2700000" algn="tl" rotWithShape="0">
                    <a:schemeClr val="dk1">
                      <a:alpha val="40000"/>
                    </a:schemeClr>
                  </a:outerShdw>
                </a:effectLst>
              </a:rPr>
              <a:t>.</a:t>
            </a:r>
          </a:p>
          <a:p>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a:p>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11728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6231" y="1017431"/>
            <a:ext cx="5087155" cy="53189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3048000" y="1166843"/>
            <a:ext cx="6096000" cy="5016758"/>
          </a:xfrm>
          <a:prstGeom prst="rect">
            <a:avLst/>
          </a:prstGeom>
        </p:spPr>
        <p:txBody>
          <a:bodyPr>
            <a:spAutoFit/>
          </a:bodyPr>
          <a:lstStyle/>
          <a:p>
            <a:r>
              <a:rPr lang="en-US" sz="2000" b="1" dirty="0">
                <a:solidFill>
                  <a:srgbClr val="FF0000"/>
                </a:solidFill>
              </a:rPr>
              <a:t>{</a:t>
            </a:r>
          </a:p>
          <a:p>
            <a:r>
              <a:rPr lang="en-US" sz="2000" b="1" dirty="0">
                <a:solidFill>
                  <a:srgbClr val="FF0000"/>
                </a:solidFill>
              </a:rPr>
              <a:t>    "Version": "2012-10-17",</a:t>
            </a:r>
          </a:p>
          <a:p>
            <a:r>
              <a:rPr lang="en-US" sz="2000" b="1" dirty="0">
                <a:solidFill>
                  <a:srgbClr val="FF0000"/>
                </a:solidFill>
              </a:rPr>
              <a:t>    "Statement": [</a:t>
            </a:r>
          </a:p>
          <a:p>
            <a:r>
              <a:rPr lang="en-US" sz="2000" b="1" dirty="0">
                <a:solidFill>
                  <a:srgbClr val="FF0000"/>
                </a:solidFill>
              </a:rPr>
              <a:t>        {</a:t>
            </a:r>
          </a:p>
          <a:p>
            <a:r>
              <a:rPr lang="en-US" sz="2000" b="1" dirty="0">
                <a:solidFill>
                  <a:srgbClr val="FF0000"/>
                </a:solidFill>
              </a:rPr>
              <a:t>            "Sid": "</a:t>
            </a:r>
            <a:r>
              <a:rPr lang="en-US" sz="2000" b="1" dirty="0" err="1">
                <a:solidFill>
                  <a:srgbClr val="FF0000"/>
                </a:solidFill>
              </a:rPr>
              <a:t>PublicReadGetObject</a:t>
            </a:r>
            <a:r>
              <a:rPr lang="en-US" sz="2000" b="1" dirty="0">
                <a:solidFill>
                  <a:srgbClr val="FF0000"/>
                </a:solidFill>
              </a:rPr>
              <a:t>",</a:t>
            </a:r>
          </a:p>
          <a:p>
            <a:r>
              <a:rPr lang="en-US" sz="2000" b="1" dirty="0">
                <a:solidFill>
                  <a:srgbClr val="FF0000"/>
                </a:solidFill>
              </a:rPr>
              <a:t>            "Effect": "Allow",</a:t>
            </a:r>
          </a:p>
          <a:p>
            <a:r>
              <a:rPr lang="en-US" sz="2000" b="1" dirty="0">
                <a:solidFill>
                  <a:srgbClr val="FF0000"/>
                </a:solidFill>
              </a:rPr>
              <a:t>            "Principal": "*",</a:t>
            </a:r>
          </a:p>
          <a:p>
            <a:r>
              <a:rPr lang="en-US" sz="2000" b="1" dirty="0">
                <a:solidFill>
                  <a:srgbClr val="FF0000"/>
                </a:solidFill>
              </a:rPr>
              <a:t>            "Action": [</a:t>
            </a:r>
          </a:p>
          <a:p>
            <a:r>
              <a:rPr lang="en-US" sz="2000" b="1" dirty="0">
                <a:solidFill>
                  <a:srgbClr val="FF0000"/>
                </a:solidFill>
              </a:rPr>
              <a:t>                "s3:GetObject"</a:t>
            </a:r>
          </a:p>
          <a:p>
            <a:r>
              <a:rPr lang="en-US" sz="2000" b="1" dirty="0">
                <a:solidFill>
                  <a:srgbClr val="FF0000"/>
                </a:solidFill>
              </a:rPr>
              <a:t>            ],</a:t>
            </a:r>
          </a:p>
          <a:p>
            <a:r>
              <a:rPr lang="en-US" sz="2000" b="1" dirty="0">
                <a:solidFill>
                  <a:srgbClr val="FF0000"/>
                </a:solidFill>
              </a:rPr>
              <a:t>            "Resource": [</a:t>
            </a:r>
          </a:p>
          <a:p>
            <a:r>
              <a:rPr lang="en-US" sz="2000" b="1" dirty="0">
                <a:solidFill>
                  <a:srgbClr val="FF0000"/>
                </a:solidFill>
              </a:rPr>
              <a:t>                "arn:aws:s3:::Bucket-Name/*"</a:t>
            </a:r>
          </a:p>
          <a:p>
            <a:r>
              <a:rPr lang="en-US" sz="2000" b="1" dirty="0">
                <a:solidFill>
                  <a:srgbClr val="FF0000"/>
                </a:solidFill>
              </a:rPr>
              <a:t>            ]</a:t>
            </a:r>
          </a:p>
          <a:p>
            <a:r>
              <a:rPr lang="en-US" sz="2000" b="1" dirty="0">
                <a:solidFill>
                  <a:srgbClr val="FF0000"/>
                </a:solidFill>
              </a:rPr>
              <a:t>        }</a:t>
            </a:r>
          </a:p>
          <a:p>
            <a:r>
              <a:rPr lang="en-US" sz="2000" b="1" dirty="0">
                <a:solidFill>
                  <a:srgbClr val="FF0000"/>
                </a:solidFill>
              </a:rPr>
              <a:t>    ]</a:t>
            </a:r>
          </a:p>
          <a:p>
            <a:r>
              <a:rPr lang="en-US" sz="2000" b="1" dirty="0">
                <a:solidFill>
                  <a:srgbClr val="FF0000"/>
                </a:solidFill>
              </a:rPr>
              <a:t>}</a:t>
            </a:r>
            <a:endParaRPr lang="en-IN" sz="2000" b="1" dirty="0">
              <a:solidFill>
                <a:srgbClr val="FF0000"/>
              </a:solidFill>
            </a:endParaRPr>
          </a:p>
        </p:txBody>
      </p:sp>
    </p:spTree>
    <p:extLst>
      <p:ext uri="{BB962C8B-B14F-4D97-AF65-F5344CB8AC3E}">
        <p14:creationId xmlns:p14="http://schemas.microsoft.com/office/powerpoint/2010/main" val="34553465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3" name="Rectangle 12"/>
          <p:cNvSpPr/>
          <p:nvPr/>
        </p:nvSpPr>
        <p:spPr>
          <a:xfrm>
            <a:off x="2465291" y="284293"/>
            <a:ext cx="6652142" cy="1661993"/>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Step 5: Test the website</a:t>
            </a:r>
            <a:endParaRPr lang="en-IN" sz="4800" b="1" u="sng" dirty="0">
              <a:latin typeface="Bell MT" panose="02020503060305020303" pitchFamily="18"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93858" y="1115289"/>
            <a:ext cx="10740190" cy="1200329"/>
          </a:xfrm>
          <a:prstGeom prst="rect">
            <a:avLst/>
          </a:prstGeom>
        </p:spPr>
        <p:txBody>
          <a:bodyPr wrap="square">
            <a:spAutoFit/>
          </a:bodyPr>
          <a:lstStyle/>
          <a:p>
            <a:pPr marL="457200" indent="-457200">
              <a:buAutoNum type="arabicPeriod"/>
            </a:pPr>
            <a:r>
              <a:rPr lang="en-US" sz="2400" dirty="0" smtClean="0">
                <a:ln w="0"/>
                <a:effectLst>
                  <a:outerShdw blurRad="38100" dist="19050" dir="2700000" algn="tl" rotWithShape="0">
                    <a:schemeClr val="dk1">
                      <a:alpha val="40000"/>
                    </a:schemeClr>
                  </a:outerShdw>
                </a:effectLst>
              </a:rPr>
              <a:t>Now </a:t>
            </a:r>
            <a:r>
              <a:rPr lang="en-US" sz="2400" dirty="0">
                <a:ln w="0"/>
                <a:effectLst>
                  <a:outerShdw blurRad="38100" dist="19050" dir="2700000" algn="tl" rotWithShape="0">
                    <a:schemeClr val="dk1">
                      <a:alpha val="40000"/>
                    </a:schemeClr>
                  </a:outerShdw>
                </a:effectLst>
              </a:rPr>
              <a:t>copy the static website URL (that we saved earlier) and run it in your </a:t>
            </a:r>
            <a:endParaRPr lang="en-US" sz="2400" dirty="0" smtClean="0">
              <a:ln w="0"/>
              <a:effectLst>
                <a:outerShdw blurRad="38100" dist="19050" dir="2700000" algn="tl" rotWithShape="0">
                  <a:schemeClr val="dk1">
                    <a:alpha val="40000"/>
                  </a:schemeClr>
                </a:outerShdw>
              </a:effectLst>
            </a:endParaRPr>
          </a:p>
          <a:p>
            <a:r>
              <a:rPr lang="en-US" sz="2400" dirty="0">
                <a:ln w="0"/>
                <a:effectLst>
                  <a:outerShdw blurRad="38100" dist="19050" dir="2700000" algn="tl" rotWithShape="0">
                    <a:schemeClr val="dk1">
                      <a:alpha val="40000"/>
                    </a:schemeClr>
                  </a:outerShdw>
                </a:effectLst>
              </a:rPr>
              <a:t> </a:t>
            </a:r>
            <a:r>
              <a:rPr lang="en-US" sz="2400" dirty="0" smtClean="0">
                <a:ln w="0"/>
                <a:effectLst>
                  <a:outerShdw blurRad="38100" dist="19050" dir="2700000" algn="tl" rotWithShape="0">
                    <a:schemeClr val="dk1">
                      <a:alpha val="40000"/>
                    </a:schemeClr>
                  </a:outerShdw>
                </a:effectLst>
              </a:rPr>
              <a:t>      browser. </a:t>
            </a:r>
            <a:r>
              <a:rPr lang="en-US" sz="2400" dirty="0">
                <a:ln w="0"/>
                <a:effectLst>
                  <a:outerShdw blurRad="38100" dist="19050" dir="2700000" algn="tl" rotWithShape="0">
                    <a:schemeClr val="dk1">
                      <a:alpha val="40000"/>
                    </a:schemeClr>
                  </a:outerShdw>
                </a:effectLst>
              </a:rPr>
              <a:t>You will be able to see the index.html file's text. A sample screenshot </a:t>
            </a:r>
            <a:r>
              <a:rPr lang="en-US" sz="2400" dirty="0" smtClean="0">
                <a:ln w="0"/>
                <a:effectLst>
                  <a:outerShdw blurRad="38100" dist="19050" dir="2700000" algn="tl" rotWithShape="0">
                    <a:schemeClr val="dk1">
                      <a:alpha val="40000"/>
                    </a:schemeClr>
                  </a:outerShdw>
                </a:effectLst>
              </a:rPr>
              <a:t>is</a:t>
            </a:r>
          </a:p>
          <a:p>
            <a:r>
              <a:rPr lang="en-US" sz="2400" dirty="0">
                <a:ln w="0"/>
                <a:effectLst>
                  <a:outerShdw blurRad="38100" dist="19050" dir="2700000" algn="tl" rotWithShape="0">
                    <a:schemeClr val="dk1">
                      <a:alpha val="40000"/>
                    </a:schemeClr>
                  </a:outerShdw>
                </a:effectLst>
              </a:rPr>
              <a:t> </a:t>
            </a:r>
            <a:r>
              <a:rPr lang="en-US" sz="2400" dirty="0" smtClean="0">
                <a:ln w="0"/>
                <a:effectLst>
                  <a:outerShdw blurRad="38100" dist="19050" dir="2700000" algn="tl" rotWithShape="0">
                    <a:schemeClr val="dk1">
                      <a:alpha val="40000"/>
                    </a:schemeClr>
                  </a:outerShdw>
                </a:effectLst>
              </a:rPr>
              <a:t>      </a:t>
            </a:r>
            <a:r>
              <a:rPr lang="en-US" sz="2400" dirty="0">
                <a:ln w="0"/>
                <a:effectLst>
                  <a:outerShdw blurRad="38100" dist="19050" dir="2700000" algn="tl" rotWithShape="0">
                    <a:schemeClr val="dk1">
                      <a:alpha val="40000"/>
                    </a:schemeClr>
                  </a:outerShdw>
                </a:effectLst>
              </a:rPr>
              <a:t>attached </a:t>
            </a:r>
            <a:r>
              <a:rPr lang="en-US" sz="2400" dirty="0" smtClean="0">
                <a:ln w="0"/>
                <a:effectLst>
                  <a:outerShdw blurRad="38100" dist="19050" dir="2700000" algn="tl" rotWithShape="0">
                    <a:schemeClr val="dk1">
                      <a:alpha val="40000"/>
                    </a:schemeClr>
                  </a:outerShdw>
                </a:effectLst>
              </a:rPr>
              <a:t>below:</a:t>
            </a:r>
            <a:endParaRPr lang="en-IN" sz="2400" dirty="0">
              <a:ln w="0"/>
              <a:effectLst>
                <a:outerShdw blurRad="38100" dist="19050" dir="2700000" algn="tl" rotWithShape="0">
                  <a:schemeClr val="dk1">
                    <a:alpha val="40000"/>
                  </a:schemeClr>
                </a:outerShdw>
              </a:effectLst>
            </a:endParaRPr>
          </a:p>
        </p:txBody>
      </p:sp>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22249" t="42404" r="5740" b="15258"/>
          <a:stretch/>
        </p:blipFill>
        <p:spPr>
          <a:xfrm>
            <a:off x="974558" y="2671009"/>
            <a:ext cx="10142621" cy="3753854"/>
          </a:xfrm>
          <a:prstGeom prst="rect">
            <a:avLst/>
          </a:prstGeom>
        </p:spPr>
      </p:pic>
      <p:sp>
        <p:nvSpPr>
          <p:cNvPr id="16" name="Rectangle 15"/>
          <p:cNvSpPr/>
          <p:nvPr/>
        </p:nvSpPr>
        <p:spPr>
          <a:xfrm>
            <a:off x="1347537" y="5606716"/>
            <a:ext cx="5534526" cy="67376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1776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4341" y="103818"/>
            <a:ext cx="9369873" cy="1754326"/>
          </a:xfrm>
          <a:prstGeom prst="rect">
            <a:avLst/>
          </a:prstGeom>
          <a:noFill/>
        </p:spPr>
        <p:txBody>
          <a:bodyPr wrap="none" lIns="91440" tIns="45720" rIns="91440" bIns="45720">
            <a:spAutoFit/>
          </a:bodyPr>
          <a:lstStyle/>
          <a:p>
            <a:pPr algn="ctr"/>
            <a:r>
              <a:rPr lang="en-US" sz="5400" b="1" u="sng" dirty="0" smtClean="0">
                <a:latin typeface="Agency FB" panose="020B0503020202020204" pitchFamily="34" charset="0"/>
              </a:rPr>
              <a:t>Project </a:t>
            </a:r>
            <a:r>
              <a:rPr lang="en-US" sz="5400" b="1" u="sng" dirty="0">
                <a:latin typeface="Agency FB" panose="020B0503020202020204" pitchFamily="34" charset="0"/>
              </a:rPr>
              <a:t>- </a:t>
            </a:r>
            <a:r>
              <a:rPr lang="en-US" sz="5400" b="1" u="sng" dirty="0" err="1">
                <a:latin typeface="Agency FB" panose="020B0503020202020204" pitchFamily="34" charset="0"/>
              </a:rPr>
              <a:t>Serverless</a:t>
            </a:r>
            <a:r>
              <a:rPr lang="en-US" sz="5400" b="1" u="sng" dirty="0">
                <a:latin typeface="Agency FB" panose="020B0503020202020204" pitchFamily="34" charset="0"/>
              </a:rPr>
              <a:t> Image Processing</a:t>
            </a:r>
            <a:endParaRPr lang="en-IN" sz="5400" dirty="0">
              <a:latin typeface="Agency FB" panose="020B0503020202020204" pitchFamily="34" charset="0"/>
            </a:endParaRP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070811" y="1463388"/>
            <a:ext cx="12621126" cy="3170099"/>
          </a:xfrm>
          <a:prstGeom prst="rect">
            <a:avLst/>
          </a:prstGeom>
          <a:noFill/>
        </p:spPr>
        <p:txBody>
          <a:bodyPr wrap="square" lIns="91440" tIns="45720" rIns="91440" bIns="45720">
            <a:spAutoFit/>
          </a:bodyPr>
          <a:lstStyle/>
          <a:p>
            <a:r>
              <a:rPr lang="en-US" sz="4000" dirty="0">
                <a:latin typeface="Arial Narrow" panose="020B0606020202030204" pitchFamily="34" charset="0"/>
              </a:rPr>
              <a:t>Create a </a:t>
            </a:r>
            <a:r>
              <a:rPr lang="en-US" sz="4000" dirty="0" err="1">
                <a:latin typeface="Arial Narrow" panose="020B0606020202030204" pitchFamily="34" charset="0"/>
              </a:rPr>
              <a:t>serverless</a:t>
            </a:r>
            <a:r>
              <a:rPr lang="en-US" sz="4000" dirty="0">
                <a:latin typeface="Arial Narrow" panose="020B0606020202030204" pitchFamily="34" charset="0"/>
              </a:rPr>
              <a:t> image processing application that automatically resizes and optimizes images </a:t>
            </a:r>
            <a:endParaRPr lang="en-IN" sz="4000" dirty="0">
              <a:latin typeface="Arial Narrow" panose="020B0606020202030204" pitchFamily="34" charset="0"/>
            </a:endParaRPr>
          </a:p>
          <a:p>
            <a:r>
              <a:rPr lang="en-US" sz="4000" dirty="0">
                <a:latin typeface="Arial Narrow" panose="020B0606020202030204" pitchFamily="34" charset="0"/>
              </a:rPr>
              <a:t>uploaded to an Amazon S3 bucket.</a:t>
            </a:r>
            <a:endParaRPr lang="en-IN" sz="4000" dirty="0">
              <a:latin typeface="Arial Narrow" panose="020B0606020202030204" pitchFamily="34" charset="0"/>
            </a:endParaRPr>
          </a:p>
          <a:p>
            <a:r>
              <a:rPr lang="en-US" sz="4000" b="1" dirty="0">
                <a:latin typeface="Arial Narrow" panose="020B0606020202030204" pitchFamily="34" charset="0"/>
              </a:rPr>
              <a:t> </a:t>
            </a:r>
            <a:endParaRPr lang="en-IN" sz="4000" dirty="0">
              <a:latin typeface="Arial Narrow" panose="020B0606020202030204" pitchFamily="34" charset="0"/>
            </a:endParaRPr>
          </a:p>
          <a:p>
            <a:pPr algn="ctr"/>
            <a:endParaRPr lang="en-US" sz="4000" b="0" cap="none" spc="0" dirty="0">
              <a:ln w="0"/>
              <a:solidFill>
                <a:schemeClr val="tx1"/>
              </a:solidFill>
              <a:effectLst>
                <a:outerShdw blurRad="38100" dist="19050" dir="2700000" algn="tl" rotWithShape="0">
                  <a:schemeClr val="dk1">
                    <a:alpha val="40000"/>
                  </a:schemeClr>
                </a:outerShdw>
              </a:effectLst>
              <a:latin typeface="Arial Narrow" panose="020B060602020203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5768" y="3729788"/>
            <a:ext cx="4716379" cy="2526633"/>
          </a:xfrm>
          <a:prstGeom prst="rect">
            <a:avLst/>
          </a:prstGeom>
        </p:spPr>
      </p:pic>
    </p:spTree>
    <p:extLst>
      <p:ext uri="{BB962C8B-B14F-4D97-AF65-F5344CB8AC3E}">
        <p14:creationId xmlns:p14="http://schemas.microsoft.com/office/powerpoint/2010/main" val="1012221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59" y="321973"/>
            <a:ext cx="9790176" cy="5988676"/>
          </a:xfrm>
          <a:prstGeom prst="rect">
            <a:avLst/>
          </a:prstGeom>
        </p:spPr>
      </p:pic>
    </p:spTree>
    <p:extLst>
      <p:ext uri="{BB962C8B-B14F-4D97-AF65-F5344CB8AC3E}">
        <p14:creationId xmlns:p14="http://schemas.microsoft.com/office/powerpoint/2010/main" val="1899963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279" t="9347" r="5111"/>
          <a:stretch/>
        </p:blipFill>
        <p:spPr>
          <a:xfrm>
            <a:off x="2459866" y="618185"/>
            <a:ext cx="7547019" cy="5246108"/>
          </a:xfrm>
          <a:prstGeom prst="rect">
            <a:avLst/>
          </a:prstGeom>
        </p:spPr>
      </p:pic>
    </p:spTree>
    <p:extLst>
      <p:ext uri="{BB962C8B-B14F-4D97-AF65-F5344CB8AC3E}">
        <p14:creationId xmlns:p14="http://schemas.microsoft.com/office/powerpoint/2010/main" val="4093256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099" t="16840" r="5224"/>
          <a:stretch/>
        </p:blipFill>
        <p:spPr>
          <a:xfrm>
            <a:off x="1369460" y="1803042"/>
            <a:ext cx="9221274" cy="4232525"/>
          </a:xfrm>
          <a:prstGeom prst="rect">
            <a:avLst/>
          </a:prstGeom>
        </p:spPr>
      </p:pic>
      <p:sp>
        <p:nvSpPr>
          <p:cNvPr id="3" name="Rectangle 2"/>
          <p:cNvSpPr/>
          <p:nvPr/>
        </p:nvSpPr>
        <p:spPr>
          <a:xfrm>
            <a:off x="843146" y="121104"/>
            <a:ext cx="10273903"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ADVANTAGES AND DISADVANTAGES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842522" y="879712"/>
            <a:ext cx="827515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OF SERVERLESS COMPUTING</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66797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956" y="0"/>
            <a:ext cx="6596486" cy="1569660"/>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Task 1: Sign in to AWS </a:t>
            </a:r>
          </a:p>
          <a:p>
            <a:pPr algn="ctr"/>
            <a:r>
              <a:rPr lang="en-US" sz="4800" b="1" u="sng" dirty="0">
                <a:latin typeface="Bell MT" panose="02020503060305020303" pitchFamily="18" charset="0"/>
              </a:rPr>
              <a:t>Management Console</a:t>
            </a:r>
          </a:p>
        </p:txBody>
      </p:sp>
      <p:sp>
        <p:nvSpPr>
          <p:cNvPr id="3" name="Rectangle 2"/>
          <p:cNvSpPr/>
          <p:nvPr/>
        </p:nvSpPr>
        <p:spPr>
          <a:xfrm>
            <a:off x="713872" y="1955593"/>
            <a:ext cx="10066423" cy="4154984"/>
          </a:xfrm>
          <a:prstGeom prst="rect">
            <a:avLst/>
          </a:prstGeom>
        </p:spPr>
        <p:txBody>
          <a:bodyPr wrap="square">
            <a:spAutoFit/>
          </a:bodyPr>
          <a:lstStyle/>
          <a:p>
            <a:pPr marL="457200" indent="-457200">
              <a:buAutoNum type="arabicPeriod"/>
            </a:pPr>
            <a:r>
              <a:rPr lang="en-US" sz="2400" dirty="0" smtClean="0">
                <a:ln w="0"/>
                <a:solidFill>
                  <a:schemeClr val="bg2">
                    <a:lumMod val="50000"/>
                  </a:schemeClr>
                </a:solidFill>
                <a:effectLst>
                  <a:outerShdw blurRad="38100" dist="19050" dir="2700000" algn="tl" rotWithShape="0">
                    <a:schemeClr val="dk1">
                      <a:alpha val="40000"/>
                    </a:schemeClr>
                  </a:outerShdw>
                </a:effectLst>
              </a:rPr>
              <a:t>Click </a:t>
            </a:r>
            <a:r>
              <a:rPr lang="en-US" sz="2400" dirty="0">
                <a:ln w="0"/>
                <a:solidFill>
                  <a:schemeClr val="bg2">
                    <a:lumMod val="50000"/>
                  </a:schemeClr>
                </a:solidFill>
                <a:effectLst>
                  <a:outerShdw blurRad="38100" dist="19050" dir="2700000" algn="tl" rotWithShape="0">
                    <a:schemeClr val="dk1">
                      <a:alpha val="40000"/>
                    </a:schemeClr>
                  </a:outerShdw>
                </a:effectLst>
              </a:rPr>
              <a:t>on the Open Console button, and you will get </a:t>
            </a:r>
            <a:r>
              <a:rPr lang="en-US" sz="2400" dirty="0" smtClean="0">
                <a:ln w="0"/>
                <a:solidFill>
                  <a:schemeClr val="bg2">
                    <a:lumMod val="50000"/>
                  </a:schemeClr>
                </a:solidFill>
                <a:effectLst>
                  <a:outerShdw blurRad="38100" dist="19050" dir="2700000" algn="tl" rotWithShape="0">
                    <a:schemeClr val="dk1">
                      <a:alpha val="40000"/>
                    </a:schemeClr>
                  </a:outerShdw>
                </a:effectLst>
              </a:rPr>
              <a:t> redirected </a:t>
            </a:r>
            <a:r>
              <a:rPr lang="en-US" sz="2400" dirty="0">
                <a:ln w="0"/>
                <a:solidFill>
                  <a:schemeClr val="bg2">
                    <a:lumMod val="50000"/>
                  </a:schemeClr>
                </a:solidFill>
                <a:effectLst>
                  <a:outerShdw blurRad="38100" dist="19050" dir="2700000" algn="tl" rotWithShape="0">
                    <a:schemeClr val="dk1">
                      <a:alpha val="40000"/>
                    </a:schemeClr>
                  </a:outerShdw>
                </a:effectLst>
              </a:rPr>
              <a:t>to AWS Console in a new browser tab.</a:t>
            </a:r>
          </a:p>
          <a:p>
            <a:r>
              <a:rPr lang="en-US" sz="2400" dirty="0" smtClean="0">
                <a:ln w="0"/>
                <a:solidFill>
                  <a:schemeClr val="bg2">
                    <a:lumMod val="50000"/>
                  </a:schemeClr>
                </a:solidFill>
                <a:effectLst>
                  <a:outerShdw blurRad="38100" dist="19050" dir="2700000" algn="tl" rotWithShape="0">
                    <a:schemeClr val="dk1">
                      <a:alpha val="40000"/>
                    </a:schemeClr>
                  </a:outerShdw>
                </a:effectLst>
              </a:rPr>
              <a:t>2.   On </a:t>
            </a:r>
            <a:r>
              <a:rPr lang="en-US" sz="2400" dirty="0">
                <a:ln w="0"/>
                <a:solidFill>
                  <a:schemeClr val="bg2">
                    <a:lumMod val="50000"/>
                  </a:schemeClr>
                </a:solidFill>
                <a:effectLst>
                  <a:outerShdw blurRad="38100" dist="19050" dir="2700000" algn="tl" rotWithShape="0">
                    <a:schemeClr val="dk1">
                      <a:alpha val="40000"/>
                    </a:schemeClr>
                  </a:outerShdw>
                </a:effectLst>
              </a:rPr>
              <a:t>the AWS sign-in page,</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Leave </a:t>
            </a:r>
            <a:r>
              <a:rPr lang="en-US" sz="2400" dirty="0">
                <a:ln w="0"/>
                <a:solidFill>
                  <a:schemeClr val="bg2">
                    <a:lumMod val="50000"/>
                  </a:schemeClr>
                </a:solidFill>
                <a:effectLst>
                  <a:outerShdw blurRad="38100" dist="19050" dir="2700000" algn="tl" rotWithShape="0">
                    <a:schemeClr val="dk1">
                      <a:alpha val="40000"/>
                    </a:schemeClr>
                  </a:outerShdw>
                </a:effectLst>
              </a:rPr>
              <a:t>the Account ID as default. Never edit/remove the 12 </a:t>
            </a:r>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digit </a:t>
            </a:r>
            <a:r>
              <a:rPr lang="en-US" sz="2400" dirty="0">
                <a:ln w="0"/>
                <a:solidFill>
                  <a:schemeClr val="bg2">
                    <a:lumMod val="50000"/>
                  </a:schemeClr>
                </a:solidFill>
                <a:effectLst>
                  <a:outerShdw blurRad="38100" dist="19050" dir="2700000" algn="tl" rotWithShape="0">
                    <a:schemeClr val="dk1">
                      <a:alpha val="40000"/>
                    </a:schemeClr>
                  </a:outerShdw>
                </a:effectLst>
              </a:rPr>
              <a:t>Account ID present in the AWS Console. otherwise, </a:t>
            </a:r>
            <a:r>
              <a:rPr lang="en-US" sz="2400" dirty="0" smtClean="0">
                <a:ln w="0"/>
                <a:solidFill>
                  <a:schemeClr val="bg2">
                    <a:lumMod val="50000"/>
                  </a:schemeClr>
                </a:solidFill>
                <a:effectLst>
                  <a:outerShdw blurRad="38100" dist="19050" dir="2700000" algn="tl" rotWithShape="0">
                    <a:schemeClr val="dk1">
                      <a:alpha val="40000"/>
                    </a:schemeClr>
                  </a:outerShdw>
                </a:effectLst>
              </a:rPr>
              <a:t>you </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cannot proceed with the lab.</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Now </a:t>
            </a:r>
            <a:r>
              <a:rPr lang="en-US" sz="2400" dirty="0">
                <a:ln w="0"/>
                <a:solidFill>
                  <a:schemeClr val="bg2">
                    <a:lumMod val="50000"/>
                  </a:schemeClr>
                </a:solidFill>
                <a:effectLst>
                  <a:outerShdw blurRad="38100" dist="19050" dir="2700000" algn="tl" rotWithShape="0">
                    <a:schemeClr val="dk1">
                      <a:alpha val="40000"/>
                    </a:schemeClr>
                  </a:outerShdw>
                </a:effectLst>
              </a:rPr>
              <a:t>copy your User Name and Password in the Lab Console </a:t>
            </a:r>
            <a:r>
              <a:rPr lang="en-US" sz="2400" dirty="0" smtClean="0">
                <a:ln w="0"/>
                <a:solidFill>
                  <a:schemeClr val="bg2">
                    <a:lumMod val="50000"/>
                  </a:schemeClr>
                </a:solidFill>
                <a:effectLst>
                  <a:outerShdw blurRad="38100" dist="19050" dir="2700000" algn="tl" rotWithShape="0">
                    <a:schemeClr val="dk1">
                      <a:alpha val="40000"/>
                    </a:schemeClr>
                  </a:outerShdw>
                </a:effectLst>
              </a:rPr>
              <a:t>to</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the </a:t>
            </a:r>
            <a:r>
              <a:rPr lang="en-US" sz="2400" dirty="0">
                <a:ln w="0"/>
                <a:solidFill>
                  <a:schemeClr val="bg2">
                    <a:lumMod val="50000"/>
                  </a:schemeClr>
                </a:solidFill>
                <a:effectLst>
                  <a:outerShdw blurRad="38100" dist="19050" dir="2700000" algn="tl" rotWithShape="0">
                    <a:schemeClr val="dk1">
                      <a:alpha val="40000"/>
                    </a:schemeClr>
                  </a:outerShdw>
                </a:effectLst>
              </a:rPr>
              <a:t>IAM Username and Password in AWS Console and click </a:t>
            </a:r>
            <a:r>
              <a:rPr lang="en-US" sz="2400" dirty="0" smtClean="0">
                <a:ln w="0"/>
                <a:solidFill>
                  <a:schemeClr val="bg2">
                    <a:lumMod val="50000"/>
                  </a:schemeClr>
                </a:solidFill>
                <a:effectLst>
                  <a:outerShdw blurRad="38100" dist="19050" dir="2700000" algn="tl" rotWithShape="0">
                    <a:schemeClr val="dk1">
                      <a:alpha val="40000"/>
                    </a:schemeClr>
                  </a:outerShdw>
                </a:effectLst>
              </a:rPr>
              <a:t>on</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the Sign in button.</a:t>
            </a:r>
          </a:p>
          <a:p>
            <a:pPr marL="457200" indent="-457200">
              <a:buAutoNum type="arabicPeriod" startAt="3"/>
            </a:pPr>
            <a:r>
              <a:rPr lang="en-US" sz="2400" dirty="0" smtClean="0">
                <a:ln w="0"/>
                <a:solidFill>
                  <a:schemeClr val="bg2">
                    <a:lumMod val="50000"/>
                  </a:schemeClr>
                </a:solidFill>
                <a:effectLst>
                  <a:outerShdw blurRad="38100" dist="19050" dir="2700000" algn="tl" rotWithShape="0">
                    <a:schemeClr val="dk1">
                      <a:alpha val="40000"/>
                    </a:schemeClr>
                  </a:outerShdw>
                </a:effectLst>
              </a:rPr>
              <a:t>Once </a:t>
            </a:r>
            <a:r>
              <a:rPr lang="en-US" sz="2400" dirty="0">
                <a:ln w="0"/>
                <a:solidFill>
                  <a:schemeClr val="bg2">
                    <a:lumMod val="50000"/>
                  </a:schemeClr>
                </a:solidFill>
                <a:effectLst>
                  <a:outerShdw blurRad="38100" dist="19050" dir="2700000" algn="tl" rotWithShape="0">
                    <a:schemeClr val="dk1">
                      <a:alpha val="40000"/>
                    </a:schemeClr>
                  </a:outerShdw>
                </a:effectLst>
              </a:rPr>
              <a:t>Signed In to the AWS Management Console, Make the </a:t>
            </a:r>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default </a:t>
            </a:r>
            <a:r>
              <a:rPr lang="en-US" sz="2400" dirty="0">
                <a:ln w="0"/>
                <a:solidFill>
                  <a:schemeClr val="bg2">
                    <a:lumMod val="50000"/>
                  </a:schemeClr>
                </a:solidFill>
                <a:effectLst>
                  <a:outerShdw blurRad="38100" dist="19050" dir="2700000" algn="tl" rotWithShape="0">
                    <a:schemeClr val="dk1">
                      <a:alpha val="40000"/>
                    </a:schemeClr>
                  </a:outerShdw>
                </a:effectLst>
              </a:rPr>
              <a:t>AWS Region as US East (N. Virginia) us-east-1.</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20759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651" b="5140"/>
          <a:stretch/>
        </p:blipFill>
        <p:spPr>
          <a:xfrm>
            <a:off x="1094874" y="733926"/>
            <a:ext cx="10058400" cy="5101389"/>
          </a:xfrm>
          <a:prstGeom prst="rect">
            <a:avLst/>
          </a:prstGeom>
        </p:spPr>
      </p:pic>
    </p:spTree>
    <p:extLst>
      <p:ext uri="{BB962C8B-B14F-4D97-AF65-F5344CB8AC3E}">
        <p14:creationId xmlns:p14="http://schemas.microsoft.com/office/powerpoint/2010/main" val="3576789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2913" y="211256"/>
            <a:ext cx="5585568" cy="1569660"/>
          </a:xfrm>
          <a:prstGeom prst="rect">
            <a:avLst/>
          </a:prstGeom>
          <a:noFill/>
        </p:spPr>
        <p:txBody>
          <a:bodyPr wrap="none" lIns="91440" tIns="45720" rIns="91440" bIns="45720">
            <a:spAutoFit/>
          </a:bodyPr>
          <a:lstStyle/>
          <a:p>
            <a:pPr algn="ctr"/>
            <a:r>
              <a:rPr lang="en-US" sz="9600" dirty="0" smtClean="0">
                <a:ln w="0"/>
                <a:effectLst>
                  <a:outerShdw blurRad="38100" dist="19050" dir="2700000" algn="tl" rotWithShape="0">
                    <a:schemeClr val="dk1">
                      <a:alpha val="40000"/>
                    </a:schemeClr>
                  </a:outerShdw>
                </a:effectLst>
                <a:latin typeface="Bell MT" panose="02020503060305020303" pitchFamily="18" charset="0"/>
              </a:rPr>
              <a:t>PROJECT</a:t>
            </a:r>
            <a:endParaRPr lang="en-US" sz="96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endParaRPr>
          </a:p>
        </p:txBody>
      </p:sp>
      <p:sp>
        <p:nvSpPr>
          <p:cNvPr id="5" name="Rectangle 4"/>
          <p:cNvSpPr/>
          <p:nvPr/>
        </p:nvSpPr>
        <p:spPr>
          <a:xfrm>
            <a:off x="819967" y="1780916"/>
            <a:ext cx="10577832"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latin typeface="Bell MT" panose="02020503060305020303" pitchFamily="18" charset="0"/>
              </a:rPr>
              <a:t>DEPLOY A STATIC WEBSITE</a:t>
            </a:r>
            <a:endParaRPr lang="en-US" sz="6000" dirty="0" smtClean="0">
              <a:ln w="0"/>
              <a:effectLst>
                <a:outerShdw blurRad="38100" dist="19050" dir="2700000" algn="tl" rotWithShape="0">
                  <a:schemeClr val="dk1">
                    <a:alpha val="40000"/>
                  </a:schemeClr>
                </a:outerShdw>
              </a:effectLst>
              <a:latin typeface="Bell MT" panose="02020503060305020303" pitchFamily="18" charset="0"/>
            </a:endParaRPr>
          </a:p>
        </p:txBody>
      </p:sp>
      <p:sp>
        <p:nvSpPr>
          <p:cNvPr id="6" name="Rectangle 5"/>
          <p:cNvSpPr/>
          <p:nvPr/>
        </p:nvSpPr>
        <p:spPr>
          <a:xfrm>
            <a:off x="2880250" y="857586"/>
            <a:ext cx="607089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_________________</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073995" y="2539001"/>
            <a:ext cx="1322798"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latin typeface="Bell MT" panose="02020503060305020303" pitchFamily="18" charset="0"/>
              </a:rPr>
              <a:t>ON</a:t>
            </a:r>
          </a:p>
        </p:txBody>
      </p:sp>
      <p:sp>
        <p:nvSpPr>
          <p:cNvPr id="8" name="Rectangle 7"/>
          <p:cNvSpPr/>
          <p:nvPr/>
        </p:nvSpPr>
        <p:spPr>
          <a:xfrm>
            <a:off x="4826523" y="3297086"/>
            <a:ext cx="1817742"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latin typeface="Bell MT" panose="02020503060305020303" pitchFamily="18" charset="0"/>
              </a:rPr>
              <a:t>AWS</a:t>
            </a:r>
            <a:endParaRPr lang="en-US" sz="6000" b="0"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endParaRPr>
          </a:p>
        </p:txBody>
      </p:sp>
      <p:sp>
        <p:nvSpPr>
          <p:cNvPr id="9" name="Rectangle 8"/>
          <p:cNvSpPr/>
          <p:nvPr/>
        </p:nvSpPr>
        <p:spPr>
          <a:xfrm>
            <a:off x="769556" y="4418766"/>
            <a:ext cx="10733331" cy="1200329"/>
          </a:xfrm>
          <a:prstGeom prst="rect">
            <a:avLst/>
          </a:prstGeom>
          <a:noFill/>
        </p:spPr>
        <p:txBody>
          <a:bodyPr wrap="square" lIns="91440" tIns="45720" rIns="91440" bIns="45720">
            <a:spAutoFit/>
          </a:bodyPr>
          <a:lstStyle/>
          <a:p>
            <a:pPr algn="ctr"/>
            <a:r>
              <a:rPr lang="en-US" sz="2400" dirty="0">
                <a:latin typeface="+mj-lt"/>
              </a:rPr>
              <a:t>In this project, we will learn how to create a static website </a:t>
            </a:r>
            <a:r>
              <a:rPr lang="en-US" sz="2400" dirty="0" smtClean="0">
                <a:latin typeface="+mj-lt"/>
              </a:rPr>
              <a:t>and </a:t>
            </a:r>
            <a:r>
              <a:rPr lang="en-US" sz="2400" dirty="0">
                <a:latin typeface="+mj-lt"/>
              </a:rPr>
              <a:t>deploy it using AWS services. A static website is a </a:t>
            </a:r>
            <a:r>
              <a:rPr lang="en-US" sz="2400" dirty="0" smtClean="0">
                <a:latin typeface="+mj-lt"/>
              </a:rPr>
              <a:t>site </a:t>
            </a:r>
            <a:r>
              <a:rPr lang="en-US" sz="2400" dirty="0">
                <a:latin typeface="+mj-lt"/>
              </a:rPr>
              <a:t>that consists of HTML, CSS, and JavaScript files, </a:t>
            </a:r>
            <a:r>
              <a:rPr lang="en-US" sz="2400" dirty="0" smtClean="0">
                <a:latin typeface="+mj-lt"/>
              </a:rPr>
              <a:t>and</a:t>
            </a:r>
          </a:p>
          <a:p>
            <a:pPr algn="ctr"/>
            <a:r>
              <a:rPr lang="en-US" sz="2400" dirty="0" smtClean="0">
                <a:latin typeface="+mj-lt"/>
              </a:rPr>
              <a:t> </a:t>
            </a:r>
            <a:r>
              <a:rPr lang="en-US" sz="2400" dirty="0">
                <a:latin typeface="+mj-lt"/>
              </a:rPr>
              <a:t>it doesn't require server-side processing or a </a:t>
            </a:r>
            <a:r>
              <a:rPr lang="en-US" sz="2400" dirty="0" smtClean="0">
                <a:latin typeface="+mj-lt"/>
              </a:rPr>
              <a:t>database.</a:t>
            </a:r>
            <a:endParaRPr lang="en-US" sz="2400" b="0" cap="none" spc="0" dirty="0">
              <a:ln w="0"/>
              <a:solidFill>
                <a:schemeClr val="tx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4112718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464" y="188040"/>
            <a:ext cx="10908756" cy="830997"/>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Task 2: Create Two Amazon S3 Buckets</a:t>
            </a:r>
          </a:p>
        </p:txBody>
      </p:sp>
      <p:sp>
        <p:nvSpPr>
          <p:cNvPr id="3" name="Rectangle 2"/>
          <p:cNvSpPr/>
          <p:nvPr/>
        </p:nvSpPr>
        <p:spPr>
          <a:xfrm>
            <a:off x="574058" y="1323797"/>
            <a:ext cx="10374679" cy="4154984"/>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In this task, we will create two AWS S3 buckets </a:t>
            </a:r>
            <a:r>
              <a:rPr lang="en-US" sz="2400" dirty="0" err="1">
                <a:ln w="0"/>
                <a:solidFill>
                  <a:schemeClr val="bg2">
                    <a:lumMod val="50000"/>
                  </a:schemeClr>
                </a:solidFill>
                <a:effectLst>
                  <a:outerShdw blurRad="38100" dist="19050" dir="2700000" algn="tl" rotWithShape="0">
                    <a:schemeClr val="dk1">
                      <a:alpha val="40000"/>
                    </a:schemeClr>
                  </a:outerShdw>
                </a:effectLst>
              </a:rPr>
              <a:t>i.e</a:t>
            </a:r>
            <a:r>
              <a:rPr lang="en-US" sz="2400" dirty="0">
                <a:ln w="0"/>
                <a:solidFill>
                  <a:schemeClr val="bg2">
                    <a:lumMod val="50000"/>
                  </a:schemeClr>
                </a:solidFill>
                <a:effectLst>
                  <a:outerShdw blurRad="38100" dist="19050" dir="2700000" algn="tl" rotWithShape="0">
                    <a:schemeClr val="dk1">
                      <a:alpha val="40000"/>
                    </a:schemeClr>
                  </a:outerShdw>
                </a:effectLst>
              </a:rPr>
              <a:t> the source bucket and the destination bucket by providing the required configurations like name, region etc. </a:t>
            </a:r>
          </a:p>
          <a:p>
            <a:pPr marL="457200" indent="-457200">
              <a:buAutoNum type="arabicPeriod"/>
            </a:pPr>
            <a:r>
              <a:rPr lang="en-US" sz="2400" dirty="0" smtClean="0">
                <a:ln w="0"/>
                <a:solidFill>
                  <a:schemeClr val="bg2">
                    <a:lumMod val="50000"/>
                  </a:schemeClr>
                </a:solidFill>
                <a:effectLst>
                  <a:outerShdw blurRad="38100" dist="19050" dir="2700000" algn="tl" rotWithShape="0">
                    <a:schemeClr val="dk1">
                      <a:alpha val="40000"/>
                    </a:schemeClr>
                  </a:outerShdw>
                </a:effectLst>
              </a:rPr>
              <a:t>Navigate </a:t>
            </a:r>
            <a:r>
              <a:rPr lang="en-US" sz="2400" dirty="0">
                <a:ln w="0"/>
                <a:solidFill>
                  <a:schemeClr val="bg2">
                    <a:lumMod val="50000"/>
                  </a:schemeClr>
                </a:solidFill>
                <a:effectLst>
                  <a:outerShdw blurRad="38100" dist="19050" dir="2700000" algn="tl" rotWithShape="0">
                    <a:schemeClr val="dk1">
                      <a:alpha val="40000"/>
                    </a:schemeClr>
                  </a:outerShdw>
                </a:effectLst>
              </a:rPr>
              <a:t>to the Services menu in the top, then click on S3 in the </a:t>
            </a:r>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Storage </a:t>
            </a:r>
            <a:r>
              <a:rPr lang="en-US" sz="2400" dirty="0">
                <a:ln w="0"/>
                <a:solidFill>
                  <a:schemeClr val="bg2">
                    <a:lumMod val="50000"/>
                  </a:schemeClr>
                </a:solidFill>
                <a:effectLst>
                  <a:outerShdw blurRad="38100" dist="19050" dir="2700000" algn="tl" rotWithShape="0">
                    <a:schemeClr val="dk1">
                      <a:alpha val="40000"/>
                    </a:schemeClr>
                  </a:outerShdw>
                </a:effectLst>
              </a:rPr>
              <a:t>section.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2.  Click </a:t>
            </a:r>
            <a:r>
              <a:rPr lang="en-US" sz="2400" dirty="0">
                <a:ln w="0"/>
                <a:solidFill>
                  <a:schemeClr val="bg2">
                    <a:lumMod val="50000"/>
                  </a:schemeClr>
                </a:solidFill>
                <a:effectLst>
                  <a:outerShdw blurRad="38100" dist="19050" dir="2700000" algn="tl" rotWithShape="0">
                    <a:schemeClr val="dk1">
                      <a:alpha val="40000"/>
                    </a:schemeClr>
                  </a:outerShdw>
                </a:effectLst>
              </a:rPr>
              <a:t>on Create Bucket button.</a:t>
            </a:r>
          </a:p>
          <a:p>
            <a:r>
              <a:rPr lang="en-US" sz="2400" dirty="0">
                <a:ln w="0"/>
                <a:solidFill>
                  <a:schemeClr val="bg2">
                    <a:lumMod val="50000"/>
                  </a:schemeClr>
                </a:solidFill>
                <a:effectLst>
                  <a:outerShdw blurRad="38100" dist="19050" dir="2700000" algn="tl" rotWithShape="0">
                    <a:schemeClr val="dk1">
                      <a:alpha val="40000"/>
                    </a:schemeClr>
                  </a:outerShdw>
                </a:effectLst>
              </a:rPr>
              <a:t> </a:t>
            </a:r>
          </a:p>
          <a:p>
            <a:pPr marL="457200" indent="-457200">
              <a:buAutoNum type="arabicPeriod" startAt="3"/>
            </a:pPr>
            <a:r>
              <a:rPr lang="en-US" sz="2400" dirty="0" smtClean="0">
                <a:ln w="0"/>
                <a:solidFill>
                  <a:schemeClr val="bg2">
                    <a:lumMod val="50000"/>
                  </a:schemeClr>
                </a:solidFill>
                <a:effectLst>
                  <a:outerShdw blurRad="38100" dist="19050" dir="2700000" algn="tl" rotWithShape="0">
                    <a:schemeClr val="dk1">
                      <a:alpha val="40000"/>
                    </a:schemeClr>
                  </a:outerShdw>
                </a:effectLst>
              </a:rPr>
              <a:t>Bucket </a:t>
            </a:r>
            <a:r>
              <a:rPr lang="en-US" sz="2400" dirty="0">
                <a:ln w="0"/>
                <a:solidFill>
                  <a:schemeClr val="bg2">
                    <a:lumMod val="50000"/>
                  </a:schemeClr>
                </a:solidFill>
                <a:effectLst>
                  <a:outerShdw blurRad="38100" dist="19050" dir="2700000" algn="tl" rotWithShape="0">
                    <a:schemeClr val="dk1">
                      <a:alpha val="40000"/>
                    </a:schemeClr>
                  </a:outerShdw>
                </a:effectLst>
              </a:rPr>
              <a:t>Name: Enter </a:t>
            </a:r>
            <a:r>
              <a:rPr lang="en-US" sz="2400" dirty="0" err="1" smtClean="0">
                <a:ln w="0"/>
                <a:solidFill>
                  <a:schemeClr val="bg2">
                    <a:lumMod val="50000"/>
                  </a:schemeClr>
                </a:solidFill>
                <a:effectLst>
                  <a:outerShdw blurRad="38100" dist="19050" dir="2700000" algn="tl" rotWithShape="0">
                    <a:schemeClr val="dk1">
                      <a:alpha val="40000"/>
                    </a:schemeClr>
                  </a:outerShdw>
                </a:effectLst>
              </a:rPr>
              <a:t>orignalbucket</a:t>
            </a:r>
            <a:r>
              <a:rPr lang="en-US" sz="2400" dirty="0" smtClean="0">
                <a:ln w="0"/>
                <a:solidFill>
                  <a:schemeClr val="bg2">
                    <a:lumMod val="50000"/>
                  </a:schemeClr>
                </a:solidFill>
                <a:effectLst>
                  <a:outerShdw blurRad="38100" dist="19050" dir="2700000" algn="tl" rotWithShape="0">
                    <a:schemeClr val="dk1">
                      <a:alpha val="40000"/>
                    </a:schemeClr>
                  </a:outerShdw>
                </a:effectLst>
              </a:rPr>
              <a:t>.</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sz="2400" dirty="0" smtClean="0">
                <a:ln w="0"/>
                <a:solidFill>
                  <a:schemeClr val="bg2">
                    <a:lumMod val="50000"/>
                  </a:schemeClr>
                </a:solidFill>
                <a:effectLst>
                  <a:outerShdw blurRad="38100" dist="19050" dir="2700000" algn="tl" rotWithShape="0">
                    <a:schemeClr val="dk1">
                      <a:alpha val="40000"/>
                    </a:schemeClr>
                  </a:outerShdw>
                </a:effectLst>
              </a:rPr>
              <a:t>•  Note</a:t>
            </a:r>
            <a:r>
              <a:rPr lang="en-US" sz="2400" dirty="0">
                <a:ln w="0"/>
                <a:solidFill>
                  <a:schemeClr val="bg2">
                    <a:lumMod val="50000"/>
                  </a:schemeClr>
                </a:solidFill>
                <a:effectLst>
                  <a:outerShdw blurRad="38100" dist="19050" dir="2700000" algn="tl" rotWithShape="0">
                    <a:schemeClr val="dk1">
                      <a:alpha val="40000"/>
                    </a:schemeClr>
                  </a:outerShdw>
                </a:effectLst>
              </a:rPr>
              <a:t>: Every S3 bucket name is unique globally, so create the bucket with a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name </a:t>
            </a:r>
            <a:r>
              <a:rPr lang="en-US" sz="2400" dirty="0">
                <a:ln w="0"/>
                <a:solidFill>
                  <a:schemeClr val="bg2">
                    <a:lumMod val="50000"/>
                  </a:schemeClr>
                </a:solidFill>
                <a:effectLst>
                  <a:outerShdw blurRad="38100" dist="19050" dir="2700000" algn="tl" rotWithShape="0">
                    <a:schemeClr val="dk1">
                      <a:alpha val="40000"/>
                    </a:schemeClr>
                  </a:outerShdw>
                </a:effectLst>
              </a:rPr>
              <a:t>not currently in use.</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upload an image in your bucket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4.    </a:t>
            </a:r>
            <a:r>
              <a:rPr lang="en-US" sz="2400" dirty="0">
                <a:ln w="0"/>
                <a:solidFill>
                  <a:schemeClr val="bg2">
                    <a:lumMod val="50000"/>
                  </a:schemeClr>
                </a:solidFill>
                <a:effectLst>
                  <a:outerShdw blurRad="38100" dist="19050" dir="2700000" algn="tl" rotWithShape="0">
                    <a:schemeClr val="dk1">
                      <a:alpha val="40000"/>
                    </a:schemeClr>
                  </a:outerShdw>
                </a:effectLst>
              </a:rPr>
              <a:t>AWS Region: Select US East (N. Virginia) us-east-1</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49153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535" y="185587"/>
            <a:ext cx="10042359" cy="6370975"/>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5</a:t>
            </a:r>
            <a:r>
              <a:rPr lang="en-US" sz="2400" dirty="0" smtClean="0">
                <a:ln w="0"/>
                <a:solidFill>
                  <a:schemeClr val="bg2">
                    <a:lumMod val="50000"/>
                  </a:schemeClr>
                </a:solidFill>
                <a:effectLst>
                  <a:outerShdw blurRad="38100" dist="19050" dir="2700000" algn="tl" rotWithShape="0">
                    <a:schemeClr val="dk1">
                      <a:alpha val="40000"/>
                    </a:schemeClr>
                  </a:outerShdw>
                </a:effectLst>
              </a:rPr>
              <a:t>.  Leave </a:t>
            </a:r>
            <a:r>
              <a:rPr lang="en-US" sz="2400" dirty="0">
                <a:ln w="0"/>
                <a:solidFill>
                  <a:schemeClr val="bg2">
                    <a:lumMod val="50000"/>
                  </a:schemeClr>
                </a:solidFill>
                <a:effectLst>
                  <a:outerShdw blurRad="38100" dist="19050" dir="2700000" algn="tl" rotWithShape="0">
                    <a:schemeClr val="dk1">
                      <a:alpha val="40000"/>
                    </a:schemeClr>
                  </a:outerShdw>
                </a:effectLst>
              </a:rPr>
              <a:t>other settings as default and click on the Create bucket button.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6.  Once </a:t>
            </a:r>
            <a:r>
              <a:rPr lang="en-US" sz="2400" dirty="0">
                <a:ln w="0"/>
                <a:solidFill>
                  <a:schemeClr val="bg2">
                    <a:lumMod val="50000"/>
                  </a:schemeClr>
                </a:solidFill>
                <a:effectLst>
                  <a:outerShdw blurRad="38100" dist="19050" dir="2700000" algn="tl" rotWithShape="0">
                    <a:schemeClr val="dk1">
                      <a:alpha val="40000"/>
                    </a:schemeClr>
                  </a:outerShdw>
                </a:effectLst>
              </a:rPr>
              <a:t>the bucket is created successfully, Select your S3 bucket.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Click </a:t>
            </a:r>
            <a:r>
              <a:rPr lang="en-US" sz="2400" dirty="0">
                <a:ln w="0"/>
                <a:solidFill>
                  <a:schemeClr val="bg2">
                    <a:lumMod val="50000"/>
                  </a:schemeClr>
                </a:solidFill>
                <a:effectLst>
                  <a:outerShdw blurRad="38100" dist="19050" dir="2700000" algn="tl" rotWithShape="0">
                    <a:schemeClr val="dk1">
                      <a:alpha val="40000"/>
                    </a:schemeClr>
                  </a:outerShdw>
                </a:effectLst>
              </a:rPr>
              <a:t>on the Copy ARN button to copy the ARN.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Save </a:t>
            </a:r>
            <a:r>
              <a:rPr lang="en-US" sz="2400" dirty="0">
                <a:ln w="0"/>
                <a:solidFill>
                  <a:schemeClr val="bg2">
                    <a:lumMod val="50000"/>
                  </a:schemeClr>
                </a:solidFill>
                <a:effectLst>
                  <a:outerShdw blurRad="38100" dist="19050" dir="2700000" algn="tl" rotWithShape="0">
                    <a:schemeClr val="dk1">
                      <a:alpha val="40000"/>
                    </a:schemeClr>
                  </a:outerShdw>
                </a:effectLst>
              </a:rPr>
              <a:t>the source bucket ARN in a text file for later use.</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arn:aws:s3</a:t>
            </a:r>
            <a:r>
              <a:rPr lang="en-US" sz="2400" dirty="0">
                <a:ln w="0"/>
                <a:solidFill>
                  <a:schemeClr val="bg2">
                    <a:lumMod val="50000"/>
                  </a:schemeClr>
                </a:solidFill>
                <a:effectLst>
                  <a:outerShdw blurRad="38100" dist="19050" dir="2700000" algn="tl" rotWithShape="0">
                    <a:schemeClr val="dk1">
                      <a:alpha val="40000"/>
                    </a:schemeClr>
                  </a:outerShdw>
                </a:effectLst>
              </a:rPr>
              <a:t>:::</a:t>
            </a:r>
            <a:r>
              <a:rPr lang="en-US" sz="2400" dirty="0" err="1">
                <a:ln w="0"/>
                <a:solidFill>
                  <a:schemeClr val="bg2">
                    <a:lumMod val="50000"/>
                  </a:schemeClr>
                </a:solidFill>
                <a:effectLst>
                  <a:outerShdw blurRad="38100" dist="19050" dir="2700000" algn="tl" rotWithShape="0">
                    <a:schemeClr val="dk1">
                      <a:alpha val="40000"/>
                    </a:schemeClr>
                  </a:outerShdw>
                </a:effectLst>
              </a:rPr>
              <a:t>orignalbucket</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sz="2400" dirty="0">
                <a:ln w="0"/>
                <a:solidFill>
                  <a:schemeClr val="bg2">
                    <a:lumMod val="50000"/>
                  </a:schemeClr>
                </a:solidFill>
                <a:effectLst>
                  <a:outerShdw blurRad="38100" dist="19050" dir="2700000" algn="tl" rotWithShape="0">
                    <a:schemeClr val="dk1">
                      <a:alpha val="40000"/>
                    </a:schemeClr>
                  </a:outerShdw>
                </a:effectLst>
              </a:rPr>
              <a:t> </a:t>
            </a:r>
          </a:p>
          <a:p>
            <a:r>
              <a:rPr lang="en-US" sz="2400" dirty="0" smtClean="0">
                <a:ln w="0"/>
                <a:solidFill>
                  <a:schemeClr val="bg2">
                    <a:lumMod val="50000"/>
                  </a:schemeClr>
                </a:solidFill>
                <a:effectLst>
                  <a:outerShdw blurRad="38100" dist="19050" dir="2700000" algn="tl" rotWithShape="0">
                    <a:schemeClr val="dk1">
                      <a:alpha val="40000"/>
                    </a:schemeClr>
                  </a:outerShdw>
                </a:effectLst>
              </a:rPr>
              <a:t>7.  Create </a:t>
            </a:r>
            <a:r>
              <a:rPr lang="en-US" sz="2400" dirty="0">
                <a:ln w="0"/>
                <a:solidFill>
                  <a:schemeClr val="bg2">
                    <a:lumMod val="50000"/>
                  </a:schemeClr>
                </a:solidFill>
                <a:effectLst>
                  <a:outerShdw blurRad="38100" dist="19050" dir="2700000" algn="tl" rotWithShape="0">
                    <a:schemeClr val="dk1">
                      <a:alpha val="40000"/>
                    </a:schemeClr>
                  </a:outerShdw>
                </a:effectLst>
              </a:rPr>
              <a:t>Destination Bucket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Click </a:t>
            </a:r>
            <a:r>
              <a:rPr lang="en-US" sz="2400" dirty="0">
                <a:ln w="0"/>
                <a:solidFill>
                  <a:schemeClr val="bg2">
                    <a:lumMod val="50000"/>
                  </a:schemeClr>
                </a:solidFill>
                <a:effectLst>
                  <a:outerShdw blurRad="38100" dist="19050" dir="2700000" algn="tl" rotWithShape="0">
                    <a:schemeClr val="dk1">
                      <a:alpha val="40000"/>
                    </a:schemeClr>
                  </a:outerShdw>
                </a:effectLst>
              </a:rPr>
              <a:t>on Create bucket button.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Bucket </a:t>
            </a:r>
            <a:r>
              <a:rPr lang="en-US" sz="2400" dirty="0">
                <a:ln w="0"/>
                <a:solidFill>
                  <a:schemeClr val="bg2">
                    <a:lumMod val="50000"/>
                  </a:schemeClr>
                </a:solidFill>
                <a:effectLst>
                  <a:outerShdw blurRad="38100" dist="19050" dir="2700000" algn="tl" rotWithShape="0">
                    <a:schemeClr val="dk1">
                      <a:alpha val="40000"/>
                    </a:schemeClr>
                  </a:outerShdw>
                </a:effectLst>
              </a:rPr>
              <a:t>Name: Enter </a:t>
            </a:r>
            <a:r>
              <a:rPr lang="en-US" sz="2400" dirty="0" err="1" smtClean="0">
                <a:ln w="0"/>
                <a:solidFill>
                  <a:schemeClr val="bg2">
                    <a:lumMod val="50000"/>
                  </a:schemeClr>
                </a:solidFill>
                <a:effectLst>
                  <a:outerShdw blurRad="38100" dist="19050" dir="2700000" algn="tl" rotWithShape="0">
                    <a:schemeClr val="dk1">
                      <a:alpha val="40000"/>
                    </a:schemeClr>
                  </a:outerShdw>
                </a:effectLst>
              </a:rPr>
              <a:t>orignalbucket</a:t>
            </a:r>
            <a:r>
              <a:rPr lang="en-US" sz="2400" dirty="0" smtClean="0">
                <a:ln w="0"/>
                <a:solidFill>
                  <a:schemeClr val="bg2">
                    <a:lumMod val="50000"/>
                  </a:schemeClr>
                </a:solidFill>
                <a:effectLst>
                  <a:outerShdw blurRad="38100" dist="19050" dir="2700000" algn="tl" rotWithShape="0">
                    <a:schemeClr val="dk1">
                      <a:alpha val="40000"/>
                    </a:schemeClr>
                  </a:outerShdw>
                </a:effectLst>
              </a:rPr>
              <a:t>-resized.</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Note</a:t>
            </a:r>
            <a:r>
              <a:rPr lang="en-US" sz="2400" dirty="0">
                <a:ln w="0"/>
                <a:solidFill>
                  <a:schemeClr val="bg2">
                    <a:lumMod val="50000"/>
                  </a:schemeClr>
                </a:solidFill>
                <a:effectLst>
                  <a:outerShdw blurRad="38100" dist="19050" dir="2700000" algn="tl" rotWithShape="0">
                    <a:schemeClr val="dk1">
                      <a:alpha val="40000"/>
                    </a:schemeClr>
                  </a:outerShdw>
                </a:effectLst>
              </a:rPr>
              <a:t>: Every S3 bucket name is unique globally, so create the bucket with </a:t>
            </a:r>
            <a:r>
              <a:rPr lang="en-US" sz="2400" dirty="0" smtClean="0">
                <a:ln w="0"/>
                <a:solidFill>
                  <a:schemeClr val="bg2">
                    <a:lumMod val="50000"/>
                  </a:schemeClr>
                </a:solidFill>
                <a:effectLst>
                  <a:outerShdw blurRad="38100" dist="19050" dir="2700000" algn="tl" rotWithShape="0">
                    <a:schemeClr val="dk1">
                      <a:alpha val="40000"/>
                    </a:schemeClr>
                  </a:outerShdw>
                </a:effectLst>
              </a:rPr>
              <a:t>a</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name </a:t>
            </a:r>
            <a:r>
              <a:rPr lang="en-US" sz="2400" dirty="0">
                <a:ln w="0"/>
                <a:solidFill>
                  <a:schemeClr val="bg2">
                    <a:lumMod val="50000"/>
                  </a:schemeClr>
                </a:solidFill>
                <a:effectLst>
                  <a:outerShdw blurRad="38100" dist="19050" dir="2700000" algn="tl" rotWithShape="0">
                    <a:schemeClr val="dk1">
                      <a:alpha val="40000"/>
                    </a:schemeClr>
                  </a:outerShdw>
                </a:effectLst>
              </a:rPr>
              <a:t>not currently in use.</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AWS </a:t>
            </a:r>
            <a:r>
              <a:rPr lang="en-US" sz="2400" dirty="0">
                <a:ln w="0"/>
                <a:solidFill>
                  <a:schemeClr val="bg2">
                    <a:lumMod val="50000"/>
                  </a:schemeClr>
                </a:solidFill>
                <a:effectLst>
                  <a:outerShdw blurRad="38100" dist="19050" dir="2700000" algn="tl" rotWithShape="0">
                    <a:schemeClr val="dk1">
                      <a:alpha val="40000"/>
                    </a:schemeClr>
                  </a:outerShdw>
                </a:effectLst>
              </a:rPr>
              <a:t>Region: Select US East (N. Virginia) us-east-1</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Leave </a:t>
            </a:r>
            <a:r>
              <a:rPr lang="en-US" sz="2400" dirty="0">
                <a:ln w="0"/>
                <a:solidFill>
                  <a:schemeClr val="bg2">
                    <a:lumMod val="50000"/>
                  </a:schemeClr>
                </a:solidFill>
                <a:effectLst>
                  <a:outerShdw blurRad="38100" dist="19050" dir="2700000" algn="tl" rotWithShape="0">
                    <a:schemeClr val="dk1">
                      <a:alpha val="40000"/>
                    </a:schemeClr>
                  </a:outerShdw>
                </a:effectLst>
              </a:rPr>
              <a:t>other settings as default and click on the Create bucket button.</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8.  Once </a:t>
            </a:r>
            <a:r>
              <a:rPr lang="en-US" sz="2400" dirty="0">
                <a:ln w="0"/>
                <a:solidFill>
                  <a:schemeClr val="bg2">
                    <a:lumMod val="50000"/>
                  </a:schemeClr>
                </a:solidFill>
                <a:effectLst>
                  <a:outerShdw blurRad="38100" dist="19050" dir="2700000" algn="tl" rotWithShape="0">
                    <a:schemeClr val="dk1">
                      <a:alpha val="40000"/>
                    </a:schemeClr>
                  </a:outerShdw>
                </a:effectLst>
              </a:rPr>
              <a:t>the bucket is created successfully,</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 Click </a:t>
            </a:r>
            <a:r>
              <a:rPr lang="en-US" sz="2400" dirty="0">
                <a:ln w="0"/>
                <a:solidFill>
                  <a:schemeClr val="bg2">
                    <a:lumMod val="50000"/>
                  </a:schemeClr>
                </a:solidFill>
                <a:effectLst>
                  <a:outerShdw blurRad="38100" dist="19050" dir="2700000" algn="tl" rotWithShape="0">
                    <a:schemeClr val="dk1">
                      <a:alpha val="40000"/>
                    </a:schemeClr>
                  </a:outerShdw>
                </a:effectLst>
              </a:rPr>
              <a:t>on the Copy ARN button to copy the ARN.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Save </a:t>
            </a:r>
            <a:r>
              <a:rPr lang="en-US" sz="2400" dirty="0">
                <a:ln w="0"/>
                <a:solidFill>
                  <a:schemeClr val="bg2">
                    <a:lumMod val="50000"/>
                  </a:schemeClr>
                </a:solidFill>
                <a:effectLst>
                  <a:outerShdw blurRad="38100" dist="19050" dir="2700000" algn="tl" rotWithShape="0">
                    <a:schemeClr val="dk1">
                      <a:alpha val="40000"/>
                    </a:schemeClr>
                  </a:outerShdw>
                </a:effectLst>
              </a:rPr>
              <a:t>the destination bucket ARN in a text file for later use.</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arn:aws:s3</a:t>
            </a:r>
            <a:r>
              <a:rPr lang="en-US" sz="2400" dirty="0">
                <a:ln w="0"/>
                <a:solidFill>
                  <a:schemeClr val="bg2">
                    <a:lumMod val="50000"/>
                  </a:schemeClr>
                </a:solidFill>
                <a:effectLst>
                  <a:outerShdw blurRad="38100" dist="19050" dir="2700000" algn="tl" rotWithShape="0">
                    <a:schemeClr val="dk1">
                      <a:alpha val="40000"/>
                    </a:schemeClr>
                  </a:outerShdw>
                </a:effectLst>
              </a:rPr>
              <a:t>:::</a:t>
            </a:r>
            <a:r>
              <a:rPr lang="en-US" sz="2400" dirty="0" err="1" smtClean="0">
                <a:ln w="0"/>
                <a:solidFill>
                  <a:schemeClr val="bg2">
                    <a:lumMod val="50000"/>
                  </a:schemeClr>
                </a:solidFill>
                <a:effectLst>
                  <a:outerShdw blurRad="38100" dist="19050" dir="2700000" algn="tl" rotWithShape="0">
                    <a:schemeClr val="dk1">
                      <a:alpha val="40000"/>
                    </a:schemeClr>
                  </a:outerShdw>
                </a:effectLst>
              </a:rPr>
              <a:t>orignalbucket</a:t>
            </a:r>
            <a:r>
              <a:rPr lang="en-US" sz="2400" dirty="0" smtClean="0">
                <a:ln w="0"/>
                <a:solidFill>
                  <a:schemeClr val="bg2">
                    <a:lumMod val="50000"/>
                  </a:schemeClr>
                </a:solidFill>
                <a:effectLst>
                  <a:outerShdw blurRad="38100" dist="19050" dir="2700000" algn="tl" rotWithShape="0">
                    <a:schemeClr val="dk1">
                      <a:alpha val="40000"/>
                    </a:schemeClr>
                  </a:outerShdw>
                </a:effectLst>
              </a:rPr>
              <a:t>-resized.</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37425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4863" b="5353"/>
          <a:stretch/>
        </p:blipFill>
        <p:spPr>
          <a:xfrm>
            <a:off x="1046747" y="697832"/>
            <a:ext cx="10058400" cy="5077328"/>
          </a:xfrm>
          <a:prstGeom prst="rect">
            <a:avLst/>
          </a:prstGeom>
        </p:spPr>
      </p:pic>
      <p:sp>
        <p:nvSpPr>
          <p:cNvPr id="3" name="Rectangle 2"/>
          <p:cNvSpPr/>
          <p:nvPr/>
        </p:nvSpPr>
        <p:spPr>
          <a:xfrm>
            <a:off x="3404937" y="4632158"/>
            <a:ext cx="6978316" cy="81814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96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6090" y="184820"/>
            <a:ext cx="7684155" cy="830997"/>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Task 3: Create an IAM Role</a:t>
            </a:r>
          </a:p>
        </p:txBody>
      </p:sp>
      <p:sp>
        <p:nvSpPr>
          <p:cNvPr id="3" name="Rectangle 2"/>
          <p:cNvSpPr/>
          <p:nvPr/>
        </p:nvSpPr>
        <p:spPr>
          <a:xfrm>
            <a:off x="870283" y="1432082"/>
            <a:ext cx="8863263" cy="3600986"/>
          </a:xfrm>
          <a:prstGeom prst="rect">
            <a:avLst/>
          </a:prstGeom>
        </p:spPr>
        <p:txBody>
          <a:bodyPr wrap="square">
            <a:spAutoFit/>
          </a:bodyPr>
          <a:lstStyle/>
          <a:p>
            <a:pPr marL="457200" indent="-457200">
              <a:buAutoNum type="arabicPeriod"/>
            </a:pPr>
            <a:r>
              <a:rPr lang="en-US" sz="2400" dirty="0" smtClean="0">
                <a:ln w="0"/>
                <a:solidFill>
                  <a:schemeClr val="bg2">
                    <a:lumMod val="50000"/>
                  </a:schemeClr>
                </a:solidFill>
                <a:effectLst>
                  <a:outerShdw blurRad="38100" dist="19050" dir="2700000" algn="tl" rotWithShape="0">
                    <a:schemeClr val="dk1">
                      <a:alpha val="40000"/>
                    </a:schemeClr>
                  </a:outerShdw>
                </a:effectLst>
              </a:rPr>
              <a:t> In </a:t>
            </a:r>
            <a:r>
              <a:rPr lang="en-US" sz="2400" dirty="0">
                <a:ln w="0"/>
                <a:solidFill>
                  <a:schemeClr val="bg2">
                    <a:lumMod val="50000"/>
                  </a:schemeClr>
                </a:solidFill>
                <a:effectLst>
                  <a:outerShdw blurRad="38100" dist="19050" dir="2700000" algn="tl" rotWithShape="0">
                    <a:schemeClr val="dk1">
                      <a:alpha val="40000"/>
                    </a:schemeClr>
                  </a:outerShdw>
                </a:effectLst>
              </a:rPr>
              <a:t>the left menu, click on Roles. Click on the Create </a:t>
            </a:r>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role </a:t>
            </a:r>
            <a:r>
              <a:rPr lang="en-US" sz="2400" dirty="0">
                <a:ln w="0"/>
                <a:solidFill>
                  <a:schemeClr val="bg2">
                    <a:lumMod val="50000"/>
                  </a:schemeClr>
                </a:solidFill>
                <a:effectLst>
                  <a:outerShdw blurRad="38100" dist="19050" dir="2700000" algn="tl" rotWithShape="0">
                    <a:schemeClr val="dk1">
                      <a:alpha val="40000"/>
                    </a:schemeClr>
                  </a:outerShdw>
                </a:effectLst>
              </a:rPr>
              <a:t>button.</a:t>
            </a:r>
          </a:p>
          <a:p>
            <a:r>
              <a:rPr lang="en-US" sz="2400" dirty="0" smtClean="0">
                <a:ln w="0"/>
                <a:solidFill>
                  <a:schemeClr val="bg2">
                    <a:lumMod val="50000"/>
                  </a:schemeClr>
                </a:solidFill>
                <a:effectLst>
                  <a:outerShdw blurRad="38100" dist="19050" dir="2700000" algn="tl" rotWithShape="0">
                    <a:schemeClr val="dk1">
                      <a:alpha val="40000"/>
                    </a:schemeClr>
                  </a:outerShdw>
                </a:effectLst>
              </a:rPr>
              <a:t>2.     Select </a:t>
            </a:r>
            <a:r>
              <a:rPr lang="en-US" sz="2400" dirty="0">
                <a:ln w="0"/>
                <a:solidFill>
                  <a:schemeClr val="bg2">
                    <a:lumMod val="50000"/>
                  </a:schemeClr>
                </a:solidFill>
                <a:effectLst>
                  <a:outerShdw blurRad="38100" dist="19050" dir="2700000" algn="tl" rotWithShape="0">
                    <a:schemeClr val="dk1">
                      <a:alpha val="40000"/>
                    </a:schemeClr>
                  </a:outerShdw>
                </a:effectLst>
              </a:rPr>
              <a:t>Lambda from AWS Services list.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From Trusted Entity Type: Select AWS Service</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From Use case: Select Lambda</a:t>
            </a:r>
          </a:p>
          <a:p>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Click on Next button.</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	Filter Policies: Now you can see a list of policies. Here you </a:t>
            </a:r>
            <a:r>
              <a:rPr lang="en-US" sz="2400" dirty="0" smtClean="0">
                <a:ln w="0"/>
                <a:solidFill>
                  <a:schemeClr val="bg2">
                    <a:lumMod val="50000"/>
                  </a:schemeClr>
                </a:solidFill>
                <a:effectLst>
                  <a:outerShdw blurRad="38100" dist="19050" dir="2700000" algn="tl" rotWithShape="0">
                    <a:schemeClr val="dk1">
                      <a:alpha val="40000"/>
                    </a:schemeClr>
                  </a:outerShdw>
                </a:effectLst>
              </a:rPr>
              <a:t>have</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            to </a:t>
            </a:r>
            <a:r>
              <a:rPr lang="en-US" sz="2400" dirty="0">
                <a:ln w="0"/>
                <a:solidFill>
                  <a:schemeClr val="bg2">
                    <a:lumMod val="50000"/>
                  </a:schemeClr>
                </a:solidFill>
                <a:effectLst>
                  <a:outerShdw blurRad="38100" dist="19050" dir="2700000" algn="tl" rotWithShape="0">
                    <a:schemeClr val="dk1">
                      <a:alpha val="40000"/>
                    </a:schemeClr>
                  </a:outerShdw>
                </a:effectLst>
              </a:rPr>
              <a:t>select two policies: s3 full access and </a:t>
            </a:r>
            <a:r>
              <a:rPr lang="en-US" sz="2400" dirty="0" err="1" smtClean="0">
                <a:ln w="0"/>
                <a:solidFill>
                  <a:schemeClr val="bg2">
                    <a:lumMod val="50000"/>
                  </a:schemeClr>
                </a:solidFill>
                <a:effectLst>
                  <a:outerShdw blurRad="38100" dist="19050" dir="2700000" algn="tl" rotWithShape="0">
                    <a:schemeClr val="dk1">
                      <a:alpha val="40000"/>
                    </a:schemeClr>
                  </a:outerShdw>
                </a:effectLst>
              </a:rPr>
              <a:t>AWSLambdaExecute</a:t>
            </a:r>
            <a:r>
              <a:rPr lang="en-US" sz="2400" dirty="0" smtClean="0">
                <a:ln w="0"/>
                <a:solidFill>
                  <a:schemeClr val="bg2">
                    <a:lumMod val="50000"/>
                  </a:schemeClr>
                </a:solidFill>
                <a:effectLst>
                  <a:outerShdw blurRad="38100" dist="19050" dir="2700000" algn="tl" rotWithShape="0">
                    <a:schemeClr val="dk1">
                      <a:alpha val="40000"/>
                    </a:schemeClr>
                  </a:outerShdw>
                </a:effectLst>
              </a:rPr>
              <a:t>.</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dirty="0"/>
              <a:t> </a:t>
            </a:r>
          </a:p>
          <a:p>
            <a:r>
              <a:rPr lang="en-US" dirty="0"/>
              <a:t> </a:t>
            </a:r>
            <a:endParaRPr lang="en-IN" dirty="0"/>
          </a:p>
        </p:txBody>
      </p:sp>
      <p:sp>
        <p:nvSpPr>
          <p:cNvPr id="5" name="TextBox 4"/>
          <p:cNvSpPr txBox="1"/>
          <p:nvPr/>
        </p:nvSpPr>
        <p:spPr>
          <a:xfrm>
            <a:off x="1465938" y="4558525"/>
            <a:ext cx="8956297" cy="1200329"/>
          </a:xfrm>
          <a:prstGeom prst="rect">
            <a:avLst/>
          </a:prstGeom>
          <a:noFill/>
        </p:spPr>
        <p:txBody>
          <a:bodyPr wrap="square" rtlCol="0">
            <a:spAutoFit/>
          </a:bodyPr>
          <a:lstStyle/>
          <a:p>
            <a:r>
              <a:rPr lang="en-US" sz="2400" dirty="0" smtClean="0">
                <a:solidFill>
                  <a:schemeClr val="bg2">
                    <a:lumMod val="50000"/>
                  </a:schemeClr>
                </a:solidFill>
              </a:rPr>
              <a:t>•  Select </a:t>
            </a:r>
            <a:r>
              <a:rPr lang="en-US" sz="2400" dirty="0">
                <a:solidFill>
                  <a:schemeClr val="bg2">
                    <a:lumMod val="50000"/>
                  </a:schemeClr>
                </a:solidFill>
              </a:rPr>
              <a:t>your policy and click on the Next button</a:t>
            </a:r>
            <a:r>
              <a:rPr lang="en-US" sz="2400" dirty="0" smtClean="0">
                <a:solidFill>
                  <a:schemeClr val="bg2">
                    <a:lumMod val="50000"/>
                  </a:schemeClr>
                </a:solidFill>
              </a:rPr>
              <a:t>.</a:t>
            </a:r>
          </a:p>
          <a:p>
            <a:r>
              <a:rPr lang="en-US" sz="2400" dirty="0" smtClean="0">
                <a:solidFill>
                  <a:schemeClr val="bg2">
                    <a:lumMod val="50000"/>
                  </a:schemeClr>
                </a:solidFill>
              </a:rPr>
              <a:t>•  Role </a:t>
            </a:r>
            <a:r>
              <a:rPr lang="en-US" sz="2400" dirty="0">
                <a:solidFill>
                  <a:schemeClr val="bg2">
                    <a:lumMod val="50000"/>
                  </a:schemeClr>
                </a:solidFill>
              </a:rPr>
              <a:t>Name: </a:t>
            </a:r>
            <a:r>
              <a:rPr lang="en-US" sz="2400" dirty="0" smtClean="0">
                <a:solidFill>
                  <a:schemeClr val="bg2">
                    <a:lumMod val="50000"/>
                  </a:schemeClr>
                </a:solidFill>
              </a:rPr>
              <a:t>Enter </a:t>
            </a:r>
            <a:r>
              <a:rPr lang="en-US" sz="2400" dirty="0" err="1" smtClean="0">
                <a:solidFill>
                  <a:schemeClr val="bg2">
                    <a:lumMod val="50000"/>
                  </a:schemeClr>
                </a:solidFill>
              </a:rPr>
              <a:t>lambdarole</a:t>
            </a:r>
            <a:r>
              <a:rPr lang="en-US" sz="2400" dirty="0" smtClean="0">
                <a:solidFill>
                  <a:schemeClr val="bg2">
                    <a:lumMod val="50000"/>
                  </a:schemeClr>
                </a:solidFill>
              </a:rPr>
              <a:t>.</a:t>
            </a:r>
            <a:endParaRPr lang="en-US" sz="2400" dirty="0">
              <a:solidFill>
                <a:schemeClr val="bg2">
                  <a:lumMod val="50000"/>
                </a:schemeClr>
              </a:solidFill>
            </a:endParaRPr>
          </a:p>
          <a:p>
            <a:r>
              <a:rPr lang="en-US" sz="2400" dirty="0" smtClean="0">
                <a:solidFill>
                  <a:schemeClr val="bg2">
                    <a:lumMod val="50000"/>
                  </a:schemeClr>
                </a:solidFill>
              </a:rPr>
              <a:t>•  Click </a:t>
            </a:r>
            <a:r>
              <a:rPr lang="en-US" sz="2400" dirty="0">
                <a:solidFill>
                  <a:schemeClr val="bg2">
                    <a:lumMod val="50000"/>
                  </a:schemeClr>
                </a:solidFill>
              </a:rPr>
              <a:t>on the Create Role </a:t>
            </a:r>
            <a:r>
              <a:rPr lang="en-US" sz="2400" dirty="0" smtClean="0">
                <a:solidFill>
                  <a:schemeClr val="bg2">
                    <a:lumMod val="50000"/>
                  </a:schemeClr>
                </a:solidFill>
              </a:rPr>
              <a:t>button</a:t>
            </a:r>
            <a:r>
              <a:rPr lang="en-US" sz="2400" dirty="0" smtClean="0"/>
              <a:t>.</a:t>
            </a:r>
            <a:endParaRPr lang="en-IN" sz="2400" dirty="0"/>
          </a:p>
        </p:txBody>
      </p:sp>
    </p:spTree>
    <p:extLst>
      <p:ext uri="{BB962C8B-B14F-4D97-AF65-F5344CB8AC3E}">
        <p14:creationId xmlns:p14="http://schemas.microsoft.com/office/powerpoint/2010/main" val="3580855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437" b="5566"/>
          <a:stretch/>
        </p:blipFill>
        <p:spPr>
          <a:xfrm>
            <a:off x="998621" y="745959"/>
            <a:ext cx="10058400" cy="5089357"/>
          </a:xfrm>
          <a:prstGeom prst="rect">
            <a:avLst/>
          </a:prstGeom>
        </p:spPr>
      </p:pic>
    </p:spTree>
    <p:extLst>
      <p:ext uri="{BB962C8B-B14F-4D97-AF65-F5344CB8AC3E}">
        <p14:creationId xmlns:p14="http://schemas.microsoft.com/office/powerpoint/2010/main" val="1568639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89" y="134211"/>
            <a:ext cx="9455601" cy="830997"/>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Task 4: Create a Lambda Function</a:t>
            </a:r>
          </a:p>
        </p:txBody>
      </p:sp>
      <p:sp>
        <p:nvSpPr>
          <p:cNvPr id="3" name="Rectangle 2"/>
          <p:cNvSpPr/>
          <p:nvPr/>
        </p:nvSpPr>
        <p:spPr>
          <a:xfrm>
            <a:off x="733737" y="965208"/>
            <a:ext cx="11045178" cy="5632311"/>
          </a:xfrm>
          <a:prstGeom prst="rect">
            <a:avLst/>
          </a:prstGeom>
        </p:spPr>
        <p:txBody>
          <a:bodyPr wrap="square">
            <a:spAutoFit/>
          </a:bodyPr>
          <a:lstStyle/>
          <a:p>
            <a:r>
              <a:rPr lang="en-US" dirty="0"/>
              <a:t>1</a:t>
            </a:r>
            <a:r>
              <a:rPr lang="en-US" sz="2000" dirty="0">
                <a:ln w="0"/>
                <a:solidFill>
                  <a:schemeClr val="bg2">
                    <a:lumMod val="50000"/>
                  </a:schemeClr>
                </a:solidFill>
                <a:effectLst>
                  <a:outerShdw blurRad="38100" dist="19050" dir="2700000" algn="tl" rotWithShape="0">
                    <a:schemeClr val="dk1">
                      <a:alpha val="40000"/>
                    </a:schemeClr>
                  </a:outerShdw>
                </a:effectLst>
              </a:rPr>
              <a:t>.	Make sure you are in the US East (N. Virginia) region.</a:t>
            </a:r>
          </a:p>
          <a:p>
            <a:r>
              <a:rPr lang="en-US" sz="2000" dirty="0">
                <a:ln w="0"/>
                <a:solidFill>
                  <a:schemeClr val="bg2">
                    <a:lumMod val="50000"/>
                  </a:schemeClr>
                </a:solidFill>
                <a:effectLst>
                  <a:outerShdw blurRad="38100" dist="19050" dir="2700000" algn="tl" rotWithShape="0">
                    <a:schemeClr val="dk1">
                      <a:alpha val="40000"/>
                    </a:schemeClr>
                  </a:outerShdw>
                </a:effectLst>
              </a:rPr>
              <a:t>2.	Go to the Services menu and click on Lambda under Compute section.</a:t>
            </a:r>
          </a:p>
          <a:p>
            <a:r>
              <a:rPr lang="en-US" sz="2000" dirty="0">
                <a:ln w="0"/>
                <a:solidFill>
                  <a:schemeClr val="bg2">
                    <a:lumMod val="50000"/>
                  </a:schemeClr>
                </a:solidFill>
                <a:effectLst>
                  <a:outerShdw blurRad="38100" dist="19050" dir="2700000" algn="tl" rotWithShape="0">
                    <a:schemeClr val="dk1">
                      <a:alpha val="40000"/>
                    </a:schemeClr>
                  </a:outerShdw>
                </a:effectLst>
              </a:rPr>
              <a:t>3.	Click on the Create a function button.</a:t>
            </a:r>
          </a:p>
          <a:p>
            <a:r>
              <a:rPr lang="en-US" sz="2000" dirty="0">
                <a:ln w="0"/>
                <a:solidFill>
                  <a:schemeClr val="bg2">
                    <a:lumMod val="50000"/>
                  </a:schemeClr>
                </a:solidFill>
                <a:effectLst>
                  <a:outerShdw blurRad="38100" dist="19050" dir="2700000" algn="tl" rotWithShape="0">
                    <a:schemeClr val="dk1">
                      <a:alpha val="40000"/>
                    </a:schemeClr>
                  </a:outerShdw>
                </a:effectLst>
              </a:rPr>
              <a:t>•	Choose Author from scratch</a:t>
            </a:r>
          </a:p>
          <a:p>
            <a:r>
              <a:rPr lang="en-US" sz="2000" dirty="0">
                <a:ln w="0"/>
                <a:solidFill>
                  <a:schemeClr val="bg2">
                    <a:lumMod val="50000"/>
                  </a:schemeClr>
                </a:solidFill>
                <a:effectLst>
                  <a:outerShdw blurRad="38100" dist="19050" dir="2700000" algn="tl" rotWithShape="0">
                    <a:schemeClr val="dk1">
                      <a:alpha val="40000"/>
                    </a:schemeClr>
                  </a:outerShdw>
                </a:effectLst>
              </a:rPr>
              <a:t>•	Function name : Enter </a:t>
            </a:r>
            <a:r>
              <a:rPr lang="en-US" sz="2000" dirty="0" err="1">
                <a:ln w="0"/>
                <a:solidFill>
                  <a:schemeClr val="bg2">
                    <a:lumMod val="50000"/>
                  </a:schemeClr>
                </a:solidFill>
                <a:effectLst>
                  <a:outerShdw blurRad="38100" dist="19050" dir="2700000" algn="tl" rotWithShape="0">
                    <a:schemeClr val="dk1">
                      <a:alpha val="40000"/>
                    </a:schemeClr>
                  </a:outerShdw>
                </a:effectLst>
              </a:rPr>
              <a:t>mylambdafunction</a:t>
            </a:r>
            <a:endParaRPr lang="en-US" sz="2000" dirty="0">
              <a:ln w="0"/>
              <a:solidFill>
                <a:schemeClr val="bg2">
                  <a:lumMod val="50000"/>
                </a:schemeClr>
              </a:solidFill>
              <a:effectLst>
                <a:outerShdw blurRad="38100" dist="19050" dir="2700000" algn="tl" rotWithShape="0">
                  <a:schemeClr val="dk1">
                    <a:alpha val="40000"/>
                  </a:schemeClr>
                </a:outerShdw>
              </a:effectLst>
            </a:endParaRPr>
          </a:p>
          <a:p>
            <a:r>
              <a:rPr lang="en-US" sz="2000" dirty="0">
                <a:ln w="0"/>
                <a:solidFill>
                  <a:schemeClr val="bg2">
                    <a:lumMod val="50000"/>
                  </a:schemeClr>
                </a:solidFill>
                <a:effectLst>
                  <a:outerShdw blurRad="38100" dist="19050" dir="2700000" algn="tl" rotWithShape="0">
                    <a:schemeClr val="dk1">
                      <a:alpha val="40000"/>
                    </a:schemeClr>
                  </a:outerShdw>
                </a:effectLst>
              </a:rPr>
              <a:t>•	Runtime : Select python 3.7</a:t>
            </a:r>
          </a:p>
          <a:p>
            <a:r>
              <a:rPr lang="en-US" sz="2000" dirty="0">
                <a:ln w="0"/>
                <a:solidFill>
                  <a:schemeClr val="bg2">
                    <a:lumMod val="50000"/>
                  </a:schemeClr>
                </a:solidFill>
                <a:effectLst>
                  <a:outerShdw blurRad="38100" dist="19050" dir="2700000" algn="tl" rotWithShape="0">
                    <a:schemeClr val="dk1">
                      <a:alpha val="40000"/>
                    </a:schemeClr>
                  </a:outerShdw>
                </a:effectLst>
              </a:rPr>
              <a:t>•	Role: In the permissions section, click on Change default execution role and then select Use </a:t>
            </a:r>
            <a:r>
              <a:rPr lang="en-US" sz="2000" dirty="0" smtClean="0">
                <a:ln w="0"/>
                <a:solidFill>
                  <a:schemeClr val="bg2">
                    <a:lumMod val="50000"/>
                  </a:schemeClr>
                </a:solidFill>
                <a:effectLst>
                  <a:outerShdw blurRad="38100" dist="19050" dir="2700000" algn="tl" rotWithShape="0">
                    <a:schemeClr val="dk1">
                      <a:alpha val="40000"/>
                    </a:schemeClr>
                  </a:outerShdw>
                </a:effectLst>
              </a:rPr>
              <a:t>an</a:t>
            </a:r>
          </a:p>
          <a:p>
            <a:r>
              <a:rPr lang="en-US" sz="2000" dirty="0">
                <a:ln w="0"/>
                <a:solidFill>
                  <a:schemeClr val="bg2">
                    <a:lumMod val="50000"/>
                  </a:schemeClr>
                </a:solidFill>
                <a:effectLst>
                  <a:outerShdw blurRad="38100" dist="19050" dir="2700000" algn="tl" rotWithShape="0">
                    <a:schemeClr val="dk1">
                      <a:alpha val="40000"/>
                    </a:schemeClr>
                  </a:outerShdw>
                </a:effectLst>
              </a:rPr>
              <a:t> </a:t>
            </a:r>
            <a:r>
              <a:rPr lang="en-US" sz="2000" dirty="0" smtClean="0">
                <a:ln w="0"/>
                <a:solidFill>
                  <a:schemeClr val="bg2">
                    <a:lumMod val="50000"/>
                  </a:schemeClr>
                </a:solidFill>
                <a:effectLst>
                  <a:outerShdw blurRad="38100" dist="19050" dir="2700000" algn="tl" rotWithShape="0">
                    <a:schemeClr val="dk1">
                      <a:alpha val="40000"/>
                    </a:schemeClr>
                  </a:outerShdw>
                </a:effectLst>
              </a:rPr>
              <a:t>              existing </a:t>
            </a:r>
            <a:r>
              <a:rPr lang="en-US" sz="2000" dirty="0">
                <a:ln w="0"/>
                <a:solidFill>
                  <a:schemeClr val="bg2">
                    <a:lumMod val="50000"/>
                  </a:schemeClr>
                </a:solidFill>
                <a:effectLst>
                  <a:outerShdw blurRad="38100" dist="19050" dir="2700000" algn="tl" rotWithShape="0">
                    <a:schemeClr val="dk1">
                      <a:alpha val="40000"/>
                    </a:schemeClr>
                  </a:outerShdw>
                </a:effectLst>
              </a:rPr>
              <a:t>role.</a:t>
            </a:r>
          </a:p>
          <a:p>
            <a:r>
              <a:rPr lang="en-US" sz="2000" dirty="0">
                <a:ln w="0"/>
                <a:solidFill>
                  <a:schemeClr val="bg2">
                    <a:lumMod val="50000"/>
                  </a:schemeClr>
                </a:solidFill>
                <a:effectLst>
                  <a:outerShdw blurRad="38100" dist="19050" dir="2700000" algn="tl" rotWithShape="0">
                    <a:schemeClr val="dk1">
                      <a:alpha val="40000"/>
                    </a:schemeClr>
                  </a:outerShdw>
                </a:effectLst>
              </a:rPr>
              <a:t>•	Existing role: Select </a:t>
            </a:r>
            <a:r>
              <a:rPr lang="en-US" sz="2000" dirty="0" err="1">
                <a:ln w="0"/>
                <a:solidFill>
                  <a:schemeClr val="bg2">
                    <a:lumMod val="50000"/>
                  </a:schemeClr>
                </a:solidFill>
                <a:effectLst>
                  <a:outerShdw blurRad="38100" dist="19050" dir="2700000" algn="tl" rotWithShape="0">
                    <a:schemeClr val="dk1">
                      <a:alpha val="40000"/>
                    </a:schemeClr>
                  </a:outerShdw>
                </a:effectLst>
              </a:rPr>
              <a:t>lambdarole</a:t>
            </a:r>
            <a:r>
              <a:rPr lang="en-US" sz="2000" dirty="0">
                <a:ln w="0"/>
                <a:solidFill>
                  <a:schemeClr val="bg2">
                    <a:lumMod val="50000"/>
                  </a:schemeClr>
                </a:solidFill>
                <a:effectLst>
                  <a:outerShdw blurRad="38100" dist="19050" dir="2700000" algn="tl" rotWithShape="0">
                    <a:schemeClr val="dk1">
                      <a:alpha val="40000"/>
                    </a:schemeClr>
                  </a:outerShdw>
                </a:effectLst>
              </a:rPr>
              <a:t>  from the list.</a:t>
            </a:r>
          </a:p>
          <a:p>
            <a:r>
              <a:rPr lang="en-US" sz="2000" dirty="0">
                <a:ln w="0"/>
                <a:solidFill>
                  <a:schemeClr val="bg2">
                    <a:lumMod val="50000"/>
                  </a:schemeClr>
                </a:solidFill>
                <a:effectLst>
                  <a:outerShdw blurRad="38100" dist="19050" dir="2700000" algn="tl" rotWithShape="0">
                    <a:schemeClr val="dk1">
                      <a:alpha val="40000"/>
                    </a:schemeClr>
                  </a:outerShdw>
                </a:effectLst>
              </a:rPr>
              <a:t> </a:t>
            </a:r>
          </a:p>
          <a:p>
            <a:r>
              <a:rPr lang="en-US" sz="2000" dirty="0">
                <a:ln w="0"/>
                <a:solidFill>
                  <a:schemeClr val="bg2">
                    <a:lumMod val="50000"/>
                  </a:schemeClr>
                </a:solidFill>
                <a:effectLst>
                  <a:outerShdw blurRad="38100" dist="19050" dir="2700000" algn="tl" rotWithShape="0">
                    <a:schemeClr val="dk1">
                      <a:alpha val="40000"/>
                    </a:schemeClr>
                  </a:outerShdw>
                </a:effectLst>
              </a:rPr>
              <a:t>4.	Click on the Create function button.</a:t>
            </a:r>
          </a:p>
          <a:p>
            <a:r>
              <a:rPr lang="en-US" sz="2000" dirty="0">
                <a:ln w="0"/>
                <a:solidFill>
                  <a:schemeClr val="bg2">
                    <a:lumMod val="50000"/>
                  </a:schemeClr>
                </a:solidFill>
                <a:effectLst>
                  <a:outerShdw blurRad="38100" dist="19050" dir="2700000" algn="tl" rotWithShape="0">
                    <a:schemeClr val="dk1">
                      <a:alpha val="40000"/>
                    </a:schemeClr>
                  </a:outerShdw>
                </a:effectLst>
              </a:rPr>
              <a:t>5.	If you scroll down a little bit, you can see the Code source section.</a:t>
            </a:r>
          </a:p>
          <a:p>
            <a:r>
              <a:rPr lang="en-US" sz="2000" dirty="0">
                <a:ln w="0"/>
                <a:solidFill>
                  <a:schemeClr val="bg2">
                    <a:lumMod val="50000"/>
                  </a:schemeClr>
                </a:solidFill>
                <a:effectLst>
                  <a:outerShdw blurRad="38100" dist="19050" dir="2700000" algn="tl" rotWithShape="0">
                    <a:schemeClr val="dk1">
                      <a:alpha val="40000"/>
                    </a:schemeClr>
                  </a:outerShdw>
                </a:effectLst>
              </a:rPr>
              <a:t>6.             </a:t>
            </a:r>
            <a:r>
              <a:rPr lang="en-US" sz="2000" dirty="0" smtClean="0">
                <a:ln w="0"/>
                <a:solidFill>
                  <a:schemeClr val="bg2">
                    <a:lumMod val="50000"/>
                  </a:schemeClr>
                </a:solidFill>
                <a:effectLst>
                  <a:outerShdw blurRad="38100" dist="19050" dir="2700000" algn="tl" rotWithShape="0">
                    <a:schemeClr val="dk1">
                      <a:alpha val="40000"/>
                    </a:schemeClr>
                  </a:outerShdw>
                </a:effectLst>
              </a:rPr>
              <a:t>click </a:t>
            </a:r>
            <a:r>
              <a:rPr lang="en-US" sz="2000" dirty="0">
                <a:ln w="0"/>
                <a:solidFill>
                  <a:schemeClr val="bg2">
                    <a:lumMod val="50000"/>
                  </a:schemeClr>
                </a:solidFill>
                <a:effectLst>
                  <a:outerShdw blurRad="38100" dist="19050" dir="2700000" algn="tl" rotWithShape="0">
                    <a:schemeClr val="dk1">
                      <a:alpha val="40000"/>
                    </a:schemeClr>
                  </a:outerShdw>
                </a:effectLst>
              </a:rPr>
              <a:t>on upload from and select   .zip file</a:t>
            </a:r>
          </a:p>
          <a:p>
            <a:r>
              <a:rPr lang="en-US" sz="2000" dirty="0" smtClean="0">
                <a:ln w="0"/>
                <a:solidFill>
                  <a:schemeClr val="bg2">
                    <a:lumMod val="50000"/>
                  </a:schemeClr>
                </a:solidFill>
                <a:effectLst>
                  <a:outerShdw blurRad="38100" dist="19050" dir="2700000" algn="tl" rotWithShape="0">
                    <a:schemeClr val="dk1">
                      <a:alpha val="40000"/>
                    </a:schemeClr>
                  </a:outerShdw>
                </a:effectLst>
              </a:rPr>
              <a:t>                </a:t>
            </a:r>
            <a:r>
              <a:rPr lang="en-US" sz="2000" dirty="0" err="1">
                <a:ln w="0"/>
                <a:solidFill>
                  <a:schemeClr val="bg2">
                    <a:lumMod val="50000"/>
                  </a:schemeClr>
                </a:solidFill>
                <a:effectLst>
                  <a:outerShdw blurRad="38100" dist="19050" dir="2700000" algn="tl" rotWithShape="0">
                    <a:schemeClr val="dk1">
                      <a:alpha val="40000"/>
                    </a:schemeClr>
                  </a:outerShdw>
                </a:effectLst>
              </a:rPr>
              <a:t>Createthumbnail</a:t>
            </a:r>
            <a:r>
              <a:rPr lang="en-US" sz="2000" dirty="0">
                <a:ln w="0"/>
                <a:solidFill>
                  <a:schemeClr val="bg2">
                    <a:lumMod val="50000"/>
                  </a:schemeClr>
                </a:solidFill>
                <a:effectLst>
                  <a:outerShdw blurRad="38100" dist="19050" dir="2700000" algn="tl" rotWithShape="0">
                    <a:schemeClr val="dk1">
                      <a:alpha val="40000"/>
                    </a:schemeClr>
                  </a:outerShdw>
                </a:effectLst>
              </a:rPr>
              <a:t> handler code and download it from below </a:t>
            </a:r>
            <a:r>
              <a:rPr lang="en-US" sz="2000" dirty="0" smtClean="0">
                <a:ln w="0"/>
                <a:solidFill>
                  <a:schemeClr val="bg2">
                    <a:lumMod val="50000"/>
                  </a:schemeClr>
                </a:solidFill>
                <a:effectLst>
                  <a:outerShdw blurRad="38100" dist="19050" dir="2700000" algn="tl" rotWithShape="0">
                    <a:schemeClr val="dk1">
                      <a:alpha val="40000"/>
                    </a:schemeClr>
                  </a:outerShdw>
                </a:effectLst>
              </a:rPr>
              <a:t>link</a:t>
            </a:r>
            <a:endParaRPr lang="en-US" sz="2000" dirty="0">
              <a:ln w="0"/>
              <a:solidFill>
                <a:schemeClr val="bg2">
                  <a:lumMod val="50000"/>
                </a:schemeClr>
              </a:solidFill>
              <a:effectLst>
                <a:outerShdw blurRad="38100" dist="19050" dir="2700000" algn="tl" rotWithShape="0">
                  <a:schemeClr val="dk1">
                    <a:alpha val="40000"/>
                  </a:schemeClr>
                </a:outerShdw>
              </a:effectLst>
            </a:endParaRPr>
          </a:p>
          <a:p>
            <a:r>
              <a:rPr lang="en-US" sz="2000" dirty="0">
                <a:ln w="0"/>
                <a:solidFill>
                  <a:schemeClr val="bg2">
                    <a:lumMod val="50000"/>
                  </a:schemeClr>
                </a:solidFill>
                <a:effectLst>
                  <a:outerShdw blurRad="38100" dist="19050" dir="2700000" algn="tl" rotWithShape="0">
                    <a:schemeClr val="dk1">
                      <a:alpha val="40000"/>
                    </a:schemeClr>
                  </a:outerShdw>
                </a:effectLst>
              </a:rPr>
              <a:t>                   </a:t>
            </a:r>
            <a:r>
              <a:rPr lang="en-US" sz="2000" dirty="0">
                <a:ln w="0"/>
                <a:solidFill>
                  <a:srgbClr val="FF0000"/>
                </a:solidFill>
                <a:effectLst>
                  <a:outerShdw blurRad="38100" dist="19050" dir="2700000" algn="tl" rotWithShape="0">
                    <a:schemeClr val="dk1">
                      <a:alpha val="40000"/>
                    </a:schemeClr>
                  </a:outerShdw>
                </a:effectLst>
              </a:rPr>
              <a:t>https://s3-us-west-2.amazonaws.com/us-west-2-aws-training/awsu-     </a:t>
            </a:r>
            <a:endParaRPr lang="en-US" sz="2000" dirty="0" smtClean="0">
              <a:ln w="0"/>
              <a:solidFill>
                <a:srgbClr val="FF0000"/>
              </a:solidFill>
              <a:effectLst>
                <a:outerShdw blurRad="38100" dist="19050" dir="2700000" algn="tl" rotWithShape="0">
                  <a:schemeClr val="dk1">
                    <a:alpha val="40000"/>
                  </a:schemeClr>
                </a:outerShdw>
              </a:effectLst>
            </a:endParaRPr>
          </a:p>
          <a:p>
            <a:r>
              <a:rPr lang="en-US" sz="2000" dirty="0" smtClean="0">
                <a:ln w="0"/>
                <a:solidFill>
                  <a:srgbClr val="FF0000"/>
                </a:solidFill>
                <a:effectLst>
                  <a:outerShdw blurRad="38100" dist="19050" dir="2700000" algn="tl" rotWithShape="0">
                    <a:schemeClr val="dk1">
                      <a:alpha val="40000"/>
                    </a:schemeClr>
                  </a:outerShdw>
                </a:effectLst>
              </a:rPr>
              <a:t>                   </a:t>
            </a:r>
            <a:r>
              <a:rPr lang="en-US" sz="2000" dirty="0" err="1" smtClean="0">
                <a:ln w="0"/>
                <a:solidFill>
                  <a:srgbClr val="FF0000"/>
                </a:solidFill>
                <a:effectLst>
                  <a:outerShdw blurRad="38100" dist="19050" dir="2700000" algn="tl" rotWithShape="0">
                    <a:schemeClr val="dk1">
                      <a:alpha val="40000"/>
                    </a:schemeClr>
                  </a:outerShdw>
                </a:effectLst>
              </a:rPr>
              <a:t>spl</a:t>
            </a:r>
            <a:r>
              <a:rPr lang="en-US" sz="2000" dirty="0" smtClean="0">
                <a:ln w="0"/>
                <a:solidFill>
                  <a:srgbClr val="FF0000"/>
                </a:solidFill>
                <a:effectLst>
                  <a:outerShdw blurRad="38100" dist="19050" dir="2700000" algn="tl" rotWithShape="0">
                    <a:schemeClr val="dk1">
                      <a:alpha val="40000"/>
                    </a:schemeClr>
                  </a:outerShdw>
                </a:effectLst>
              </a:rPr>
              <a:t>/spl88/2.3.prod/scripts/CreateThumbnail.zip</a:t>
            </a:r>
            <a:endParaRPr lang="en-US" sz="2000" dirty="0">
              <a:ln w="0"/>
              <a:solidFill>
                <a:srgbClr val="FF0000"/>
              </a:solidFill>
              <a:effectLst>
                <a:outerShdw blurRad="38100" dist="19050" dir="2700000" algn="tl" rotWithShape="0">
                  <a:schemeClr val="dk1">
                    <a:alpha val="40000"/>
                  </a:schemeClr>
                </a:outerShdw>
              </a:effectLst>
            </a:endParaRPr>
          </a:p>
          <a:p>
            <a:r>
              <a:rPr lang="en-US" sz="2000" dirty="0">
                <a:ln w="0"/>
                <a:solidFill>
                  <a:schemeClr val="bg2">
                    <a:lumMod val="50000"/>
                  </a:schemeClr>
                </a:solidFill>
                <a:effectLst>
                  <a:outerShdw blurRad="38100" dist="19050" dir="2700000" algn="tl" rotWithShape="0">
                    <a:schemeClr val="dk1">
                      <a:alpha val="40000"/>
                    </a:schemeClr>
                  </a:outerShdw>
                </a:effectLst>
              </a:rPr>
              <a:t>7.            </a:t>
            </a:r>
            <a:r>
              <a:rPr lang="en-US" sz="2000" dirty="0" smtClean="0">
                <a:ln w="0"/>
                <a:solidFill>
                  <a:schemeClr val="bg2">
                    <a:lumMod val="50000"/>
                  </a:schemeClr>
                </a:solidFill>
                <a:effectLst>
                  <a:outerShdw blurRad="38100" dist="19050" dir="2700000" algn="tl" rotWithShape="0">
                    <a:schemeClr val="dk1">
                      <a:alpha val="40000"/>
                    </a:schemeClr>
                  </a:outerShdw>
                </a:effectLst>
              </a:rPr>
              <a:t>  </a:t>
            </a:r>
            <a:r>
              <a:rPr lang="en-US" sz="2000" dirty="0">
                <a:ln w="0"/>
                <a:solidFill>
                  <a:schemeClr val="bg2">
                    <a:lumMod val="50000"/>
                  </a:schemeClr>
                </a:solidFill>
                <a:effectLst>
                  <a:outerShdw blurRad="38100" dist="19050" dir="2700000" algn="tl" rotWithShape="0">
                    <a:schemeClr val="dk1">
                      <a:alpha val="40000"/>
                    </a:schemeClr>
                  </a:outerShdw>
                </a:effectLst>
              </a:rPr>
              <a:t>go to runtime settings and click on edit</a:t>
            </a:r>
          </a:p>
          <a:p>
            <a:r>
              <a:rPr lang="en-US" sz="2000" dirty="0" smtClean="0">
                <a:ln w="0"/>
                <a:solidFill>
                  <a:schemeClr val="bg2">
                    <a:lumMod val="50000"/>
                  </a:schemeClr>
                </a:solidFill>
                <a:effectLst>
                  <a:outerShdw blurRad="38100" dist="19050" dir="2700000" algn="tl" rotWithShape="0">
                    <a:schemeClr val="dk1">
                      <a:alpha val="40000"/>
                    </a:schemeClr>
                  </a:outerShdw>
                </a:effectLst>
              </a:rPr>
              <a:t>               </a:t>
            </a:r>
            <a:r>
              <a:rPr lang="en-US" sz="2000" dirty="0">
                <a:ln w="0"/>
                <a:solidFill>
                  <a:schemeClr val="bg2">
                    <a:lumMod val="50000"/>
                  </a:schemeClr>
                </a:solidFill>
                <a:effectLst>
                  <a:outerShdw blurRad="38100" dist="19050" dir="2700000" algn="tl" rotWithShape="0">
                    <a:schemeClr val="dk1">
                      <a:alpha val="40000"/>
                    </a:schemeClr>
                  </a:outerShdw>
                </a:effectLst>
              </a:rPr>
              <a:t>change the handler name “</a:t>
            </a:r>
            <a:r>
              <a:rPr lang="en-US" sz="2000" dirty="0" err="1">
                <a:ln w="0"/>
                <a:solidFill>
                  <a:srgbClr val="FF0000"/>
                </a:solidFill>
                <a:effectLst>
                  <a:outerShdw blurRad="38100" dist="19050" dir="2700000" algn="tl" rotWithShape="0">
                    <a:schemeClr val="dk1">
                      <a:alpha val="40000"/>
                    </a:schemeClr>
                  </a:outerShdw>
                </a:effectLst>
              </a:rPr>
              <a:t>CreateThumbnail.handler</a:t>
            </a:r>
            <a:r>
              <a:rPr lang="en-US" sz="2000" dirty="0">
                <a:ln w="0"/>
                <a:solidFill>
                  <a:schemeClr val="bg2">
                    <a:lumMod val="50000"/>
                  </a:schemeClr>
                </a:solidFill>
                <a:effectLst>
                  <a:outerShdw blurRad="38100" dist="19050" dir="2700000" algn="tl" rotWithShape="0">
                    <a:schemeClr val="dk1">
                      <a:alpha val="40000"/>
                    </a:schemeClr>
                  </a:outerShdw>
                </a:effectLst>
              </a:rPr>
              <a:t>”.</a:t>
            </a:r>
            <a:endParaRPr lang="en-IN" sz="20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12205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5076" b="5566"/>
          <a:stretch/>
        </p:blipFill>
        <p:spPr>
          <a:xfrm>
            <a:off x="1118938" y="733927"/>
            <a:ext cx="10058400" cy="5053263"/>
          </a:xfrm>
          <a:prstGeom prst="rect">
            <a:avLst/>
          </a:prstGeom>
        </p:spPr>
      </p:pic>
    </p:spTree>
    <p:extLst>
      <p:ext uri="{BB962C8B-B14F-4D97-AF65-F5344CB8AC3E}">
        <p14:creationId xmlns:p14="http://schemas.microsoft.com/office/powerpoint/2010/main" val="4294742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3246" y="272261"/>
            <a:ext cx="6137065" cy="830997"/>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Task 5: Create a event</a:t>
            </a:r>
          </a:p>
        </p:txBody>
      </p:sp>
      <p:sp>
        <p:nvSpPr>
          <p:cNvPr id="3" name="Rectangle 2"/>
          <p:cNvSpPr/>
          <p:nvPr/>
        </p:nvSpPr>
        <p:spPr>
          <a:xfrm>
            <a:off x="1026694" y="1372470"/>
            <a:ext cx="9621253" cy="2308324"/>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1.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Go to test.</a:t>
            </a:r>
          </a:p>
          <a:p>
            <a:r>
              <a:rPr lang="en-US" sz="2400" dirty="0">
                <a:ln w="0"/>
                <a:solidFill>
                  <a:schemeClr val="bg2">
                    <a:lumMod val="50000"/>
                  </a:schemeClr>
                </a:solidFill>
                <a:effectLst>
                  <a:outerShdw blurRad="38100" dist="19050" dir="2700000" algn="tl" rotWithShape="0">
                    <a:schemeClr val="dk1">
                      <a:alpha val="40000"/>
                    </a:schemeClr>
                  </a:outerShdw>
                </a:effectLst>
              </a:rPr>
              <a:t>2.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r>
              <a:rPr lang="en-US" sz="2400" dirty="0">
                <a:ln w="0"/>
                <a:solidFill>
                  <a:schemeClr val="bg2">
                    <a:lumMod val="50000"/>
                  </a:schemeClr>
                </a:solidFill>
                <a:effectLst>
                  <a:outerShdw blurRad="38100" dist="19050" dir="2700000" algn="tl" rotWithShape="0">
                    <a:schemeClr val="dk1">
                      <a:alpha val="40000"/>
                    </a:schemeClr>
                  </a:outerShdw>
                </a:effectLst>
              </a:rPr>
              <a:t>Create an test event.</a:t>
            </a:r>
          </a:p>
          <a:p>
            <a:pPr marL="457200" indent="-457200">
              <a:buAutoNum type="arabicPeriod" startAt="3"/>
            </a:pPr>
            <a:r>
              <a:rPr lang="en-US" sz="2400" dirty="0" smtClean="0">
                <a:ln w="0"/>
                <a:solidFill>
                  <a:schemeClr val="bg2">
                    <a:lumMod val="50000"/>
                  </a:schemeClr>
                </a:solidFill>
                <a:effectLst>
                  <a:outerShdw blurRad="38100" dist="19050" dir="2700000" algn="tl" rotWithShape="0">
                    <a:schemeClr val="dk1">
                      <a:alpha val="40000"/>
                    </a:schemeClr>
                  </a:outerShdw>
                </a:effectLst>
              </a:rPr>
              <a:t>Create </a:t>
            </a:r>
            <a:r>
              <a:rPr lang="en-US" sz="2400" dirty="0">
                <a:ln w="0"/>
                <a:solidFill>
                  <a:schemeClr val="bg2">
                    <a:lumMod val="50000"/>
                  </a:schemeClr>
                </a:solidFill>
                <a:effectLst>
                  <a:outerShdw blurRad="38100" dist="19050" dir="2700000" algn="tl" rotWithShape="0">
                    <a:schemeClr val="dk1">
                      <a:alpha val="40000"/>
                    </a:schemeClr>
                  </a:outerShdw>
                </a:effectLst>
              </a:rPr>
              <a:t>the test event and modify the </a:t>
            </a:r>
            <a:r>
              <a:rPr lang="en-US" sz="2400" dirty="0" err="1">
                <a:ln w="0"/>
                <a:solidFill>
                  <a:schemeClr val="bg2">
                    <a:lumMod val="50000"/>
                  </a:schemeClr>
                </a:solidFill>
                <a:effectLst>
                  <a:outerShdw blurRad="38100" dist="19050" dir="2700000" algn="tl" rotWithShape="0">
                    <a:schemeClr val="dk1">
                      <a:alpha val="40000"/>
                    </a:schemeClr>
                  </a:outerShdw>
                </a:effectLst>
              </a:rPr>
              <a:t>json</a:t>
            </a:r>
            <a:r>
              <a:rPr lang="en-US" sz="2400" dirty="0">
                <a:ln w="0"/>
                <a:solidFill>
                  <a:schemeClr val="bg2">
                    <a:lumMod val="50000"/>
                  </a:schemeClr>
                </a:solidFill>
                <a:effectLst>
                  <a:outerShdw blurRad="38100" dist="19050" dir="2700000" algn="tl" rotWithShape="0">
                    <a:schemeClr val="dk1">
                      <a:alpha val="40000"/>
                    </a:schemeClr>
                  </a:outerShdw>
                </a:effectLst>
              </a:rPr>
              <a:t> code with your bucket </a:t>
            </a:r>
            <a:r>
              <a:rPr lang="en-US" sz="2400" dirty="0" smtClean="0">
                <a:ln w="0"/>
                <a:solidFill>
                  <a:schemeClr val="bg2">
                    <a:lumMod val="50000"/>
                  </a:schemeClr>
                </a:solidFill>
                <a:effectLst>
                  <a:outerShdw blurRad="38100" dist="19050" dir="2700000" algn="tl" rotWithShape="0">
                    <a:schemeClr val="dk1">
                      <a:alpha val="40000"/>
                    </a:schemeClr>
                  </a:outerShdw>
                </a:effectLst>
              </a:rPr>
              <a:t> </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sz="2400" dirty="0" smtClean="0">
                <a:ln w="0"/>
                <a:solidFill>
                  <a:schemeClr val="bg2">
                    <a:lumMod val="50000"/>
                  </a:schemeClr>
                </a:solidFill>
                <a:effectLst>
                  <a:outerShdw blurRad="38100" dist="19050" dir="2700000" algn="tl" rotWithShape="0">
                    <a:schemeClr val="dk1">
                      <a:alpha val="40000"/>
                    </a:schemeClr>
                  </a:outerShdw>
                </a:effectLst>
              </a:rPr>
              <a:t>       name and </a:t>
            </a:r>
            <a:r>
              <a:rPr lang="en-US" sz="2400" dirty="0">
                <a:ln w="0"/>
                <a:solidFill>
                  <a:schemeClr val="bg2">
                    <a:lumMod val="50000"/>
                  </a:schemeClr>
                </a:solidFill>
                <a:effectLst>
                  <a:outerShdw blurRad="38100" dist="19050" dir="2700000" algn="tl" rotWithShape="0">
                    <a:schemeClr val="dk1">
                      <a:alpha val="40000"/>
                    </a:schemeClr>
                  </a:outerShdw>
                </a:effectLst>
              </a:rPr>
              <a:t>the key to your image you just upload, save and test.</a:t>
            </a:r>
          </a:p>
          <a:p>
            <a:r>
              <a:rPr lang="en-US" sz="2400" dirty="0">
                <a:ln w="0"/>
                <a:solidFill>
                  <a:schemeClr val="bg2">
                    <a:lumMod val="50000"/>
                  </a:schemeClr>
                </a:solidFill>
                <a:effectLst>
                  <a:outerShdw blurRad="38100" dist="19050" dir="2700000" algn="tl" rotWithShape="0">
                    <a:schemeClr val="dk1">
                      <a:alpha val="40000"/>
                    </a:schemeClr>
                  </a:outerShdw>
                </a:effectLst>
              </a:rPr>
              <a:t> </a:t>
            </a:r>
            <a:r>
              <a:rPr lang="en-US" sz="2400" dirty="0" smtClean="0">
                <a:ln w="0"/>
                <a:solidFill>
                  <a:schemeClr val="bg2">
                    <a:lumMod val="50000"/>
                  </a:schemeClr>
                </a:solidFill>
                <a:effectLst>
                  <a:outerShdw blurRad="38100" dist="19050" dir="2700000" algn="tl" rotWithShape="0">
                    <a:schemeClr val="dk1">
                      <a:alpha val="40000"/>
                    </a:schemeClr>
                  </a:outerShdw>
                </a:effectLst>
              </a:rPr>
              <a:t>4.   </a:t>
            </a:r>
            <a:r>
              <a:rPr lang="en-US" sz="2400" dirty="0">
                <a:ln w="0"/>
                <a:solidFill>
                  <a:schemeClr val="bg2">
                    <a:lumMod val="50000"/>
                  </a:schemeClr>
                </a:solidFill>
                <a:effectLst>
                  <a:outerShdw blurRad="38100" dist="19050" dir="2700000" algn="tl" rotWithShape="0">
                    <a:schemeClr val="dk1">
                      <a:alpha val="40000"/>
                    </a:schemeClr>
                  </a:outerShdw>
                </a:effectLst>
              </a:rPr>
              <a:t>Go and upload a second image into </a:t>
            </a:r>
            <a:r>
              <a:rPr lang="en-US" sz="2400" dirty="0">
                <a:ln w="0"/>
                <a:solidFill>
                  <a:srgbClr val="FF0000"/>
                </a:solidFill>
                <a:effectLst>
                  <a:outerShdw blurRad="38100" dist="19050" dir="2700000" algn="tl" rotWithShape="0">
                    <a:schemeClr val="dk1">
                      <a:alpha val="40000"/>
                    </a:schemeClr>
                  </a:outerShdw>
                </a:effectLst>
              </a:rPr>
              <a:t>“</a:t>
            </a:r>
            <a:r>
              <a:rPr lang="en-US" sz="2400" dirty="0" err="1">
                <a:ln w="0"/>
                <a:solidFill>
                  <a:srgbClr val="FF0000"/>
                </a:solidFill>
                <a:effectLst>
                  <a:outerShdw blurRad="38100" dist="19050" dir="2700000" algn="tl" rotWithShape="0">
                    <a:schemeClr val="dk1">
                      <a:alpha val="40000"/>
                    </a:schemeClr>
                  </a:outerShdw>
                </a:effectLst>
              </a:rPr>
              <a:t>originalbucket</a:t>
            </a:r>
            <a:r>
              <a:rPr lang="en-US" sz="2400" dirty="0">
                <a:ln w="0"/>
                <a:solidFill>
                  <a:schemeClr val="bg2">
                    <a:lumMod val="50000"/>
                  </a:schemeClr>
                </a:solidFill>
                <a:effectLst>
                  <a:outerShdw blurRad="38100" dist="19050" dir="2700000" algn="tl" rotWithShape="0">
                    <a:schemeClr val="dk1">
                      <a:alpha val="40000"/>
                    </a:schemeClr>
                  </a:outerShdw>
                </a:effectLst>
              </a:rPr>
              <a:t>” and it will                                            automatically be resized and moved to </a:t>
            </a:r>
            <a:r>
              <a:rPr lang="en-US" sz="2400" dirty="0">
                <a:ln w="0"/>
                <a:solidFill>
                  <a:srgbClr val="FF0000"/>
                </a:solidFill>
                <a:effectLst>
                  <a:outerShdw blurRad="38100" dist="19050" dir="2700000" algn="tl" rotWithShape="0">
                    <a:schemeClr val="dk1">
                      <a:alpha val="40000"/>
                    </a:schemeClr>
                  </a:outerShdw>
                </a:effectLst>
              </a:rPr>
              <a:t>“</a:t>
            </a:r>
            <a:r>
              <a:rPr lang="en-US" sz="2400" dirty="0" err="1">
                <a:ln w="0"/>
                <a:solidFill>
                  <a:srgbClr val="FF0000"/>
                </a:solidFill>
                <a:effectLst>
                  <a:outerShdw blurRad="38100" dist="19050" dir="2700000" algn="tl" rotWithShape="0">
                    <a:schemeClr val="dk1">
                      <a:alpha val="40000"/>
                    </a:schemeClr>
                  </a:outerShdw>
                </a:effectLst>
              </a:rPr>
              <a:t>orignalbucket</a:t>
            </a:r>
            <a:r>
              <a:rPr lang="en-US" sz="2400" dirty="0">
                <a:ln w="0"/>
                <a:solidFill>
                  <a:srgbClr val="FF0000"/>
                </a:solidFill>
                <a:effectLst>
                  <a:outerShdw blurRad="38100" dist="19050" dir="2700000" algn="tl" rotWithShape="0">
                    <a:schemeClr val="dk1">
                      <a:alpha val="40000"/>
                    </a:schemeClr>
                  </a:outerShdw>
                </a:effectLst>
              </a:rPr>
              <a:t>-resized</a:t>
            </a:r>
            <a:r>
              <a:rPr lang="en-US" sz="2400" dirty="0">
                <a:ln w="0"/>
                <a:solidFill>
                  <a:schemeClr val="bg2">
                    <a:lumMod val="50000"/>
                  </a:schemeClr>
                </a:solidFill>
                <a:effectLst>
                  <a:outerShdw blurRad="38100" dist="19050" dir="2700000" algn="tl" rotWithShape="0">
                    <a:schemeClr val="dk1">
                      <a:alpha val="40000"/>
                    </a:schemeClr>
                  </a:outerShdw>
                </a:effectLst>
              </a:rPr>
              <a:t>”.</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691181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931" y="945154"/>
            <a:ext cx="8879307" cy="5588668"/>
          </a:xfrm>
          <a:prstGeom prst="rect">
            <a:avLst/>
          </a:prstGeom>
        </p:spPr>
      </p:pic>
      <p:sp>
        <p:nvSpPr>
          <p:cNvPr id="3" name="Rectangle 2"/>
          <p:cNvSpPr/>
          <p:nvPr/>
        </p:nvSpPr>
        <p:spPr>
          <a:xfrm>
            <a:off x="3252421" y="114157"/>
            <a:ext cx="5252335" cy="830997"/>
          </a:xfrm>
          <a:prstGeom prst="rect">
            <a:avLst/>
          </a:prstGeom>
          <a:noFill/>
        </p:spPr>
        <p:txBody>
          <a:bodyPr wrap="none" lIns="91440" tIns="45720" rIns="91440" bIns="45720">
            <a:spAutoFit/>
          </a:bodyPr>
          <a:lstStyle/>
          <a:p>
            <a:pPr algn="ctr"/>
            <a:r>
              <a:rPr lang="en-US" sz="4800" b="0" cap="none" spc="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ORIGNAL IMAGE</a:t>
            </a:r>
            <a:endParaRPr lang="en-US" sz="48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TextBox 3"/>
          <p:cNvSpPr txBox="1"/>
          <p:nvPr/>
        </p:nvSpPr>
        <p:spPr>
          <a:xfrm>
            <a:off x="10753859" y="5267459"/>
            <a:ext cx="1068947" cy="923330"/>
          </a:xfrm>
          <a:prstGeom prst="rect">
            <a:avLst/>
          </a:prstGeom>
          <a:noFill/>
        </p:spPr>
        <p:txBody>
          <a:bodyPr wrap="square" rtlCol="0">
            <a:spAutoFit/>
          </a:bodyPr>
          <a:lstStyle/>
          <a:p>
            <a:r>
              <a:rPr lang="en-US" dirty="0" smtClean="0"/>
              <a:t>Image size-566 KB</a:t>
            </a:r>
            <a:endParaRPr lang="en-IN" dirty="0"/>
          </a:p>
        </p:txBody>
      </p:sp>
    </p:spTree>
    <p:extLst>
      <p:ext uri="{BB962C8B-B14F-4D97-AF65-F5344CB8AC3E}">
        <p14:creationId xmlns:p14="http://schemas.microsoft.com/office/powerpoint/2010/main" val="2636038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392" y="3072063"/>
            <a:ext cx="1219200" cy="762000"/>
          </a:xfrm>
          <a:prstGeom prst="rect">
            <a:avLst/>
          </a:prstGeom>
        </p:spPr>
      </p:pic>
      <p:sp>
        <p:nvSpPr>
          <p:cNvPr id="3" name="Rectangle 2"/>
          <p:cNvSpPr/>
          <p:nvPr/>
        </p:nvSpPr>
        <p:spPr>
          <a:xfrm>
            <a:off x="2859698" y="500861"/>
            <a:ext cx="570258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RESIZED IMAGE</a:t>
            </a:r>
            <a:endParaRPr lang="en-US" sz="54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4" name="TextBox 3"/>
          <p:cNvSpPr txBox="1"/>
          <p:nvPr/>
        </p:nvSpPr>
        <p:spPr>
          <a:xfrm>
            <a:off x="6774287" y="2991398"/>
            <a:ext cx="1056068" cy="923330"/>
          </a:xfrm>
          <a:prstGeom prst="rect">
            <a:avLst/>
          </a:prstGeom>
          <a:noFill/>
        </p:spPr>
        <p:txBody>
          <a:bodyPr wrap="square" rtlCol="0">
            <a:spAutoFit/>
          </a:bodyPr>
          <a:lstStyle/>
          <a:p>
            <a:r>
              <a:rPr lang="en-US" dirty="0" smtClean="0"/>
              <a:t>Image size-2.8 KB</a:t>
            </a:r>
            <a:endParaRPr lang="en-IN" dirty="0"/>
          </a:p>
        </p:txBody>
      </p:sp>
    </p:spTree>
    <p:extLst>
      <p:ext uri="{BB962C8B-B14F-4D97-AF65-F5344CB8AC3E}">
        <p14:creationId xmlns:p14="http://schemas.microsoft.com/office/powerpoint/2010/main" val="2457851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6334" y="502431"/>
            <a:ext cx="11264879" cy="1754326"/>
          </a:xfrm>
          <a:prstGeom prst="rect">
            <a:avLst/>
          </a:prstGeom>
          <a:noFill/>
        </p:spPr>
        <p:txBody>
          <a:bodyPr wrap="none" lIns="91440" tIns="45720" rIns="91440" bIns="45720">
            <a:spAutoFit/>
          </a:bodyPr>
          <a:lstStyle/>
          <a:p>
            <a:pPr algn="ctr"/>
            <a:r>
              <a:rPr lang="en-US" sz="5400" b="1" u="sng" dirty="0" smtClean="0">
                <a:latin typeface="Bell MT" panose="02020503060305020303" pitchFamily="18" charset="0"/>
              </a:rPr>
              <a:t>Tutorial: To Deploy a Static website</a:t>
            </a:r>
          </a:p>
          <a:p>
            <a:pPr algn="ctr"/>
            <a:r>
              <a:rPr lang="en-US" sz="5400" b="1" u="sng" dirty="0" smtClean="0">
                <a:latin typeface="Bell MT" panose="02020503060305020303" pitchFamily="18" charset="0"/>
              </a:rPr>
              <a:t>On AWS  </a:t>
            </a:r>
            <a:endParaRPr lang="en-US" sz="5400" b="0" u="sng"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endParaRPr>
          </a:p>
        </p:txBody>
      </p:sp>
      <p:sp>
        <p:nvSpPr>
          <p:cNvPr id="5" name="Rectangle 4"/>
          <p:cNvSpPr/>
          <p:nvPr/>
        </p:nvSpPr>
        <p:spPr>
          <a:xfrm>
            <a:off x="957916" y="2372667"/>
            <a:ext cx="9768893" cy="2431435"/>
          </a:xfrm>
          <a:prstGeom prst="rect">
            <a:avLst/>
          </a:prstGeom>
          <a:noFill/>
        </p:spPr>
        <p:txBody>
          <a:bodyPr wrap="none" lIns="91440" tIns="45720" rIns="91440" bIns="45720">
            <a:spAutoFit/>
          </a:bodyPr>
          <a:lstStyle/>
          <a:p>
            <a:r>
              <a:rPr lang="en-IN" sz="3200" u="sng" dirty="0">
                <a:ln w="0"/>
                <a:solidFill>
                  <a:schemeClr val="bg2">
                    <a:lumMod val="50000"/>
                  </a:schemeClr>
                </a:solidFill>
                <a:effectLst>
                  <a:outerShdw blurRad="38100" dist="19050" dir="2700000" algn="tl" rotWithShape="0">
                    <a:schemeClr val="dk1">
                      <a:alpha val="40000"/>
                    </a:schemeClr>
                  </a:outerShdw>
                </a:effectLst>
              </a:rPr>
              <a:t>Topics</a:t>
            </a:r>
          </a:p>
          <a:p>
            <a:r>
              <a:rPr lang="en-US" sz="2400" dirty="0" smtClean="0">
                <a:ln w="0"/>
                <a:solidFill>
                  <a:schemeClr val="bg2">
                    <a:lumMod val="50000"/>
                  </a:schemeClr>
                </a:solidFill>
                <a:effectLst>
                  <a:outerShdw blurRad="38100" dist="19050" dir="2700000" algn="tl" rotWithShape="0">
                    <a:schemeClr val="dk1">
                      <a:alpha val="40000"/>
                    </a:schemeClr>
                  </a:outerShdw>
                </a:effectLst>
              </a:rPr>
              <a:t>Step 1: Create a bucket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Step 2: Enable static website hosting</a:t>
            </a:r>
          </a:p>
          <a:p>
            <a:r>
              <a:rPr lang="en-US" sz="2400" dirty="0" smtClean="0">
                <a:ln w="0"/>
                <a:solidFill>
                  <a:schemeClr val="bg2">
                    <a:lumMod val="50000"/>
                  </a:schemeClr>
                </a:solidFill>
                <a:effectLst>
                  <a:outerShdw blurRad="38100" dist="19050" dir="2700000" algn="tl" rotWithShape="0">
                    <a:schemeClr val="dk1">
                      <a:alpha val="40000"/>
                    </a:schemeClr>
                  </a:outerShdw>
                </a:effectLst>
              </a:rPr>
              <a:t>Step 3: Edit Block Public Access settings</a:t>
            </a:r>
          </a:p>
          <a:p>
            <a:r>
              <a:rPr lang="en-US" sz="2400" dirty="0" smtClean="0">
                <a:ln w="0"/>
                <a:solidFill>
                  <a:schemeClr val="bg2">
                    <a:lumMod val="50000"/>
                  </a:schemeClr>
                </a:solidFill>
                <a:effectLst>
                  <a:outerShdw blurRad="38100" dist="19050" dir="2700000" algn="tl" rotWithShape="0">
                    <a:schemeClr val="dk1">
                      <a:alpha val="40000"/>
                    </a:schemeClr>
                  </a:outerShdw>
                </a:effectLst>
              </a:rPr>
              <a:t>Step 4: Add a bucket policy that makes your bucket content publicly available</a:t>
            </a:r>
          </a:p>
          <a:p>
            <a:r>
              <a:rPr lang="en-US" sz="2400" dirty="0" smtClean="0">
                <a:ln w="0"/>
                <a:solidFill>
                  <a:schemeClr val="bg2">
                    <a:lumMod val="50000"/>
                  </a:schemeClr>
                </a:solidFill>
                <a:effectLst>
                  <a:outerShdw blurRad="38100" dist="19050" dir="2700000" algn="tl" rotWithShape="0">
                    <a:schemeClr val="dk1">
                      <a:alpha val="40000"/>
                    </a:schemeClr>
                  </a:outerShdw>
                </a:effectLst>
              </a:rPr>
              <a:t>Step 5</a:t>
            </a:r>
            <a:r>
              <a:rPr lang="en-US" sz="2400" dirty="0" smtClean="0">
                <a:ln w="0"/>
                <a:solidFill>
                  <a:schemeClr val="bg2">
                    <a:lumMod val="50000"/>
                  </a:schemeClr>
                </a:solidFill>
                <a:effectLst>
                  <a:outerShdw blurRad="38100" dist="19050" dir="2700000" algn="tl" rotWithShape="0">
                    <a:schemeClr val="dk1">
                      <a:alpha val="40000"/>
                    </a:schemeClr>
                  </a:outerShdw>
                </a:effectLst>
              </a:rPr>
              <a:t>: deploy your website</a:t>
            </a:r>
            <a:endParaRPr lang="en-US" sz="2400" dirty="0" smtClean="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7122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199" y="2678577"/>
            <a:ext cx="6237606" cy="1446550"/>
          </a:xfrm>
          <a:prstGeom prst="rect">
            <a:avLst/>
          </a:prstGeom>
          <a:noFill/>
        </p:spPr>
        <p:txBody>
          <a:bodyPr wrap="none" lIns="91440" tIns="45720" rIns="91440" bIns="45720">
            <a:spAutoFit/>
          </a:bodyPr>
          <a:lstStyle/>
          <a:p>
            <a:pPr algn="ctr"/>
            <a:r>
              <a:rPr lang="en-US" sz="8800" b="0" cap="none" spc="0" dirty="0" smtClean="0">
                <a:ln w="0"/>
                <a:solidFill>
                  <a:schemeClr val="tx1"/>
                </a:solidFill>
                <a:effectLst>
                  <a:outerShdw blurRad="38100" dist="19050" dir="2700000" algn="tl" rotWithShape="0">
                    <a:schemeClr val="dk1">
                      <a:alpha val="40000"/>
                    </a:schemeClr>
                  </a:outerShdw>
                </a:effectLst>
                <a:latin typeface="Algerian" panose="04020705040A02060702" pitchFamily="82" charset="0"/>
              </a:rPr>
              <a:t>THANK YOU</a:t>
            </a:r>
            <a:endParaRPr lang="en-US" sz="8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2250756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5454" y="215496"/>
            <a:ext cx="7149650" cy="1754326"/>
          </a:xfrm>
          <a:prstGeom prst="rect">
            <a:avLst/>
          </a:prstGeom>
          <a:noFill/>
        </p:spPr>
        <p:txBody>
          <a:bodyPr wrap="none" lIns="91440" tIns="45720" rIns="91440" bIns="45720">
            <a:spAutoFit/>
          </a:bodyPr>
          <a:lstStyle/>
          <a:p>
            <a:pPr algn="ctr"/>
            <a:r>
              <a:rPr lang="en-US" sz="5400" b="1" u="sng" dirty="0">
                <a:latin typeface="Bell MT" panose="02020503060305020303" pitchFamily="18" charset="0"/>
              </a:rPr>
              <a:t>Step 1: Create a bucket</a:t>
            </a:r>
          </a:p>
          <a:p>
            <a:pPr algn="ctr"/>
            <a:endParaRPr lang="en-US" sz="5400" b="0" u="sng" cap="none" spc="0" dirty="0">
              <a:ln w="0"/>
              <a:solidFill>
                <a:schemeClr val="tx1"/>
              </a:solidFill>
              <a:effectLst>
                <a:outerShdw blurRad="38100" dist="19050" dir="2700000" algn="tl" rotWithShape="0">
                  <a:schemeClr val="dk1">
                    <a:alpha val="40000"/>
                  </a:schemeClr>
                </a:outerShdw>
              </a:effectLst>
              <a:latin typeface="Bell MT" panose="02020503060305020303" pitchFamily="18" charset="0"/>
            </a:endParaRPr>
          </a:p>
        </p:txBody>
      </p:sp>
      <p:sp>
        <p:nvSpPr>
          <p:cNvPr id="4" name="Rectangle 3"/>
          <p:cNvSpPr/>
          <p:nvPr/>
        </p:nvSpPr>
        <p:spPr>
          <a:xfrm>
            <a:off x="1064653" y="1398952"/>
            <a:ext cx="10346028" cy="1569660"/>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The following instructions provide an overview of how to create your buckets for </a:t>
            </a:r>
            <a:r>
              <a:rPr lang="en-US" sz="2400" dirty="0" smtClean="0">
                <a:ln w="0"/>
                <a:solidFill>
                  <a:schemeClr val="bg2">
                    <a:lumMod val="50000"/>
                  </a:schemeClr>
                </a:solidFill>
                <a:effectLst>
                  <a:outerShdw blurRad="38100" dist="19050" dir="2700000" algn="tl" rotWithShape="0">
                    <a:schemeClr val="dk1">
                      <a:alpha val="40000"/>
                    </a:schemeClr>
                  </a:outerShdw>
                </a:effectLst>
              </a:rPr>
              <a:t>website hosting. For detailed</a:t>
            </a:r>
            <a:r>
              <a:rPr lang="en-US" sz="2400" dirty="0">
                <a:ln w="0"/>
                <a:solidFill>
                  <a:schemeClr val="bg2">
                    <a:lumMod val="50000"/>
                  </a:schemeClr>
                </a:solidFill>
                <a:effectLst>
                  <a:outerShdw blurRad="38100" dist="19050" dir="2700000" algn="tl" rotWithShape="0">
                    <a:schemeClr val="dk1">
                      <a:alpha val="40000"/>
                    </a:schemeClr>
                  </a:outerShdw>
                </a:effectLst>
              </a:rPr>
              <a:t>, step-by-step instructions on creating a bucket, see Creating a bucket.</a:t>
            </a:r>
          </a:p>
          <a:p>
            <a:endParaRPr lang="en-US" sz="2400" dirty="0"/>
          </a:p>
        </p:txBody>
      </p:sp>
      <p:sp>
        <p:nvSpPr>
          <p:cNvPr id="5" name="Rectangle 4"/>
          <p:cNvSpPr/>
          <p:nvPr/>
        </p:nvSpPr>
        <p:spPr>
          <a:xfrm>
            <a:off x="1064653" y="2540692"/>
            <a:ext cx="3107004" cy="523220"/>
          </a:xfrm>
          <a:prstGeom prst="rect">
            <a:avLst/>
          </a:prstGeom>
        </p:spPr>
        <p:txBody>
          <a:bodyPr wrap="none">
            <a:spAutoFit/>
          </a:bodyPr>
          <a:lstStyle/>
          <a:p>
            <a:r>
              <a:rPr lang="en-IN" sz="2800" b="1" i="0" u="sng" dirty="0" smtClean="0">
                <a:solidFill>
                  <a:schemeClr val="tx1">
                    <a:lumMod val="95000"/>
                  </a:schemeClr>
                </a:solidFill>
                <a:effectLst/>
                <a:latin typeface="Bell MT" panose="02020503060305020303" pitchFamily="18" charset="0"/>
              </a:rPr>
              <a:t>To create a bucket</a:t>
            </a:r>
            <a:endParaRPr lang="en-IN" sz="2800" u="sng" dirty="0">
              <a:solidFill>
                <a:schemeClr val="tx1">
                  <a:lumMod val="95000"/>
                </a:schemeClr>
              </a:solidFill>
              <a:latin typeface="Bell MT" panose="02020503060305020303" pitchFamily="18" charset="0"/>
            </a:endParaRPr>
          </a:p>
        </p:txBody>
      </p:sp>
      <p:sp>
        <p:nvSpPr>
          <p:cNvPr id="7" name="TextBox 6"/>
          <p:cNvSpPr txBox="1"/>
          <p:nvPr/>
        </p:nvSpPr>
        <p:spPr>
          <a:xfrm>
            <a:off x="1154805" y="3100503"/>
            <a:ext cx="11311944" cy="3416320"/>
          </a:xfrm>
          <a:prstGeom prst="rect">
            <a:avLst/>
          </a:prstGeom>
          <a:noFill/>
        </p:spPr>
        <p:txBody>
          <a:bodyPr wrap="square" rtlCol="0">
            <a:spAutoFit/>
          </a:bodyPr>
          <a:lstStyle/>
          <a:p>
            <a:pPr marL="457200" indent="-457200">
              <a:buAutoNum type="arabicPeriod"/>
            </a:pPr>
            <a:r>
              <a:rPr lang="en-US" sz="2400" dirty="0" smtClean="0">
                <a:ln w="0"/>
                <a:solidFill>
                  <a:schemeClr val="bg2">
                    <a:lumMod val="50000"/>
                  </a:schemeClr>
                </a:solidFill>
                <a:effectLst>
                  <a:outerShdw blurRad="38100" dist="19050" dir="2700000" algn="tl" rotWithShape="0">
                    <a:schemeClr val="dk1">
                      <a:alpha val="40000"/>
                    </a:schemeClr>
                  </a:outerShdw>
                </a:effectLst>
              </a:rPr>
              <a:t>Sign </a:t>
            </a:r>
            <a:r>
              <a:rPr lang="en-US" sz="2400" dirty="0">
                <a:ln w="0"/>
                <a:solidFill>
                  <a:schemeClr val="bg2">
                    <a:lumMod val="50000"/>
                  </a:schemeClr>
                </a:solidFill>
                <a:effectLst>
                  <a:outerShdw blurRad="38100" dist="19050" dir="2700000" algn="tl" rotWithShape="0">
                    <a:schemeClr val="dk1">
                      <a:alpha val="40000"/>
                    </a:schemeClr>
                  </a:outerShdw>
                </a:effectLst>
              </a:rPr>
              <a:t>in to the AWS Management Console and open the Amazon S3 console at </a:t>
            </a:r>
            <a:r>
              <a:rPr lang="en-US" sz="2400" dirty="0" smtClean="0">
                <a:ln w="0"/>
                <a:solidFill>
                  <a:srgbClr val="FF0000"/>
                </a:solidFill>
                <a:effectLst>
                  <a:outerShdw blurRad="38100" dist="19050" dir="2700000" algn="tl" rotWithShape="0">
                    <a:schemeClr val="dk1">
                      <a:alpha val="40000"/>
                    </a:schemeClr>
                  </a:outerShdw>
                </a:effectLst>
              </a:rPr>
              <a:t>https://console.aws.amazon.com/s3/</a:t>
            </a:r>
          </a:p>
          <a:p>
            <a:pPr marL="457200" indent="-457200">
              <a:buFontTx/>
              <a:buAutoNum type="arabicPeriod"/>
            </a:pPr>
            <a:r>
              <a:rPr lang="en-IN" sz="2400" dirty="0" smtClean="0">
                <a:ln w="0"/>
                <a:solidFill>
                  <a:schemeClr val="bg2">
                    <a:lumMod val="50000"/>
                  </a:schemeClr>
                </a:solidFill>
                <a:effectLst>
                  <a:outerShdw blurRad="38100" dist="19050" dir="2700000" algn="tl" rotWithShape="0">
                    <a:schemeClr val="dk1">
                      <a:alpha val="40000"/>
                    </a:schemeClr>
                  </a:outerShdw>
                </a:effectLst>
              </a:rPr>
              <a:t>Choose Create bucket</a:t>
            </a:r>
          </a:p>
          <a:p>
            <a:pPr marL="457200" indent="-457200">
              <a:buFontTx/>
              <a:buAutoNum type="arabicPeriod"/>
            </a:pPr>
            <a:r>
              <a:rPr lang="en-US" sz="2400" dirty="0" smtClean="0">
                <a:ln w="0"/>
                <a:solidFill>
                  <a:schemeClr val="bg2">
                    <a:lumMod val="50000"/>
                  </a:schemeClr>
                </a:solidFill>
                <a:effectLst>
                  <a:outerShdw blurRad="38100" dist="19050" dir="2700000" algn="tl" rotWithShape="0">
                    <a:schemeClr val="dk1">
                      <a:alpha val="40000"/>
                    </a:schemeClr>
                  </a:outerShdw>
                </a:effectLst>
              </a:rPr>
              <a:t>Enter the Bucket name (for example, </a:t>
            </a:r>
            <a:r>
              <a:rPr lang="en-US" sz="2400" dirty="0" smtClean="0">
                <a:ln w="0"/>
                <a:solidFill>
                  <a:schemeClr val="accent4">
                    <a:lumMod val="50000"/>
                  </a:schemeClr>
                </a:solidFill>
                <a:effectLst>
                  <a:outerShdw blurRad="38100" dist="19050" dir="2700000" algn="tl" rotWithShape="0">
                    <a:schemeClr val="dk1">
                      <a:alpha val="40000"/>
                    </a:schemeClr>
                  </a:outerShdw>
                </a:effectLst>
              </a:rPr>
              <a:t>example.com</a:t>
            </a:r>
            <a:r>
              <a:rPr lang="en-US" sz="2400" dirty="0" smtClean="0">
                <a:ln w="0"/>
                <a:solidFill>
                  <a:schemeClr val="bg2">
                    <a:lumMod val="50000"/>
                  </a:schemeClr>
                </a:solidFill>
                <a:effectLst>
                  <a:outerShdw blurRad="38100" dist="19050" dir="2700000" algn="tl" rotWithShape="0">
                    <a:schemeClr val="dk1">
                      <a:alpha val="40000"/>
                    </a:schemeClr>
                  </a:outerShdw>
                </a:effectLst>
              </a:rPr>
              <a:t>)</a:t>
            </a:r>
          </a:p>
          <a:p>
            <a:pPr marL="457200" indent="-457200">
              <a:buFontTx/>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Choose the Region where you want to create the bucket.</a:t>
            </a:r>
          </a:p>
          <a:p>
            <a:pPr marL="457200" indent="-457200">
              <a:buFontTx/>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Choose a Region that is geographically close to you to minimize latency and costs, or to address regulatory requirements. The Region that you choose determines your Amazon S3 website endpoint. For more information, see </a:t>
            </a:r>
            <a:r>
              <a:rPr lang="en-US" sz="2400" dirty="0">
                <a:ln w="0"/>
                <a:solidFill>
                  <a:srgbClr val="FF0000"/>
                </a:solidFill>
                <a:effectLst>
                  <a:outerShdw blurRad="38100" dist="19050" dir="2700000" algn="tl" rotWithShape="0">
                    <a:schemeClr val="dk1">
                      <a:alpha val="40000"/>
                    </a:schemeClr>
                  </a:outerShdw>
                </a:effectLst>
              </a:rPr>
              <a:t>Website endpoints</a:t>
            </a:r>
            <a:r>
              <a:rPr lang="en-US" sz="2400" dirty="0">
                <a:ln w="0"/>
                <a:solidFill>
                  <a:schemeClr val="bg2">
                    <a:lumMod val="50000"/>
                  </a:schemeClr>
                </a:solidFill>
                <a:effectLst>
                  <a:outerShdw blurRad="38100" dist="19050" dir="2700000" algn="tl" rotWithShape="0">
                    <a:schemeClr val="dk1">
                      <a:alpha val="40000"/>
                    </a:schemeClr>
                  </a:outerShdw>
                </a:effectLst>
              </a:rPr>
              <a:t>.</a:t>
            </a:r>
          </a:p>
          <a:p>
            <a:pPr marL="457200" indent="-457200">
              <a:buFontTx/>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To accept the default settings and create the bucket, choose </a:t>
            </a:r>
            <a:r>
              <a:rPr lang="en-US" sz="2400" dirty="0">
                <a:ln w="0"/>
                <a:effectLst>
                  <a:outerShdw blurRad="38100" dist="19050" dir="2700000" algn="tl" rotWithShape="0">
                    <a:schemeClr val="dk1">
                      <a:alpha val="40000"/>
                    </a:schemeClr>
                  </a:outerShdw>
                </a:effectLst>
              </a:rPr>
              <a:t>Create</a:t>
            </a:r>
            <a:r>
              <a:rPr lang="en-US" sz="2400" dirty="0">
                <a:ln w="0"/>
                <a:solidFill>
                  <a:schemeClr val="bg2">
                    <a:lumMod val="50000"/>
                  </a:schemeClr>
                </a:solidFill>
                <a:effectLst>
                  <a:outerShdw blurRad="38100" dist="19050" dir="2700000" algn="tl" rotWithShape="0">
                    <a:schemeClr val="dk1">
                      <a:alpha val="40000"/>
                    </a:schemeClr>
                  </a:outerShdw>
                </a:effectLst>
              </a:rPr>
              <a:t>.</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42678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4752" b="5063"/>
          <a:stretch/>
        </p:blipFill>
        <p:spPr>
          <a:xfrm>
            <a:off x="1094704" y="824248"/>
            <a:ext cx="10058400" cy="5100034"/>
          </a:xfrm>
          <a:prstGeom prst="rect">
            <a:avLst/>
          </a:prstGeom>
        </p:spPr>
      </p:pic>
      <p:sp>
        <p:nvSpPr>
          <p:cNvPr id="5" name="Rectangle 4"/>
          <p:cNvSpPr/>
          <p:nvPr/>
        </p:nvSpPr>
        <p:spPr>
          <a:xfrm>
            <a:off x="8976575" y="1609860"/>
            <a:ext cx="1481070" cy="5924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3451538" y="4327301"/>
            <a:ext cx="7006107" cy="45076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8034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52" y="288530"/>
            <a:ext cx="11305595" cy="1754326"/>
          </a:xfrm>
          <a:prstGeom prst="rect">
            <a:avLst/>
          </a:prstGeom>
          <a:noFill/>
        </p:spPr>
        <p:txBody>
          <a:bodyPr wrap="none" lIns="91440" tIns="45720" rIns="91440" bIns="45720">
            <a:spAutoFit/>
          </a:bodyPr>
          <a:lstStyle/>
          <a:p>
            <a:pPr algn="ctr"/>
            <a:r>
              <a:rPr lang="en-US" sz="5400" b="1" u="sng" dirty="0">
                <a:latin typeface="Bell MT" panose="02020503060305020303" pitchFamily="18" charset="0"/>
              </a:rPr>
              <a:t>Step 2: Enable static website hosting</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755561" y="1629538"/>
            <a:ext cx="11144518" cy="4401205"/>
          </a:xfrm>
          <a:prstGeom prst="rect">
            <a:avLst/>
          </a:prstGeom>
        </p:spPr>
        <p:txBody>
          <a:bodyPr wrap="square">
            <a:spAutoFit/>
          </a:bodyPr>
          <a:lstStyle/>
          <a:p>
            <a:pPr marL="342900" indent="-342900">
              <a:buAutoNum type="arabicPeriod"/>
            </a:pPr>
            <a:r>
              <a:rPr lang="en-IN" sz="2000" dirty="0">
                <a:ln w="0"/>
                <a:solidFill>
                  <a:schemeClr val="bg2">
                    <a:lumMod val="50000"/>
                  </a:schemeClr>
                </a:solidFill>
                <a:effectLst>
                  <a:outerShdw blurRad="38100" dist="19050" dir="2700000" algn="tl" rotWithShape="0">
                    <a:schemeClr val="dk1">
                      <a:alpha val="40000"/>
                    </a:schemeClr>
                  </a:outerShdw>
                </a:effectLst>
              </a:rPr>
              <a:t>Sign in to the AWS Management Console and open the Amazon S3 console at </a:t>
            </a:r>
            <a:r>
              <a:rPr lang="en-IN" sz="2000" dirty="0">
                <a:ln w="0"/>
                <a:solidFill>
                  <a:srgbClr val="FF0000"/>
                </a:solidFill>
                <a:effectLst>
                  <a:outerShdw blurRad="38100" dist="19050" dir="2700000" algn="tl" rotWithShape="0">
                    <a:schemeClr val="dk1">
                      <a:alpha val="40000"/>
                    </a:schemeClr>
                  </a:outerShdw>
                </a:effectLst>
              </a:rPr>
              <a:t>https://</a:t>
            </a:r>
            <a:r>
              <a:rPr lang="en-IN" sz="2000" dirty="0" smtClean="0">
                <a:ln w="0"/>
                <a:solidFill>
                  <a:srgbClr val="FF0000"/>
                </a:solidFill>
                <a:effectLst>
                  <a:outerShdw blurRad="38100" dist="19050" dir="2700000" algn="tl" rotWithShape="0">
                    <a:schemeClr val="dk1">
                      <a:alpha val="40000"/>
                    </a:schemeClr>
                  </a:outerShdw>
                </a:effectLst>
              </a:rPr>
              <a:t>console.aws.amazon.com/s3/.</a:t>
            </a:r>
            <a:endParaRPr lang="en-IN" sz="2000" dirty="0">
              <a:ln w="0"/>
              <a:solidFill>
                <a:srgbClr val="FF0000"/>
              </a:solidFill>
              <a:effectLst>
                <a:outerShdw blurRad="38100" dist="19050" dir="2700000" algn="tl" rotWithShape="0">
                  <a:schemeClr val="dk1">
                    <a:alpha val="40000"/>
                  </a:schemeClr>
                </a:outerShdw>
              </a:effectLst>
            </a:endParaRP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In the Buckets list, choose the name of the bucket that you want to enable static website hosting for.</a:t>
            </a:r>
          </a:p>
          <a:p>
            <a:pPr marL="342900" indent="-342900">
              <a:buAutoNum type="arabicPeriod"/>
            </a:pPr>
            <a:r>
              <a:rPr lang="en-IN" sz="2000" dirty="0">
                <a:ln w="0"/>
                <a:solidFill>
                  <a:schemeClr val="bg2">
                    <a:lumMod val="50000"/>
                  </a:schemeClr>
                </a:solidFill>
                <a:effectLst>
                  <a:outerShdw blurRad="38100" dist="19050" dir="2700000" algn="tl" rotWithShape="0">
                    <a:schemeClr val="dk1">
                      <a:alpha val="40000"/>
                    </a:schemeClr>
                  </a:outerShdw>
                </a:effectLst>
              </a:rPr>
              <a:t>Choose Properties.</a:t>
            </a: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Under Static website hosting, choose Edit.</a:t>
            </a: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Choose Use this bucket to host a website.</a:t>
            </a: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Under Static website hosting, choose Enable.</a:t>
            </a: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In Index document, enter the file name of the index document, typically index.html.</a:t>
            </a:r>
          </a:p>
          <a:p>
            <a:pPr marL="342900" indent="-342900">
              <a:buAutoNum type="arabicPeriod"/>
            </a:pPr>
            <a:r>
              <a:rPr lang="en-US" sz="2000" dirty="0">
                <a:ln w="0"/>
                <a:solidFill>
                  <a:schemeClr val="bg2">
                    <a:lumMod val="50000"/>
                  </a:schemeClr>
                </a:solidFill>
                <a:effectLst>
                  <a:outerShdw blurRad="38100" dist="19050" dir="2700000" algn="tl" rotWithShape="0">
                    <a:schemeClr val="dk1">
                      <a:alpha val="40000"/>
                    </a:schemeClr>
                  </a:outerShdw>
                </a:effectLst>
              </a:rPr>
              <a:t>The index document name is case sensitive and must exactly match the file name of the HTML index document that you plan to upload to your S3 bucket. When you configure a bucket for website hosting, you must specify an index document. Amazon S3 returns this index document when requests are made to the root domain or any of the subfolders. For more information, see Configuring an index document.</a:t>
            </a:r>
          </a:p>
        </p:txBody>
      </p:sp>
    </p:spTree>
    <p:extLst>
      <p:ext uri="{BB962C8B-B14F-4D97-AF65-F5344CB8AC3E}">
        <p14:creationId xmlns:p14="http://schemas.microsoft.com/office/powerpoint/2010/main" val="1943067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487" y="558780"/>
            <a:ext cx="11269014" cy="1846659"/>
          </a:xfrm>
          <a:prstGeom prst="rect">
            <a:avLst/>
          </a:prstGeom>
        </p:spPr>
        <p:txBody>
          <a:bodyPr wrap="square">
            <a:spAutoFit/>
          </a:bodyPr>
          <a:lstStyle/>
          <a:p>
            <a:r>
              <a:rPr lang="en-US" dirty="0"/>
              <a:t>(</a:t>
            </a:r>
            <a:r>
              <a:rPr lang="en-US" sz="2400" dirty="0">
                <a:ln w="0"/>
                <a:solidFill>
                  <a:schemeClr val="bg2">
                    <a:lumMod val="50000"/>
                  </a:schemeClr>
                </a:solidFill>
                <a:effectLst>
                  <a:outerShdw blurRad="38100" dist="19050" dir="2700000" algn="tl" rotWithShape="0">
                    <a:schemeClr val="dk1">
                      <a:alpha val="40000"/>
                    </a:schemeClr>
                  </a:outerShdw>
                </a:effectLst>
              </a:rPr>
              <a:t>Optional) If you want to specify advanced redirection rules, in Redirection rules, enter JSON to describe the </a:t>
            </a:r>
            <a:r>
              <a:rPr lang="en-US" sz="2400" dirty="0" smtClean="0">
                <a:ln w="0"/>
                <a:solidFill>
                  <a:schemeClr val="bg2">
                    <a:lumMod val="50000"/>
                  </a:schemeClr>
                </a:solidFill>
                <a:effectLst>
                  <a:outerShdw blurRad="38100" dist="19050" dir="2700000" algn="tl" rotWithShape="0">
                    <a:schemeClr val="dk1">
                      <a:alpha val="40000"/>
                    </a:schemeClr>
                  </a:outerShdw>
                </a:effectLst>
              </a:rPr>
              <a:t>rules.</a:t>
            </a:r>
            <a:endParaRPr lang="en-US" sz="2400" dirty="0">
              <a:ln w="0"/>
              <a:solidFill>
                <a:schemeClr val="bg2">
                  <a:lumMod val="50000"/>
                </a:schemeClr>
              </a:solidFill>
              <a:effectLst>
                <a:outerShdw blurRad="38100" dist="19050" dir="2700000" algn="tl" rotWithShape="0">
                  <a:schemeClr val="dk1">
                    <a:alpha val="40000"/>
                  </a:schemeClr>
                </a:outerShdw>
              </a:effectLst>
            </a:endParaRPr>
          </a:p>
          <a:p>
            <a:r>
              <a:rPr lang="en-US" sz="2400" dirty="0" smtClean="0">
                <a:ln w="0"/>
                <a:solidFill>
                  <a:schemeClr val="bg2">
                    <a:lumMod val="50000"/>
                  </a:schemeClr>
                </a:solidFill>
                <a:effectLst>
                  <a:outerShdw blurRad="38100" dist="19050" dir="2700000" algn="tl" rotWithShape="0">
                    <a:schemeClr val="dk1">
                      <a:alpha val="40000"/>
                    </a:schemeClr>
                  </a:outerShdw>
                </a:effectLst>
              </a:rPr>
              <a:t>For </a:t>
            </a:r>
            <a:r>
              <a:rPr lang="en-US" sz="2400" dirty="0">
                <a:ln w="0"/>
                <a:solidFill>
                  <a:schemeClr val="bg2">
                    <a:lumMod val="50000"/>
                  </a:schemeClr>
                </a:solidFill>
                <a:effectLst>
                  <a:outerShdw blurRad="38100" dist="19050" dir="2700000" algn="tl" rotWithShape="0">
                    <a:schemeClr val="dk1">
                      <a:alpha val="40000"/>
                    </a:schemeClr>
                  </a:outerShdw>
                </a:effectLst>
              </a:rPr>
              <a:t>example, you can conditionally route requests according to specific object key names or prefixes in the request. For more information, see </a:t>
            </a:r>
            <a:r>
              <a:rPr lang="en-US" dirty="0">
                <a:solidFill>
                  <a:srgbClr val="FF0000"/>
                </a:solidFill>
              </a:rPr>
              <a:t>Configure redirection rules to use advanced conditional redirects.</a:t>
            </a:r>
            <a:endParaRPr lang="en-IN" dirty="0">
              <a:solidFill>
                <a:srgbClr val="FF0000"/>
              </a:solidFill>
            </a:endParaRPr>
          </a:p>
        </p:txBody>
      </p:sp>
      <p:sp>
        <p:nvSpPr>
          <p:cNvPr id="5" name="Rectangle 4"/>
          <p:cNvSpPr/>
          <p:nvPr/>
        </p:nvSpPr>
        <p:spPr>
          <a:xfrm>
            <a:off x="373487" y="2510032"/>
            <a:ext cx="11681138" cy="1200329"/>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Choose</a:t>
            </a:r>
            <a:r>
              <a:rPr lang="en-US" dirty="0"/>
              <a:t> </a:t>
            </a:r>
            <a:r>
              <a:rPr lang="en-US" dirty="0">
                <a:solidFill>
                  <a:srgbClr val="FF0000"/>
                </a:solidFill>
              </a:rPr>
              <a:t>Save </a:t>
            </a:r>
            <a:r>
              <a:rPr lang="en-US" dirty="0" smtClean="0">
                <a:solidFill>
                  <a:srgbClr val="FF0000"/>
                </a:solidFill>
              </a:rPr>
              <a:t>changes.</a:t>
            </a:r>
            <a:endParaRPr lang="en-US" dirty="0">
              <a:solidFill>
                <a:srgbClr val="FF0000"/>
              </a:solidFill>
            </a:endParaRPr>
          </a:p>
          <a:p>
            <a:r>
              <a:rPr lang="en-US" sz="2400" dirty="0" smtClean="0">
                <a:ln w="0"/>
                <a:solidFill>
                  <a:schemeClr val="bg2">
                    <a:lumMod val="50000"/>
                  </a:schemeClr>
                </a:solidFill>
                <a:effectLst>
                  <a:outerShdw blurRad="38100" dist="19050" dir="2700000" algn="tl" rotWithShape="0">
                    <a:schemeClr val="dk1">
                      <a:alpha val="40000"/>
                    </a:schemeClr>
                  </a:outerShdw>
                </a:effectLst>
              </a:rPr>
              <a:t>Amazon </a:t>
            </a:r>
            <a:r>
              <a:rPr lang="en-US" sz="2400" dirty="0">
                <a:ln w="0"/>
                <a:solidFill>
                  <a:schemeClr val="bg2">
                    <a:lumMod val="50000"/>
                  </a:schemeClr>
                </a:solidFill>
                <a:effectLst>
                  <a:outerShdw blurRad="38100" dist="19050" dir="2700000" algn="tl" rotWithShape="0">
                    <a:schemeClr val="dk1">
                      <a:alpha val="40000"/>
                    </a:schemeClr>
                  </a:outerShdw>
                </a:effectLst>
              </a:rPr>
              <a:t>S3 enables static website hosting for your bucket. At the bottom of the page, under </a:t>
            </a:r>
            <a:r>
              <a:rPr lang="en-US" sz="2400" dirty="0">
                <a:ln w="0"/>
                <a:solidFill>
                  <a:srgbClr val="FF0000"/>
                </a:solidFill>
                <a:effectLst>
                  <a:outerShdw blurRad="38100" dist="19050" dir="2700000" algn="tl" rotWithShape="0">
                    <a:schemeClr val="dk1">
                      <a:alpha val="40000"/>
                    </a:schemeClr>
                  </a:outerShdw>
                </a:effectLst>
              </a:rPr>
              <a:t>Static website hosting</a:t>
            </a:r>
            <a:r>
              <a:rPr lang="en-US" sz="2400" dirty="0">
                <a:ln w="0"/>
                <a:solidFill>
                  <a:schemeClr val="bg2">
                    <a:lumMod val="50000"/>
                  </a:schemeClr>
                </a:solidFill>
                <a:effectLst>
                  <a:outerShdw blurRad="38100" dist="19050" dir="2700000" algn="tl" rotWithShape="0">
                    <a:schemeClr val="dk1">
                      <a:alpha val="40000"/>
                    </a:schemeClr>
                  </a:outerShdw>
                </a:effectLst>
              </a:rPr>
              <a:t>, you see the website endpoint for your bucket.</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
        <p:nvSpPr>
          <p:cNvPr id="8" name="Rectangle 7"/>
          <p:cNvSpPr/>
          <p:nvPr/>
        </p:nvSpPr>
        <p:spPr>
          <a:xfrm>
            <a:off x="373487" y="4248679"/>
            <a:ext cx="11681138" cy="1200329"/>
          </a:xfrm>
          <a:prstGeom prst="rect">
            <a:avLst/>
          </a:prstGeom>
        </p:spPr>
        <p:txBody>
          <a:bodyPr wrap="square">
            <a:spAutoFit/>
          </a:bodyPr>
          <a:lstStyle/>
          <a:p>
            <a:r>
              <a:rPr lang="en-US" sz="2400" dirty="0">
                <a:ln w="0"/>
                <a:solidFill>
                  <a:schemeClr val="bg2">
                    <a:lumMod val="50000"/>
                  </a:schemeClr>
                </a:solidFill>
                <a:effectLst>
                  <a:outerShdw blurRad="38100" dist="19050" dir="2700000" algn="tl" rotWithShape="0">
                    <a:schemeClr val="dk1">
                      <a:alpha val="40000"/>
                    </a:schemeClr>
                  </a:outerShdw>
                </a:effectLst>
              </a:rPr>
              <a:t>Under</a:t>
            </a:r>
            <a:r>
              <a:rPr lang="en-US" dirty="0"/>
              <a:t> </a:t>
            </a:r>
            <a:r>
              <a:rPr lang="en-US" dirty="0">
                <a:solidFill>
                  <a:srgbClr val="FF0000"/>
                </a:solidFill>
              </a:rPr>
              <a:t>Static website hosting</a:t>
            </a:r>
            <a:r>
              <a:rPr lang="en-US" dirty="0"/>
              <a:t>, </a:t>
            </a:r>
            <a:r>
              <a:rPr lang="en-US" sz="2400" dirty="0">
                <a:ln w="0"/>
                <a:solidFill>
                  <a:schemeClr val="bg2">
                    <a:lumMod val="50000"/>
                  </a:schemeClr>
                </a:solidFill>
                <a:effectLst>
                  <a:outerShdw blurRad="38100" dist="19050" dir="2700000" algn="tl" rotWithShape="0">
                    <a:schemeClr val="dk1">
                      <a:alpha val="40000"/>
                    </a:schemeClr>
                  </a:outerShdw>
                </a:effectLst>
              </a:rPr>
              <a:t>note the </a:t>
            </a:r>
            <a:r>
              <a:rPr lang="en-US" dirty="0">
                <a:solidFill>
                  <a:srgbClr val="FF0000"/>
                </a:solidFill>
              </a:rPr>
              <a:t>Endpoint.</a:t>
            </a:r>
          </a:p>
          <a:p>
            <a:r>
              <a:rPr lang="en-US" sz="2400" dirty="0" smtClean="0">
                <a:ln w="0"/>
                <a:solidFill>
                  <a:schemeClr val="bg2">
                    <a:lumMod val="50000"/>
                  </a:schemeClr>
                </a:solidFill>
                <a:effectLst>
                  <a:outerShdw blurRad="38100" dist="19050" dir="2700000" algn="tl" rotWithShape="0">
                    <a:schemeClr val="dk1">
                      <a:alpha val="40000"/>
                    </a:schemeClr>
                  </a:outerShdw>
                </a:effectLst>
              </a:rPr>
              <a:t>The </a:t>
            </a:r>
            <a:r>
              <a:rPr lang="en-US" sz="2400" dirty="0">
                <a:ln w="0"/>
                <a:solidFill>
                  <a:srgbClr val="FF0000"/>
                </a:solidFill>
                <a:effectLst>
                  <a:outerShdw blurRad="38100" dist="19050" dir="2700000" algn="tl" rotWithShape="0">
                    <a:schemeClr val="dk1">
                      <a:alpha val="40000"/>
                    </a:schemeClr>
                  </a:outerShdw>
                </a:effectLst>
              </a:rPr>
              <a:t>Endpoint</a:t>
            </a:r>
            <a:r>
              <a:rPr lang="en-US" sz="2400" dirty="0">
                <a:ln w="0"/>
                <a:solidFill>
                  <a:schemeClr val="bg2">
                    <a:lumMod val="50000"/>
                  </a:schemeClr>
                </a:solidFill>
                <a:effectLst>
                  <a:outerShdw blurRad="38100" dist="19050" dir="2700000" algn="tl" rotWithShape="0">
                    <a:schemeClr val="dk1">
                      <a:alpha val="40000"/>
                    </a:schemeClr>
                  </a:outerShdw>
                </a:effectLst>
              </a:rPr>
              <a:t> is the Amazon S3 website endpoint for your bucket. After you finish configuring your bucket as a static website, you can use this endpoint to test your website.</a:t>
            </a:r>
            <a:endParaRPr lang="en-IN" sz="2400" dirty="0">
              <a:ln w="0"/>
              <a:solidFill>
                <a:schemeClr val="bg2">
                  <a:lumMod val="50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6076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32655" t="12310" r="8015" b="9821"/>
          <a:stretch/>
        </p:blipFill>
        <p:spPr>
          <a:xfrm>
            <a:off x="1913020" y="421106"/>
            <a:ext cx="8422106" cy="5642810"/>
          </a:xfrm>
          <a:prstGeom prst="rect">
            <a:avLst/>
          </a:prstGeom>
        </p:spPr>
      </p:pic>
    </p:spTree>
    <p:extLst>
      <p:ext uri="{BB962C8B-B14F-4D97-AF65-F5344CB8AC3E}">
        <p14:creationId xmlns:p14="http://schemas.microsoft.com/office/powerpoint/2010/main" val="2899540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881" y="0"/>
            <a:ext cx="11215506" cy="1569660"/>
          </a:xfrm>
          <a:prstGeom prst="rect">
            <a:avLst/>
          </a:prstGeom>
          <a:noFill/>
        </p:spPr>
        <p:txBody>
          <a:bodyPr wrap="none" lIns="91440" tIns="45720" rIns="91440" bIns="45720">
            <a:spAutoFit/>
          </a:bodyPr>
          <a:lstStyle/>
          <a:p>
            <a:pPr algn="ctr"/>
            <a:r>
              <a:rPr lang="en-US" sz="4800" b="1" u="sng" dirty="0">
                <a:latin typeface="Bell MT" panose="02020503060305020303" pitchFamily="18" charset="0"/>
              </a:rPr>
              <a:t>Step 3: Edit Block </a:t>
            </a:r>
            <a:r>
              <a:rPr lang="en-US" sz="4800" b="1" u="sng" dirty="0" smtClean="0">
                <a:latin typeface="Bell MT" panose="02020503060305020303" pitchFamily="18" charset="0"/>
              </a:rPr>
              <a:t>Public </a:t>
            </a:r>
            <a:r>
              <a:rPr lang="en-US" sz="4800" b="1" u="sng" dirty="0">
                <a:latin typeface="Bell MT" panose="02020503060305020303" pitchFamily="18" charset="0"/>
              </a:rPr>
              <a:t>Access settings</a:t>
            </a:r>
          </a:p>
          <a:p>
            <a:pPr algn="ctr"/>
            <a:endParaRPr lang="en-US" sz="4800" b="1" u="sng" dirty="0">
              <a:latin typeface="Bell MT" panose="02020503060305020303" pitchFamily="18" charset="0"/>
            </a:endParaRPr>
          </a:p>
        </p:txBody>
      </p:sp>
      <p:sp>
        <p:nvSpPr>
          <p:cNvPr id="4" name="Rectangle 3"/>
          <p:cNvSpPr/>
          <p:nvPr/>
        </p:nvSpPr>
        <p:spPr>
          <a:xfrm>
            <a:off x="523881" y="2026766"/>
            <a:ext cx="11565228" cy="3416320"/>
          </a:xfrm>
          <a:prstGeom prst="rect">
            <a:avLst/>
          </a:prstGeom>
        </p:spPr>
        <p:txBody>
          <a:bodyPr wrap="square">
            <a:spAutoFit/>
          </a:bodyPr>
          <a:lstStyle/>
          <a:p>
            <a:pPr marL="457200" indent="-457200">
              <a:buFont typeface="+mj-lt"/>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Open the Amazon S3 console at </a:t>
            </a:r>
            <a:r>
              <a:rPr lang="en-US" sz="2400" dirty="0">
                <a:ln w="0"/>
                <a:solidFill>
                  <a:srgbClr val="FF0000"/>
                </a:solidFill>
                <a:effectLst>
                  <a:outerShdw blurRad="38100" dist="19050" dir="2700000" algn="tl" rotWithShape="0">
                    <a:schemeClr val="dk1">
                      <a:alpha val="40000"/>
                    </a:schemeClr>
                  </a:outerShdw>
                </a:effectLst>
              </a:rPr>
              <a:t>https://console.aws.amazon.com/s3/.</a:t>
            </a:r>
          </a:p>
          <a:p>
            <a:pPr marL="457200" indent="-457200">
              <a:buFont typeface="+mj-lt"/>
              <a:buAutoNum type="arabicPeriod"/>
            </a:pPr>
            <a:endParaRPr lang="en-US" sz="2400" dirty="0">
              <a:ln w="0"/>
              <a:solidFill>
                <a:schemeClr val="bg2">
                  <a:lumMod val="50000"/>
                </a:schemeClr>
              </a:solidFill>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Choose the name of the bucket that you have configured as a static website.</a:t>
            </a:r>
          </a:p>
          <a:p>
            <a:pPr marL="457200" indent="-457200">
              <a:buFont typeface="+mj-lt"/>
              <a:buAutoNum type="arabicPeriod"/>
            </a:pPr>
            <a:endParaRPr lang="en-US" sz="2400" dirty="0">
              <a:ln w="0"/>
              <a:solidFill>
                <a:schemeClr val="bg2">
                  <a:lumMod val="50000"/>
                </a:schemeClr>
              </a:solidFill>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Choose </a:t>
            </a:r>
            <a:r>
              <a:rPr lang="en-US" sz="2400" dirty="0">
                <a:ln w="0"/>
                <a:solidFill>
                  <a:srgbClr val="FF0000"/>
                </a:solidFill>
                <a:effectLst>
                  <a:outerShdw blurRad="38100" dist="19050" dir="2700000" algn="tl" rotWithShape="0">
                    <a:schemeClr val="dk1">
                      <a:alpha val="40000"/>
                    </a:schemeClr>
                  </a:outerShdw>
                </a:effectLst>
              </a:rPr>
              <a:t>Permissions</a:t>
            </a:r>
            <a:r>
              <a:rPr lang="en-US" sz="2400" dirty="0">
                <a:ln w="0"/>
                <a:solidFill>
                  <a:schemeClr val="bg2">
                    <a:lumMod val="50000"/>
                  </a:schemeClr>
                </a:solidFill>
                <a:effectLst>
                  <a:outerShdw blurRad="38100" dist="19050" dir="2700000" algn="tl" rotWithShape="0">
                    <a:schemeClr val="dk1">
                      <a:alpha val="40000"/>
                    </a:schemeClr>
                  </a:outerShdw>
                </a:effectLst>
              </a:rPr>
              <a:t>.</a:t>
            </a:r>
          </a:p>
          <a:p>
            <a:pPr marL="457200" indent="-457200">
              <a:buFont typeface="+mj-lt"/>
              <a:buAutoNum type="arabicPeriod"/>
            </a:pPr>
            <a:endParaRPr lang="en-US" sz="2400" dirty="0">
              <a:ln w="0"/>
              <a:solidFill>
                <a:schemeClr val="bg2">
                  <a:lumMod val="50000"/>
                </a:schemeClr>
              </a:solidFill>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Under </a:t>
            </a:r>
            <a:r>
              <a:rPr lang="en-US" sz="2400" dirty="0">
                <a:ln w="0"/>
                <a:solidFill>
                  <a:srgbClr val="FF0000"/>
                </a:solidFill>
                <a:effectLst>
                  <a:outerShdw blurRad="38100" dist="19050" dir="2700000" algn="tl" rotWithShape="0">
                    <a:schemeClr val="dk1">
                      <a:alpha val="40000"/>
                    </a:schemeClr>
                  </a:outerShdw>
                </a:effectLst>
              </a:rPr>
              <a:t>Block public access (bucket settings), </a:t>
            </a:r>
            <a:r>
              <a:rPr lang="en-US" sz="2400" dirty="0">
                <a:ln w="0"/>
                <a:solidFill>
                  <a:schemeClr val="bg2">
                    <a:lumMod val="50000"/>
                  </a:schemeClr>
                </a:solidFill>
                <a:effectLst>
                  <a:outerShdw blurRad="38100" dist="19050" dir="2700000" algn="tl" rotWithShape="0">
                    <a:schemeClr val="dk1">
                      <a:alpha val="40000"/>
                    </a:schemeClr>
                  </a:outerShdw>
                </a:effectLst>
              </a:rPr>
              <a:t>choose </a:t>
            </a:r>
            <a:r>
              <a:rPr lang="en-US" sz="2400" dirty="0">
                <a:ln w="0"/>
                <a:solidFill>
                  <a:srgbClr val="FF0000"/>
                </a:solidFill>
                <a:effectLst>
                  <a:outerShdw blurRad="38100" dist="19050" dir="2700000" algn="tl" rotWithShape="0">
                    <a:schemeClr val="dk1">
                      <a:alpha val="40000"/>
                    </a:schemeClr>
                  </a:outerShdw>
                </a:effectLst>
              </a:rPr>
              <a:t>Edit</a:t>
            </a:r>
            <a:r>
              <a:rPr lang="en-US" sz="2400" dirty="0">
                <a:ln w="0"/>
                <a:solidFill>
                  <a:schemeClr val="bg2">
                    <a:lumMod val="50000"/>
                  </a:schemeClr>
                </a:solidFill>
                <a:effectLst>
                  <a:outerShdw blurRad="38100" dist="19050" dir="2700000" algn="tl" rotWithShape="0">
                    <a:schemeClr val="dk1">
                      <a:alpha val="40000"/>
                    </a:schemeClr>
                  </a:outerShdw>
                </a:effectLst>
              </a:rPr>
              <a:t>.</a:t>
            </a:r>
          </a:p>
          <a:p>
            <a:pPr marL="457200" indent="-457200">
              <a:buFont typeface="+mj-lt"/>
              <a:buAutoNum type="arabicPeriod"/>
            </a:pPr>
            <a:endParaRPr lang="en-US" sz="2400" dirty="0">
              <a:ln w="0"/>
              <a:solidFill>
                <a:schemeClr val="bg2">
                  <a:lumMod val="50000"/>
                </a:schemeClr>
              </a:solidFill>
              <a:effectLst>
                <a:outerShdw blurRad="38100" dist="19050" dir="2700000" algn="tl" rotWithShape="0">
                  <a:schemeClr val="dk1">
                    <a:alpha val="40000"/>
                  </a:schemeClr>
                </a:outerShdw>
              </a:effectLst>
            </a:endParaRPr>
          </a:p>
          <a:p>
            <a:pPr marL="457200" indent="-457200">
              <a:buFont typeface="+mj-lt"/>
              <a:buAutoNum type="arabicPeriod"/>
            </a:pPr>
            <a:r>
              <a:rPr lang="en-US" sz="2400" dirty="0">
                <a:ln w="0"/>
                <a:solidFill>
                  <a:schemeClr val="bg2">
                    <a:lumMod val="50000"/>
                  </a:schemeClr>
                </a:solidFill>
                <a:effectLst>
                  <a:outerShdw blurRad="38100" dist="19050" dir="2700000" algn="tl" rotWithShape="0">
                    <a:schemeClr val="dk1">
                      <a:alpha val="40000"/>
                    </a:schemeClr>
                  </a:outerShdw>
                </a:effectLst>
              </a:rPr>
              <a:t>Clear </a:t>
            </a:r>
            <a:r>
              <a:rPr lang="en-US" sz="2400" dirty="0">
                <a:ln w="0"/>
                <a:solidFill>
                  <a:srgbClr val="FF0000"/>
                </a:solidFill>
                <a:effectLst>
                  <a:outerShdw blurRad="38100" dist="19050" dir="2700000" algn="tl" rotWithShape="0">
                    <a:schemeClr val="dk1">
                      <a:alpha val="40000"/>
                    </a:schemeClr>
                  </a:outerShdw>
                </a:effectLst>
              </a:rPr>
              <a:t>Block all public access</a:t>
            </a:r>
            <a:r>
              <a:rPr lang="en-US" sz="2400" dirty="0">
                <a:ln w="0"/>
                <a:solidFill>
                  <a:schemeClr val="bg2">
                    <a:lumMod val="50000"/>
                  </a:schemeClr>
                </a:solidFill>
                <a:effectLst>
                  <a:outerShdw blurRad="38100" dist="19050" dir="2700000" algn="tl" rotWithShape="0">
                    <a:schemeClr val="dk1">
                      <a:alpha val="40000"/>
                    </a:schemeClr>
                  </a:outerShdw>
                </a:effectLst>
              </a:rPr>
              <a:t>, and choose </a:t>
            </a:r>
            <a:r>
              <a:rPr lang="en-US" sz="2400" dirty="0">
                <a:ln w="0"/>
                <a:solidFill>
                  <a:srgbClr val="FF0000"/>
                </a:solidFill>
                <a:effectLst>
                  <a:outerShdw blurRad="38100" dist="19050" dir="2700000" algn="tl" rotWithShape="0">
                    <a:schemeClr val="dk1">
                      <a:alpha val="40000"/>
                    </a:schemeClr>
                  </a:outerShdw>
                </a:effectLst>
              </a:rPr>
              <a:t>Save changes.</a:t>
            </a:r>
            <a:endParaRPr lang="en-IN" sz="240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18887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683</TotalTime>
  <Words>1299</Words>
  <Application>Microsoft Office PowerPoint</Application>
  <PresentationFormat>Widescreen</PresentationFormat>
  <Paragraphs>169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Agency FB</vt:lpstr>
      <vt:lpstr>Algerian</vt:lpstr>
      <vt:lpstr>Arial Narrow</vt:lpstr>
      <vt:lpstr>Arial Rounded MT Bold</vt:lpstr>
      <vt:lpstr>Bell MT</vt:lpstr>
      <vt:lpstr>Calibri</vt:lpstr>
      <vt:lpstr>Calibri Light</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2023-08-09T14:08:03Z</dcterms:created>
  <dcterms:modified xsi:type="dcterms:W3CDTF">2023-08-12T06:26:06Z</dcterms:modified>
</cp:coreProperties>
</file>