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355" r:id="rId2"/>
    <p:sldId id="356" r:id="rId3"/>
    <p:sldId id="357" r:id="rId4"/>
    <p:sldId id="363" r:id="rId5"/>
    <p:sldId id="359" r:id="rId6"/>
    <p:sldId id="361" r:id="rId7"/>
    <p:sldId id="360" r:id="rId8"/>
    <p:sldId id="364" r:id="rId9"/>
    <p:sldId id="362" r:id="rId10"/>
    <p:sldId id="367" r:id="rId11"/>
    <p:sldId id="365" r:id="rId12"/>
    <p:sldId id="366" r:id="rId13"/>
    <p:sldId id="358" r:id="rId14"/>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snapToObjects="1">
      <p:cViewPr varScale="1">
        <p:scale>
          <a:sx n="70" d="100"/>
          <a:sy n="70" d="100"/>
        </p:scale>
        <p:origin x="618" y="4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9/14/2019</a:t>
            </a:fld>
            <a:endParaRPr lang="en-US"/>
          </a:p>
        </p:txBody>
      </p:sp>
      <p:sp>
        <p:nvSpPr>
          <p:cNvPr id="4" name="Footer Placeholder 3">
            <a:extLst>
              <a:ext uri="{FF2B5EF4-FFF2-40B4-BE49-F238E27FC236}">
                <a16:creationId xmlns:a16="http://schemas.microsoft.com/office/drawing/2014/main" xmlns=""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9/14/2019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85012C-24FD-4033-9E4F-17EFABF705B6}" type="slidenum">
              <a:rPr lang="en-US" smtClean="0"/>
              <a:pPr/>
              <a:t>6</a:t>
            </a:fld>
            <a:endParaRPr lang="en-US"/>
          </a:p>
        </p:txBody>
      </p:sp>
    </p:spTree>
    <p:extLst>
      <p:ext uri="{BB962C8B-B14F-4D97-AF65-F5344CB8AC3E}">
        <p14:creationId xmlns:p14="http://schemas.microsoft.com/office/powerpoint/2010/main" val="3769262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B65080AC-C60D-4695-B305-1501005DDE0E}"/>
              </a:ext>
            </a:extLst>
          </p:cNvPr>
          <p:cNvSpPr>
            <a:spLocks noGrp="1"/>
          </p:cNvSpPr>
          <p:nvPr>
            <p:ph type="dt" sz="half" idx="10"/>
          </p:nvPr>
        </p:nvSpPr>
        <p:spPr/>
        <p:txBody>
          <a:bodyPr/>
          <a:lstStyle/>
          <a:p>
            <a:fld id="{AD5D2152-08A9-004F-BE32-52A9C6BDFCAD}" type="datetimeFigureOut">
              <a:rPr lang="en-US" smtClean="0"/>
              <a:pPr/>
              <a:t>9/14/2019</a:t>
            </a:fld>
            <a:endParaRPr lang="en-US"/>
          </a:p>
        </p:txBody>
      </p:sp>
      <p:sp>
        <p:nvSpPr>
          <p:cNvPr id="4" name="Footer Placeholder 3">
            <a:extLst>
              <a:ext uri="{FF2B5EF4-FFF2-40B4-BE49-F238E27FC236}">
                <a16:creationId xmlns:a16="http://schemas.microsoft.com/office/drawing/2014/main" xmlns=""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D1E2440C-D902-48AF-BF36-C59A959297D9}"/>
              </a:ext>
            </a:extLst>
          </p:cNvPr>
          <p:cNvSpPr>
            <a:spLocks noGrp="1"/>
          </p:cNvSpPr>
          <p:nvPr>
            <p:ph type="dt" sz="half" idx="10"/>
          </p:nvPr>
        </p:nvSpPr>
        <p:spPr/>
        <p:txBody>
          <a:bodyPr/>
          <a:lstStyle/>
          <a:p>
            <a:fld id="{AD5D2152-08A9-004F-BE32-52A9C6BDFCAD}" type="datetimeFigureOut">
              <a:rPr lang="en-US" smtClean="0"/>
              <a:pPr/>
              <a:t>9/14/2019</a:t>
            </a:fld>
            <a:endParaRPr lang="en-US"/>
          </a:p>
        </p:txBody>
      </p:sp>
      <p:sp>
        <p:nvSpPr>
          <p:cNvPr id="4" name="Footer Placeholder 3">
            <a:extLst>
              <a:ext uri="{FF2B5EF4-FFF2-40B4-BE49-F238E27FC236}">
                <a16:creationId xmlns:a16="http://schemas.microsoft.com/office/drawing/2014/main" xmlns=""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xmlns=""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9/14/2019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xmlns=""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xmlns=""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xmlns=""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xmlns="" id="{D1E2440C-D902-48AF-BF36-C59A959297D9}"/>
              </a:ext>
            </a:extLst>
          </p:cNvPr>
          <p:cNvSpPr>
            <a:spLocks noGrp="1"/>
          </p:cNvSpPr>
          <p:nvPr>
            <p:ph type="dt" sz="half" idx="10"/>
          </p:nvPr>
        </p:nvSpPr>
        <p:spPr/>
        <p:txBody>
          <a:bodyPr/>
          <a:lstStyle/>
          <a:p>
            <a:fld id="{AD5D2152-08A9-004F-BE32-52A9C6BDFCAD}" type="datetimeFigureOut">
              <a:rPr lang="en-US" smtClean="0"/>
              <a:pPr/>
              <a:t>9/14/2019</a:t>
            </a:fld>
            <a:endParaRPr lang="en-US"/>
          </a:p>
        </p:txBody>
      </p:sp>
      <p:sp>
        <p:nvSpPr>
          <p:cNvPr id="4" name="Footer Placeholder 3">
            <a:extLst>
              <a:ext uri="{FF2B5EF4-FFF2-40B4-BE49-F238E27FC236}">
                <a16:creationId xmlns:a16="http://schemas.microsoft.com/office/drawing/2014/main" xmlns=""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9/14/2019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9/14/2019</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6603" y="1091821"/>
            <a:ext cx="11668836" cy="3600986"/>
          </a:xfrm>
          <a:prstGeom prst="rect">
            <a:avLst/>
          </a:prstGeom>
          <a:noFill/>
        </p:spPr>
        <p:txBody>
          <a:bodyPr wrap="square" rtlCol="0">
            <a:spAutoFit/>
          </a:bodyPr>
          <a:lstStyle/>
          <a:p>
            <a:r>
              <a:rPr lang="en-US" b="1" dirty="0"/>
              <a:t>To get a rough approximation for performance just try each model out on a few sample images. If the item you are trying to detect is not one of the 90 ​</a:t>
            </a:r>
            <a:r>
              <a:rPr lang="en-US" b="1" u="sng" dirty="0"/>
              <a:t>COCO</a:t>
            </a:r>
            <a:r>
              <a:rPr lang="en-US" b="1" dirty="0"/>
              <a:t> </a:t>
            </a:r>
            <a:r>
              <a:rPr lang="en-US" b="1" u="sng" dirty="0"/>
              <a:t>classes,</a:t>
            </a:r>
            <a:r>
              <a:rPr lang="en-US" b="1" dirty="0"/>
              <a:t> find a similar item (if you are trying to classify a squirrel, use images of small cats) and test each model’s performance on that. </a:t>
            </a:r>
            <a:endParaRPr lang="en-US" b="1" dirty="0" smtClean="0"/>
          </a:p>
          <a:p>
            <a:endParaRPr lang="en-US" b="1" dirty="0"/>
          </a:p>
          <a:p>
            <a:endParaRPr lang="en-US" b="1" dirty="0"/>
          </a:p>
          <a:p>
            <a:r>
              <a:rPr lang="en-US" b="1" dirty="0" smtClean="0"/>
              <a:t>​</a:t>
            </a:r>
            <a:r>
              <a:rPr lang="en-US" b="1" u="sng" dirty="0"/>
              <a:t>COCO DATASET</a:t>
            </a:r>
            <a:r>
              <a:rPr lang="en-US" b="1" dirty="0"/>
              <a:t> </a:t>
            </a:r>
            <a:endParaRPr lang="en-US" b="1" u="sng" dirty="0"/>
          </a:p>
          <a:p>
            <a:r>
              <a:rPr lang="en-US" b="1" dirty="0"/>
              <a:t>COCO is a large image dataset designed for object detection, segmentation, person </a:t>
            </a:r>
            <a:r>
              <a:rPr lang="en-US" b="1" dirty="0" smtClean="0"/>
              <a:t>key points </a:t>
            </a:r>
            <a:r>
              <a:rPr lang="en-US" b="1" dirty="0"/>
              <a:t>detection, stuff segmentation, and caption </a:t>
            </a:r>
            <a:r>
              <a:rPr lang="en-US" b="1" dirty="0" smtClean="0"/>
              <a:t>generation. COCO </a:t>
            </a:r>
            <a:r>
              <a:rPr lang="en-US" b="1" dirty="0"/>
              <a:t>dataset contains photos of 91 objects types that would be easily recognizable by a 4 year old. With a total of 2.5 million labeled instances in 328k images, the creation of our dataset drew upon extensive crowd worker involvement via novel user interfaces for category detection, instance spotting and instance segmentation. </a:t>
            </a:r>
          </a:p>
          <a:p>
            <a:endParaRPr lang="en-US" dirty="0"/>
          </a:p>
        </p:txBody>
      </p:sp>
    </p:spTree>
    <p:extLst>
      <p:ext uri="{BB962C8B-B14F-4D97-AF65-F5344CB8AC3E}">
        <p14:creationId xmlns:p14="http://schemas.microsoft.com/office/powerpoint/2010/main" val="1451896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717"/>
            <a:ext cx="12192000" cy="564910"/>
          </a:xfrm>
        </p:spPr>
        <p:txBody>
          <a:bodyPr>
            <a:normAutofit fontScale="90000"/>
          </a:bodyPr>
          <a:lstStyle/>
          <a:p>
            <a:r>
              <a:rPr lang="en-IN" b="1" u="sng" dirty="0" smtClean="0">
                <a:solidFill>
                  <a:schemeClr val="tx1"/>
                </a:solidFill>
              </a:rPr>
              <a:t>PERT Chart</a:t>
            </a:r>
            <a:endParaRPr lang="en-IN" b="1" u="sng" dirty="0">
              <a:solidFill>
                <a:schemeClr val="tx1"/>
              </a:solidFill>
            </a:endParaRPr>
          </a:p>
        </p:txBody>
      </p:sp>
      <p:sp>
        <p:nvSpPr>
          <p:cNvPr id="6" name="Rectangle 5" descr="https://docs.google.com/drawings/d/s8Hcc5gmjU5uVQVgzq-ku8g/image?w=44&amp;h=38&amp;rev=1&amp;ac=1&amp;parent=1NBUS8OCqMLCyREHiCJBrMdwcG2LW-N8MVijE2sm1eWI"/>
          <p:cNvSpPr>
            <a:spLocks noChangeAspect="1" noChangeArrowheads="1"/>
          </p:cNvSpPr>
          <p:nvPr/>
        </p:nvSpPr>
        <p:spPr bwMode="auto">
          <a:xfrm>
            <a:off x="152400" y="152400"/>
            <a:ext cx="4191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7" name="Rectangle 6" descr="https://docs.google.com/drawings/d/scNa01W9nPS3wVdvnViyAnQ/image?w=44&amp;h=38&amp;rev=1&amp;ac=1&amp;parent=1NBUS8OCqMLCyREHiCJBrMdwcG2LW-N8MVijE2sm1eWI"/>
          <p:cNvSpPr>
            <a:spLocks noChangeAspect="1" noChangeArrowheads="1"/>
          </p:cNvSpPr>
          <p:nvPr/>
        </p:nvSpPr>
        <p:spPr bwMode="auto">
          <a:xfrm>
            <a:off x="152400" y="152400"/>
            <a:ext cx="4191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8" name="Rectangle 7" descr="https://docs.google.com/drawings/d/s61Ld3zHcSr5hZaq22ONSPQ/image?w=89&amp;h=57&amp;rev=1&amp;ac=1&amp;parent=1NBUS8OCqMLCyREHiCJBrMdwcG2LW-N8MVijE2sm1eWI"/>
          <p:cNvSpPr>
            <a:spLocks noChangeAspect="1" noChangeArrowheads="1"/>
          </p:cNvSpPr>
          <p:nvPr/>
        </p:nvSpPr>
        <p:spPr bwMode="auto">
          <a:xfrm>
            <a:off x="152400" y="152400"/>
            <a:ext cx="8477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9" name="Rounded Rectangle 12"/>
          <p:cNvSpPr>
            <a:spLocks noChangeArrowheads="1"/>
          </p:cNvSpPr>
          <p:nvPr/>
        </p:nvSpPr>
        <p:spPr bwMode="auto">
          <a:xfrm>
            <a:off x="4587875" y="1348854"/>
            <a:ext cx="1524000" cy="847725"/>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Study Period</a:t>
            </a:r>
            <a:r>
              <a:rPr kumimoji="0" lang="en-US" altLang="en-US" sz="1200" b="1" i="0" u="none" strike="noStrike" cap="none" normalizeH="0" baseline="0" dirty="0" smtClean="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Duration 1 weeks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ounded Rectangle 13"/>
          <p:cNvSpPr>
            <a:spLocks noChangeArrowheads="1"/>
          </p:cNvSpPr>
          <p:nvPr/>
        </p:nvSpPr>
        <p:spPr bwMode="auto">
          <a:xfrm>
            <a:off x="8285967" y="1360321"/>
            <a:ext cx="1419225" cy="87630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Requirement</a:t>
            </a:r>
            <a:r>
              <a:rPr kumimoji="0" lang="en-US" altLang="en-US" sz="12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1"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gathering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Duration 1 week</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ounded Rectangle 14"/>
          <p:cNvSpPr>
            <a:spLocks noChangeArrowheads="1"/>
          </p:cNvSpPr>
          <p:nvPr/>
        </p:nvSpPr>
        <p:spPr bwMode="auto">
          <a:xfrm>
            <a:off x="8252628" y="3255668"/>
            <a:ext cx="1485900" cy="942975"/>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Design</a:t>
            </a:r>
            <a:endParaRPr kumimoji="0" lang="en-US" altLang="en-US" sz="11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Duration 2 week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5"/>
          <p:cNvSpPr>
            <a:spLocks noChangeArrowheads="1"/>
          </p:cNvSpPr>
          <p:nvPr/>
        </p:nvSpPr>
        <p:spPr bwMode="auto">
          <a:xfrm>
            <a:off x="4587875" y="3326947"/>
            <a:ext cx="1638300" cy="95250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Pseudo code</a:t>
            </a:r>
            <a:endParaRPr kumimoji="0" lang="en-US" altLang="en-US" sz="11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Duration 1 week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Rounded Rectangle 16"/>
          <p:cNvSpPr>
            <a:spLocks noChangeArrowheads="1"/>
          </p:cNvSpPr>
          <p:nvPr/>
        </p:nvSpPr>
        <p:spPr bwMode="auto">
          <a:xfrm>
            <a:off x="1514475" y="3388674"/>
            <a:ext cx="1495425" cy="95250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Coding and implementation </a:t>
            </a:r>
            <a:endParaRPr kumimoji="0" lang="en-US" altLang="en-US" sz="11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Duration 4 weeks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ounded Rectangle 17"/>
          <p:cNvSpPr>
            <a:spLocks noChangeArrowheads="1"/>
          </p:cNvSpPr>
          <p:nvPr/>
        </p:nvSpPr>
        <p:spPr bwMode="auto">
          <a:xfrm>
            <a:off x="4673600" y="5421504"/>
            <a:ext cx="1352550" cy="1114425"/>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Testing</a:t>
            </a:r>
            <a:endParaRPr kumimoji="0" lang="en-US"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Duration 2 week</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ounded Rectangle 18"/>
          <p:cNvSpPr>
            <a:spLocks noChangeArrowheads="1"/>
          </p:cNvSpPr>
          <p:nvPr/>
        </p:nvSpPr>
        <p:spPr bwMode="auto">
          <a:xfrm>
            <a:off x="1585912" y="5314949"/>
            <a:ext cx="1352550" cy="1114425"/>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Debugging</a:t>
            </a:r>
            <a:endParaRPr kumimoji="0" lang="en-US" altLang="en-US" sz="11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Duration 1 week</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ounded Rectangle 19"/>
          <p:cNvSpPr>
            <a:spLocks noChangeArrowheads="1"/>
          </p:cNvSpPr>
          <p:nvPr/>
        </p:nvSpPr>
        <p:spPr bwMode="auto">
          <a:xfrm>
            <a:off x="8105445" y="5270650"/>
            <a:ext cx="1609725" cy="1095375"/>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Publish Report</a:t>
            </a:r>
            <a:endParaRPr kumimoji="0" lang="en-US"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Duration 1 week</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Oval 20"/>
          <p:cNvSpPr>
            <a:spLocks noChangeArrowheads="1"/>
          </p:cNvSpPr>
          <p:nvPr/>
        </p:nvSpPr>
        <p:spPr bwMode="auto">
          <a:xfrm>
            <a:off x="10769767" y="5556399"/>
            <a:ext cx="1200150" cy="523875"/>
          </a:xfrm>
          <a:prstGeom prst="ellips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Oval 21"/>
          <p:cNvSpPr>
            <a:spLocks noChangeArrowheads="1"/>
          </p:cNvSpPr>
          <p:nvPr/>
        </p:nvSpPr>
        <p:spPr bwMode="auto">
          <a:xfrm>
            <a:off x="1638300" y="1381125"/>
            <a:ext cx="1419225" cy="819150"/>
          </a:xfrm>
          <a:prstGeom prst="ellips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ight Arrow 18"/>
          <p:cNvSpPr/>
          <p:nvPr/>
        </p:nvSpPr>
        <p:spPr>
          <a:xfrm>
            <a:off x="3643704" y="1688484"/>
            <a:ext cx="4572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ight Arrow 19"/>
          <p:cNvSpPr/>
          <p:nvPr/>
        </p:nvSpPr>
        <p:spPr>
          <a:xfrm>
            <a:off x="6960796" y="5729286"/>
            <a:ext cx="4572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Down Arrow 20"/>
          <p:cNvSpPr/>
          <p:nvPr/>
        </p:nvSpPr>
        <p:spPr>
          <a:xfrm>
            <a:off x="8828891" y="2523651"/>
            <a:ext cx="333375" cy="523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Left Arrow 21"/>
          <p:cNvSpPr/>
          <p:nvPr/>
        </p:nvSpPr>
        <p:spPr>
          <a:xfrm>
            <a:off x="3581792" y="3721909"/>
            <a:ext cx="519111" cy="2881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Left Arrow 22"/>
          <p:cNvSpPr/>
          <p:nvPr/>
        </p:nvSpPr>
        <p:spPr>
          <a:xfrm>
            <a:off x="6960796" y="3587774"/>
            <a:ext cx="476250" cy="316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Down Arrow 23"/>
          <p:cNvSpPr/>
          <p:nvPr/>
        </p:nvSpPr>
        <p:spPr>
          <a:xfrm rot="16200000">
            <a:off x="10140996" y="5516574"/>
            <a:ext cx="333375" cy="565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Right Arrow 24"/>
          <p:cNvSpPr/>
          <p:nvPr/>
        </p:nvSpPr>
        <p:spPr>
          <a:xfrm>
            <a:off x="3624653" y="5661176"/>
            <a:ext cx="476250" cy="31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Right Arrow 25"/>
          <p:cNvSpPr/>
          <p:nvPr/>
        </p:nvSpPr>
        <p:spPr>
          <a:xfrm>
            <a:off x="6960796" y="1680393"/>
            <a:ext cx="476250" cy="31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Down Arrow 26"/>
          <p:cNvSpPr/>
          <p:nvPr/>
        </p:nvSpPr>
        <p:spPr>
          <a:xfrm>
            <a:off x="2109787" y="4643436"/>
            <a:ext cx="304800" cy="504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Rectangle 23"/>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27"/>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152400" y="971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29"/>
          <p:cNvSpPr>
            <a:spLocks noChangeArrowheads="1"/>
          </p:cNvSpPr>
          <p:nvPr/>
        </p:nvSpPr>
        <p:spPr bwMode="auto">
          <a:xfrm>
            <a:off x="152400" y="971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152400" y="1333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152400" y="1876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4" name="Rectangle 35"/>
          <p:cNvSpPr>
            <a:spLocks noChangeArrowheads="1"/>
          </p:cNvSpPr>
          <p:nvPr/>
        </p:nvSpPr>
        <p:spPr bwMode="auto">
          <a:xfrm>
            <a:off x="152400" y="1876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6"/>
          <p:cNvSpPr>
            <a:spLocks noChangeArrowheads="1"/>
          </p:cNvSpPr>
          <p:nvPr/>
        </p:nvSpPr>
        <p:spPr bwMode="auto">
          <a:xfrm>
            <a:off x="152400" y="1876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0497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170497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170497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170497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170497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170497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170497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170497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17049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704975" algn="l"/>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04975" algn="l"/>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40"/>
          <p:cNvSpPr>
            <a:spLocks noChangeArrowheads="1"/>
          </p:cNvSpPr>
          <p:nvPr/>
        </p:nvSpPr>
        <p:spPr bwMode="auto">
          <a:xfrm>
            <a:off x="152400" y="1876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42"/>
          <p:cNvSpPr>
            <a:spLocks noChangeArrowheads="1"/>
          </p:cNvSpPr>
          <p:nvPr/>
        </p:nvSpPr>
        <p:spPr bwMode="auto">
          <a:xfrm>
            <a:off x="152400" y="1876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382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8382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8382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8382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8382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8382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8382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8382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838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38200" algn="l"/>
              </a:tabLst>
            </a:pPr>
            <a:endPar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838200" algn="l"/>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38200" algn="l"/>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816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9480"/>
            <a:ext cx="12192000" cy="564910"/>
          </a:xfrm>
        </p:spPr>
        <p:txBody>
          <a:bodyPr>
            <a:normAutofit fontScale="90000"/>
          </a:bodyPr>
          <a:lstStyle/>
          <a:p>
            <a:r>
              <a:rPr lang="en-IN" b="1" u="sng" dirty="0" smtClean="0">
                <a:solidFill>
                  <a:schemeClr val="tx1"/>
                </a:solidFill>
              </a:rPr>
              <a:t>References</a:t>
            </a:r>
            <a:endParaRPr lang="en-IN" b="1" u="sng" dirty="0">
              <a:solidFill>
                <a:schemeClr val="tx1"/>
              </a:solidFill>
            </a:endParaRPr>
          </a:p>
        </p:txBody>
      </p:sp>
      <p:sp>
        <p:nvSpPr>
          <p:cNvPr id="3" name="TextBox 2"/>
          <p:cNvSpPr txBox="1"/>
          <p:nvPr/>
        </p:nvSpPr>
        <p:spPr>
          <a:xfrm>
            <a:off x="477672" y="1569493"/>
            <a:ext cx="11354937" cy="5647700"/>
          </a:xfrm>
          <a:prstGeom prst="rect">
            <a:avLst/>
          </a:prstGeom>
          <a:noFill/>
        </p:spPr>
        <p:txBody>
          <a:bodyPr wrap="square" rtlCol="0">
            <a:spAutoFit/>
          </a:bodyPr>
          <a:lstStyle/>
          <a:p>
            <a:r>
              <a:rPr lang="en-IN" b="1" i="1" dirty="0"/>
              <a:t>[1]R. </a:t>
            </a:r>
            <a:r>
              <a:rPr lang="en-IN" b="1" i="1" dirty="0" err="1"/>
              <a:t>Priyatharshini</a:t>
            </a:r>
            <a:r>
              <a:rPr lang="en-IN" b="1" i="1" dirty="0"/>
              <a:t> and S. </a:t>
            </a:r>
            <a:r>
              <a:rPr lang="en-IN" b="1" i="1" dirty="0" err="1"/>
              <a:t>Chitrakala</a:t>
            </a:r>
            <a:r>
              <a:rPr lang="en-IN" b="1" i="1" dirty="0"/>
              <a:t>, "Association based image retrieval: A survey, Springer-</a:t>
            </a:r>
            <a:r>
              <a:rPr lang="en-IN" b="1" i="1" dirty="0" err="1"/>
              <a:t>Verlag</a:t>
            </a:r>
            <a:r>
              <a:rPr lang="en-IN" b="1" i="1" dirty="0"/>
              <a:t> Berlin </a:t>
            </a:r>
            <a:r>
              <a:rPr lang="en-IN" b="1" i="1" dirty="0" err="1"/>
              <a:t>Heidelberge</a:t>
            </a:r>
            <a:r>
              <a:rPr lang="en-IN" b="1" i="1" dirty="0"/>
              <a:t>, pp. 17-26, 2013.</a:t>
            </a:r>
            <a:endParaRPr lang="en-US" b="1" dirty="0"/>
          </a:p>
          <a:p>
            <a:r>
              <a:rPr lang="en-IN" b="1" i="1" dirty="0"/>
              <a:t>[2]Y. </a:t>
            </a:r>
            <a:r>
              <a:rPr lang="en-IN" b="1" i="1" dirty="0" err="1"/>
              <a:t>Rui</a:t>
            </a:r>
            <a:r>
              <a:rPr lang="en-IN" b="1" i="1" dirty="0"/>
              <a:t> and T. S. Huang, “Image retrieval: Current techniques, promising directions and open issues," Journal of Visual Communication and Image Representation, vol. 10, pp. 39{62, 1999.</a:t>
            </a:r>
            <a:endParaRPr lang="en-US" b="1" dirty="0"/>
          </a:p>
          <a:p>
            <a:r>
              <a:rPr lang="en-IN" b="1" i="1" dirty="0"/>
              <a:t> </a:t>
            </a:r>
            <a:endParaRPr lang="en-US" b="1" dirty="0"/>
          </a:p>
          <a:p>
            <a:r>
              <a:rPr lang="en-IN" b="1" i="1" dirty="0"/>
              <a:t>[3] A. </a:t>
            </a:r>
            <a:r>
              <a:rPr lang="en-IN" b="1" i="1" dirty="0" err="1"/>
              <a:t>Ponomarev</a:t>
            </a:r>
            <a:r>
              <a:rPr lang="en-IN" b="1" i="1" dirty="0"/>
              <a:t> et al., "Content-Based Image Retrieval Using </a:t>
            </a:r>
            <a:r>
              <a:rPr lang="en-IN" b="1" i="1" dirty="0" err="1"/>
              <a:t>Color</a:t>
            </a:r>
            <a:r>
              <a:rPr lang="en-IN" b="1" i="1" dirty="0"/>
              <a:t>, Texture and Shape Features", Key Engineering Materials, Vol. 685, pp. 872-876, 2016</a:t>
            </a:r>
            <a:endParaRPr lang="en-US" b="1" dirty="0"/>
          </a:p>
          <a:p>
            <a:r>
              <a:rPr lang="en-IN" b="1" i="1" dirty="0"/>
              <a:t> </a:t>
            </a:r>
            <a:endParaRPr lang="en-US" b="1" dirty="0"/>
          </a:p>
          <a:p>
            <a:r>
              <a:rPr lang="en-IN" b="1" i="1" dirty="0"/>
              <a:t>[4, 1]</a:t>
            </a:r>
            <a:r>
              <a:rPr lang="en-IN" b="1" i="1" dirty="0" err="1"/>
              <a:t>Yushi</a:t>
            </a:r>
            <a:r>
              <a:rPr lang="en-IN" b="1" i="1" dirty="0"/>
              <a:t> Jing, David Liu , Dmitry </a:t>
            </a:r>
            <a:r>
              <a:rPr lang="en-IN" b="1" i="1" dirty="0" err="1"/>
              <a:t>Kislyuk</a:t>
            </a:r>
            <a:r>
              <a:rPr lang="en-IN" b="1" i="1" dirty="0"/>
              <a:t> , Andrew </a:t>
            </a:r>
            <a:r>
              <a:rPr lang="en-IN" b="1" i="1" dirty="0" err="1"/>
              <a:t>Zhai</a:t>
            </a:r>
            <a:r>
              <a:rPr lang="en-IN" b="1" i="1" dirty="0"/>
              <a:t> , </a:t>
            </a:r>
            <a:r>
              <a:rPr lang="en-IN" b="1" i="1" dirty="0" err="1"/>
              <a:t>Jiajing</a:t>
            </a:r>
            <a:r>
              <a:rPr lang="en-IN" b="1" i="1" dirty="0"/>
              <a:t> Xu , Jeff Donahue, Sarah </a:t>
            </a:r>
            <a:r>
              <a:rPr lang="en-IN" b="1" i="1" dirty="0" err="1"/>
              <a:t>Tavel</a:t>
            </a:r>
            <a:r>
              <a:rPr lang="en-IN" b="1" i="1" dirty="0"/>
              <a:t> “Visual Search at Pinterest “ 21th ACM SIGKDD International Conference on Knowledge Discovery and Data Mining, 2015</a:t>
            </a:r>
            <a:endParaRPr lang="en-US" b="1" dirty="0"/>
          </a:p>
          <a:p>
            <a:r>
              <a:rPr lang="en-IN" b="1" i="1" dirty="0"/>
              <a:t> </a:t>
            </a:r>
            <a:endParaRPr lang="en-US" b="1" dirty="0"/>
          </a:p>
          <a:p>
            <a:r>
              <a:rPr lang="en-IN" b="1" i="1" dirty="0"/>
              <a:t>[5] U.S.N. Raju, </a:t>
            </a:r>
            <a:r>
              <a:rPr lang="en-IN" b="1" i="1" dirty="0" err="1"/>
              <a:t>Shibin</a:t>
            </a:r>
            <a:r>
              <a:rPr lang="en-IN" b="1" i="1" dirty="0"/>
              <a:t> George, V. </a:t>
            </a:r>
            <a:r>
              <a:rPr lang="en-IN" b="1" i="1" dirty="0" err="1"/>
              <a:t>Sairam</a:t>
            </a:r>
            <a:r>
              <a:rPr lang="en-IN" b="1" i="1" dirty="0"/>
              <a:t> </a:t>
            </a:r>
            <a:r>
              <a:rPr lang="en-IN" b="1" i="1" dirty="0" err="1"/>
              <a:t>Praneeth</a:t>
            </a:r>
            <a:r>
              <a:rPr lang="en-IN" b="1" i="1" dirty="0"/>
              <a:t>, </a:t>
            </a:r>
            <a:r>
              <a:rPr lang="en-IN" b="1" i="1" dirty="0" err="1"/>
              <a:t>Ranjeet</a:t>
            </a:r>
            <a:r>
              <a:rPr lang="en-IN" b="1" i="1" dirty="0"/>
              <a:t> </a:t>
            </a:r>
            <a:r>
              <a:rPr lang="en-IN" b="1" i="1" dirty="0" err="1"/>
              <a:t>Deo,Priyanka</a:t>
            </a:r>
            <a:r>
              <a:rPr lang="en-IN" b="1" i="1" dirty="0"/>
              <a:t> Jain Department of Computer Science and Engineering, National Institute of Technology, Warangal, India -“Content Based Image Retrieval on Hadoop Framework”</a:t>
            </a:r>
            <a:endParaRPr lang="en-US" b="1" dirty="0"/>
          </a:p>
          <a:p>
            <a:r>
              <a:rPr lang="en-IN" b="1" i="1" dirty="0"/>
              <a:t> </a:t>
            </a:r>
            <a:endParaRPr lang="en-US" b="1" dirty="0"/>
          </a:p>
          <a:p>
            <a:r>
              <a:rPr lang="en-IN" b="1" i="1" dirty="0"/>
              <a:t>[6] </a:t>
            </a:r>
            <a:r>
              <a:rPr lang="en-IN" b="1" i="1" dirty="0" err="1"/>
              <a:t>Nima</a:t>
            </a:r>
            <a:r>
              <a:rPr lang="en-IN" b="1" i="1" dirty="0"/>
              <a:t> </a:t>
            </a:r>
            <a:r>
              <a:rPr lang="en-IN" b="1" i="1" dirty="0" err="1"/>
              <a:t>Razavi</a:t>
            </a:r>
            <a:r>
              <a:rPr lang="en-IN" b="1" i="1" dirty="0"/>
              <a:t>, </a:t>
            </a:r>
            <a:r>
              <a:rPr lang="en-IN" b="1" i="1" dirty="0" err="1"/>
              <a:t>Juergen</a:t>
            </a:r>
            <a:r>
              <a:rPr lang="en-IN" b="1" i="1" dirty="0"/>
              <a:t> Gall and Luc Van </a:t>
            </a:r>
            <a:r>
              <a:rPr lang="en-IN" b="1" i="1" dirty="0" err="1"/>
              <a:t>Gool</a:t>
            </a:r>
            <a:r>
              <a:rPr lang="en-IN" b="1" i="1" dirty="0"/>
              <a:t>, “Scalable Multi-class Object Detection”, IEEE Conference on Computer Vision and Pattern Recognition, pp. 1505- 1512, 2011.</a:t>
            </a:r>
            <a:endParaRPr lang="en-US" b="1" dirty="0"/>
          </a:p>
          <a:p>
            <a:r>
              <a:rPr lang="en-IN" i="1" dirty="0"/>
              <a:t> </a:t>
            </a:r>
            <a:endParaRPr lang="en-US" dirty="0"/>
          </a:p>
          <a:p>
            <a:r>
              <a:rPr lang="en-IN" i="1" dirty="0" smtClean="0"/>
              <a:t>[</a:t>
            </a:r>
            <a:endParaRPr lang="en-US" dirty="0"/>
          </a:p>
        </p:txBody>
      </p:sp>
    </p:spTree>
    <p:extLst>
      <p:ext uri="{BB962C8B-B14F-4D97-AF65-F5344CB8AC3E}">
        <p14:creationId xmlns:p14="http://schemas.microsoft.com/office/powerpoint/2010/main" val="335886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1F7A0E-301F-433F-A66A-D8416CCD3AAF}"/>
              </a:ext>
            </a:extLst>
          </p:cNvPr>
          <p:cNvSpPr>
            <a:spLocks noGrp="1"/>
          </p:cNvSpPr>
          <p:nvPr>
            <p:ph type="title"/>
          </p:nvPr>
        </p:nvSpPr>
        <p:spPr>
          <a:xfrm>
            <a:off x="204717" y="610272"/>
            <a:ext cx="12192000" cy="3156510"/>
          </a:xfrm>
        </p:spPr>
        <p:txBody>
          <a:bodyPr>
            <a:normAutofit/>
          </a:bodyPr>
          <a:lstStyle/>
          <a:p>
            <a:r>
              <a:rPr lang="en-US" b="1" u="sng" dirty="0" smtClean="0">
                <a:solidFill>
                  <a:schemeClr val="tx1"/>
                </a:solidFill>
              </a:rPr>
              <a:t>Major Project-I</a:t>
            </a:r>
            <a:r>
              <a:rPr lang="en-US" b="1" dirty="0" smtClean="0">
                <a:solidFill>
                  <a:schemeClr val="tx1"/>
                </a:solidFill>
              </a:rPr>
              <a:t/>
            </a:r>
            <a:br>
              <a:rPr lang="en-US" b="1" dirty="0" smtClean="0">
                <a:solidFill>
                  <a:schemeClr val="tx1"/>
                </a:solidFill>
              </a:rPr>
            </a:br>
            <a:r>
              <a:rPr lang="en-US" b="1" u="sng" dirty="0">
                <a:solidFill>
                  <a:schemeClr val="tx1"/>
                </a:solidFill>
              </a:rPr>
              <a:t/>
            </a:r>
            <a:br>
              <a:rPr lang="en-US" b="1" u="sng" dirty="0">
                <a:solidFill>
                  <a:schemeClr val="tx1"/>
                </a:solidFill>
              </a:rPr>
            </a:br>
            <a:r>
              <a:rPr lang="en-IN" b="1" u="sng" dirty="0" smtClean="0">
                <a:solidFill>
                  <a:schemeClr val="tx1"/>
                </a:solidFill>
              </a:rPr>
              <a:t>Object </a:t>
            </a:r>
            <a:r>
              <a:rPr lang="en-IN" b="1" u="sng" dirty="0">
                <a:solidFill>
                  <a:schemeClr val="tx1"/>
                </a:solidFill>
              </a:rPr>
              <a:t>Detection &amp; Image Recognition using Python</a:t>
            </a:r>
            <a:r>
              <a:rPr lang="en-US" dirty="0"/>
              <a:t/>
            </a:r>
            <a:br>
              <a:rPr lang="en-US" dirty="0"/>
            </a:br>
            <a:endParaRPr lang="en-US" b="1" u="sng" dirty="0">
              <a:solidFill>
                <a:schemeClr val="tx1"/>
              </a:solidFill>
            </a:endParaRPr>
          </a:p>
        </p:txBody>
      </p:sp>
      <p:sp>
        <p:nvSpPr>
          <p:cNvPr id="3" name="Title 1">
            <a:extLst>
              <a:ext uri="{FF2B5EF4-FFF2-40B4-BE49-F238E27FC236}">
                <a16:creationId xmlns:a16="http://schemas.microsoft.com/office/drawing/2014/main" xmlns="" id="{4D1F7A0E-301F-433F-A66A-D8416CCD3AAF}"/>
              </a:ext>
            </a:extLst>
          </p:cNvPr>
          <p:cNvSpPr txBox="1">
            <a:spLocks/>
          </p:cNvSpPr>
          <p:nvPr/>
        </p:nvSpPr>
        <p:spPr>
          <a:xfrm>
            <a:off x="6723781" y="3286267"/>
            <a:ext cx="7210583" cy="3762802"/>
          </a:xfrm>
          <a:prstGeom prst="rect">
            <a:avLst/>
          </a:prstGeom>
        </p:spPr>
        <p:txBody>
          <a:bodyPr vert="horz" lIns="91438" tIns="45719" rIns="91438" bIns="45719" rtlCol="0" anchor="ctr">
            <a:normAutofit/>
          </a:bodyPr>
          <a:lstStyle>
            <a:lvl1pPr algn="ctr" defTabSz="457189" rtl="0" eaLnBrk="1" latinLnBrk="0" hangingPunct="1">
              <a:spcBef>
                <a:spcPct val="0"/>
              </a:spcBef>
              <a:buNone/>
              <a:defRPr sz="3600" b="0" kern="1200">
                <a:solidFill>
                  <a:schemeClr val="tx1">
                    <a:lumMod val="65000"/>
                    <a:lumOff val="35000"/>
                  </a:schemeClr>
                </a:solidFill>
                <a:latin typeface="+mn-lt"/>
                <a:ea typeface="+mj-ea"/>
                <a:cs typeface="+mj-cs"/>
              </a:defRPr>
            </a:lvl1pPr>
          </a:lstStyle>
          <a:p>
            <a:r>
              <a:rPr lang="en-US" sz="2000" b="1" dirty="0" smtClean="0">
                <a:solidFill>
                  <a:schemeClr val="tx1"/>
                </a:solidFill>
              </a:rPr>
              <a:t>Under the guidance of</a:t>
            </a:r>
          </a:p>
          <a:p>
            <a:r>
              <a:rPr lang="en-US" sz="2000" b="1" dirty="0" smtClean="0">
                <a:solidFill>
                  <a:schemeClr val="tx1"/>
                </a:solidFill>
              </a:rPr>
              <a:t>Ms. Aradhana Kumari Singh</a:t>
            </a:r>
          </a:p>
          <a:p>
            <a:r>
              <a:rPr lang="en-US" sz="2000" b="1" dirty="0" smtClean="0">
                <a:solidFill>
                  <a:schemeClr val="tx1"/>
                </a:solidFill>
              </a:rPr>
              <a:t>Assistant Professor</a:t>
            </a:r>
          </a:p>
          <a:p>
            <a:r>
              <a:rPr lang="en-US" sz="2000" b="1" dirty="0" smtClean="0">
                <a:solidFill>
                  <a:schemeClr val="tx1"/>
                </a:solidFill>
              </a:rPr>
              <a:t>Department of Informatics</a:t>
            </a:r>
          </a:p>
          <a:p>
            <a:endParaRPr lang="en-US" sz="2000" dirty="0" smtClean="0">
              <a:solidFill>
                <a:schemeClr val="tx1"/>
              </a:solidFill>
            </a:endParaRPr>
          </a:p>
        </p:txBody>
      </p:sp>
      <p:sp>
        <p:nvSpPr>
          <p:cNvPr id="4" name="TextBox 3"/>
          <p:cNvSpPr txBox="1"/>
          <p:nvPr/>
        </p:nvSpPr>
        <p:spPr>
          <a:xfrm>
            <a:off x="777922" y="4299045"/>
            <a:ext cx="4271750" cy="707886"/>
          </a:xfrm>
          <a:prstGeom prst="rect">
            <a:avLst/>
          </a:prstGeom>
          <a:noFill/>
        </p:spPr>
        <p:txBody>
          <a:bodyPr wrap="square" rtlCol="0">
            <a:spAutoFit/>
          </a:bodyPr>
          <a:lstStyle/>
          <a:p>
            <a:r>
              <a:rPr lang="en-US" sz="2000" b="1" dirty="0" smtClean="0"/>
              <a:t>Submitted by :</a:t>
            </a:r>
          </a:p>
          <a:p>
            <a:r>
              <a:rPr lang="en-US" sz="2000" b="1" dirty="0" smtClean="0"/>
              <a:t>Paras Sharma (R114216017)</a:t>
            </a:r>
            <a:endParaRPr lang="en-US" sz="2000" b="1" dirty="0"/>
          </a:p>
        </p:txBody>
      </p:sp>
    </p:spTree>
    <p:extLst>
      <p:ext uri="{BB962C8B-B14F-4D97-AF65-F5344CB8AC3E}">
        <p14:creationId xmlns:p14="http://schemas.microsoft.com/office/powerpoint/2010/main" val="38606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2DD60C-B61A-458F-B172-6B2A2FA12F3A}"/>
              </a:ext>
            </a:extLst>
          </p:cNvPr>
          <p:cNvSpPr>
            <a:spLocks noGrp="1"/>
          </p:cNvSpPr>
          <p:nvPr>
            <p:ph type="title"/>
          </p:nvPr>
        </p:nvSpPr>
        <p:spPr/>
        <p:txBody>
          <a:bodyPr/>
          <a:lstStyle/>
          <a:p>
            <a:r>
              <a:rPr lang="en-US" b="1" u="sng" dirty="0" smtClean="0"/>
              <a:t>Table of Contents</a:t>
            </a:r>
            <a:endParaRPr lang="en-US" b="1" u="sng" dirty="0"/>
          </a:p>
        </p:txBody>
      </p:sp>
      <p:sp>
        <p:nvSpPr>
          <p:cNvPr id="4" name="TextBox 3"/>
          <p:cNvSpPr txBox="1"/>
          <p:nvPr/>
        </p:nvSpPr>
        <p:spPr>
          <a:xfrm>
            <a:off x="762000" y="1570039"/>
            <a:ext cx="8395648" cy="2862322"/>
          </a:xfrm>
          <a:prstGeom prst="rect">
            <a:avLst/>
          </a:prstGeom>
          <a:noFill/>
        </p:spPr>
        <p:txBody>
          <a:bodyPr wrap="square" rtlCol="0">
            <a:spAutoFit/>
          </a:bodyPr>
          <a:lstStyle/>
          <a:p>
            <a:pPr marL="800089" lvl="1" indent="-342900">
              <a:buFont typeface="Wingdings" panose="05000000000000000000" pitchFamily="2" charset="2"/>
              <a:buChar char="Ø"/>
            </a:pPr>
            <a:r>
              <a:rPr lang="en-US" sz="2000" b="1" dirty="0" smtClean="0"/>
              <a:t>Introduction</a:t>
            </a:r>
          </a:p>
          <a:p>
            <a:pPr marL="800089" lvl="1" indent="-342900">
              <a:buFont typeface="Wingdings" panose="05000000000000000000" pitchFamily="2" charset="2"/>
              <a:buChar char="Ø"/>
            </a:pPr>
            <a:r>
              <a:rPr lang="en-US" sz="2000" b="1" dirty="0" smtClean="0"/>
              <a:t>Problem Statement</a:t>
            </a:r>
          </a:p>
          <a:p>
            <a:pPr marL="800089" lvl="1" indent="-342900">
              <a:buFont typeface="Wingdings" panose="05000000000000000000" pitchFamily="2" charset="2"/>
              <a:buChar char="Ø"/>
            </a:pPr>
            <a:r>
              <a:rPr lang="en-US" sz="2000" b="1" dirty="0" smtClean="0"/>
              <a:t>Abstract</a:t>
            </a:r>
          </a:p>
          <a:p>
            <a:pPr marL="800089" lvl="1" indent="-342900">
              <a:buFont typeface="Wingdings" panose="05000000000000000000" pitchFamily="2" charset="2"/>
              <a:buChar char="Ø"/>
            </a:pPr>
            <a:r>
              <a:rPr lang="en-US" sz="2000" b="1" dirty="0" smtClean="0"/>
              <a:t>Objective</a:t>
            </a:r>
          </a:p>
          <a:p>
            <a:pPr marL="800089" lvl="1" indent="-342900">
              <a:buFont typeface="Wingdings" panose="05000000000000000000" pitchFamily="2" charset="2"/>
              <a:buChar char="Ø"/>
            </a:pPr>
            <a:r>
              <a:rPr lang="en-US" sz="2000" b="1" dirty="0" smtClean="0"/>
              <a:t>Software/Hardware Requirement</a:t>
            </a:r>
          </a:p>
          <a:p>
            <a:pPr marL="800089" lvl="1" indent="-342900">
              <a:buFont typeface="Wingdings" panose="05000000000000000000" pitchFamily="2" charset="2"/>
              <a:buChar char="Ø"/>
            </a:pPr>
            <a:r>
              <a:rPr lang="en-US" sz="2000" b="1" dirty="0" smtClean="0"/>
              <a:t>Research Methodology</a:t>
            </a:r>
          </a:p>
          <a:p>
            <a:pPr marL="800089" lvl="1" indent="-342900">
              <a:buFont typeface="Wingdings" panose="05000000000000000000" pitchFamily="2" charset="2"/>
              <a:buChar char="Ø"/>
            </a:pPr>
            <a:r>
              <a:rPr lang="en-US" sz="2000" b="1" dirty="0" smtClean="0"/>
              <a:t>PERT Chart</a:t>
            </a:r>
          </a:p>
          <a:p>
            <a:pPr marL="800089" lvl="1" indent="-342900">
              <a:buFont typeface="Wingdings" panose="05000000000000000000" pitchFamily="2" charset="2"/>
              <a:buChar char="Ø"/>
            </a:pPr>
            <a:r>
              <a:rPr lang="en-US" sz="2000" b="1" dirty="0" smtClean="0"/>
              <a:t>References</a:t>
            </a:r>
          </a:p>
          <a:p>
            <a:pPr marL="800089" lvl="1" indent="-342900">
              <a:buFont typeface="Wingdings" panose="05000000000000000000" pitchFamily="2" charset="2"/>
              <a:buChar char="Ø"/>
            </a:pPr>
            <a:endParaRPr lang="en-US" sz="2000" b="1" dirty="0"/>
          </a:p>
        </p:txBody>
      </p:sp>
    </p:spTree>
    <p:extLst>
      <p:ext uri="{BB962C8B-B14F-4D97-AF65-F5344CB8AC3E}">
        <p14:creationId xmlns:p14="http://schemas.microsoft.com/office/powerpoint/2010/main" val="8724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Introduction</a:t>
            </a:r>
            <a:endParaRPr lang="en-IN" b="1" dirty="0"/>
          </a:p>
        </p:txBody>
      </p:sp>
      <p:sp>
        <p:nvSpPr>
          <p:cNvPr id="3" name="Content Placeholder 2"/>
          <p:cNvSpPr>
            <a:spLocks noGrp="1"/>
          </p:cNvSpPr>
          <p:nvPr>
            <p:ph idx="1"/>
          </p:nvPr>
        </p:nvSpPr>
        <p:spPr/>
        <p:txBody>
          <a:bodyPr>
            <a:normAutofit fontScale="92500" lnSpcReduction="20000"/>
          </a:bodyPr>
          <a:lstStyle/>
          <a:p>
            <a:r>
              <a:rPr lang="en-IN" sz="2000" b="1" dirty="0"/>
              <a:t>The modern world is encircled with heavy masses of digital visual information, may it be images, videos and so on. It is a need of hour to analyse and organise these plundering ocean of visual information and for these techniques are required. Particularly, it will be more useful to analyse semantic information of the images or videos. One imperative part of image content is the objects in the image. </a:t>
            </a:r>
            <a:endParaRPr lang="en-US" sz="2000" b="1" dirty="0"/>
          </a:p>
          <a:p>
            <a:r>
              <a:rPr lang="en-IN" sz="2000" b="1" dirty="0"/>
              <a:t>So there is a need for object detection and image recognition techniques. </a:t>
            </a:r>
            <a:endParaRPr lang="en-US" sz="2000" b="1" dirty="0"/>
          </a:p>
          <a:p>
            <a:r>
              <a:rPr lang="en-IN" sz="2000" b="1" dirty="0"/>
              <a:t>Object detection is a vital, yet difficult vision task. It is a basic part in numerous applications, for example, image search, image auto-annotation and scene understanding; be that as it may it is as yet an open issue because of the intricacy of object classes and images. It is being widely used in industries to ease user, save time and to achieve parallelism. Object detection is a part of computer vision which aims at having a human like vision, which can locate and differentiate various objects such as, numbers, location, size, position etc. The common object detection method is the </a:t>
            </a:r>
            <a:r>
              <a:rPr lang="en-IN" sz="2000" b="1" dirty="0" err="1"/>
              <a:t>color</a:t>
            </a:r>
            <a:r>
              <a:rPr lang="en-IN" sz="2000" b="1" dirty="0"/>
              <a:t>-based approach, detecting objects based on their </a:t>
            </a:r>
            <a:r>
              <a:rPr lang="en-IN" sz="2000" b="1" dirty="0" err="1"/>
              <a:t>color</a:t>
            </a:r>
            <a:r>
              <a:rPr lang="en-IN" sz="2000" b="1" dirty="0"/>
              <a:t> values. </a:t>
            </a:r>
            <a:endParaRPr lang="en-US" sz="2000" b="1" dirty="0"/>
          </a:p>
          <a:p>
            <a:r>
              <a:rPr lang="en-IN" sz="2000" b="1" dirty="0"/>
              <a:t>Object detection is one of the most challenging applications of the image processing. It is a branch of computer vision and artificial intelligence. The aim of this project is to identify and locate the objects in the images or videos and also naming the specific objects detected. </a:t>
            </a:r>
            <a:endParaRPr lang="en-US" sz="2000" b="1" dirty="0"/>
          </a:p>
          <a:p>
            <a:r>
              <a:rPr lang="en-IN" sz="2000" b="1" dirty="0" err="1"/>
              <a:t>OpenCv</a:t>
            </a:r>
            <a:r>
              <a:rPr lang="en-IN" sz="2000" b="1" dirty="0"/>
              <a:t> (Python) is used for the implementation of the project. </a:t>
            </a:r>
            <a:r>
              <a:rPr lang="en-IN" sz="2000" b="1" dirty="0" err="1"/>
              <a:t>NumPy</a:t>
            </a:r>
            <a:r>
              <a:rPr lang="en-IN" sz="2000" b="1" dirty="0"/>
              <a:t> library is also required for the same. Also, an </a:t>
            </a:r>
            <a:r>
              <a:rPr lang="en-IN" sz="2000" b="1" dirty="0" err="1"/>
              <a:t>OpenCv</a:t>
            </a:r>
            <a:r>
              <a:rPr lang="en-IN" sz="2000" b="1" dirty="0"/>
              <a:t> algorithm i.e. </a:t>
            </a:r>
            <a:r>
              <a:rPr lang="en-IN" sz="2000" b="1" dirty="0" err="1"/>
              <a:t>Haar</a:t>
            </a:r>
            <a:r>
              <a:rPr lang="en-IN" sz="2000" b="1" dirty="0"/>
              <a:t> Cascade is used and </a:t>
            </a:r>
            <a:r>
              <a:rPr lang="en-IN" sz="2000" b="1" dirty="0" err="1"/>
              <a:t>Haar</a:t>
            </a:r>
            <a:r>
              <a:rPr lang="en-IN" sz="2000" b="1" dirty="0"/>
              <a:t> like features are emphasized.  </a:t>
            </a:r>
            <a:endParaRPr lang="en-US" sz="2000" b="1" dirty="0"/>
          </a:p>
          <a:p>
            <a:endParaRPr lang="en-IN" sz="2000" b="1" dirty="0" smtClean="0"/>
          </a:p>
        </p:txBody>
      </p:sp>
    </p:spTree>
    <p:extLst>
      <p:ext uri="{BB962C8B-B14F-4D97-AF65-F5344CB8AC3E}">
        <p14:creationId xmlns:p14="http://schemas.microsoft.com/office/powerpoint/2010/main" val="400123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7423F-66EE-4A69-ABEB-0D8E62C3DCF9}"/>
              </a:ext>
            </a:extLst>
          </p:cNvPr>
          <p:cNvSpPr>
            <a:spLocks noGrp="1"/>
          </p:cNvSpPr>
          <p:nvPr>
            <p:ph type="title"/>
          </p:nvPr>
        </p:nvSpPr>
        <p:spPr>
          <a:xfrm>
            <a:off x="138546" y="571716"/>
            <a:ext cx="12192000" cy="564910"/>
          </a:xfrm>
        </p:spPr>
        <p:txBody>
          <a:bodyPr>
            <a:normAutofit fontScale="90000"/>
          </a:bodyPr>
          <a:lstStyle/>
          <a:p>
            <a:r>
              <a:rPr lang="en-US" b="1" u="sng" dirty="0" smtClean="0">
                <a:solidFill>
                  <a:schemeClr val="tx1"/>
                </a:solidFill>
              </a:rPr>
              <a:t>Problem Statement</a:t>
            </a:r>
            <a:endParaRPr lang="en-US" b="1" u="sng" dirty="0">
              <a:solidFill>
                <a:schemeClr val="tx1"/>
              </a:solidFill>
            </a:endParaRPr>
          </a:p>
        </p:txBody>
      </p:sp>
      <p:sp>
        <p:nvSpPr>
          <p:cNvPr id="4" name="TextBox 3"/>
          <p:cNvSpPr txBox="1"/>
          <p:nvPr/>
        </p:nvSpPr>
        <p:spPr>
          <a:xfrm>
            <a:off x="573206" y="1392072"/>
            <a:ext cx="11409528" cy="1323439"/>
          </a:xfrm>
          <a:prstGeom prst="rect">
            <a:avLst/>
          </a:prstGeom>
          <a:noFill/>
        </p:spPr>
        <p:txBody>
          <a:bodyPr wrap="square" rtlCol="0">
            <a:spAutoFit/>
          </a:bodyPr>
          <a:lstStyle/>
          <a:p>
            <a:r>
              <a:rPr lang="en-IN" sz="2000" b="1" dirty="0"/>
              <a:t>It is </a:t>
            </a:r>
            <a:r>
              <a:rPr lang="en-IN" sz="2000" b="1" dirty="0" smtClean="0"/>
              <a:t>not always </a:t>
            </a:r>
            <a:r>
              <a:rPr lang="en-IN" sz="2000" b="1" dirty="0"/>
              <a:t>possible for machine to identify an object and classify them according to different classes.</a:t>
            </a:r>
            <a:endParaRPr lang="en-US" sz="2000" b="1" dirty="0"/>
          </a:p>
          <a:p>
            <a:r>
              <a:rPr lang="en-IN" sz="2000" b="1" dirty="0"/>
              <a:t>Hence, the aim of this project is to identify and locate the objects in the images or videos and also naming the specific objects detected.</a:t>
            </a:r>
            <a:endParaRPr lang="en-US" sz="2000" b="1" dirty="0"/>
          </a:p>
          <a:p>
            <a:endParaRPr lang="en-US" sz="2000" b="1" dirty="0"/>
          </a:p>
        </p:txBody>
      </p:sp>
    </p:spTree>
    <p:extLst>
      <p:ext uri="{BB962C8B-B14F-4D97-AF65-F5344CB8AC3E}">
        <p14:creationId xmlns:p14="http://schemas.microsoft.com/office/powerpoint/2010/main" val="329144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4626"/>
            <a:ext cx="12192000" cy="1643356"/>
          </a:xfrm>
        </p:spPr>
        <p:txBody>
          <a:bodyPr>
            <a:normAutofit/>
          </a:bodyPr>
          <a:lstStyle/>
          <a:p>
            <a:r>
              <a:rPr lang="en-IN" b="1" u="sng" dirty="0" smtClean="0">
                <a:solidFill>
                  <a:schemeClr val="tx1"/>
                </a:solidFill>
              </a:rPr>
              <a:t>Abstract</a:t>
            </a:r>
            <a:r>
              <a:rPr lang="en-IN" b="1" dirty="0" smtClean="0">
                <a:solidFill>
                  <a:schemeClr val="tx1"/>
                </a:solidFill>
              </a:rPr>
              <a:t/>
            </a:r>
            <a:br>
              <a:rPr lang="en-IN" b="1" dirty="0" smtClean="0">
                <a:solidFill>
                  <a:schemeClr val="tx1"/>
                </a:solidFill>
              </a:rPr>
            </a:br>
            <a:endParaRPr lang="en-IN" b="1" dirty="0">
              <a:solidFill>
                <a:schemeClr val="tx1"/>
              </a:solidFill>
            </a:endParaRPr>
          </a:p>
        </p:txBody>
      </p:sp>
      <p:sp>
        <p:nvSpPr>
          <p:cNvPr id="3" name="TextBox 2"/>
          <p:cNvSpPr txBox="1"/>
          <p:nvPr/>
        </p:nvSpPr>
        <p:spPr>
          <a:xfrm>
            <a:off x="614149" y="1296537"/>
            <a:ext cx="11341290" cy="2862322"/>
          </a:xfrm>
          <a:prstGeom prst="rect">
            <a:avLst/>
          </a:prstGeom>
          <a:noFill/>
        </p:spPr>
        <p:txBody>
          <a:bodyPr wrap="square" rtlCol="0">
            <a:spAutoFit/>
          </a:bodyPr>
          <a:lstStyle/>
          <a:p>
            <a:r>
              <a:rPr lang="en-IN" sz="2000" b="1" dirty="0"/>
              <a:t>With the tremendous increase in the amount of images that are being produced daily, there was a need for the development of a robust and efficient object detection system. Object recognition is the process by which objects are detected within images and videos.  </a:t>
            </a:r>
            <a:endParaRPr lang="en-US" sz="2000" b="1" dirty="0"/>
          </a:p>
          <a:p>
            <a:r>
              <a:rPr lang="en-IN" sz="2000" b="1" dirty="0"/>
              <a:t>Object detection can be used for various purposes including retrieval and surveillance. In this study, various basic concepts used in object detection are described while making use of </a:t>
            </a:r>
            <a:r>
              <a:rPr lang="en-IN" sz="2000" b="1" dirty="0" err="1"/>
              <a:t>OpenCV</a:t>
            </a:r>
            <a:r>
              <a:rPr lang="en-IN" sz="2000" b="1" dirty="0"/>
              <a:t> library of python 2.7, improving the efficiency and accuracy of object detection are presented.  </a:t>
            </a:r>
            <a:endParaRPr lang="en-US" sz="2000" b="1" dirty="0"/>
          </a:p>
          <a:p>
            <a:endParaRPr lang="en-IN" sz="2000" b="1" dirty="0" smtClean="0"/>
          </a:p>
          <a:p>
            <a:r>
              <a:rPr lang="en-IN" sz="2000" b="1" dirty="0" smtClean="0"/>
              <a:t>Keywords</a:t>
            </a:r>
            <a:r>
              <a:rPr lang="en-IN" sz="2000" b="1" dirty="0"/>
              <a:t>:​ </a:t>
            </a:r>
            <a:r>
              <a:rPr lang="en-IN" sz="2000" b="1" i="1" dirty="0"/>
              <a:t>Object Detection, Python, </a:t>
            </a:r>
            <a:r>
              <a:rPr lang="en-IN" sz="2000" b="1" i="1" dirty="0" err="1"/>
              <a:t>OpenCV</a:t>
            </a:r>
            <a:r>
              <a:rPr lang="en-IN" sz="2000" b="1" i="1" dirty="0"/>
              <a:t>, </a:t>
            </a:r>
            <a:r>
              <a:rPr lang="en-IN" sz="2000" b="1" i="1" dirty="0" err="1"/>
              <a:t>NumPy</a:t>
            </a:r>
            <a:r>
              <a:rPr lang="en-IN" sz="2000" b="1" i="1" dirty="0"/>
              <a:t>, </a:t>
            </a:r>
            <a:r>
              <a:rPr lang="en-IN" sz="2000" b="1" i="1" dirty="0" err="1"/>
              <a:t>Haar</a:t>
            </a:r>
            <a:r>
              <a:rPr lang="en-IN" sz="2000" b="1" i="1" dirty="0"/>
              <a:t> Cascade </a:t>
            </a:r>
            <a:endParaRPr lang="en-US" sz="2000" b="1" dirty="0"/>
          </a:p>
          <a:p>
            <a:pPr marL="342900" indent="-342900">
              <a:buFont typeface="Arial" panose="020B0604020202020204" pitchFamily="34" charset="0"/>
              <a:buChar char="•"/>
            </a:pPr>
            <a:endParaRPr lang="en-US" sz="2000" b="1" dirty="0"/>
          </a:p>
        </p:txBody>
      </p:sp>
    </p:spTree>
    <p:extLst>
      <p:ext uri="{BB962C8B-B14F-4D97-AF65-F5344CB8AC3E}">
        <p14:creationId xmlns:p14="http://schemas.microsoft.com/office/powerpoint/2010/main" val="108899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497080"/>
            <a:ext cx="12192000" cy="564910"/>
          </a:xfrm>
        </p:spPr>
        <p:txBody>
          <a:bodyPr>
            <a:normAutofit fontScale="90000"/>
          </a:bodyPr>
          <a:lstStyle/>
          <a:p>
            <a:r>
              <a:rPr lang="en-IN" b="1" u="sng" dirty="0" smtClean="0">
                <a:solidFill>
                  <a:schemeClr val="tx1"/>
                </a:solidFill>
              </a:rPr>
              <a:t>Objectives</a:t>
            </a:r>
            <a:endParaRPr lang="en-IN" b="1" u="sng" dirty="0">
              <a:solidFill>
                <a:schemeClr val="tx1"/>
              </a:solidFill>
            </a:endParaRPr>
          </a:p>
        </p:txBody>
      </p:sp>
      <p:sp>
        <p:nvSpPr>
          <p:cNvPr id="3" name="TextBox 2"/>
          <p:cNvSpPr txBox="1"/>
          <p:nvPr/>
        </p:nvSpPr>
        <p:spPr>
          <a:xfrm>
            <a:off x="614148" y="1405719"/>
            <a:ext cx="11273051" cy="1323439"/>
          </a:xfrm>
          <a:prstGeom prst="rect">
            <a:avLst/>
          </a:prstGeom>
          <a:noFill/>
        </p:spPr>
        <p:txBody>
          <a:bodyPr wrap="square" rtlCol="0">
            <a:spAutoFit/>
          </a:bodyPr>
          <a:lstStyle/>
          <a:p>
            <a:r>
              <a:rPr lang="en-US" sz="2000" b="1" dirty="0" smtClean="0"/>
              <a:t>The Main Objective of this research is provided as follows :-</a:t>
            </a:r>
          </a:p>
          <a:p>
            <a:r>
              <a:rPr lang="en-IN" sz="2000" b="1" i="1" dirty="0"/>
              <a:t>The aim of this project is to identify and locate the objects in the images or videos and also naming the specific objects detected</a:t>
            </a:r>
            <a:r>
              <a:rPr lang="en-IN" sz="2000" dirty="0"/>
              <a:t>.</a:t>
            </a:r>
            <a:endParaRPr lang="en-US" sz="2000" dirty="0"/>
          </a:p>
          <a:p>
            <a:endParaRPr lang="en-US" sz="2000" b="1" dirty="0"/>
          </a:p>
        </p:txBody>
      </p:sp>
    </p:spTree>
    <p:extLst>
      <p:ext uri="{BB962C8B-B14F-4D97-AF65-F5344CB8AC3E}">
        <p14:creationId xmlns:p14="http://schemas.microsoft.com/office/powerpoint/2010/main" val="222294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585572"/>
            <a:ext cx="12192000" cy="564910"/>
          </a:xfrm>
        </p:spPr>
        <p:txBody>
          <a:bodyPr>
            <a:normAutofit fontScale="90000"/>
          </a:bodyPr>
          <a:lstStyle/>
          <a:p>
            <a:r>
              <a:rPr lang="en-IN" b="1" u="sng" dirty="0" smtClean="0">
                <a:solidFill>
                  <a:schemeClr val="tx1"/>
                </a:solidFill>
              </a:rPr>
              <a:t>Software/ Hardware Requirement </a:t>
            </a:r>
            <a:endParaRPr lang="en-IN" b="1" u="sng" dirty="0">
              <a:solidFill>
                <a:schemeClr val="tx1"/>
              </a:solidFill>
            </a:endParaRPr>
          </a:p>
        </p:txBody>
      </p:sp>
      <p:sp>
        <p:nvSpPr>
          <p:cNvPr id="3" name="TextBox 2"/>
          <p:cNvSpPr txBox="1"/>
          <p:nvPr/>
        </p:nvSpPr>
        <p:spPr>
          <a:xfrm>
            <a:off x="805218" y="1364776"/>
            <a:ext cx="10918209" cy="2246769"/>
          </a:xfrm>
          <a:prstGeom prst="rect">
            <a:avLst/>
          </a:prstGeom>
          <a:noFill/>
        </p:spPr>
        <p:txBody>
          <a:bodyPr wrap="square" rtlCol="0">
            <a:spAutoFit/>
          </a:bodyPr>
          <a:lstStyle/>
          <a:p>
            <a:pPr lvl="0"/>
            <a:r>
              <a:rPr lang="en-IN" sz="2000" b="1" u="sng" dirty="0"/>
              <a:t>Operating System: </a:t>
            </a:r>
            <a:r>
              <a:rPr lang="en-IN" sz="2000" b="1" dirty="0"/>
              <a:t>Windows 10</a:t>
            </a:r>
            <a:endParaRPr lang="en-US" sz="2000" b="1" dirty="0"/>
          </a:p>
          <a:p>
            <a:pPr lvl="0"/>
            <a:r>
              <a:rPr lang="en-IN" sz="2000" b="1" u="sng" dirty="0"/>
              <a:t>Minimum Hardware: </a:t>
            </a:r>
            <a:r>
              <a:rPr lang="en-IN" sz="2000" b="1" dirty="0"/>
              <a:t>2 GB RAM, 1GB Free Hard Disk Storage, 32/64 –</a:t>
            </a:r>
            <a:r>
              <a:rPr lang="en-IN" sz="2000" b="1" u="sng" dirty="0"/>
              <a:t> </a:t>
            </a:r>
            <a:r>
              <a:rPr lang="en-IN" sz="2000" b="1" dirty="0"/>
              <a:t>Bit Processor (Intel i5)</a:t>
            </a:r>
            <a:endParaRPr lang="en-US" sz="2000" b="1" dirty="0"/>
          </a:p>
          <a:p>
            <a:pPr lvl="0"/>
            <a:r>
              <a:rPr lang="en-IN" sz="2000" b="1" u="sng" dirty="0"/>
              <a:t>Environment :</a:t>
            </a:r>
            <a:r>
              <a:rPr lang="en-IN" sz="2000" b="1" dirty="0"/>
              <a:t> </a:t>
            </a:r>
            <a:r>
              <a:rPr lang="en-IN" sz="2000" b="1" dirty="0" err="1"/>
              <a:t>Jupyter</a:t>
            </a:r>
            <a:r>
              <a:rPr lang="en-IN" sz="2000" b="1" dirty="0"/>
              <a:t> Notebook (For Python)</a:t>
            </a:r>
            <a:endParaRPr lang="en-US" sz="2000" b="1" dirty="0"/>
          </a:p>
          <a:p>
            <a:pPr lvl="0"/>
            <a:r>
              <a:rPr lang="en-IN" sz="2000" b="1" u="sng" dirty="0"/>
              <a:t>Programming Language to be used:</a:t>
            </a:r>
            <a:r>
              <a:rPr lang="en-IN" sz="2000" b="1" dirty="0"/>
              <a:t> Python 3.6</a:t>
            </a:r>
            <a:endParaRPr lang="en-US" sz="2000" b="1" dirty="0"/>
          </a:p>
          <a:p>
            <a:pPr lvl="0"/>
            <a:r>
              <a:rPr lang="en-IN" sz="2000" b="1" u="sng" dirty="0"/>
              <a:t>Libraries:</a:t>
            </a:r>
            <a:r>
              <a:rPr lang="en-IN" sz="2000" b="1" dirty="0"/>
              <a:t> CV2, </a:t>
            </a:r>
            <a:r>
              <a:rPr lang="en-IN" sz="2000" b="1" dirty="0" err="1"/>
              <a:t>NumPy</a:t>
            </a:r>
            <a:endParaRPr lang="en-US" sz="2000" b="1" dirty="0"/>
          </a:p>
          <a:p>
            <a:pPr lvl="0"/>
            <a:r>
              <a:rPr lang="en-IN" sz="2000" b="1" u="sng" dirty="0"/>
              <a:t>Dataset to be used:</a:t>
            </a:r>
            <a:r>
              <a:rPr lang="en-IN" sz="2000" b="1" dirty="0"/>
              <a:t> COCO Dataset</a:t>
            </a:r>
            <a:endParaRPr lang="en-US" sz="2000" b="1" dirty="0"/>
          </a:p>
          <a:p>
            <a:endParaRPr lang="en-US" sz="2000" b="1" dirty="0" smtClean="0"/>
          </a:p>
        </p:txBody>
      </p:sp>
    </p:spTree>
    <p:extLst>
      <p:ext uri="{BB962C8B-B14F-4D97-AF65-F5344CB8AC3E}">
        <p14:creationId xmlns:p14="http://schemas.microsoft.com/office/powerpoint/2010/main" val="240871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0" y="186916"/>
            <a:ext cx="11568546" cy="564910"/>
          </a:xfrm>
        </p:spPr>
        <p:txBody>
          <a:bodyPr>
            <a:normAutofit fontScale="90000"/>
          </a:bodyPr>
          <a:lstStyle/>
          <a:p>
            <a:r>
              <a:rPr lang="en-IN" b="1" u="sng" dirty="0" smtClean="0">
                <a:solidFill>
                  <a:schemeClr val="tx1"/>
                </a:solidFill>
              </a:rPr>
              <a:t>Research Methodology </a:t>
            </a:r>
            <a:endParaRPr lang="en-IN" b="1" u="sng" dirty="0">
              <a:solidFill>
                <a:schemeClr val="tx1"/>
              </a:solidFill>
            </a:endParaRPr>
          </a:p>
        </p:txBody>
      </p:sp>
      <p:sp>
        <p:nvSpPr>
          <p:cNvPr id="4" name="TextBox 3"/>
          <p:cNvSpPr txBox="1"/>
          <p:nvPr/>
        </p:nvSpPr>
        <p:spPr>
          <a:xfrm>
            <a:off x="532263" y="1009934"/>
            <a:ext cx="11436824" cy="4185761"/>
          </a:xfrm>
          <a:prstGeom prst="rect">
            <a:avLst/>
          </a:prstGeom>
          <a:noFill/>
        </p:spPr>
        <p:txBody>
          <a:bodyPr wrap="square" rtlCol="0">
            <a:spAutoFit/>
          </a:bodyPr>
          <a:lstStyle/>
          <a:p>
            <a:r>
              <a:rPr lang="en-IN" b="1" u="sng" dirty="0"/>
              <a:t>IMPLEMENTATION OF OBJECT DETECTION </a:t>
            </a:r>
            <a:endParaRPr lang="en-US" b="1" dirty="0"/>
          </a:p>
          <a:p>
            <a:r>
              <a:rPr lang="en-IN" b="1" dirty="0"/>
              <a:t>In Object Detection, a particular object will be detected from whole image. For example, from an image, consisting of several animals, we want to find particularly image of a cat, then a set of images of cat will be stored and image detector will be trained. It is a part of computer vision. </a:t>
            </a:r>
            <a:endParaRPr lang="en-US" b="1" dirty="0"/>
          </a:p>
          <a:p>
            <a:r>
              <a:rPr lang="en-IN" b="1" dirty="0"/>
              <a:t> </a:t>
            </a:r>
            <a:endParaRPr lang="en-US" b="1" dirty="0"/>
          </a:p>
          <a:p>
            <a:r>
              <a:rPr lang="en-IN" b="1" u="sng" dirty="0"/>
              <a:t>Selecting a Model</a:t>
            </a:r>
            <a:endParaRPr lang="en-US" b="1" dirty="0"/>
          </a:p>
          <a:p>
            <a:r>
              <a:rPr lang="en-IN" b="1" dirty="0"/>
              <a:t> </a:t>
            </a:r>
            <a:endParaRPr lang="en-US" b="1" dirty="0"/>
          </a:p>
          <a:p>
            <a:r>
              <a:rPr lang="en-IN" b="1" dirty="0"/>
              <a:t>The default model in the notebook is the simplest (and fastest) pre-trained model offered by Tensor Flow. Looking at the table below, you can see there are many other models available. </a:t>
            </a:r>
            <a:r>
              <a:rPr lang="en-IN" b="1" dirty="0" err="1"/>
              <a:t>mAP</a:t>
            </a:r>
            <a:r>
              <a:rPr lang="en-IN" b="1" dirty="0"/>
              <a:t> stands for mean average precision, which indicates how well the model performed on the COCO dataset. Generally models that take longer to compute perform better</a:t>
            </a:r>
            <a:r>
              <a:rPr lang="en-IN" b="1" dirty="0" smtClean="0"/>
              <a:t>.</a:t>
            </a:r>
          </a:p>
          <a:p>
            <a:pPr algn="ctr"/>
            <a:endParaRPr lang="en-US" b="1" dirty="0"/>
          </a:p>
          <a:p>
            <a:r>
              <a:rPr lang="en-IN" b="1" dirty="0"/>
              <a:t> </a:t>
            </a:r>
            <a:endParaRPr lang="en-US" b="1" dirty="0"/>
          </a:p>
          <a:p>
            <a:endParaRPr lang="en-US" dirty="0"/>
          </a:p>
        </p:txBody>
      </p:sp>
      <p:pic>
        <p:nvPicPr>
          <p:cNvPr id="5" name="Picture 4"/>
          <p:cNvPicPr/>
          <p:nvPr/>
        </p:nvPicPr>
        <p:blipFill>
          <a:blip r:embed="rId2"/>
          <a:stretch>
            <a:fillRect/>
          </a:stretch>
        </p:blipFill>
        <p:spPr>
          <a:xfrm>
            <a:off x="3748087" y="4303807"/>
            <a:ext cx="4695825" cy="13620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47912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8323</TotalTime>
  <Words>929</Words>
  <Application>Microsoft Office PowerPoint</Application>
  <PresentationFormat>Widescreen</PresentationFormat>
  <Paragraphs>96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PowerPoint Presentation</vt:lpstr>
      <vt:lpstr>Major Project-I  Object Detection &amp; Image Recognition using Python </vt:lpstr>
      <vt:lpstr>Table of Contents</vt:lpstr>
      <vt:lpstr>Introduction</vt:lpstr>
      <vt:lpstr>Problem Statement</vt:lpstr>
      <vt:lpstr>Abstract </vt:lpstr>
      <vt:lpstr>Objectives</vt:lpstr>
      <vt:lpstr>Software/ Hardware Requirement </vt:lpstr>
      <vt:lpstr>Research Methodology </vt:lpstr>
      <vt:lpstr>PowerPoint Presentation</vt:lpstr>
      <vt:lpstr>PERT Chart</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Paras Sharma</cp:lastModifiedBy>
  <cp:revision>655</cp:revision>
  <cp:lastPrinted>2017-08-16T11:40:20Z</cp:lastPrinted>
  <dcterms:created xsi:type="dcterms:W3CDTF">2017-08-14T08:34:40Z</dcterms:created>
  <dcterms:modified xsi:type="dcterms:W3CDTF">2019-09-14T08:04:44Z</dcterms:modified>
</cp:coreProperties>
</file>