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  <p:sldMasterId id="2147483662" r:id="rId3"/>
  </p:sldMasterIdLst>
  <p:notesMasterIdLst>
    <p:notesMasterId r:id="rId24"/>
  </p:notesMasterIdLst>
  <p:sldIdLst>
    <p:sldId id="256" r:id="rId4"/>
    <p:sldId id="261" r:id="rId5"/>
    <p:sldId id="262" r:id="rId6"/>
    <p:sldId id="269" r:id="rId7"/>
    <p:sldId id="278" r:id="rId8"/>
    <p:sldId id="266" r:id="rId9"/>
    <p:sldId id="286" r:id="rId10"/>
    <p:sldId id="295" r:id="rId11"/>
    <p:sldId id="297" r:id="rId12"/>
    <p:sldId id="257" r:id="rId13"/>
    <p:sldId id="291" r:id="rId14"/>
    <p:sldId id="259" r:id="rId15"/>
    <p:sldId id="258" r:id="rId16"/>
    <p:sldId id="282" r:id="rId17"/>
    <p:sldId id="296" r:id="rId18"/>
    <p:sldId id="267" r:id="rId19"/>
    <p:sldId id="280" r:id="rId20"/>
    <p:sldId id="279" r:id="rId21"/>
    <p:sldId id="264" r:id="rId22"/>
    <p:sldId id="27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17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422"/>
    <a:srgbClr val="EE8E00"/>
    <a:srgbClr val="025994"/>
    <a:srgbClr val="702222"/>
    <a:srgbClr val="E4E4E8"/>
    <a:srgbClr val="D7D8DD"/>
    <a:srgbClr val="E2E3E7"/>
    <a:srgbClr val="C8C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360" y="168"/>
      </p:cViewPr>
      <p:guideLst>
        <p:guide pos="381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B2387-CCF7-458B-85AA-C466F4A3DBEB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44AA9-3393-4C38-A708-1D8A0FA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383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84335" y="0"/>
            <a:ext cx="3907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1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85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4E104E3-BF02-4D3C-B56B-F336CC448B32}"/>
              </a:ext>
            </a:extLst>
          </p:cNvPr>
          <p:cNvSpPr/>
          <p:nvPr userDrawn="1"/>
        </p:nvSpPr>
        <p:spPr>
          <a:xfrm>
            <a:off x="0" y="6321425"/>
            <a:ext cx="12192000" cy="536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3" name="TextBox 33">
            <a:extLst>
              <a:ext uri="{FF2B5EF4-FFF2-40B4-BE49-F238E27FC236}">
                <a16:creationId xmlns:a16="http://schemas.microsoft.com/office/drawing/2014/main" id="{CE0CC7D9-CF2B-40CD-A825-17C070355CE0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798513" y="212725"/>
            <a:ext cx="4392612" cy="715963"/>
          </a:xfrm>
          <a:prstGeom prst="rect">
            <a:avLst/>
          </a:prstGeom>
          <a:noFill/>
        </p:spPr>
        <p:txBody>
          <a:bodyPr anchor="ctr"/>
          <a:lstStyle/>
          <a:p>
            <a:pPr algn="just" fontAlgn="auto">
              <a:lnSpc>
                <a:spcPct val="120000"/>
              </a:lnSpc>
              <a:defRPr/>
            </a:pPr>
            <a:r>
              <a:rPr lang="zh-CN" altLang="en-US" sz="2800" kern="0" spc="300" noProof="1">
                <a:latin typeface="+mn-lt"/>
                <a:ea typeface="+mn-ea"/>
                <a:cs typeface="Arial" pitchFamily="34" charset="0"/>
              </a:rPr>
              <a:t>这里输入你的标题文字</a:t>
            </a:r>
            <a:endParaRPr lang="en-US" altLang="zh-CN" sz="2800" kern="0" spc="300" noProof="1">
              <a:cs typeface="Arial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6A2AB5-B4A3-41CB-BC18-A82F8A9FF33D}"/>
              </a:ext>
            </a:extLst>
          </p:cNvPr>
          <p:cNvSpPr/>
          <p:nvPr userDrawn="1"/>
        </p:nvSpPr>
        <p:spPr>
          <a:xfrm>
            <a:off x="0" y="0"/>
            <a:ext cx="798513" cy="7985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KSO_Shape">
            <a:extLst>
              <a:ext uri="{FF2B5EF4-FFF2-40B4-BE49-F238E27FC236}">
                <a16:creationId xmlns:a16="http://schemas.microsoft.com/office/drawing/2014/main" id="{AB6A192B-8710-4680-9977-69EAF6B47E8D}"/>
              </a:ext>
            </a:extLst>
          </p:cNvPr>
          <p:cNvSpPr/>
          <p:nvPr userDrawn="1"/>
        </p:nvSpPr>
        <p:spPr bwMode="auto">
          <a:xfrm>
            <a:off x="180975" y="6400800"/>
            <a:ext cx="617538" cy="354013"/>
          </a:xfrm>
          <a:custGeom>
            <a:avLst/>
            <a:gdLst>
              <a:gd name="T0" fmla="*/ 23621 w 2560638"/>
              <a:gd name="T1" fmla="*/ 983903 h 1463675"/>
              <a:gd name="T2" fmla="*/ 1613286 w 2560638"/>
              <a:gd name="T3" fmla="*/ 959099 h 1463675"/>
              <a:gd name="T4" fmla="*/ 1236538 w 2560638"/>
              <a:gd name="T5" fmla="*/ 959099 h 1463675"/>
              <a:gd name="T6" fmla="*/ 884197 w 2560638"/>
              <a:gd name="T7" fmla="*/ 492542 h 1463675"/>
              <a:gd name="T8" fmla="*/ 598093 w 2560638"/>
              <a:gd name="T9" fmla="*/ 959099 h 1463675"/>
              <a:gd name="T10" fmla="*/ 75755 w 2560638"/>
              <a:gd name="T11" fmla="*/ 492542 h 1463675"/>
              <a:gd name="T12" fmla="*/ 1852838 w 2560638"/>
              <a:gd name="T13" fmla="*/ 448532 h 1463675"/>
              <a:gd name="T14" fmla="*/ 1842165 w 2560638"/>
              <a:gd name="T15" fmla="*/ 463626 h 1463675"/>
              <a:gd name="T16" fmla="*/ 1719434 w 2560638"/>
              <a:gd name="T17" fmla="*/ 464802 h 1463675"/>
              <a:gd name="T18" fmla="*/ 1706983 w 2560638"/>
              <a:gd name="T19" fmla="*/ 450101 h 1463675"/>
              <a:gd name="T20" fmla="*/ 1615248 w 2560638"/>
              <a:gd name="T21" fmla="*/ 453629 h 1463675"/>
              <a:gd name="T22" fmla="*/ 1597461 w 2560638"/>
              <a:gd name="T23" fmla="*/ 467547 h 1463675"/>
              <a:gd name="T24" fmla="*/ 1477892 w 2560638"/>
              <a:gd name="T25" fmla="*/ 461078 h 1463675"/>
              <a:gd name="T26" fmla="*/ 1470381 w 2560638"/>
              <a:gd name="T27" fmla="*/ 422854 h 1463675"/>
              <a:gd name="T28" fmla="*/ 1376078 w 2560638"/>
              <a:gd name="T29" fmla="*/ 458334 h 1463675"/>
              <a:gd name="T30" fmla="*/ 1258287 w 2560638"/>
              <a:gd name="T31" fmla="*/ 468919 h 1463675"/>
              <a:gd name="T32" fmla="*/ 1237535 w 2560638"/>
              <a:gd name="T33" fmla="*/ 456962 h 1463675"/>
              <a:gd name="T34" fmla="*/ 1144417 w 2560638"/>
              <a:gd name="T35" fmla="*/ 448532 h 1463675"/>
              <a:gd name="T36" fmla="*/ 1135154 w 2560638"/>
              <a:gd name="T37" fmla="*/ 462450 h 1463675"/>
              <a:gd name="T38" fmla="*/ 1013146 w 2560638"/>
              <a:gd name="T39" fmla="*/ 465783 h 1463675"/>
              <a:gd name="T40" fmla="*/ 999153 w 2560638"/>
              <a:gd name="T41" fmla="*/ 452061 h 1463675"/>
              <a:gd name="T42" fmla="*/ 907029 w 2560638"/>
              <a:gd name="T43" fmla="*/ 452061 h 1463675"/>
              <a:gd name="T44" fmla="*/ 893035 w 2560638"/>
              <a:gd name="T45" fmla="*/ 465783 h 1463675"/>
              <a:gd name="T46" fmla="*/ 771225 w 2560638"/>
              <a:gd name="T47" fmla="*/ 462450 h 1463675"/>
              <a:gd name="T48" fmla="*/ 761764 w 2560638"/>
              <a:gd name="T49" fmla="*/ 448532 h 1463675"/>
              <a:gd name="T50" fmla="*/ 668261 w 2560638"/>
              <a:gd name="T51" fmla="*/ 456962 h 1463675"/>
              <a:gd name="T52" fmla="*/ 647762 w 2560638"/>
              <a:gd name="T53" fmla="*/ 468919 h 1463675"/>
              <a:gd name="T54" fmla="*/ 530288 w 2560638"/>
              <a:gd name="T55" fmla="*/ 458334 h 1463675"/>
              <a:gd name="T56" fmla="*/ 435800 w 2560638"/>
              <a:gd name="T57" fmla="*/ 422854 h 1463675"/>
              <a:gd name="T58" fmla="*/ 428113 w 2560638"/>
              <a:gd name="T59" fmla="*/ 461078 h 1463675"/>
              <a:gd name="T60" fmla="*/ 308866 w 2560638"/>
              <a:gd name="T61" fmla="*/ 467547 h 1463675"/>
              <a:gd name="T62" fmla="*/ 291126 w 2560638"/>
              <a:gd name="T63" fmla="*/ 453629 h 1463675"/>
              <a:gd name="T64" fmla="*/ 197826 w 2560638"/>
              <a:gd name="T65" fmla="*/ 450101 h 1463675"/>
              <a:gd name="T66" fmla="*/ 185688 w 2560638"/>
              <a:gd name="T67" fmla="*/ 464802 h 1463675"/>
              <a:gd name="T68" fmla="*/ 64110 w 2560638"/>
              <a:gd name="T69" fmla="*/ 463626 h 1463675"/>
              <a:gd name="T70" fmla="*/ 53342 w 2560638"/>
              <a:gd name="T71" fmla="*/ 448532 h 1463675"/>
              <a:gd name="T72" fmla="*/ 1841224 w 2560638"/>
              <a:gd name="T73" fmla="*/ 336630 h 1463675"/>
              <a:gd name="T74" fmla="*/ 1753828 w 2560638"/>
              <a:gd name="T75" fmla="*/ 336630 h 1463675"/>
              <a:gd name="T76" fmla="*/ 1665252 w 2560638"/>
              <a:gd name="T77" fmla="*/ 336630 h 1463675"/>
              <a:gd name="T78" fmla="*/ 1577855 w 2560638"/>
              <a:gd name="T79" fmla="*/ 336630 h 1463675"/>
              <a:gd name="T80" fmla="*/ 1490459 w 2560638"/>
              <a:gd name="T81" fmla="*/ 336630 h 1463675"/>
              <a:gd name="T82" fmla="*/ 1401882 w 2560638"/>
              <a:gd name="T83" fmla="*/ 336630 h 1463675"/>
              <a:gd name="T84" fmla="*/ 1314486 w 2560638"/>
              <a:gd name="T85" fmla="*/ 336630 h 1463675"/>
              <a:gd name="T86" fmla="*/ 1225909 w 2560638"/>
              <a:gd name="T87" fmla="*/ 336630 h 1463675"/>
              <a:gd name="T88" fmla="*/ 1138513 w 2560638"/>
              <a:gd name="T89" fmla="*/ 336630 h 1463675"/>
              <a:gd name="T90" fmla="*/ 1051116 w 2560638"/>
              <a:gd name="T91" fmla="*/ 336630 h 1463675"/>
              <a:gd name="T92" fmla="*/ 962539 w 2560638"/>
              <a:gd name="T93" fmla="*/ 336630 h 1463675"/>
              <a:gd name="T94" fmla="*/ 875143 w 2560638"/>
              <a:gd name="T95" fmla="*/ 336630 h 1463675"/>
              <a:gd name="T96" fmla="*/ 787747 w 2560638"/>
              <a:gd name="T97" fmla="*/ 336630 h 1463675"/>
              <a:gd name="T98" fmla="*/ 699170 w 2560638"/>
              <a:gd name="T99" fmla="*/ 336630 h 1463675"/>
              <a:gd name="T100" fmla="*/ 611774 w 2560638"/>
              <a:gd name="T101" fmla="*/ 336630 h 1463675"/>
              <a:gd name="T102" fmla="*/ 523196 w 2560638"/>
              <a:gd name="T103" fmla="*/ 336630 h 1463675"/>
              <a:gd name="T104" fmla="*/ 435800 w 2560638"/>
              <a:gd name="T105" fmla="*/ 336630 h 1463675"/>
              <a:gd name="T106" fmla="*/ 348404 w 2560638"/>
              <a:gd name="T107" fmla="*/ 336630 h 1463675"/>
              <a:gd name="T108" fmla="*/ 259827 w 2560638"/>
              <a:gd name="T109" fmla="*/ 336630 h 1463675"/>
              <a:gd name="T110" fmla="*/ 172431 w 2560638"/>
              <a:gd name="T111" fmla="*/ 336630 h 1463675"/>
              <a:gd name="T112" fmla="*/ 85035 w 2560638"/>
              <a:gd name="T113" fmla="*/ 336630 h 146367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560638" h="1463675">
                <a:moveTo>
                  <a:pt x="0" y="1403350"/>
                </a:moveTo>
                <a:lnTo>
                  <a:pt x="2560638" y="1403350"/>
                </a:lnTo>
                <a:lnTo>
                  <a:pt x="2560638" y="1463675"/>
                </a:lnTo>
                <a:lnTo>
                  <a:pt x="0" y="1463675"/>
                </a:lnTo>
                <a:lnTo>
                  <a:pt x="0" y="1403350"/>
                </a:lnTo>
                <a:close/>
                <a:moveTo>
                  <a:pt x="31750" y="1322388"/>
                </a:moveTo>
                <a:lnTo>
                  <a:pt x="2530475" y="1322388"/>
                </a:lnTo>
                <a:lnTo>
                  <a:pt x="2530475" y="1371601"/>
                </a:lnTo>
                <a:lnTo>
                  <a:pt x="31750" y="1371601"/>
                </a:lnTo>
                <a:lnTo>
                  <a:pt x="31750" y="1322388"/>
                </a:lnTo>
                <a:close/>
                <a:moveTo>
                  <a:pt x="2324404" y="661988"/>
                </a:moveTo>
                <a:lnTo>
                  <a:pt x="2458736" y="661988"/>
                </a:lnTo>
                <a:lnTo>
                  <a:pt x="2486026" y="1289051"/>
                </a:lnTo>
                <a:lnTo>
                  <a:pt x="2391702" y="1289051"/>
                </a:lnTo>
                <a:lnTo>
                  <a:pt x="2391172" y="1289051"/>
                </a:lnTo>
                <a:lnTo>
                  <a:pt x="2297113" y="1289051"/>
                </a:lnTo>
                <a:lnTo>
                  <a:pt x="2324404" y="661988"/>
                </a:lnTo>
                <a:close/>
                <a:moveTo>
                  <a:pt x="2007130" y="661988"/>
                </a:moveTo>
                <a:lnTo>
                  <a:pt x="2141274" y="661988"/>
                </a:lnTo>
                <a:lnTo>
                  <a:pt x="2168526" y="1289051"/>
                </a:lnTo>
                <a:lnTo>
                  <a:pt x="2074070" y="1289051"/>
                </a:lnTo>
                <a:lnTo>
                  <a:pt x="2073805" y="1289051"/>
                </a:lnTo>
                <a:lnTo>
                  <a:pt x="1979613" y="1289051"/>
                </a:lnTo>
                <a:lnTo>
                  <a:pt x="2007130" y="661988"/>
                </a:lnTo>
                <a:close/>
                <a:moveTo>
                  <a:pt x="1689630" y="661988"/>
                </a:moveTo>
                <a:lnTo>
                  <a:pt x="1823774" y="661988"/>
                </a:lnTo>
                <a:lnTo>
                  <a:pt x="1851026" y="1289051"/>
                </a:lnTo>
                <a:lnTo>
                  <a:pt x="1756570" y="1289051"/>
                </a:lnTo>
                <a:lnTo>
                  <a:pt x="1756305" y="1289051"/>
                </a:lnTo>
                <a:lnTo>
                  <a:pt x="1662113" y="1289051"/>
                </a:lnTo>
                <a:lnTo>
                  <a:pt x="1689630" y="661988"/>
                </a:lnTo>
                <a:close/>
                <a:moveTo>
                  <a:pt x="1372130" y="661988"/>
                </a:moveTo>
                <a:lnTo>
                  <a:pt x="1506009" y="661988"/>
                </a:lnTo>
                <a:lnTo>
                  <a:pt x="1533526" y="1289051"/>
                </a:lnTo>
                <a:lnTo>
                  <a:pt x="1439070" y="1289051"/>
                </a:lnTo>
                <a:lnTo>
                  <a:pt x="1438805" y="1289051"/>
                </a:lnTo>
                <a:lnTo>
                  <a:pt x="1344613" y="1289051"/>
                </a:lnTo>
                <a:lnTo>
                  <a:pt x="1372130" y="661988"/>
                </a:lnTo>
                <a:close/>
                <a:moveTo>
                  <a:pt x="1054630" y="661988"/>
                </a:moveTo>
                <a:lnTo>
                  <a:pt x="1188509" y="661988"/>
                </a:lnTo>
                <a:lnTo>
                  <a:pt x="1216026" y="1289051"/>
                </a:lnTo>
                <a:lnTo>
                  <a:pt x="1121570" y="1289051"/>
                </a:lnTo>
                <a:lnTo>
                  <a:pt x="1121305" y="1289051"/>
                </a:lnTo>
                <a:lnTo>
                  <a:pt x="1027113" y="1289051"/>
                </a:lnTo>
                <a:lnTo>
                  <a:pt x="1054630" y="661988"/>
                </a:lnTo>
                <a:close/>
                <a:moveTo>
                  <a:pt x="737355" y="661988"/>
                </a:moveTo>
                <a:lnTo>
                  <a:pt x="871048" y="661988"/>
                </a:lnTo>
                <a:lnTo>
                  <a:pt x="898526" y="1289051"/>
                </a:lnTo>
                <a:lnTo>
                  <a:pt x="804201" y="1289051"/>
                </a:lnTo>
                <a:lnTo>
                  <a:pt x="803937" y="1289051"/>
                </a:lnTo>
                <a:lnTo>
                  <a:pt x="709613" y="1289051"/>
                </a:lnTo>
                <a:lnTo>
                  <a:pt x="737355" y="661988"/>
                </a:lnTo>
                <a:close/>
                <a:moveTo>
                  <a:pt x="419327" y="661988"/>
                </a:moveTo>
                <a:lnTo>
                  <a:pt x="553548" y="661988"/>
                </a:lnTo>
                <a:lnTo>
                  <a:pt x="581026" y="1289051"/>
                </a:lnTo>
                <a:lnTo>
                  <a:pt x="486701" y="1289051"/>
                </a:lnTo>
                <a:lnTo>
                  <a:pt x="486437" y="1289051"/>
                </a:lnTo>
                <a:lnTo>
                  <a:pt x="392113" y="1289051"/>
                </a:lnTo>
                <a:lnTo>
                  <a:pt x="419327" y="661988"/>
                </a:lnTo>
                <a:close/>
                <a:moveTo>
                  <a:pt x="101827" y="661988"/>
                </a:moveTo>
                <a:lnTo>
                  <a:pt x="235783" y="661988"/>
                </a:lnTo>
                <a:lnTo>
                  <a:pt x="263526" y="1289051"/>
                </a:lnTo>
                <a:lnTo>
                  <a:pt x="169201" y="1289051"/>
                </a:lnTo>
                <a:lnTo>
                  <a:pt x="168937" y="1289051"/>
                </a:lnTo>
                <a:lnTo>
                  <a:pt x="74613" y="1289051"/>
                </a:lnTo>
                <a:lnTo>
                  <a:pt x="101827" y="661988"/>
                </a:lnTo>
                <a:close/>
                <a:moveTo>
                  <a:pt x="2293938" y="568325"/>
                </a:moveTo>
                <a:lnTo>
                  <a:pt x="2490788" y="568325"/>
                </a:lnTo>
                <a:lnTo>
                  <a:pt x="2490788" y="602838"/>
                </a:lnTo>
                <a:lnTo>
                  <a:pt x="2490523" y="602838"/>
                </a:lnTo>
                <a:lnTo>
                  <a:pt x="2490257" y="604946"/>
                </a:lnTo>
                <a:lnTo>
                  <a:pt x="2489726" y="607580"/>
                </a:lnTo>
                <a:lnTo>
                  <a:pt x="2488663" y="609688"/>
                </a:lnTo>
                <a:lnTo>
                  <a:pt x="2487335" y="611796"/>
                </a:lnTo>
                <a:lnTo>
                  <a:pt x="2486272" y="614167"/>
                </a:lnTo>
                <a:lnTo>
                  <a:pt x="2484678" y="616011"/>
                </a:lnTo>
                <a:lnTo>
                  <a:pt x="2482819" y="617855"/>
                </a:lnTo>
                <a:lnTo>
                  <a:pt x="2480693" y="619699"/>
                </a:lnTo>
                <a:lnTo>
                  <a:pt x="2478568" y="621544"/>
                </a:lnTo>
                <a:lnTo>
                  <a:pt x="2476177" y="623124"/>
                </a:lnTo>
                <a:lnTo>
                  <a:pt x="2473521" y="624705"/>
                </a:lnTo>
                <a:lnTo>
                  <a:pt x="2470864" y="626023"/>
                </a:lnTo>
                <a:lnTo>
                  <a:pt x="2464754" y="628394"/>
                </a:lnTo>
                <a:lnTo>
                  <a:pt x="2458113" y="629974"/>
                </a:lnTo>
                <a:lnTo>
                  <a:pt x="2458113" y="630238"/>
                </a:lnTo>
                <a:lnTo>
                  <a:pt x="2326614" y="630238"/>
                </a:lnTo>
                <a:lnTo>
                  <a:pt x="2326614" y="629974"/>
                </a:lnTo>
                <a:lnTo>
                  <a:pt x="2319972" y="628394"/>
                </a:lnTo>
                <a:lnTo>
                  <a:pt x="2314128" y="626023"/>
                </a:lnTo>
                <a:lnTo>
                  <a:pt x="2311206" y="624705"/>
                </a:lnTo>
                <a:lnTo>
                  <a:pt x="2308549" y="623124"/>
                </a:lnTo>
                <a:lnTo>
                  <a:pt x="2306158" y="621544"/>
                </a:lnTo>
                <a:lnTo>
                  <a:pt x="2304033" y="619699"/>
                </a:lnTo>
                <a:lnTo>
                  <a:pt x="2302174" y="617855"/>
                </a:lnTo>
                <a:lnTo>
                  <a:pt x="2300048" y="616011"/>
                </a:lnTo>
                <a:lnTo>
                  <a:pt x="2298720" y="614167"/>
                </a:lnTo>
                <a:lnTo>
                  <a:pt x="2297392" y="611796"/>
                </a:lnTo>
                <a:lnTo>
                  <a:pt x="2296063" y="609688"/>
                </a:lnTo>
                <a:lnTo>
                  <a:pt x="2295001" y="607580"/>
                </a:lnTo>
                <a:lnTo>
                  <a:pt x="2294470" y="604946"/>
                </a:lnTo>
                <a:lnTo>
                  <a:pt x="2294204" y="602838"/>
                </a:lnTo>
                <a:lnTo>
                  <a:pt x="2293938" y="602838"/>
                </a:lnTo>
                <a:lnTo>
                  <a:pt x="2293938" y="568325"/>
                </a:lnTo>
                <a:close/>
                <a:moveTo>
                  <a:pt x="1976438" y="568325"/>
                </a:moveTo>
                <a:lnTo>
                  <a:pt x="2173288" y="568325"/>
                </a:lnTo>
                <a:lnTo>
                  <a:pt x="2173288" y="602838"/>
                </a:lnTo>
                <a:lnTo>
                  <a:pt x="2173023" y="602838"/>
                </a:lnTo>
                <a:lnTo>
                  <a:pt x="2172757" y="604946"/>
                </a:lnTo>
                <a:lnTo>
                  <a:pt x="2172226" y="607580"/>
                </a:lnTo>
                <a:lnTo>
                  <a:pt x="2171163" y="609688"/>
                </a:lnTo>
                <a:lnTo>
                  <a:pt x="2169835" y="611796"/>
                </a:lnTo>
                <a:lnTo>
                  <a:pt x="2168772" y="614167"/>
                </a:lnTo>
                <a:lnTo>
                  <a:pt x="2167178" y="616011"/>
                </a:lnTo>
                <a:lnTo>
                  <a:pt x="2165053" y="617855"/>
                </a:lnTo>
                <a:lnTo>
                  <a:pt x="2162928" y="619699"/>
                </a:lnTo>
                <a:lnTo>
                  <a:pt x="2160802" y="621544"/>
                </a:lnTo>
                <a:lnTo>
                  <a:pt x="2158677" y="623124"/>
                </a:lnTo>
                <a:lnTo>
                  <a:pt x="2155755" y="624705"/>
                </a:lnTo>
                <a:lnTo>
                  <a:pt x="2153098" y="626023"/>
                </a:lnTo>
                <a:lnTo>
                  <a:pt x="2147254" y="628394"/>
                </a:lnTo>
                <a:lnTo>
                  <a:pt x="2140613" y="629974"/>
                </a:lnTo>
                <a:lnTo>
                  <a:pt x="2140613" y="630238"/>
                </a:lnTo>
                <a:lnTo>
                  <a:pt x="2009114" y="630238"/>
                </a:lnTo>
                <a:lnTo>
                  <a:pt x="2009114" y="629974"/>
                </a:lnTo>
                <a:lnTo>
                  <a:pt x="2002472" y="628394"/>
                </a:lnTo>
                <a:lnTo>
                  <a:pt x="1996628" y="626023"/>
                </a:lnTo>
                <a:lnTo>
                  <a:pt x="1993706" y="624705"/>
                </a:lnTo>
                <a:lnTo>
                  <a:pt x="1991049" y="623124"/>
                </a:lnTo>
                <a:lnTo>
                  <a:pt x="1988658" y="621544"/>
                </a:lnTo>
                <a:lnTo>
                  <a:pt x="1986533" y="619699"/>
                </a:lnTo>
                <a:lnTo>
                  <a:pt x="1984408" y="617855"/>
                </a:lnTo>
                <a:lnTo>
                  <a:pt x="1982548" y="616011"/>
                </a:lnTo>
                <a:lnTo>
                  <a:pt x="1980954" y="614167"/>
                </a:lnTo>
                <a:lnTo>
                  <a:pt x="1979892" y="611796"/>
                </a:lnTo>
                <a:lnTo>
                  <a:pt x="1978563" y="609688"/>
                </a:lnTo>
                <a:lnTo>
                  <a:pt x="1977501" y="607580"/>
                </a:lnTo>
                <a:lnTo>
                  <a:pt x="1976970" y="604946"/>
                </a:lnTo>
                <a:lnTo>
                  <a:pt x="1976704" y="602838"/>
                </a:lnTo>
                <a:lnTo>
                  <a:pt x="1976438" y="602838"/>
                </a:lnTo>
                <a:lnTo>
                  <a:pt x="1976438" y="568325"/>
                </a:lnTo>
                <a:close/>
                <a:moveTo>
                  <a:pt x="1658938" y="568325"/>
                </a:moveTo>
                <a:lnTo>
                  <a:pt x="1855788" y="568325"/>
                </a:lnTo>
                <a:lnTo>
                  <a:pt x="1855788" y="602838"/>
                </a:lnTo>
                <a:lnTo>
                  <a:pt x="1855522" y="602838"/>
                </a:lnTo>
                <a:lnTo>
                  <a:pt x="1855257" y="604946"/>
                </a:lnTo>
                <a:lnTo>
                  <a:pt x="1854194" y="607580"/>
                </a:lnTo>
                <a:lnTo>
                  <a:pt x="1853663" y="609688"/>
                </a:lnTo>
                <a:lnTo>
                  <a:pt x="1852335" y="611796"/>
                </a:lnTo>
                <a:lnTo>
                  <a:pt x="1851006" y="614167"/>
                </a:lnTo>
                <a:lnTo>
                  <a:pt x="1849678" y="616011"/>
                </a:lnTo>
                <a:lnTo>
                  <a:pt x="1847553" y="617855"/>
                </a:lnTo>
                <a:lnTo>
                  <a:pt x="1845428" y="619699"/>
                </a:lnTo>
                <a:lnTo>
                  <a:pt x="1843302" y="621544"/>
                </a:lnTo>
                <a:lnTo>
                  <a:pt x="1841177" y="623124"/>
                </a:lnTo>
                <a:lnTo>
                  <a:pt x="1838255" y="624705"/>
                </a:lnTo>
                <a:lnTo>
                  <a:pt x="1835598" y="626023"/>
                </a:lnTo>
                <a:lnTo>
                  <a:pt x="1829754" y="628394"/>
                </a:lnTo>
                <a:lnTo>
                  <a:pt x="1823113" y="629974"/>
                </a:lnTo>
                <a:lnTo>
                  <a:pt x="1823113" y="630238"/>
                </a:lnTo>
                <a:lnTo>
                  <a:pt x="1691348" y="630238"/>
                </a:lnTo>
                <a:lnTo>
                  <a:pt x="1691348" y="629974"/>
                </a:lnTo>
                <a:lnTo>
                  <a:pt x="1684972" y="628394"/>
                </a:lnTo>
                <a:lnTo>
                  <a:pt x="1678862" y="626023"/>
                </a:lnTo>
                <a:lnTo>
                  <a:pt x="1676206" y="624705"/>
                </a:lnTo>
                <a:lnTo>
                  <a:pt x="1673549" y="623124"/>
                </a:lnTo>
                <a:lnTo>
                  <a:pt x="1671158" y="621544"/>
                </a:lnTo>
                <a:lnTo>
                  <a:pt x="1669033" y="619699"/>
                </a:lnTo>
                <a:lnTo>
                  <a:pt x="1666908" y="617855"/>
                </a:lnTo>
                <a:lnTo>
                  <a:pt x="1665048" y="616011"/>
                </a:lnTo>
                <a:lnTo>
                  <a:pt x="1663454" y="614167"/>
                </a:lnTo>
                <a:lnTo>
                  <a:pt x="1661860" y="611796"/>
                </a:lnTo>
                <a:lnTo>
                  <a:pt x="1661063" y="609688"/>
                </a:lnTo>
                <a:lnTo>
                  <a:pt x="1660001" y="607580"/>
                </a:lnTo>
                <a:lnTo>
                  <a:pt x="1659469" y="604946"/>
                </a:lnTo>
                <a:lnTo>
                  <a:pt x="1659204" y="602838"/>
                </a:lnTo>
                <a:lnTo>
                  <a:pt x="1658938" y="602838"/>
                </a:lnTo>
                <a:lnTo>
                  <a:pt x="1658938" y="568325"/>
                </a:lnTo>
                <a:close/>
                <a:moveTo>
                  <a:pt x="1341438" y="568325"/>
                </a:moveTo>
                <a:lnTo>
                  <a:pt x="1538288" y="568325"/>
                </a:lnTo>
                <a:lnTo>
                  <a:pt x="1538288" y="602838"/>
                </a:lnTo>
                <a:lnTo>
                  <a:pt x="1538023" y="602838"/>
                </a:lnTo>
                <a:lnTo>
                  <a:pt x="1537493" y="604946"/>
                </a:lnTo>
                <a:lnTo>
                  <a:pt x="1536698" y="607580"/>
                </a:lnTo>
                <a:lnTo>
                  <a:pt x="1536169" y="609688"/>
                </a:lnTo>
                <a:lnTo>
                  <a:pt x="1534844" y="611796"/>
                </a:lnTo>
                <a:lnTo>
                  <a:pt x="1533519" y="614167"/>
                </a:lnTo>
                <a:lnTo>
                  <a:pt x="1531665" y="616011"/>
                </a:lnTo>
                <a:lnTo>
                  <a:pt x="1530075" y="617855"/>
                </a:lnTo>
                <a:lnTo>
                  <a:pt x="1527955" y="619699"/>
                </a:lnTo>
                <a:lnTo>
                  <a:pt x="1525836" y="621544"/>
                </a:lnTo>
                <a:lnTo>
                  <a:pt x="1523187" y="623124"/>
                </a:lnTo>
                <a:lnTo>
                  <a:pt x="1520802" y="624705"/>
                </a:lnTo>
                <a:lnTo>
                  <a:pt x="1518153" y="626023"/>
                </a:lnTo>
                <a:lnTo>
                  <a:pt x="1512324" y="628394"/>
                </a:lnTo>
                <a:lnTo>
                  <a:pt x="1505701" y="629974"/>
                </a:lnTo>
                <a:lnTo>
                  <a:pt x="1505701" y="630238"/>
                </a:lnTo>
                <a:lnTo>
                  <a:pt x="1374291" y="630238"/>
                </a:lnTo>
                <a:lnTo>
                  <a:pt x="1374291" y="629974"/>
                </a:lnTo>
                <a:lnTo>
                  <a:pt x="1367932" y="628394"/>
                </a:lnTo>
                <a:lnTo>
                  <a:pt x="1361838" y="626023"/>
                </a:lnTo>
                <a:lnTo>
                  <a:pt x="1359189" y="624705"/>
                </a:lnTo>
                <a:lnTo>
                  <a:pt x="1356540" y="623124"/>
                </a:lnTo>
                <a:lnTo>
                  <a:pt x="1354155" y="621544"/>
                </a:lnTo>
                <a:lnTo>
                  <a:pt x="1351771" y="619699"/>
                </a:lnTo>
                <a:lnTo>
                  <a:pt x="1349916" y="617855"/>
                </a:lnTo>
                <a:lnTo>
                  <a:pt x="1348062" y="616011"/>
                </a:lnTo>
                <a:lnTo>
                  <a:pt x="1346472" y="614167"/>
                </a:lnTo>
                <a:lnTo>
                  <a:pt x="1344882" y="611796"/>
                </a:lnTo>
                <a:lnTo>
                  <a:pt x="1344088" y="609688"/>
                </a:lnTo>
                <a:lnTo>
                  <a:pt x="1343028" y="607580"/>
                </a:lnTo>
                <a:lnTo>
                  <a:pt x="1342498" y="604946"/>
                </a:lnTo>
                <a:lnTo>
                  <a:pt x="1342233" y="602838"/>
                </a:lnTo>
                <a:lnTo>
                  <a:pt x="1341438" y="602838"/>
                </a:lnTo>
                <a:lnTo>
                  <a:pt x="1341438" y="568325"/>
                </a:lnTo>
                <a:close/>
                <a:moveTo>
                  <a:pt x="1023938" y="568325"/>
                </a:moveTo>
                <a:lnTo>
                  <a:pt x="1220788" y="568325"/>
                </a:lnTo>
                <a:lnTo>
                  <a:pt x="1220788" y="602838"/>
                </a:lnTo>
                <a:lnTo>
                  <a:pt x="1220258" y="602838"/>
                </a:lnTo>
                <a:lnTo>
                  <a:pt x="1219993" y="604946"/>
                </a:lnTo>
                <a:lnTo>
                  <a:pt x="1219198" y="607580"/>
                </a:lnTo>
                <a:lnTo>
                  <a:pt x="1218404" y="609688"/>
                </a:lnTo>
                <a:lnTo>
                  <a:pt x="1217344" y="611796"/>
                </a:lnTo>
                <a:lnTo>
                  <a:pt x="1215754" y="614167"/>
                </a:lnTo>
                <a:lnTo>
                  <a:pt x="1214165" y="616011"/>
                </a:lnTo>
                <a:lnTo>
                  <a:pt x="1212575" y="617855"/>
                </a:lnTo>
                <a:lnTo>
                  <a:pt x="1210455" y="619699"/>
                </a:lnTo>
                <a:lnTo>
                  <a:pt x="1208336" y="621544"/>
                </a:lnTo>
                <a:lnTo>
                  <a:pt x="1205687" y="623124"/>
                </a:lnTo>
                <a:lnTo>
                  <a:pt x="1203302" y="624705"/>
                </a:lnTo>
                <a:lnTo>
                  <a:pt x="1200388" y="626023"/>
                </a:lnTo>
                <a:lnTo>
                  <a:pt x="1194559" y="628394"/>
                </a:lnTo>
                <a:lnTo>
                  <a:pt x="1188201" y="629974"/>
                </a:lnTo>
                <a:lnTo>
                  <a:pt x="1188201" y="630238"/>
                </a:lnTo>
                <a:lnTo>
                  <a:pt x="1056791" y="630238"/>
                </a:lnTo>
                <a:lnTo>
                  <a:pt x="1056791" y="629974"/>
                </a:lnTo>
                <a:lnTo>
                  <a:pt x="1050432" y="628394"/>
                </a:lnTo>
                <a:lnTo>
                  <a:pt x="1044338" y="626023"/>
                </a:lnTo>
                <a:lnTo>
                  <a:pt x="1041689" y="624705"/>
                </a:lnTo>
                <a:lnTo>
                  <a:pt x="1039040" y="623124"/>
                </a:lnTo>
                <a:lnTo>
                  <a:pt x="1036655" y="621544"/>
                </a:lnTo>
                <a:lnTo>
                  <a:pt x="1034271" y="619699"/>
                </a:lnTo>
                <a:lnTo>
                  <a:pt x="1032151" y="617855"/>
                </a:lnTo>
                <a:lnTo>
                  <a:pt x="1030562" y="616011"/>
                </a:lnTo>
                <a:lnTo>
                  <a:pt x="1028707" y="614167"/>
                </a:lnTo>
                <a:lnTo>
                  <a:pt x="1027382" y="611796"/>
                </a:lnTo>
                <a:lnTo>
                  <a:pt x="1026322" y="609688"/>
                </a:lnTo>
                <a:lnTo>
                  <a:pt x="1025528" y="607580"/>
                </a:lnTo>
                <a:lnTo>
                  <a:pt x="1024998" y="604946"/>
                </a:lnTo>
                <a:lnTo>
                  <a:pt x="1024468" y="602838"/>
                </a:lnTo>
                <a:lnTo>
                  <a:pt x="1023938" y="602838"/>
                </a:lnTo>
                <a:lnTo>
                  <a:pt x="1023938" y="568325"/>
                </a:lnTo>
                <a:close/>
                <a:moveTo>
                  <a:pt x="706438" y="568325"/>
                </a:moveTo>
                <a:lnTo>
                  <a:pt x="903288" y="568325"/>
                </a:lnTo>
                <a:lnTo>
                  <a:pt x="903288" y="602838"/>
                </a:lnTo>
                <a:lnTo>
                  <a:pt x="902758" y="602838"/>
                </a:lnTo>
                <a:lnTo>
                  <a:pt x="902228" y="604946"/>
                </a:lnTo>
                <a:lnTo>
                  <a:pt x="901698" y="607580"/>
                </a:lnTo>
                <a:lnTo>
                  <a:pt x="900903" y="609688"/>
                </a:lnTo>
                <a:lnTo>
                  <a:pt x="899844" y="611796"/>
                </a:lnTo>
                <a:lnTo>
                  <a:pt x="898254" y="614167"/>
                </a:lnTo>
                <a:lnTo>
                  <a:pt x="896664" y="616011"/>
                </a:lnTo>
                <a:lnTo>
                  <a:pt x="894810" y="617855"/>
                </a:lnTo>
                <a:lnTo>
                  <a:pt x="892955" y="619699"/>
                </a:lnTo>
                <a:lnTo>
                  <a:pt x="890836" y="621544"/>
                </a:lnTo>
                <a:lnTo>
                  <a:pt x="888186" y="623124"/>
                </a:lnTo>
                <a:lnTo>
                  <a:pt x="885802" y="624705"/>
                </a:lnTo>
                <a:lnTo>
                  <a:pt x="882888" y="626023"/>
                </a:lnTo>
                <a:lnTo>
                  <a:pt x="877059" y="628394"/>
                </a:lnTo>
                <a:lnTo>
                  <a:pt x="870700" y="629974"/>
                </a:lnTo>
                <a:lnTo>
                  <a:pt x="870700" y="630238"/>
                </a:lnTo>
                <a:lnTo>
                  <a:pt x="739025" y="630238"/>
                </a:lnTo>
                <a:lnTo>
                  <a:pt x="739025" y="629974"/>
                </a:lnTo>
                <a:lnTo>
                  <a:pt x="732667" y="628394"/>
                </a:lnTo>
                <a:lnTo>
                  <a:pt x="726573" y="626023"/>
                </a:lnTo>
                <a:lnTo>
                  <a:pt x="724189" y="624705"/>
                </a:lnTo>
                <a:lnTo>
                  <a:pt x="721274" y="623124"/>
                </a:lnTo>
                <a:lnTo>
                  <a:pt x="719155" y="621544"/>
                </a:lnTo>
                <a:lnTo>
                  <a:pt x="716771" y="619699"/>
                </a:lnTo>
                <a:lnTo>
                  <a:pt x="714651" y="617855"/>
                </a:lnTo>
                <a:lnTo>
                  <a:pt x="712796" y="616011"/>
                </a:lnTo>
                <a:lnTo>
                  <a:pt x="711207" y="614167"/>
                </a:lnTo>
                <a:lnTo>
                  <a:pt x="709882" y="611796"/>
                </a:lnTo>
                <a:lnTo>
                  <a:pt x="708822" y="609688"/>
                </a:lnTo>
                <a:lnTo>
                  <a:pt x="708028" y="607580"/>
                </a:lnTo>
                <a:lnTo>
                  <a:pt x="707498" y="604946"/>
                </a:lnTo>
                <a:lnTo>
                  <a:pt x="706703" y="602838"/>
                </a:lnTo>
                <a:lnTo>
                  <a:pt x="706438" y="602838"/>
                </a:lnTo>
                <a:lnTo>
                  <a:pt x="706438" y="568325"/>
                </a:lnTo>
                <a:close/>
                <a:moveTo>
                  <a:pt x="388938" y="568325"/>
                </a:moveTo>
                <a:lnTo>
                  <a:pt x="585788" y="568325"/>
                </a:lnTo>
                <a:lnTo>
                  <a:pt x="585788" y="602838"/>
                </a:lnTo>
                <a:lnTo>
                  <a:pt x="585258" y="602838"/>
                </a:lnTo>
                <a:lnTo>
                  <a:pt x="584728" y="604946"/>
                </a:lnTo>
                <a:lnTo>
                  <a:pt x="584198" y="607580"/>
                </a:lnTo>
                <a:lnTo>
                  <a:pt x="583403" y="609688"/>
                </a:lnTo>
                <a:lnTo>
                  <a:pt x="582344" y="611796"/>
                </a:lnTo>
                <a:lnTo>
                  <a:pt x="580754" y="614167"/>
                </a:lnTo>
                <a:lnTo>
                  <a:pt x="579164" y="616011"/>
                </a:lnTo>
                <a:lnTo>
                  <a:pt x="577310" y="617855"/>
                </a:lnTo>
                <a:lnTo>
                  <a:pt x="575455" y="619699"/>
                </a:lnTo>
                <a:lnTo>
                  <a:pt x="573336" y="621544"/>
                </a:lnTo>
                <a:lnTo>
                  <a:pt x="570686" y="623124"/>
                </a:lnTo>
                <a:lnTo>
                  <a:pt x="568302" y="624705"/>
                </a:lnTo>
                <a:lnTo>
                  <a:pt x="565388" y="626023"/>
                </a:lnTo>
                <a:lnTo>
                  <a:pt x="559294" y="628394"/>
                </a:lnTo>
                <a:lnTo>
                  <a:pt x="553200" y="629974"/>
                </a:lnTo>
                <a:lnTo>
                  <a:pt x="553200" y="630238"/>
                </a:lnTo>
                <a:lnTo>
                  <a:pt x="421525" y="630238"/>
                </a:lnTo>
                <a:lnTo>
                  <a:pt x="421525" y="629974"/>
                </a:lnTo>
                <a:lnTo>
                  <a:pt x="415167" y="628394"/>
                </a:lnTo>
                <a:lnTo>
                  <a:pt x="409073" y="626023"/>
                </a:lnTo>
                <a:lnTo>
                  <a:pt x="406689" y="624705"/>
                </a:lnTo>
                <a:lnTo>
                  <a:pt x="403774" y="623124"/>
                </a:lnTo>
                <a:lnTo>
                  <a:pt x="401655" y="621544"/>
                </a:lnTo>
                <a:lnTo>
                  <a:pt x="399271" y="619699"/>
                </a:lnTo>
                <a:lnTo>
                  <a:pt x="397151" y="617855"/>
                </a:lnTo>
                <a:lnTo>
                  <a:pt x="395296" y="616011"/>
                </a:lnTo>
                <a:lnTo>
                  <a:pt x="393707" y="614167"/>
                </a:lnTo>
                <a:lnTo>
                  <a:pt x="392382" y="611796"/>
                </a:lnTo>
                <a:lnTo>
                  <a:pt x="391322" y="609688"/>
                </a:lnTo>
                <a:lnTo>
                  <a:pt x="390263" y="607580"/>
                </a:lnTo>
                <a:lnTo>
                  <a:pt x="389733" y="604946"/>
                </a:lnTo>
                <a:lnTo>
                  <a:pt x="389203" y="602838"/>
                </a:lnTo>
                <a:lnTo>
                  <a:pt x="388938" y="602838"/>
                </a:lnTo>
                <a:lnTo>
                  <a:pt x="388938" y="568325"/>
                </a:lnTo>
                <a:close/>
                <a:moveTo>
                  <a:pt x="71438" y="568325"/>
                </a:moveTo>
                <a:lnTo>
                  <a:pt x="266701" y="568325"/>
                </a:lnTo>
                <a:lnTo>
                  <a:pt x="266701" y="602838"/>
                </a:lnTo>
                <a:lnTo>
                  <a:pt x="266438" y="602838"/>
                </a:lnTo>
                <a:lnTo>
                  <a:pt x="265911" y="604946"/>
                </a:lnTo>
                <a:lnTo>
                  <a:pt x="265385" y="607580"/>
                </a:lnTo>
                <a:lnTo>
                  <a:pt x="264332" y="609688"/>
                </a:lnTo>
                <a:lnTo>
                  <a:pt x="263280" y="611796"/>
                </a:lnTo>
                <a:lnTo>
                  <a:pt x="261964" y="614167"/>
                </a:lnTo>
                <a:lnTo>
                  <a:pt x="260385" y="616011"/>
                </a:lnTo>
                <a:lnTo>
                  <a:pt x="258543" y="617855"/>
                </a:lnTo>
                <a:lnTo>
                  <a:pt x="256701" y="619699"/>
                </a:lnTo>
                <a:lnTo>
                  <a:pt x="254596" y="621544"/>
                </a:lnTo>
                <a:lnTo>
                  <a:pt x="251964" y="623124"/>
                </a:lnTo>
                <a:lnTo>
                  <a:pt x="249596" y="624705"/>
                </a:lnTo>
                <a:lnTo>
                  <a:pt x="246701" y="626023"/>
                </a:lnTo>
                <a:lnTo>
                  <a:pt x="240648" y="628394"/>
                </a:lnTo>
                <a:lnTo>
                  <a:pt x="234332" y="629974"/>
                </a:lnTo>
                <a:lnTo>
                  <a:pt x="234332" y="630238"/>
                </a:lnTo>
                <a:lnTo>
                  <a:pt x="103806" y="630238"/>
                </a:lnTo>
                <a:lnTo>
                  <a:pt x="103806" y="629974"/>
                </a:lnTo>
                <a:lnTo>
                  <a:pt x="97227" y="628394"/>
                </a:lnTo>
                <a:lnTo>
                  <a:pt x="91438" y="626023"/>
                </a:lnTo>
                <a:lnTo>
                  <a:pt x="88543" y="624705"/>
                </a:lnTo>
                <a:lnTo>
                  <a:pt x="86175" y="623124"/>
                </a:lnTo>
                <a:lnTo>
                  <a:pt x="84069" y="621544"/>
                </a:lnTo>
                <a:lnTo>
                  <a:pt x="81438" y="619699"/>
                </a:lnTo>
                <a:lnTo>
                  <a:pt x="79596" y="617855"/>
                </a:lnTo>
                <a:lnTo>
                  <a:pt x="77754" y="616011"/>
                </a:lnTo>
                <a:lnTo>
                  <a:pt x="76175" y="614167"/>
                </a:lnTo>
                <a:lnTo>
                  <a:pt x="74859" y="611796"/>
                </a:lnTo>
                <a:lnTo>
                  <a:pt x="73543" y="609688"/>
                </a:lnTo>
                <a:lnTo>
                  <a:pt x="72754" y="607580"/>
                </a:lnTo>
                <a:lnTo>
                  <a:pt x="72227" y="604946"/>
                </a:lnTo>
                <a:lnTo>
                  <a:pt x="71701" y="602838"/>
                </a:lnTo>
                <a:lnTo>
                  <a:pt x="71438" y="602838"/>
                </a:lnTo>
                <a:lnTo>
                  <a:pt x="71438" y="568325"/>
                </a:lnTo>
                <a:close/>
                <a:moveTo>
                  <a:pt x="71438" y="485775"/>
                </a:moveTo>
                <a:lnTo>
                  <a:pt x="2489201" y="485775"/>
                </a:lnTo>
                <a:lnTo>
                  <a:pt x="2489201" y="534988"/>
                </a:lnTo>
                <a:lnTo>
                  <a:pt x="71438" y="534988"/>
                </a:lnTo>
                <a:lnTo>
                  <a:pt x="71438" y="485775"/>
                </a:lnTo>
                <a:close/>
                <a:moveTo>
                  <a:pt x="2447925" y="398463"/>
                </a:moveTo>
                <a:lnTo>
                  <a:pt x="2474913" y="398463"/>
                </a:lnTo>
                <a:lnTo>
                  <a:pt x="2474913" y="452438"/>
                </a:lnTo>
                <a:lnTo>
                  <a:pt x="2447925" y="452438"/>
                </a:lnTo>
                <a:lnTo>
                  <a:pt x="2447925" y="398463"/>
                </a:lnTo>
                <a:close/>
                <a:moveTo>
                  <a:pt x="2389188" y="398463"/>
                </a:moveTo>
                <a:lnTo>
                  <a:pt x="2416176" y="398463"/>
                </a:lnTo>
                <a:lnTo>
                  <a:pt x="2416176" y="452438"/>
                </a:lnTo>
                <a:lnTo>
                  <a:pt x="2389188" y="452438"/>
                </a:lnTo>
                <a:lnTo>
                  <a:pt x="2389188" y="398463"/>
                </a:lnTo>
                <a:close/>
                <a:moveTo>
                  <a:pt x="2330450" y="398463"/>
                </a:moveTo>
                <a:lnTo>
                  <a:pt x="2357438" y="398463"/>
                </a:lnTo>
                <a:lnTo>
                  <a:pt x="2357438" y="452438"/>
                </a:lnTo>
                <a:lnTo>
                  <a:pt x="2330450" y="452438"/>
                </a:lnTo>
                <a:lnTo>
                  <a:pt x="2330450" y="398463"/>
                </a:lnTo>
                <a:close/>
                <a:moveTo>
                  <a:pt x="2271713" y="398463"/>
                </a:moveTo>
                <a:lnTo>
                  <a:pt x="2297113" y="398463"/>
                </a:lnTo>
                <a:lnTo>
                  <a:pt x="2297113" y="452438"/>
                </a:lnTo>
                <a:lnTo>
                  <a:pt x="2271713" y="452438"/>
                </a:lnTo>
                <a:lnTo>
                  <a:pt x="2271713" y="398463"/>
                </a:lnTo>
                <a:close/>
                <a:moveTo>
                  <a:pt x="2211388" y="398463"/>
                </a:moveTo>
                <a:lnTo>
                  <a:pt x="2238376" y="398463"/>
                </a:lnTo>
                <a:lnTo>
                  <a:pt x="2238376" y="452438"/>
                </a:lnTo>
                <a:lnTo>
                  <a:pt x="2211388" y="452438"/>
                </a:lnTo>
                <a:lnTo>
                  <a:pt x="2211388" y="398463"/>
                </a:lnTo>
                <a:close/>
                <a:moveTo>
                  <a:pt x="2152650" y="398463"/>
                </a:moveTo>
                <a:lnTo>
                  <a:pt x="2179638" y="398463"/>
                </a:lnTo>
                <a:lnTo>
                  <a:pt x="2179638" y="452438"/>
                </a:lnTo>
                <a:lnTo>
                  <a:pt x="2152650" y="452438"/>
                </a:lnTo>
                <a:lnTo>
                  <a:pt x="2152650" y="398463"/>
                </a:lnTo>
                <a:close/>
                <a:moveTo>
                  <a:pt x="2093913" y="398463"/>
                </a:moveTo>
                <a:lnTo>
                  <a:pt x="2120901" y="398463"/>
                </a:lnTo>
                <a:lnTo>
                  <a:pt x="2120901" y="452438"/>
                </a:lnTo>
                <a:lnTo>
                  <a:pt x="2093913" y="452438"/>
                </a:lnTo>
                <a:lnTo>
                  <a:pt x="2093913" y="398463"/>
                </a:lnTo>
                <a:close/>
                <a:moveTo>
                  <a:pt x="2035175" y="398463"/>
                </a:moveTo>
                <a:lnTo>
                  <a:pt x="2062163" y="398463"/>
                </a:lnTo>
                <a:lnTo>
                  <a:pt x="2062163" y="452438"/>
                </a:lnTo>
                <a:lnTo>
                  <a:pt x="2035175" y="452438"/>
                </a:lnTo>
                <a:lnTo>
                  <a:pt x="2035175" y="398463"/>
                </a:lnTo>
                <a:close/>
                <a:moveTo>
                  <a:pt x="1976438" y="398463"/>
                </a:moveTo>
                <a:lnTo>
                  <a:pt x="2003426" y="398463"/>
                </a:lnTo>
                <a:lnTo>
                  <a:pt x="2003426" y="452438"/>
                </a:lnTo>
                <a:lnTo>
                  <a:pt x="1976438" y="452438"/>
                </a:lnTo>
                <a:lnTo>
                  <a:pt x="1976438" y="398463"/>
                </a:lnTo>
                <a:close/>
                <a:moveTo>
                  <a:pt x="1916113" y="398463"/>
                </a:moveTo>
                <a:lnTo>
                  <a:pt x="1943101" y="398463"/>
                </a:lnTo>
                <a:lnTo>
                  <a:pt x="1943101" y="452438"/>
                </a:lnTo>
                <a:lnTo>
                  <a:pt x="1916113" y="452438"/>
                </a:lnTo>
                <a:lnTo>
                  <a:pt x="1916113" y="398463"/>
                </a:lnTo>
                <a:close/>
                <a:moveTo>
                  <a:pt x="1857375" y="398463"/>
                </a:moveTo>
                <a:lnTo>
                  <a:pt x="1884363" y="398463"/>
                </a:lnTo>
                <a:lnTo>
                  <a:pt x="1884363" y="452438"/>
                </a:lnTo>
                <a:lnTo>
                  <a:pt x="1857375" y="452438"/>
                </a:lnTo>
                <a:lnTo>
                  <a:pt x="1857375" y="398463"/>
                </a:lnTo>
                <a:close/>
                <a:moveTo>
                  <a:pt x="1798638" y="398463"/>
                </a:moveTo>
                <a:lnTo>
                  <a:pt x="1825626" y="398463"/>
                </a:lnTo>
                <a:lnTo>
                  <a:pt x="1825626" y="452438"/>
                </a:lnTo>
                <a:lnTo>
                  <a:pt x="1798638" y="452438"/>
                </a:lnTo>
                <a:lnTo>
                  <a:pt x="1798638" y="398463"/>
                </a:lnTo>
                <a:close/>
                <a:moveTo>
                  <a:pt x="1739900" y="398463"/>
                </a:moveTo>
                <a:lnTo>
                  <a:pt x="1766888" y="398463"/>
                </a:lnTo>
                <a:lnTo>
                  <a:pt x="1766888" y="452438"/>
                </a:lnTo>
                <a:lnTo>
                  <a:pt x="1739900" y="452438"/>
                </a:lnTo>
                <a:lnTo>
                  <a:pt x="1739900" y="398463"/>
                </a:lnTo>
                <a:close/>
                <a:moveTo>
                  <a:pt x="1681163" y="398463"/>
                </a:moveTo>
                <a:lnTo>
                  <a:pt x="1708151" y="398463"/>
                </a:lnTo>
                <a:lnTo>
                  <a:pt x="1708151" y="452438"/>
                </a:lnTo>
                <a:lnTo>
                  <a:pt x="1681163" y="452438"/>
                </a:lnTo>
                <a:lnTo>
                  <a:pt x="1681163" y="398463"/>
                </a:lnTo>
                <a:close/>
                <a:moveTo>
                  <a:pt x="1620838" y="398463"/>
                </a:moveTo>
                <a:lnTo>
                  <a:pt x="1647826" y="398463"/>
                </a:lnTo>
                <a:lnTo>
                  <a:pt x="1647826" y="452438"/>
                </a:lnTo>
                <a:lnTo>
                  <a:pt x="1620838" y="452438"/>
                </a:lnTo>
                <a:lnTo>
                  <a:pt x="1620838" y="398463"/>
                </a:lnTo>
                <a:close/>
                <a:moveTo>
                  <a:pt x="1562100" y="398463"/>
                </a:moveTo>
                <a:lnTo>
                  <a:pt x="1589088" y="398463"/>
                </a:lnTo>
                <a:lnTo>
                  <a:pt x="1589088" y="452438"/>
                </a:lnTo>
                <a:lnTo>
                  <a:pt x="1562100" y="452438"/>
                </a:lnTo>
                <a:lnTo>
                  <a:pt x="1562100" y="398463"/>
                </a:lnTo>
                <a:close/>
                <a:moveTo>
                  <a:pt x="1503363" y="398463"/>
                </a:moveTo>
                <a:lnTo>
                  <a:pt x="1530351" y="398463"/>
                </a:lnTo>
                <a:lnTo>
                  <a:pt x="1530351" y="452438"/>
                </a:lnTo>
                <a:lnTo>
                  <a:pt x="1503363" y="452438"/>
                </a:lnTo>
                <a:lnTo>
                  <a:pt x="1503363" y="398463"/>
                </a:lnTo>
                <a:close/>
                <a:moveTo>
                  <a:pt x="1444625" y="398463"/>
                </a:moveTo>
                <a:lnTo>
                  <a:pt x="1471613" y="398463"/>
                </a:lnTo>
                <a:lnTo>
                  <a:pt x="1471613" y="452438"/>
                </a:lnTo>
                <a:lnTo>
                  <a:pt x="1444625" y="452438"/>
                </a:lnTo>
                <a:lnTo>
                  <a:pt x="1444625" y="398463"/>
                </a:lnTo>
                <a:close/>
                <a:moveTo>
                  <a:pt x="1385888" y="398463"/>
                </a:moveTo>
                <a:lnTo>
                  <a:pt x="1412876" y="398463"/>
                </a:lnTo>
                <a:lnTo>
                  <a:pt x="1412876" y="452438"/>
                </a:lnTo>
                <a:lnTo>
                  <a:pt x="1385888" y="452438"/>
                </a:lnTo>
                <a:lnTo>
                  <a:pt x="1385888" y="398463"/>
                </a:lnTo>
                <a:close/>
                <a:moveTo>
                  <a:pt x="1327150" y="398463"/>
                </a:moveTo>
                <a:lnTo>
                  <a:pt x="1352550" y="398463"/>
                </a:lnTo>
                <a:lnTo>
                  <a:pt x="1352550" y="452438"/>
                </a:lnTo>
                <a:lnTo>
                  <a:pt x="1327150" y="452438"/>
                </a:lnTo>
                <a:lnTo>
                  <a:pt x="1327150" y="398463"/>
                </a:lnTo>
                <a:close/>
                <a:moveTo>
                  <a:pt x="1266825" y="398463"/>
                </a:moveTo>
                <a:lnTo>
                  <a:pt x="1293813" y="398463"/>
                </a:lnTo>
                <a:lnTo>
                  <a:pt x="1293813" y="452438"/>
                </a:lnTo>
                <a:lnTo>
                  <a:pt x="1266825" y="452438"/>
                </a:lnTo>
                <a:lnTo>
                  <a:pt x="1266825" y="398463"/>
                </a:lnTo>
                <a:close/>
                <a:moveTo>
                  <a:pt x="1208088" y="398463"/>
                </a:moveTo>
                <a:lnTo>
                  <a:pt x="1235076" y="398463"/>
                </a:lnTo>
                <a:lnTo>
                  <a:pt x="1235076" y="452438"/>
                </a:lnTo>
                <a:lnTo>
                  <a:pt x="1208088" y="452438"/>
                </a:lnTo>
                <a:lnTo>
                  <a:pt x="1208088" y="398463"/>
                </a:lnTo>
                <a:close/>
                <a:moveTo>
                  <a:pt x="1149350" y="398463"/>
                </a:moveTo>
                <a:lnTo>
                  <a:pt x="1176338" y="398463"/>
                </a:lnTo>
                <a:lnTo>
                  <a:pt x="1176338" y="452438"/>
                </a:lnTo>
                <a:lnTo>
                  <a:pt x="1149350" y="452438"/>
                </a:lnTo>
                <a:lnTo>
                  <a:pt x="1149350" y="398463"/>
                </a:lnTo>
                <a:close/>
                <a:moveTo>
                  <a:pt x="1090613" y="398463"/>
                </a:moveTo>
                <a:lnTo>
                  <a:pt x="1117601" y="398463"/>
                </a:lnTo>
                <a:lnTo>
                  <a:pt x="1117601" y="452438"/>
                </a:lnTo>
                <a:lnTo>
                  <a:pt x="1090613" y="452438"/>
                </a:lnTo>
                <a:lnTo>
                  <a:pt x="1090613" y="398463"/>
                </a:lnTo>
                <a:close/>
                <a:moveTo>
                  <a:pt x="1031875" y="398463"/>
                </a:moveTo>
                <a:lnTo>
                  <a:pt x="1058863" y="398463"/>
                </a:lnTo>
                <a:lnTo>
                  <a:pt x="1058863" y="452438"/>
                </a:lnTo>
                <a:lnTo>
                  <a:pt x="1031875" y="452438"/>
                </a:lnTo>
                <a:lnTo>
                  <a:pt x="1031875" y="398463"/>
                </a:lnTo>
                <a:close/>
                <a:moveTo>
                  <a:pt x="973138" y="398463"/>
                </a:moveTo>
                <a:lnTo>
                  <a:pt x="998538" y="398463"/>
                </a:lnTo>
                <a:lnTo>
                  <a:pt x="998538" y="452438"/>
                </a:lnTo>
                <a:lnTo>
                  <a:pt x="973138" y="452438"/>
                </a:lnTo>
                <a:lnTo>
                  <a:pt x="973138" y="398463"/>
                </a:lnTo>
                <a:close/>
                <a:moveTo>
                  <a:pt x="912813" y="398463"/>
                </a:moveTo>
                <a:lnTo>
                  <a:pt x="939801" y="398463"/>
                </a:lnTo>
                <a:lnTo>
                  <a:pt x="939801" y="452438"/>
                </a:lnTo>
                <a:lnTo>
                  <a:pt x="912813" y="452438"/>
                </a:lnTo>
                <a:lnTo>
                  <a:pt x="912813" y="398463"/>
                </a:lnTo>
                <a:close/>
                <a:moveTo>
                  <a:pt x="854075" y="398463"/>
                </a:moveTo>
                <a:lnTo>
                  <a:pt x="881063" y="398463"/>
                </a:lnTo>
                <a:lnTo>
                  <a:pt x="881063" y="452438"/>
                </a:lnTo>
                <a:lnTo>
                  <a:pt x="854075" y="452438"/>
                </a:lnTo>
                <a:lnTo>
                  <a:pt x="854075" y="398463"/>
                </a:lnTo>
                <a:close/>
                <a:moveTo>
                  <a:pt x="795338" y="398463"/>
                </a:moveTo>
                <a:lnTo>
                  <a:pt x="822326" y="398463"/>
                </a:lnTo>
                <a:lnTo>
                  <a:pt x="822326" y="452438"/>
                </a:lnTo>
                <a:lnTo>
                  <a:pt x="795338" y="452438"/>
                </a:lnTo>
                <a:lnTo>
                  <a:pt x="795338" y="398463"/>
                </a:lnTo>
                <a:close/>
                <a:moveTo>
                  <a:pt x="736600" y="398463"/>
                </a:moveTo>
                <a:lnTo>
                  <a:pt x="763588" y="398463"/>
                </a:lnTo>
                <a:lnTo>
                  <a:pt x="763588" y="452438"/>
                </a:lnTo>
                <a:lnTo>
                  <a:pt x="736600" y="452438"/>
                </a:lnTo>
                <a:lnTo>
                  <a:pt x="736600" y="398463"/>
                </a:lnTo>
                <a:close/>
                <a:moveTo>
                  <a:pt x="677863" y="398463"/>
                </a:moveTo>
                <a:lnTo>
                  <a:pt x="703263" y="398463"/>
                </a:lnTo>
                <a:lnTo>
                  <a:pt x="703263" y="452438"/>
                </a:lnTo>
                <a:lnTo>
                  <a:pt x="677863" y="452438"/>
                </a:lnTo>
                <a:lnTo>
                  <a:pt x="677863" y="398463"/>
                </a:lnTo>
                <a:close/>
                <a:moveTo>
                  <a:pt x="617538" y="398463"/>
                </a:moveTo>
                <a:lnTo>
                  <a:pt x="644526" y="398463"/>
                </a:lnTo>
                <a:lnTo>
                  <a:pt x="644526" y="452438"/>
                </a:lnTo>
                <a:lnTo>
                  <a:pt x="617538" y="452438"/>
                </a:lnTo>
                <a:lnTo>
                  <a:pt x="617538" y="398463"/>
                </a:lnTo>
                <a:close/>
                <a:moveTo>
                  <a:pt x="558800" y="398463"/>
                </a:moveTo>
                <a:lnTo>
                  <a:pt x="585788" y="398463"/>
                </a:lnTo>
                <a:lnTo>
                  <a:pt x="585788" y="452438"/>
                </a:lnTo>
                <a:lnTo>
                  <a:pt x="558800" y="452438"/>
                </a:lnTo>
                <a:lnTo>
                  <a:pt x="558800" y="398463"/>
                </a:lnTo>
                <a:close/>
                <a:moveTo>
                  <a:pt x="500063" y="398463"/>
                </a:moveTo>
                <a:lnTo>
                  <a:pt x="527051" y="398463"/>
                </a:lnTo>
                <a:lnTo>
                  <a:pt x="527051" y="452438"/>
                </a:lnTo>
                <a:lnTo>
                  <a:pt x="500063" y="452438"/>
                </a:lnTo>
                <a:lnTo>
                  <a:pt x="500063" y="398463"/>
                </a:lnTo>
                <a:close/>
                <a:moveTo>
                  <a:pt x="441325" y="398463"/>
                </a:moveTo>
                <a:lnTo>
                  <a:pt x="468313" y="398463"/>
                </a:lnTo>
                <a:lnTo>
                  <a:pt x="468313" y="452438"/>
                </a:lnTo>
                <a:lnTo>
                  <a:pt x="441325" y="452438"/>
                </a:lnTo>
                <a:lnTo>
                  <a:pt x="441325" y="398463"/>
                </a:lnTo>
                <a:close/>
                <a:moveTo>
                  <a:pt x="382588" y="398463"/>
                </a:moveTo>
                <a:lnTo>
                  <a:pt x="409576" y="398463"/>
                </a:lnTo>
                <a:lnTo>
                  <a:pt x="409576" y="452438"/>
                </a:lnTo>
                <a:lnTo>
                  <a:pt x="382588" y="452438"/>
                </a:lnTo>
                <a:lnTo>
                  <a:pt x="382588" y="398463"/>
                </a:lnTo>
                <a:close/>
                <a:moveTo>
                  <a:pt x="322263" y="398463"/>
                </a:moveTo>
                <a:lnTo>
                  <a:pt x="349251" y="398463"/>
                </a:lnTo>
                <a:lnTo>
                  <a:pt x="349251" y="452438"/>
                </a:lnTo>
                <a:lnTo>
                  <a:pt x="322263" y="452438"/>
                </a:lnTo>
                <a:lnTo>
                  <a:pt x="322263" y="398463"/>
                </a:lnTo>
                <a:close/>
                <a:moveTo>
                  <a:pt x="263525" y="398463"/>
                </a:moveTo>
                <a:lnTo>
                  <a:pt x="290513" y="398463"/>
                </a:lnTo>
                <a:lnTo>
                  <a:pt x="290513" y="452438"/>
                </a:lnTo>
                <a:lnTo>
                  <a:pt x="263525" y="452438"/>
                </a:lnTo>
                <a:lnTo>
                  <a:pt x="263525" y="398463"/>
                </a:lnTo>
                <a:close/>
                <a:moveTo>
                  <a:pt x="204788" y="398463"/>
                </a:moveTo>
                <a:lnTo>
                  <a:pt x="231776" y="398463"/>
                </a:lnTo>
                <a:lnTo>
                  <a:pt x="231776" y="452438"/>
                </a:lnTo>
                <a:lnTo>
                  <a:pt x="204788" y="452438"/>
                </a:lnTo>
                <a:lnTo>
                  <a:pt x="204788" y="398463"/>
                </a:lnTo>
                <a:close/>
                <a:moveTo>
                  <a:pt x="146050" y="398463"/>
                </a:moveTo>
                <a:lnTo>
                  <a:pt x="173038" y="398463"/>
                </a:lnTo>
                <a:lnTo>
                  <a:pt x="173038" y="452438"/>
                </a:lnTo>
                <a:lnTo>
                  <a:pt x="146050" y="452438"/>
                </a:lnTo>
                <a:lnTo>
                  <a:pt x="146050" y="398463"/>
                </a:lnTo>
                <a:close/>
                <a:moveTo>
                  <a:pt x="87313" y="398463"/>
                </a:moveTo>
                <a:lnTo>
                  <a:pt x="114301" y="398463"/>
                </a:lnTo>
                <a:lnTo>
                  <a:pt x="114301" y="452438"/>
                </a:lnTo>
                <a:lnTo>
                  <a:pt x="87313" y="452438"/>
                </a:lnTo>
                <a:lnTo>
                  <a:pt x="87313" y="398463"/>
                </a:lnTo>
                <a:close/>
                <a:moveTo>
                  <a:pt x="1281245" y="0"/>
                </a:moveTo>
                <a:lnTo>
                  <a:pt x="2517775" y="338324"/>
                </a:lnTo>
                <a:lnTo>
                  <a:pt x="2517775" y="365125"/>
                </a:lnTo>
                <a:lnTo>
                  <a:pt x="1281245" y="365125"/>
                </a:lnTo>
                <a:lnTo>
                  <a:pt x="44450" y="365125"/>
                </a:lnTo>
                <a:lnTo>
                  <a:pt x="44450" y="338324"/>
                </a:lnTo>
                <a:lnTo>
                  <a:pt x="128124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BAFD4D00-7732-4028-B76C-A537A217B471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798513" y="6383338"/>
            <a:ext cx="2714625" cy="411162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lnSpc>
                <a:spcPct val="120000"/>
              </a:lnSpc>
              <a:defRPr/>
            </a:pPr>
            <a:r>
              <a:rPr lang="zh-CN" altLang="en-US" sz="2000" kern="0" spc="300" noProof="1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Arial" pitchFamily="34" charset="0"/>
              </a:rPr>
              <a:t>默然</a:t>
            </a:r>
            <a:r>
              <a:rPr lang="en-US" altLang="zh-CN" sz="2000" kern="0" spc="300" noProof="1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Arial" pitchFamily="34" charset="0"/>
              </a:rPr>
              <a:t>PPT</a:t>
            </a:r>
            <a:r>
              <a:rPr lang="zh-CN" altLang="en-US" sz="2000" kern="0" spc="300" noProof="1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Arial" pitchFamily="34" charset="0"/>
              </a:rPr>
              <a:t>大学</a:t>
            </a:r>
            <a:endParaRPr lang="en-US" altLang="zh-CN" sz="2000" kern="0" spc="300" noProof="1">
              <a:solidFill>
                <a:schemeClr val="bg1">
                  <a:lumMod val="9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33">
            <a:extLst>
              <a:ext uri="{FF2B5EF4-FFF2-40B4-BE49-F238E27FC236}">
                <a16:creationId xmlns:a16="http://schemas.microsoft.com/office/drawing/2014/main" id="{2EBC59D1-B2B5-483B-A265-6BAF79C67545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0145713" y="6383338"/>
            <a:ext cx="1712912" cy="411162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lnSpc>
                <a:spcPct val="120000"/>
              </a:lnSpc>
              <a:defRPr/>
            </a:pPr>
            <a:r>
              <a:rPr lang="zh-CN" altLang="en-US" sz="2000" kern="0" spc="300" noProof="1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Arial" pitchFamily="34" charset="0"/>
              </a:rPr>
              <a:t>正文第</a:t>
            </a:r>
            <a:r>
              <a:rPr lang="en-US" altLang="zh-CN" sz="2000" kern="0" spc="300" noProof="1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Arial" pitchFamily="34" charset="0"/>
              </a:rPr>
              <a:t>N</a:t>
            </a:r>
            <a:r>
              <a:rPr lang="zh-CN" altLang="en-US" sz="2000" kern="0" spc="300" noProof="1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Arial" pitchFamily="34" charset="0"/>
              </a:rPr>
              <a:t>页</a:t>
            </a:r>
            <a:endParaRPr lang="en-US" altLang="zh-CN" sz="2000" kern="0" spc="300" noProof="1">
              <a:solidFill>
                <a:schemeClr val="bg1">
                  <a:lumMod val="95000"/>
                </a:schemeClr>
              </a:solidFill>
              <a:cs typeface="Arial" pitchFamily="34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CDA90B7-B350-4DE8-897C-72799FF2AA33}"/>
              </a:ext>
            </a:extLst>
          </p:cNvPr>
          <p:cNvCxnSpPr/>
          <p:nvPr userDrawn="1"/>
        </p:nvCxnSpPr>
        <p:spPr>
          <a:xfrm>
            <a:off x="2700338" y="6618288"/>
            <a:ext cx="7575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624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26C78-D85B-BC48-968D-692F6D98B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10F735-B143-344F-BD0D-186FF7746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6D8AB7-B9E2-7243-A2D7-4E49655A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3627-D322-9B4A-9296-405CCBF7AC9C}" type="datetimeFigureOut">
              <a:rPr kumimoji="1" lang="zh-CN" altLang="en-US" smtClean="0"/>
              <a:t>2020/4/26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78D7E1-9FB9-354D-BC86-E1496A0F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717BD0-4346-5348-9D86-E9358F71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0370-2B76-3743-976B-4FF7FF9E4C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0909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1476E-229A-DC4D-A199-2AEB6EE9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6DCECF-F870-4B46-9A01-BD85B9A39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BA646C-86BE-2940-BCC8-37A6B7A6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3627-D322-9B4A-9296-405CCBF7AC9C}" type="datetimeFigureOut">
              <a:rPr kumimoji="1" lang="zh-CN" altLang="en-US" smtClean="0"/>
              <a:t>2020/4/26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B408CB-B8E6-8E49-83BB-03256B856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D5BFA7-2203-864F-A584-9B607327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0370-2B76-3743-976B-4FF7FF9E4C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6666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A5122-CF0D-3E4E-A91F-944CC7AF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BE6862-57B4-7A46-8450-90C9F0C22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0D85E7-E4D4-6944-90AC-0C2080C8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3627-D322-9B4A-9296-405CCBF7AC9C}" type="datetimeFigureOut">
              <a:rPr kumimoji="1" lang="zh-CN" altLang="en-US" smtClean="0"/>
              <a:t>2020/4/26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88916A-1FD8-AF4A-A061-86A64F028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50874-9664-A944-A734-A77E091D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0370-2B76-3743-976B-4FF7FF9E4C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2503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B9641-90A1-C941-8FBC-E5F7B20A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F2B784-7CBE-8F49-9A18-9F2091CFB3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F14FEF-E179-854E-8E6C-8E2ADDFBA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6A00DB-324B-F04E-A5D5-075C9C9A7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3627-D322-9B4A-9296-405CCBF7AC9C}" type="datetimeFigureOut">
              <a:rPr kumimoji="1" lang="zh-CN" altLang="en-US" smtClean="0"/>
              <a:t>2020/4/26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5AFBF7-4AC0-CB45-A6B0-AA856A2F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C4DC67-53F8-9B4C-896E-A806F05E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0370-2B76-3743-976B-4FF7FF9E4C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2581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CE5F4-B63F-FC4E-9274-E3F9121A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FFC98C-007E-1F4B-84CA-1BCDD7673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443E84-7FD4-374B-8970-579521B2A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B3128C-730F-CC46-8926-3B64935F1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B16B74-117D-4342-B6C8-B5365E9E3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A1EA6E-F0B3-8042-9742-F56D423E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3627-D322-9B4A-9296-405CCBF7AC9C}" type="datetimeFigureOut">
              <a:rPr kumimoji="1" lang="zh-CN" altLang="en-US" smtClean="0"/>
              <a:t>2020/4/26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06EC87-683D-844E-945B-4B8CBBA1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F2518A-B979-AF47-93BF-1C8EEC15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0370-2B76-3743-976B-4FF7FF9E4C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595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CB99B-C080-6045-A620-6BB5B06B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9401B3-20C3-6A42-9A0B-75E62E09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3627-D322-9B4A-9296-405CCBF7AC9C}" type="datetimeFigureOut">
              <a:rPr kumimoji="1" lang="zh-CN" altLang="en-US" smtClean="0"/>
              <a:t>2020/4/26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428089-163D-3443-B1C8-7FD04AECC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74B3F3-0735-2F4A-A693-20E48918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0370-2B76-3743-976B-4FF7FF9E4C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84775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E05D17-03A2-F843-A817-9BB6C38C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3627-D322-9B4A-9296-405CCBF7AC9C}" type="datetimeFigureOut">
              <a:rPr kumimoji="1" lang="zh-CN" altLang="en-US" smtClean="0"/>
              <a:t>2020/4/26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94A686-5D93-0343-B8F0-CAB5CB923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83192-D41B-854C-84DA-EA274E55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0370-2B76-3743-976B-4FF7FF9E4C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13008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2A037-8106-C149-A49E-4CD8CFBD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1849E-4A31-2A4D-A29F-96AA82C2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6CEF1-F7E1-3046-83FD-EEE76DFE6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0BBE83-A2D5-9742-A875-2496CCCF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3627-D322-9B4A-9296-405CCBF7AC9C}" type="datetimeFigureOut">
              <a:rPr kumimoji="1" lang="zh-CN" altLang="en-US" smtClean="0"/>
              <a:t>2020/4/26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E26018-9894-F441-BE16-ABDDA2852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D8FFE7-CA86-374E-92EC-F0AC6F67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0370-2B76-3743-976B-4FF7FF9E4C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035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4586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71B6F-2122-F14C-B642-985E33966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F07185-456D-6841-BC9A-B96C1E9DE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097E42-45CE-0142-890D-84C1A6FFE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B7865D-1594-3B4A-A45E-FE6DC52C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3627-D322-9B4A-9296-405CCBF7AC9C}" type="datetimeFigureOut">
              <a:rPr kumimoji="1" lang="zh-CN" altLang="en-US" smtClean="0"/>
              <a:t>2020/4/26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9D9FF4-47AE-EC41-94AD-B3AAA6F41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240523-60A4-7F43-AD4B-49F4276F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0370-2B76-3743-976B-4FF7FF9E4C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6533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54CD5-A46A-4749-AF3F-580331EF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DBF8D0-DE74-7249-8A76-6446AC26A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73EE0-7F0F-F545-9218-21B9F3F9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3627-D322-9B4A-9296-405CCBF7AC9C}" type="datetimeFigureOut">
              <a:rPr kumimoji="1" lang="zh-CN" altLang="en-US" smtClean="0"/>
              <a:t>2020/4/26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D2DBBD-E830-1941-B3E3-8DDDA6042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52911E-F3B5-BD4A-9E60-FC79ABC80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0370-2B76-3743-976B-4FF7FF9E4C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57677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52B5EA-8448-B043-B398-F9B7DD97D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6B9180-FD07-074E-922B-7BFF58FE4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3EA763-D5AB-3F47-B14B-73128364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3627-D322-9B4A-9296-405CCBF7AC9C}" type="datetimeFigureOut">
              <a:rPr kumimoji="1" lang="zh-CN" altLang="en-US" smtClean="0"/>
              <a:t>2020/4/26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1D4E5-7231-3040-AAE1-119AA431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F7B5FC-707C-A248-9006-0CEB1D77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0370-2B76-3743-976B-4FF7FF9E4C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386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66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283028" y="426263"/>
            <a:ext cx="3230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ONE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梯形 2"/>
          <p:cNvSpPr/>
          <p:nvPr userDrawn="1"/>
        </p:nvSpPr>
        <p:spPr>
          <a:xfrm rot="5400000">
            <a:off x="-116115" y="466400"/>
            <a:ext cx="798286" cy="566057"/>
          </a:xfrm>
          <a:prstGeom prst="trapezoid">
            <a:avLst/>
          </a:prstGeom>
          <a:solidFill>
            <a:srgbClr val="FFA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0818008" y="294661"/>
            <a:ext cx="909534" cy="909534"/>
            <a:chOff x="2414237" y="2712643"/>
            <a:chExt cx="1925534" cy="1925532"/>
          </a:xfrm>
        </p:grpSpPr>
        <p:sp>
          <p:nvSpPr>
            <p:cNvPr id="5" name="椭圆 4"/>
            <p:cNvSpPr/>
            <p:nvPr/>
          </p:nvSpPr>
          <p:spPr>
            <a:xfrm>
              <a:off x="2414237" y="2712643"/>
              <a:ext cx="1925534" cy="1925532"/>
            </a:xfrm>
            <a:prstGeom prst="ellipse">
              <a:avLst/>
            </a:prstGeom>
            <a:solidFill>
              <a:srgbClr val="FFA42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9"/>
            <p:cNvSpPr>
              <a:spLocks noEditPoints="1"/>
            </p:cNvSpPr>
            <p:nvPr/>
          </p:nvSpPr>
          <p:spPr bwMode="auto">
            <a:xfrm>
              <a:off x="2724535" y="3175099"/>
              <a:ext cx="1304938" cy="1000620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404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384628" y="426263"/>
            <a:ext cx="3230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TWO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梯形 2"/>
          <p:cNvSpPr/>
          <p:nvPr userDrawn="1"/>
        </p:nvSpPr>
        <p:spPr>
          <a:xfrm rot="5400000">
            <a:off x="-116115" y="466400"/>
            <a:ext cx="798286" cy="566057"/>
          </a:xfrm>
          <a:prstGeom prst="trapezoid">
            <a:avLst/>
          </a:prstGeom>
          <a:solidFill>
            <a:srgbClr val="FFA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0818008" y="294661"/>
            <a:ext cx="909534" cy="909534"/>
            <a:chOff x="2414237" y="2712643"/>
            <a:chExt cx="1925534" cy="1925532"/>
          </a:xfrm>
        </p:grpSpPr>
        <p:sp>
          <p:nvSpPr>
            <p:cNvPr id="5" name="椭圆 4"/>
            <p:cNvSpPr/>
            <p:nvPr/>
          </p:nvSpPr>
          <p:spPr>
            <a:xfrm>
              <a:off x="2414237" y="2712643"/>
              <a:ext cx="1925534" cy="1925532"/>
            </a:xfrm>
            <a:prstGeom prst="ellipse">
              <a:avLst/>
            </a:prstGeom>
            <a:solidFill>
              <a:srgbClr val="FFA42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9"/>
            <p:cNvSpPr>
              <a:spLocks noEditPoints="1"/>
            </p:cNvSpPr>
            <p:nvPr/>
          </p:nvSpPr>
          <p:spPr bwMode="auto">
            <a:xfrm>
              <a:off x="2724535" y="3175099"/>
              <a:ext cx="1304938" cy="1000620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797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566057" y="426263"/>
            <a:ext cx="3230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THREE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梯形 2"/>
          <p:cNvSpPr/>
          <p:nvPr userDrawn="1"/>
        </p:nvSpPr>
        <p:spPr>
          <a:xfrm rot="5400000">
            <a:off x="-116115" y="466400"/>
            <a:ext cx="798286" cy="566057"/>
          </a:xfrm>
          <a:prstGeom prst="trapezoid">
            <a:avLst/>
          </a:prstGeom>
          <a:solidFill>
            <a:srgbClr val="FFA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0818008" y="294661"/>
            <a:ext cx="909534" cy="909534"/>
            <a:chOff x="2414237" y="2712643"/>
            <a:chExt cx="1925534" cy="1925532"/>
          </a:xfrm>
        </p:grpSpPr>
        <p:sp>
          <p:nvSpPr>
            <p:cNvPr id="5" name="椭圆 4"/>
            <p:cNvSpPr/>
            <p:nvPr/>
          </p:nvSpPr>
          <p:spPr>
            <a:xfrm>
              <a:off x="2414237" y="2712643"/>
              <a:ext cx="1925534" cy="1925532"/>
            </a:xfrm>
            <a:prstGeom prst="ellipse">
              <a:avLst/>
            </a:prstGeom>
            <a:solidFill>
              <a:srgbClr val="FFA42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9"/>
            <p:cNvSpPr>
              <a:spLocks noEditPoints="1"/>
            </p:cNvSpPr>
            <p:nvPr/>
          </p:nvSpPr>
          <p:spPr bwMode="auto">
            <a:xfrm>
              <a:off x="2724535" y="3175099"/>
              <a:ext cx="1304938" cy="1000620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708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8366BA-470D-4E25-9D3B-075E4189EEB2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95BA77-86F1-4CCF-B8A6-1FD1D4B4C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33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6C9C-EE16-EA45-AC57-AA6A164B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0DDBE-D453-0D43-B4FC-A5E387245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5122-852B-754C-A6D2-A4E549CB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B1BD-76E5-B94D-B17B-596F50506DAE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B8F98-2383-8541-9B0D-72CB66D07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4A4A5-EF77-694A-AC69-05AC25C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D0-DE95-BF41-903C-1ED3B3CA0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6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213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818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38" userDrawn="1">
          <p15:clr>
            <a:srgbClr val="F26B43"/>
          </p15:clr>
        </p15:guide>
        <p15:guide id="2" pos="2933" userDrawn="1">
          <p15:clr>
            <a:srgbClr val="F26B43"/>
          </p15:clr>
        </p15:guide>
        <p15:guide id="3" pos="4747" userDrawn="1">
          <p15:clr>
            <a:srgbClr val="F26B43"/>
          </p15:clr>
        </p15:guide>
        <p15:guide id="4" orient="horz" pos="268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4E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34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方正综艺简体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方正综艺简体" charset="0"/>
          <a:cs typeface="方正综艺简体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方正综艺简体" charset="0"/>
          <a:cs typeface="方正综艺简体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方正综艺简体" charset="0"/>
          <a:cs typeface="方正综艺简体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方正综艺简体" charset="0"/>
          <a:cs typeface="方正综艺简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方正综艺简体" charset="0"/>
          <a:cs typeface="方正综艺简体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方正综艺简体" charset="0"/>
          <a:cs typeface="方正综艺简体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方正综艺简体" charset="0"/>
          <a:cs typeface="方正综艺简体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方正综艺简体" charset="0"/>
          <a:cs typeface="方正综艺简体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76311D-EEB1-3844-BDE1-BCB1BAD41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2ADFE7-0C03-9148-9AED-578134DFD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0714E3-7F48-AB43-BD25-39ABD17A4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03627-D322-9B4A-9296-405CCBF7AC9C}" type="datetimeFigureOut">
              <a:rPr kumimoji="1" lang="zh-CN" altLang="en-US" smtClean="0"/>
              <a:t>2020/4/26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325CA3-5887-8344-92B8-71356414E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748B88-37AE-9C49-A8E2-88A275657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D0370-2B76-3743-976B-4FF7FF9E4C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672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95070511730010" TargetMode="External"/><Relationship Id="rId2" Type="http://schemas.openxmlformats.org/officeDocument/2006/relationships/hyperlink" Target="https://go-gale-com.ezproxy.neu.edu/ps/i.do?id=GALE%7CA201127751&amp;v=2.1&amp;u=mlin_b_northest&amp;it=r&amp;p=ITOF&amp;sw=w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hal.inria.fr/hal-01449068/documen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图片 1">
            <a:extLst>
              <a:ext uri="{FF2B5EF4-FFF2-40B4-BE49-F238E27FC236}">
                <a16:creationId xmlns:a16="http://schemas.microsoft.com/office/drawing/2014/main" id="{71C55B6F-EF0E-431F-A760-1B0A30498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00051" y="4645635"/>
            <a:ext cx="3318058" cy="2212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KSO_Shape">
            <a:extLst>
              <a:ext uri="{FF2B5EF4-FFF2-40B4-BE49-F238E27FC236}">
                <a16:creationId xmlns:a16="http://schemas.microsoft.com/office/drawing/2014/main" id="{6B1C7DC9-471C-4E8A-A892-D8B1EE4A9B47}"/>
              </a:ext>
            </a:extLst>
          </p:cNvPr>
          <p:cNvSpPr/>
          <p:nvPr/>
        </p:nvSpPr>
        <p:spPr bwMode="auto">
          <a:xfrm>
            <a:off x="8573726" y="4121536"/>
            <a:ext cx="625023" cy="366976"/>
          </a:xfrm>
          <a:custGeom>
            <a:avLst/>
            <a:gdLst>
              <a:gd name="T0" fmla="*/ 2147483646 w 2758"/>
              <a:gd name="T1" fmla="*/ 2147483646 h 1666"/>
              <a:gd name="T2" fmla="*/ 2147483646 w 2758"/>
              <a:gd name="T3" fmla="*/ 2147483646 h 1666"/>
              <a:gd name="T4" fmla="*/ 2147483646 w 2758"/>
              <a:gd name="T5" fmla="*/ 2147483646 h 1666"/>
              <a:gd name="T6" fmla="*/ 2147483646 w 2758"/>
              <a:gd name="T7" fmla="*/ 2147483646 h 1666"/>
              <a:gd name="T8" fmla="*/ 2147483646 w 2758"/>
              <a:gd name="T9" fmla="*/ 2147483646 h 1666"/>
              <a:gd name="T10" fmla="*/ 2147483646 w 2758"/>
              <a:gd name="T11" fmla="*/ 2147483646 h 1666"/>
              <a:gd name="T12" fmla="*/ 2147483646 w 2758"/>
              <a:gd name="T13" fmla="*/ 2147483646 h 1666"/>
              <a:gd name="T14" fmla="*/ 2147483646 w 2758"/>
              <a:gd name="T15" fmla="*/ 2147483646 h 1666"/>
              <a:gd name="T16" fmla="*/ 2147483646 w 2758"/>
              <a:gd name="T17" fmla="*/ 2147483646 h 1666"/>
              <a:gd name="T18" fmla="*/ 2147483646 w 2758"/>
              <a:gd name="T19" fmla="*/ 2147483646 h 1666"/>
              <a:gd name="T20" fmla="*/ 2147483646 w 2758"/>
              <a:gd name="T21" fmla="*/ 2147483646 h 1666"/>
              <a:gd name="T22" fmla="*/ 2147483646 w 2758"/>
              <a:gd name="T23" fmla="*/ 2147483646 h 1666"/>
              <a:gd name="T24" fmla="*/ 2147483646 w 2758"/>
              <a:gd name="T25" fmla="*/ 2147483646 h 1666"/>
              <a:gd name="T26" fmla="*/ 2147483646 w 2758"/>
              <a:gd name="T27" fmla="*/ 2147483646 h 1666"/>
              <a:gd name="T28" fmla="*/ 2147483646 w 2758"/>
              <a:gd name="T29" fmla="*/ 2147483646 h 1666"/>
              <a:gd name="T30" fmla="*/ 2147483646 w 2758"/>
              <a:gd name="T31" fmla="*/ 2147483646 h 1666"/>
              <a:gd name="T32" fmla="*/ 2147483646 w 2758"/>
              <a:gd name="T33" fmla="*/ 2147483646 h 1666"/>
              <a:gd name="T34" fmla="*/ 2147483646 w 2758"/>
              <a:gd name="T35" fmla="*/ 2147483646 h 1666"/>
              <a:gd name="T36" fmla="*/ 2147483646 w 2758"/>
              <a:gd name="T37" fmla="*/ 2147483646 h 1666"/>
              <a:gd name="T38" fmla="*/ 2147483646 w 2758"/>
              <a:gd name="T39" fmla="*/ 2147483646 h 1666"/>
              <a:gd name="T40" fmla="*/ 2147483646 w 2758"/>
              <a:gd name="T41" fmla="*/ 2147483646 h 1666"/>
              <a:gd name="T42" fmla="*/ 2147483646 w 2758"/>
              <a:gd name="T43" fmla="*/ 2147483646 h 1666"/>
              <a:gd name="T44" fmla="*/ 2147483646 w 2758"/>
              <a:gd name="T45" fmla="*/ 2147483646 h 1666"/>
              <a:gd name="T46" fmla="*/ 2147483646 w 2758"/>
              <a:gd name="T47" fmla="*/ 2147483646 h 1666"/>
              <a:gd name="T48" fmla="*/ 2147483646 w 2758"/>
              <a:gd name="T49" fmla="*/ 2147483646 h 1666"/>
              <a:gd name="T50" fmla="*/ 2147483646 w 2758"/>
              <a:gd name="T51" fmla="*/ 2147483646 h 1666"/>
              <a:gd name="T52" fmla="*/ 2147483646 w 2758"/>
              <a:gd name="T53" fmla="*/ 2147483646 h 1666"/>
              <a:gd name="T54" fmla="*/ 2147483646 w 2758"/>
              <a:gd name="T55" fmla="*/ 2147483646 h 1666"/>
              <a:gd name="T56" fmla="*/ 2147483646 w 2758"/>
              <a:gd name="T57" fmla="*/ 2147483646 h 1666"/>
              <a:gd name="T58" fmla="*/ 2147483646 w 2758"/>
              <a:gd name="T59" fmla="*/ 2147483646 h 1666"/>
              <a:gd name="T60" fmla="*/ 2147483646 w 2758"/>
              <a:gd name="T61" fmla="*/ 2147483646 h 1666"/>
              <a:gd name="T62" fmla="*/ 2147483646 w 2758"/>
              <a:gd name="T63" fmla="*/ 2147483646 h 1666"/>
              <a:gd name="T64" fmla="*/ 2147483646 w 2758"/>
              <a:gd name="T65" fmla="*/ 2147483646 h 1666"/>
              <a:gd name="T66" fmla="*/ 2147483646 w 2758"/>
              <a:gd name="T67" fmla="*/ 2147483646 h 1666"/>
              <a:gd name="T68" fmla="*/ 2147483646 w 2758"/>
              <a:gd name="T69" fmla="*/ 2147483646 h 1666"/>
              <a:gd name="T70" fmla="*/ 2147483646 w 2758"/>
              <a:gd name="T71" fmla="*/ 2147483646 h 1666"/>
              <a:gd name="T72" fmla="*/ 2147483646 w 2758"/>
              <a:gd name="T73" fmla="*/ 2147483646 h 1666"/>
              <a:gd name="T74" fmla="*/ 2147483646 w 2758"/>
              <a:gd name="T75" fmla="*/ 2147483646 h 1666"/>
              <a:gd name="T76" fmla="*/ 2147483646 w 2758"/>
              <a:gd name="T77" fmla="*/ 2147483646 h 1666"/>
              <a:gd name="T78" fmla="*/ 2147483646 w 2758"/>
              <a:gd name="T79" fmla="*/ 2147483646 h 1666"/>
              <a:gd name="T80" fmla="*/ 2147483646 w 2758"/>
              <a:gd name="T81" fmla="*/ 2147483646 h 1666"/>
              <a:gd name="T82" fmla="*/ 2147483646 w 2758"/>
              <a:gd name="T83" fmla="*/ 2147483646 h 1666"/>
              <a:gd name="T84" fmla="*/ 2147483646 w 2758"/>
              <a:gd name="T85" fmla="*/ 2147483646 h 1666"/>
              <a:gd name="T86" fmla="*/ 2147483646 w 2758"/>
              <a:gd name="T87" fmla="*/ 2147483646 h 1666"/>
              <a:gd name="T88" fmla="*/ 2147483646 w 2758"/>
              <a:gd name="T89" fmla="*/ 2147483646 h 1666"/>
              <a:gd name="T90" fmla="*/ 2147483646 w 2758"/>
              <a:gd name="T91" fmla="*/ 2147483646 h 1666"/>
              <a:gd name="T92" fmla="*/ 2147483646 w 2758"/>
              <a:gd name="T93" fmla="*/ 2147483646 h 1666"/>
              <a:gd name="T94" fmla="*/ 2147483646 w 2758"/>
              <a:gd name="T95" fmla="*/ 2147483646 h 1666"/>
              <a:gd name="T96" fmla="*/ 2147483646 w 2758"/>
              <a:gd name="T97" fmla="*/ 2147483646 h 1666"/>
              <a:gd name="T98" fmla="*/ 2147483646 w 2758"/>
              <a:gd name="T99" fmla="*/ 2147483646 h 1666"/>
              <a:gd name="T100" fmla="*/ 2147483646 w 2758"/>
              <a:gd name="T101" fmla="*/ 2147483646 h 1666"/>
              <a:gd name="T102" fmla="*/ 2147483646 w 2758"/>
              <a:gd name="T103" fmla="*/ 2147483646 h 1666"/>
              <a:gd name="T104" fmla="*/ 2147483646 w 2758"/>
              <a:gd name="T105" fmla="*/ 2147483646 h 1666"/>
              <a:gd name="T106" fmla="*/ 2147483646 w 2758"/>
              <a:gd name="T107" fmla="*/ 2147483646 h 1666"/>
              <a:gd name="T108" fmla="*/ 2147483646 w 2758"/>
              <a:gd name="T109" fmla="*/ 2147483646 h 1666"/>
              <a:gd name="T110" fmla="*/ 2147483646 w 2758"/>
              <a:gd name="T111" fmla="*/ 2147483646 h 1666"/>
              <a:gd name="T112" fmla="*/ 2147483646 w 2758"/>
              <a:gd name="T113" fmla="*/ 2147483646 h 1666"/>
              <a:gd name="T114" fmla="*/ 2147483646 w 2758"/>
              <a:gd name="T115" fmla="*/ 2147483646 h 1666"/>
              <a:gd name="T116" fmla="*/ 2147483646 w 2758"/>
              <a:gd name="T117" fmla="*/ 2147483646 h 1666"/>
              <a:gd name="T118" fmla="*/ 2147483646 w 2758"/>
              <a:gd name="T119" fmla="*/ 2147483646 h 1666"/>
              <a:gd name="T120" fmla="*/ 2147483646 w 2758"/>
              <a:gd name="T121" fmla="*/ 2147483646 h 1666"/>
              <a:gd name="T122" fmla="*/ 2147483646 w 2758"/>
              <a:gd name="T123" fmla="*/ 2147483646 h 166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758" h="1666">
                <a:moveTo>
                  <a:pt x="931" y="1269"/>
                </a:moveTo>
                <a:lnTo>
                  <a:pt x="895" y="1297"/>
                </a:lnTo>
                <a:lnTo>
                  <a:pt x="864" y="1328"/>
                </a:lnTo>
                <a:lnTo>
                  <a:pt x="839" y="1359"/>
                </a:lnTo>
                <a:lnTo>
                  <a:pt x="816" y="1392"/>
                </a:lnTo>
                <a:lnTo>
                  <a:pt x="1102" y="1555"/>
                </a:lnTo>
                <a:lnTo>
                  <a:pt x="1172" y="1557"/>
                </a:lnTo>
                <a:lnTo>
                  <a:pt x="1210" y="1555"/>
                </a:lnTo>
                <a:lnTo>
                  <a:pt x="1243" y="1547"/>
                </a:lnTo>
                <a:lnTo>
                  <a:pt x="1269" y="1535"/>
                </a:lnTo>
                <a:lnTo>
                  <a:pt x="1293" y="1518"/>
                </a:lnTo>
                <a:lnTo>
                  <a:pt x="1310" y="1495"/>
                </a:lnTo>
                <a:lnTo>
                  <a:pt x="1323" y="1466"/>
                </a:lnTo>
                <a:lnTo>
                  <a:pt x="1331" y="1434"/>
                </a:lnTo>
                <a:lnTo>
                  <a:pt x="1333" y="1397"/>
                </a:lnTo>
                <a:lnTo>
                  <a:pt x="1164" y="1397"/>
                </a:lnTo>
                <a:lnTo>
                  <a:pt x="931" y="1269"/>
                </a:lnTo>
                <a:close/>
                <a:moveTo>
                  <a:pt x="1060" y="975"/>
                </a:moveTo>
                <a:lnTo>
                  <a:pt x="1026" y="983"/>
                </a:lnTo>
                <a:lnTo>
                  <a:pt x="993" y="992"/>
                </a:lnTo>
                <a:lnTo>
                  <a:pt x="964" y="1006"/>
                </a:lnTo>
                <a:lnTo>
                  <a:pt x="937" y="1021"/>
                </a:lnTo>
                <a:lnTo>
                  <a:pt x="912" y="1040"/>
                </a:lnTo>
                <a:lnTo>
                  <a:pt x="891" y="1061"/>
                </a:lnTo>
                <a:lnTo>
                  <a:pt x="872" y="1084"/>
                </a:lnTo>
                <a:lnTo>
                  <a:pt x="855" y="1111"/>
                </a:lnTo>
                <a:lnTo>
                  <a:pt x="1195" y="1292"/>
                </a:lnTo>
                <a:lnTo>
                  <a:pt x="1352" y="1296"/>
                </a:lnTo>
                <a:lnTo>
                  <a:pt x="1392" y="1294"/>
                </a:lnTo>
                <a:lnTo>
                  <a:pt x="1427" y="1288"/>
                </a:lnTo>
                <a:lnTo>
                  <a:pt x="1456" y="1276"/>
                </a:lnTo>
                <a:lnTo>
                  <a:pt x="1481" y="1263"/>
                </a:lnTo>
                <a:lnTo>
                  <a:pt x="1500" y="1244"/>
                </a:lnTo>
                <a:lnTo>
                  <a:pt x="1513" y="1221"/>
                </a:lnTo>
                <a:lnTo>
                  <a:pt x="1521" y="1192"/>
                </a:lnTo>
                <a:lnTo>
                  <a:pt x="1523" y="1161"/>
                </a:lnTo>
                <a:lnTo>
                  <a:pt x="1521" y="1142"/>
                </a:lnTo>
                <a:lnTo>
                  <a:pt x="1517" y="1121"/>
                </a:lnTo>
                <a:lnTo>
                  <a:pt x="1510" y="1096"/>
                </a:lnTo>
                <a:lnTo>
                  <a:pt x="1498" y="1071"/>
                </a:lnTo>
                <a:lnTo>
                  <a:pt x="1241" y="1075"/>
                </a:lnTo>
                <a:lnTo>
                  <a:pt x="1060" y="975"/>
                </a:lnTo>
                <a:close/>
                <a:moveTo>
                  <a:pt x="1137" y="668"/>
                </a:moveTo>
                <a:lnTo>
                  <a:pt x="1104" y="670"/>
                </a:lnTo>
                <a:lnTo>
                  <a:pt x="1074" y="676"/>
                </a:lnTo>
                <a:lnTo>
                  <a:pt x="1047" y="687"/>
                </a:lnTo>
                <a:lnTo>
                  <a:pt x="1020" y="702"/>
                </a:lnTo>
                <a:lnTo>
                  <a:pt x="997" y="722"/>
                </a:lnTo>
                <a:lnTo>
                  <a:pt x="976" y="745"/>
                </a:lnTo>
                <a:lnTo>
                  <a:pt x="954" y="772"/>
                </a:lnTo>
                <a:lnTo>
                  <a:pt x="937" y="804"/>
                </a:lnTo>
                <a:lnTo>
                  <a:pt x="1269" y="969"/>
                </a:lnTo>
                <a:lnTo>
                  <a:pt x="1454" y="971"/>
                </a:lnTo>
                <a:lnTo>
                  <a:pt x="1502" y="969"/>
                </a:lnTo>
                <a:lnTo>
                  <a:pt x="1542" y="962"/>
                </a:lnTo>
                <a:lnTo>
                  <a:pt x="1579" y="952"/>
                </a:lnTo>
                <a:lnTo>
                  <a:pt x="1608" y="937"/>
                </a:lnTo>
                <a:lnTo>
                  <a:pt x="1631" y="916"/>
                </a:lnTo>
                <a:lnTo>
                  <a:pt x="1646" y="893"/>
                </a:lnTo>
                <a:lnTo>
                  <a:pt x="1656" y="864"/>
                </a:lnTo>
                <a:lnTo>
                  <a:pt x="1659" y="833"/>
                </a:lnTo>
                <a:lnTo>
                  <a:pt x="1657" y="810"/>
                </a:lnTo>
                <a:lnTo>
                  <a:pt x="1650" y="789"/>
                </a:lnTo>
                <a:lnTo>
                  <a:pt x="1640" y="772"/>
                </a:lnTo>
                <a:lnTo>
                  <a:pt x="1625" y="758"/>
                </a:lnTo>
                <a:lnTo>
                  <a:pt x="1604" y="749"/>
                </a:lnTo>
                <a:lnTo>
                  <a:pt x="1579" y="741"/>
                </a:lnTo>
                <a:lnTo>
                  <a:pt x="1550" y="735"/>
                </a:lnTo>
                <a:lnTo>
                  <a:pt x="1517" y="733"/>
                </a:lnTo>
                <a:lnTo>
                  <a:pt x="1293" y="733"/>
                </a:lnTo>
                <a:lnTo>
                  <a:pt x="1273" y="718"/>
                </a:lnTo>
                <a:lnTo>
                  <a:pt x="1254" y="704"/>
                </a:lnTo>
                <a:lnTo>
                  <a:pt x="1233" y="693"/>
                </a:lnTo>
                <a:lnTo>
                  <a:pt x="1214" y="683"/>
                </a:lnTo>
                <a:lnTo>
                  <a:pt x="1195" y="678"/>
                </a:lnTo>
                <a:lnTo>
                  <a:pt x="1175" y="672"/>
                </a:lnTo>
                <a:lnTo>
                  <a:pt x="1156" y="668"/>
                </a:lnTo>
                <a:lnTo>
                  <a:pt x="1137" y="668"/>
                </a:lnTo>
                <a:close/>
                <a:moveTo>
                  <a:pt x="1694" y="240"/>
                </a:moveTo>
                <a:lnTo>
                  <a:pt x="1898" y="466"/>
                </a:lnTo>
                <a:lnTo>
                  <a:pt x="1874" y="497"/>
                </a:lnTo>
                <a:lnTo>
                  <a:pt x="1855" y="520"/>
                </a:lnTo>
                <a:lnTo>
                  <a:pt x="2251" y="518"/>
                </a:lnTo>
                <a:lnTo>
                  <a:pt x="2303" y="516"/>
                </a:lnTo>
                <a:lnTo>
                  <a:pt x="2351" y="516"/>
                </a:lnTo>
                <a:lnTo>
                  <a:pt x="2395" y="512"/>
                </a:lnTo>
                <a:lnTo>
                  <a:pt x="2435" y="511"/>
                </a:lnTo>
                <a:lnTo>
                  <a:pt x="2474" y="505"/>
                </a:lnTo>
                <a:lnTo>
                  <a:pt x="2508" y="501"/>
                </a:lnTo>
                <a:lnTo>
                  <a:pt x="2539" y="493"/>
                </a:lnTo>
                <a:lnTo>
                  <a:pt x="2568" y="488"/>
                </a:lnTo>
                <a:lnTo>
                  <a:pt x="2593" y="478"/>
                </a:lnTo>
                <a:lnTo>
                  <a:pt x="2614" y="470"/>
                </a:lnTo>
                <a:lnTo>
                  <a:pt x="2631" y="459"/>
                </a:lnTo>
                <a:lnTo>
                  <a:pt x="2647" y="449"/>
                </a:lnTo>
                <a:lnTo>
                  <a:pt x="2658" y="436"/>
                </a:lnTo>
                <a:lnTo>
                  <a:pt x="2666" y="424"/>
                </a:lnTo>
                <a:lnTo>
                  <a:pt x="2672" y="411"/>
                </a:lnTo>
                <a:lnTo>
                  <a:pt x="2673" y="395"/>
                </a:lnTo>
                <a:lnTo>
                  <a:pt x="2672" y="380"/>
                </a:lnTo>
                <a:lnTo>
                  <a:pt x="2668" y="363"/>
                </a:lnTo>
                <a:lnTo>
                  <a:pt x="2662" y="349"/>
                </a:lnTo>
                <a:lnTo>
                  <a:pt x="2652" y="336"/>
                </a:lnTo>
                <a:lnTo>
                  <a:pt x="2639" y="324"/>
                </a:lnTo>
                <a:lnTo>
                  <a:pt x="2625" y="313"/>
                </a:lnTo>
                <a:lnTo>
                  <a:pt x="2608" y="301"/>
                </a:lnTo>
                <a:lnTo>
                  <a:pt x="2587" y="294"/>
                </a:lnTo>
                <a:lnTo>
                  <a:pt x="2566" y="284"/>
                </a:lnTo>
                <a:lnTo>
                  <a:pt x="2541" y="278"/>
                </a:lnTo>
                <a:lnTo>
                  <a:pt x="2512" y="273"/>
                </a:lnTo>
                <a:lnTo>
                  <a:pt x="2481" y="267"/>
                </a:lnTo>
                <a:lnTo>
                  <a:pt x="2449" y="263"/>
                </a:lnTo>
                <a:lnTo>
                  <a:pt x="2412" y="261"/>
                </a:lnTo>
                <a:lnTo>
                  <a:pt x="2374" y="259"/>
                </a:lnTo>
                <a:lnTo>
                  <a:pt x="2334" y="259"/>
                </a:lnTo>
                <a:lnTo>
                  <a:pt x="1694" y="240"/>
                </a:lnTo>
                <a:close/>
                <a:moveTo>
                  <a:pt x="1060" y="109"/>
                </a:moveTo>
                <a:lnTo>
                  <a:pt x="1039" y="117"/>
                </a:lnTo>
                <a:lnTo>
                  <a:pt x="1018" y="125"/>
                </a:lnTo>
                <a:lnTo>
                  <a:pt x="993" y="134"/>
                </a:lnTo>
                <a:lnTo>
                  <a:pt x="966" y="146"/>
                </a:lnTo>
                <a:lnTo>
                  <a:pt x="937" y="159"/>
                </a:lnTo>
                <a:lnTo>
                  <a:pt x="906" y="173"/>
                </a:lnTo>
                <a:lnTo>
                  <a:pt x="872" y="188"/>
                </a:lnTo>
                <a:lnTo>
                  <a:pt x="835" y="203"/>
                </a:lnTo>
                <a:lnTo>
                  <a:pt x="799" y="221"/>
                </a:lnTo>
                <a:lnTo>
                  <a:pt x="757" y="240"/>
                </a:lnTo>
                <a:lnTo>
                  <a:pt x="714" y="261"/>
                </a:lnTo>
                <a:lnTo>
                  <a:pt x="670" y="282"/>
                </a:lnTo>
                <a:lnTo>
                  <a:pt x="622" y="305"/>
                </a:lnTo>
                <a:lnTo>
                  <a:pt x="572" y="328"/>
                </a:lnTo>
                <a:lnTo>
                  <a:pt x="520" y="353"/>
                </a:lnTo>
                <a:lnTo>
                  <a:pt x="467" y="380"/>
                </a:lnTo>
                <a:lnTo>
                  <a:pt x="150" y="380"/>
                </a:lnTo>
                <a:lnTo>
                  <a:pt x="123" y="480"/>
                </a:lnTo>
                <a:lnTo>
                  <a:pt x="104" y="580"/>
                </a:lnTo>
                <a:lnTo>
                  <a:pt x="92" y="679"/>
                </a:lnTo>
                <a:lnTo>
                  <a:pt x="88" y="779"/>
                </a:lnTo>
                <a:lnTo>
                  <a:pt x="92" y="875"/>
                </a:lnTo>
                <a:lnTo>
                  <a:pt x="102" y="971"/>
                </a:lnTo>
                <a:lnTo>
                  <a:pt x="119" y="1069"/>
                </a:lnTo>
                <a:lnTo>
                  <a:pt x="142" y="1169"/>
                </a:lnTo>
                <a:lnTo>
                  <a:pt x="378" y="1169"/>
                </a:lnTo>
                <a:lnTo>
                  <a:pt x="417" y="1228"/>
                </a:lnTo>
                <a:lnTo>
                  <a:pt x="459" y="1286"/>
                </a:lnTo>
                <a:lnTo>
                  <a:pt x="501" y="1340"/>
                </a:lnTo>
                <a:lnTo>
                  <a:pt x="545" y="1390"/>
                </a:lnTo>
                <a:lnTo>
                  <a:pt x="591" y="1438"/>
                </a:lnTo>
                <a:lnTo>
                  <a:pt x="640" y="1482"/>
                </a:lnTo>
                <a:lnTo>
                  <a:pt x="688" y="1524"/>
                </a:lnTo>
                <a:lnTo>
                  <a:pt x="737" y="1562"/>
                </a:lnTo>
                <a:lnTo>
                  <a:pt x="757" y="1566"/>
                </a:lnTo>
                <a:lnTo>
                  <a:pt x="774" y="1568"/>
                </a:lnTo>
                <a:lnTo>
                  <a:pt x="787" y="1570"/>
                </a:lnTo>
                <a:lnTo>
                  <a:pt x="797" y="1570"/>
                </a:lnTo>
                <a:lnTo>
                  <a:pt x="805" y="1570"/>
                </a:lnTo>
                <a:lnTo>
                  <a:pt x="814" y="1570"/>
                </a:lnTo>
                <a:lnTo>
                  <a:pt x="826" y="1568"/>
                </a:lnTo>
                <a:lnTo>
                  <a:pt x="839" y="1566"/>
                </a:lnTo>
                <a:lnTo>
                  <a:pt x="855" y="1564"/>
                </a:lnTo>
                <a:lnTo>
                  <a:pt x="872" y="1562"/>
                </a:lnTo>
                <a:lnTo>
                  <a:pt x="891" y="1559"/>
                </a:lnTo>
                <a:lnTo>
                  <a:pt x="912" y="1555"/>
                </a:lnTo>
                <a:lnTo>
                  <a:pt x="695" y="1441"/>
                </a:lnTo>
                <a:lnTo>
                  <a:pt x="720" y="1380"/>
                </a:lnTo>
                <a:lnTo>
                  <a:pt x="753" y="1322"/>
                </a:lnTo>
                <a:lnTo>
                  <a:pt x="791" y="1267"/>
                </a:lnTo>
                <a:lnTo>
                  <a:pt x="835" y="1215"/>
                </a:lnTo>
                <a:lnTo>
                  <a:pt x="728" y="1155"/>
                </a:lnTo>
                <a:lnTo>
                  <a:pt x="753" y="1107"/>
                </a:lnTo>
                <a:lnTo>
                  <a:pt x="778" y="1065"/>
                </a:lnTo>
                <a:lnTo>
                  <a:pt x="803" y="1027"/>
                </a:lnTo>
                <a:lnTo>
                  <a:pt x="830" y="994"/>
                </a:lnTo>
                <a:lnTo>
                  <a:pt x="855" y="967"/>
                </a:lnTo>
                <a:lnTo>
                  <a:pt x="883" y="942"/>
                </a:lnTo>
                <a:lnTo>
                  <a:pt x="910" y="925"/>
                </a:lnTo>
                <a:lnTo>
                  <a:pt x="939" y="912"/>
                </a:lnTo>
                <a:lnTo>
                  <a:pt x="816" y="846"/>
                </a:lnTo>
                <a:lnTo>
                  <a:pt x="832" y="812"/>
                </a:lnTo>
                <a:lnTo>
                  <a:pt x="849" y="781"/>
                </a:lnTo>
                <a:lnTo>
                  <a:pt x="864" y="750"/>
                </a:lnTo>
                <a:lnTo>
                  <a:pt x="882" y="724"/>
                </a:lnTo>
                <a:lnTo>
                  <a:pt x="899" y="697"/>
                </a:lnTo>
                <a:lnTo>
                  <a:pt x="918" y="674"/>
                </a:lnTo>
                <a:lnTo>
                  <a:pt x="937" y="653"/>
                </a:lnTo>
                <a:lnTo>
                  <a:pt x="956" y="633"/>
                </a:lnTo>
                <a:lnTo>
                  <a:pt x="976" y="616"/>
                </a:lnTo>
                <a:lnTo>
                  <a:pt x="997" y="603"/>
                </a:lnTo>
                <a:lnTo>
                  <a:pt x="1020" y="591"/>
                </a:lnTo>
                <a:lnTo>
                  <a:pt x="1041" y="580"/>
                </a:lnTo>
                <a:lnTo>
                  <a:pt x="1064" y="572"/>
                </a:lnTo>
                <a:lnTo>
                  <a:pt x="1087" y="566"/>
                </a:lnTo>
                <a:lnTo>
                  <a:pt x="1112" y="564"/>
                </a:lnTo>
                <a:lnTo>
                  <a:pt x="1137" y="562"/>
                </a:lnTo>
                <a:lnTo>
                  <a:pt x="1181" y="566"/>
                </a:lnTo>
                <a:lnTo>
                  <a:pt x="1225" y="578"/>
                </a:lnTo>
                <a:lnTo>
                  <a:pt x="1248" y="585"/>
                </a:lnTo>
                <a:lnTo>
                  <a:pt x="1271" y="597"/>
                </a:lnTo>
                <a:lnTo>
                  <a:pt x="1294" y="610"/>
                </a:lnTo>
                <a:lnTo>
                  <a:pt x="1317" y="624"/>
                </a:lnTo>
                <a:lnTo>
                  <a:pt x="1477" y="622"/>
                </a:lnTo>
                <a:lnTo>
                  <a:pt x="1431" y="599"/>
                </a:lnTo>
                <a:lnTo>
                  <a:pt x="1385" y="568"/>
                </a:lnTo>
                <a:lnTo>
                  <a:pt x="1335" y="530"/>
                </a:lnTo>
                <a:lnTo>
                  <a:pt x="1285" y="484"/>
                </a:lnTo>
                <a:lnTo>
                  <a:pt x="1248" y="505"/>
                </a:lnTo>
                <a:lnTo>
                  <a:pt x="1214" y="524"/>
                </a:lnTo>
                <a:lnTo>
                  <a:pt x="1177" y="539"/>
                </a:lnTo>
                <a:lnTo>
                  <a:pt x="1139" y="553"/>
                </a:lnTo>
                <a:lnTo>
                  <a:pt x="1102" y="562"/>
                </a:lnTo>
                <a:lnTo>
                  <a:pt x="1064" y="570"/>
                </a:lnTo>
                <a:lnTo>
                  <a:pt x="1026" y="574"/>
                </a:lnTo>
                <a:lnTo>
                  <a:pt x="987" y="576"/>
                </a:lnTo>
                <a:lnTo>
                  <a:pt x="947" y="572"/>
                </a:lnTo>
                <a:lnTo>
                  <a:pt x="943" y="466"/>
                </a:lnTo>
                <a:lnTo>
                  <a:pt x="972" y="468"/>
                </a:lnTo>
                <a:lnTo>
                  <a:pt x="1014" y="466"/>
                </a:lnTo>
                <a:lnTo>
                  <a:pt x="1056" y="461"/>
                </a:lnTo>
                <a:lnTo>
                  <a:pt x="1099" y="453"/>
                </a:lnTo>
                <a:lnTo>
                  <a:pt x="1141" y="441"/>
                </a:lnTo>
                <a:lnTo>
                  <a:pt x="1181" y="424"/>
                </a:lnTo>
                <a:lnTo>
                  <a:pt x="1221" y="405"/>
                </a:lnTo>
                <a:lnTo>
                  <a:pt x="1262" y="384"/>
                </a:lnTo>
                <a:lnTo>
                  <a:pt x="1302" y="357"/>
                </a:lnTo>
                <a:lnTo>
                  <a:pt x="1339" y="401"/>
                </a:lnTo>
                <a:lnTo>
                  <a:pt x="1375" y="440"/>
                </a:lnTo>
                <a:lnTo>
                  <a:pt x="1414" y="474"/>
                </a:lnTo>
                <a:lnTo>
                  <a:pt x="1450" y="499"/>
                </a:lnTo>
                <a:lnTo>
                  <a:pt x="1487" y="520"/>
                </a:lnTo>
                <a:lnTo>
                  <a:pt x="1525" y="536"/>
                </a:lnTo>
                <a:lnTo>
                  <a:pt x="1561" y="545"/>
                </a:lnTo>
                <a:lnTo>
                  <a:pt x="1600" y="547"/>
                </a:lnTo>
                <a:lnTo>
                  <a:pt x="1623" y="547"/>
                </a:lnTo>
                <a:lnTo>
                  <a:pt x="1646" y="543"/>
                </a:lnTo>
                <a:lnTo>
                  <a:pt x="1669" y="536"/>
                </a:lnTo>
                <a:lnTo>
                  <a:pt x="1692" y="526"/>
                </a:lnTo>
                <a:lnTo>
                  <a:pt x="1713" y="514"/>
                </a:lnTo>
                <a:lnTo>
                  <a:pt x="1734" y="501"/>
                </a:lnTo>
                <a:lnTo>
                  <a:pt x="1753" y="484"/>
                </a:lnTo>
                <a:lnTo>
                  <a:pt x="1773" y="464"/>
                </a:lnTo>
                <a:lnTo>
                  <a:pt x="1502" y="155"/>
                </a:lnTo>
                <a:lnTo>
                  <a:pt x="1060" y="109"/>
                </a:lnTo>
                <a:close/>
                <a:moveTo>
                  <a:pt x="1054" y="0"/>
                </a:moveTo>
                <a:lnTo>
                  <a:pt x="1536" y="54"/>
                </a:lnTo>
                <a:lnTo>
                  <a:pt x="1608" y="134"/>
                </a:lnTo>
                <a:lnTo>
                  <a:pt x="2318" y="154"/>
                </a:lnTo>
                <a:lnTo>
                  <a:pt x="2378" y="155"/>
                </a:lnTo>
                <a:lnTo>
                  <a:pt x="2431" y="157"/>
                </a:lnTo>
                <a:lnTo>
                  <a:pt x="2481" y="161"/>
                </a:lnTo>
                <a:lnTo>
                  <a:pt x="2528" y="167"/>
                </a:lnTo>
                <a:lnTo>
                  <a:pt x="2568" y="175"/>
                </a:lnTo>
                <a:lnTo>
                  <a:pt x="2602" y="184"/>
                </a:lnTo>
                <a:lnTo>
                  <a:pt x="2635" y="196"/>
                </a:lnTo>
                <a:lnTo>
                  <a:pt x="2662" y="207"/>
                </a:lnTo>
                <a:lnTo>
                  <a:pt x="2683" y="223"/>
                </a:lnTo>
                <a:lnTo>
                  <a:pt x="2704" y="240"/>
                </a:lnTo>
                <a:lnTo>
                  <a:pt x="2720" y="259"/>
                </a:lnTo>
                <a:lnTo>
                  <a:pt x="2735" y="280"/>
                </a:lnTo>
                <a:lnTo>
                  <a:pt x="2745" y="305"/>
                </a:lnTo>
                <a:lnTo>
                  <a:pt x="2752" y="332"/>
                </a:lnTo>
                <a:lnTo>
                  <a:pt x="2756" y="361"/>
                </a:lnTo>
                <a:lnTo>
                  <a:pt x="2758" y="393"/>
                </a:lnTo>
                <a:lnTo>
                  <a:pt x="2756" y="420"/>
                </a:lnTo>
                <a:lnTo>
                  <a:pt x="2752" y="447"/>
                </a:lnTo>
                <a:lnTo>
                  <a:pt x="2745" y="470"/>
                </a:lnTo>
                <a:lnTo>
                  <a:pt x="2733" y="493"/>
                </a:lnTo>
                <a:lnTo>
                  <a:pt x="2720" y="514"/>
                </a:lnTo>
                <a:lnTo>
                  <a:pt x="2700" y="532"/>
                </a:lnTo>
                <a:lnTo>
                  <a:pt x="2681" y="549"/>
                </a:lnTo>
                <a:lnTo>
                  <a:pt x="2656" y="564"/>
                </a:lnTo>
                <a:lnTo>
                  <a:pt x="2629" y="578"/>
                </a:lnTo>
                <a:lnTo>
                  <a:pt x="2599" y="589"/>
                </a:lnTo>
                <a:lnTo>
                  <a:pt x="2566" y="601"/>
                </a:lnTo>
                <a:lnTo>
                  <a:pt x="2529" y="608"/>
                </a:lnTo>
                <a:lnTo>
                  <a:pt x="2489" y="614"/>
                </a:lnTo>
                <a:lnTo>
                  <a:pt x="2447" y="618"/>
                </a:lnTo>
                <a:lnTo>
                  <a:pt x="2401" y="622"/>
                </a:lnTo>
                <a:lnTo>
                  <a:pt x="2353" y="622"/>
                </a:lnTo>
                <a:lnTo>
                  <a:pt x="1725" y="631"/>
                </a:lnTo>
                <a:lnTo>
                  <a:pt x="1661" y="649"/>
                </a:lnTo>
                <a:lnTo>
                  <a:pt x="1682" y="666"/>
                </a:lnTo>
                <a:lnTo>
                  <a:pt x="1700" y="685"/>
                </a:lnTo>
                <a:lnTo>
                  <a:pt x="1715" y="704"/>
                </a:lnTo>
                <a:lnTo>
                  <a:pt x="1727" y="727"/>
                </a:lnTo>
                <a:lnTo>
                  <a:pt x="1736" y="750"/>
                </a:lnTo>
                <a:lnTo>
                  <a:pt x="1744" y="777"/>
                </a:lnTo>
                <a:lnTo>
                  <a:pt x="1748" y="804"/>
                </a:lnTo>
                <a:lnTo>
                  <a:pt x="1748" y="835"/>
                </a:lnTo>
                <a:lnTo>
                  <a:pt x="1746" y="875"/>
                </a:lnTo>
                <a:lnTo>
                  <a:pt x="1738" y="912"/>
                </a:lnTo>
                <a:lnTo>
                  <a:pt x="1727" y="944"/>
                </a:lnTo>
                <a:lnTo>
                  <a:pt x="1709" y="973"/>
                </a:lnTo>
                <a:lnTo>
                  <a:pt x="1688" y="1000"/>
                </a:lnTo>
                <a:lnTo>
                  <a:pt x="1661" y="1021"/>
                </a:lnTo>
                <a:lnTo>
                  <a:pt x="1631" y="1040"/>
                </a:lnTo>
                <a:lnTo>
                  <a:pt x="1596" y="1056"/>
                </a:lnTo>
                <a:lnTo>
                  <a:pt x="1604" y="1084"/>
                </a:lnTo>
                <a:lnTo>
                  <a:pt x="1609" y="1111"/>
                </a:lnTo>
                <a:lnTo>
                  <a:pt x="1613" y="1136"/>
                </a:lnTo>
                <a:lnTo>
                  <a:pt x="1615" y="1159"/>
                </a:lnTo>
                <a:lnTo>
                  <a:pt x="1611" y="1207"/>
                </a:lnTo>
                <a:lnTo>
                  <a:pt x="1602" y="1251"/>
                </a:lnTo>
                <a:lnTo>
                  <a:pt x="1586" y="1290"/>
                </a:lnTo>
                <a:lnTo>
                  <a:pt x="1565" y="1321"/>
                </a:lnTo>
                <a:lnTo>
                  <a:pt x="1538" y="1347"/>
                </a:lnTo>
                <a:lnTo>
                  <a:pt x="1504" y="1370"/>
                </a:lnTo>
                <a:lnTo>
                  <a:pt x="1463" y="1386"/>
                </a:lnTo>
                <a:lnTo>
                  <a:pt x="1417" y="1397"/>
                </a:lnTo>
                <a:lnTo>
                  <a:pt x="1419" y="1416"/>
                </a:lnTo>
                <a:lnTo>
                  <a:pt x="1419" y="1432"/>
                </a:lnTo>
                <a:lnTo>
                  <a:pt x="1417" y="1459"/>
                </a:lnTo>
                <a:lnTo>
                  <a:pt x="1415" y="1486"/>
                </a:lnTo>
                <a:lnTo>
                  <a:pt x="1410" y="1511"/>
                </a:lnTo>
                <a:lnTo>
                  <a:pt x="1402" y="1532"/>
                </a:lnTo>
                <a:lnTo>
                  <a:pt x="1394" y="1553"/>
                </a:lnTo>
                <a:lnTo>
                  <a:pt x="1383" y="1572"/>
                </a:lnTo>
                <a:lnTo>
                  <a:pt x="1369" y="1589"/>
                </a:lnTo>
                <a:lnTo>
                  <a:pt x="1354" y="1605"/>
                </a:lnTo>
                <a:lnTo>
                  <a:pt x="1337" y="1618"/>
                </a:lnTo>
                <a:lnTo>
                  <a:pt x="1317" y="1630"/>
                </a:lnTo>
                <a:lnTo>
                  <a:pt x="1296" y="1639"/>
                </a:lnTo>
                <a:lnTo>
                  <a:pt x="1273" y="1649"/>
                </a:lnTo>
                <a:lnTo>
                  <a:pt x="1246" y="1654"/>
                </a:lnTo>
                <a:lnTo>
                  <a:pt x="1220" y="1658"/>
                </a:lnTo>
                <a:lnTo>
                  <a:pt x="1191" y="1662"/>
                </a:lnTo>
                <a:lnTo>
                  <a:pt x="1158" y="1662"/>
                </a:lnTo>
                <a:lnTo>
                  <a:pt x="1099" y="1658"/>
                </a:lnTo>
                <a:lnTo>
                  <a:pt x="1033" y="1624"/>
                </a:lnTo>
                <a:lnTo>
                  <a:pt x="979" y="1643"/>
                </a:lnTo>
                <a:lnTo>
                  <a:pt x="928" y="1656"/>
                </a:lnTo>
                <a:lnTo>
                  <a:pt x="876" y="1664"/>
                </a:lnTo>
                <a:lnTo>
                  <a:pt x="828" y="1666"/>
                </a:lnTo>
                <a:lnTo>
                  <a:pt x="809" y="1666"/>
                </a:lnTo>
                <a:lnTo>
                  <a:pt x="785" y="1664"/>
                </a:lnTo>
                <a:lnTo>
                  <a:pt x="757" y="1660"/>
                </a:lnTo>
                <a:lnTo>
                  <a:pt x="722" y="1656"/>
                </a:lnTo>
                <a:lnTo>
                  <a:pt x="676" y="1626"/>
                </a:lnTo>
                <a:lnTo>
                  <a:pt x="628" y="1591"/>
                </a:lnTo>
                <a:lnTo>
                  <a:pt x="578" y="1553"/>
                </a:lnTo>
                <a:lnTo>
                  <a:pt x="530" y="1509"/>
                </a:lnTo>
                <a:lnTo>
                  <a:pt x="482" y="1459"/>
                </a:lnTo>
                <a:lnTo>
                  <a:pt x="432" y="1403"/>
                </a:lnTo>
                <a:lnTo>
                  <a:pt x="382" y="1344"/>
                </a:lnTo>
                <a:lnTo>
                  <a:pt x="332" y="1280"/>
                </a:lnTo>
                <a:lnTo>
                  <a:pt x="83" y="1280"/>
                </a:lnTo>
                <a:lnTo>
                  <a:pt x="63" y="1219"/>
                </a:lnTo>
                <a:lnTo>
                  <a:pt x="46" y="1157"/>
                </a:lnTo>
                <a:lnTo>
                  <a:pt x="33" y="1096"/>
                </a:lnTo>
                <a:lnTo>
                  <a:pt x="19" y="1036"/>
                </a:lnTo>
                <a:lnTo>
                  <a:pt x="11" y="975"/>
                </a:lnTo>
                <a:lnTo>
                  <a:pt x="4" y="914"/>
                </a:lnTo>
                <a:lnTo>
                  <a:pt x="0" y="854"/>
                </a:lnTo>
                <a:lnTo>
                  <a:pt x="0" y="793"/>
                </a:lnTo>
                <a:lnTo>
                  <a:pt x="0" y="724"/>
                </a:lnTo>
                <a:lnTo>
                  <a:pt x="6" y="656"/>
                </a:lnTo>
                <a:lnTo>
                  <a:pt x="11" y="591"/>
                </a:lnTo>
                <a:lnTo>
                  <a:pt x="23" y="526"/>
                </a:lnTo>
                <a:lnTo>
                  <a:pt x="34" y="463"/>
                </a:lnTo>
                <a:lnTo>
                  <a:pt x="52" y="399"/>
                </a:lnTo>
                <a:lnTo>
                  <a:pt x="69" y="336"/>
                </a:lnTo>
                <a:lnTo>
                  <a:pt x="92" y="276"/>
                </a:lnTo>
                <a:lnTo>
                  <a:pt x="465" y="276"/>
                </a:lnTo>
                <a:lnTo>
                  <a:pt x="530" y="236"/>
                </a:lnTo>
                <a:lnTo>
                  <a:pt x="599" y="200"/>
                </a:lnTo>
                <a:lnTo>
                  <a:pt x="668" y="163"/>
                </a:lnTo>
                <a:lnTo>
                  <a:pt x="741" y="129"/>
                </a:lnTo>
                <a:lnTo>
                  <a:pt x="816" y="94"/>
                </a:lnTo>
                <a:lnTo>
                  <a:pt x="893" y="61"/>
                </a:lnTo>
                <a:lnTo>
                  <a:pt x="972" y="31"/>
                </a:lnTo>
                <a:lnTo>
                  <a:pt x="105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104" name="矩形 10">
            <a:extLst>
              <a:ext uri="{FF2B5EF4-FFF2-40B4-BE49-F238E27FC236}">
                <a16:creationId xmlns:a16="http://schemas.microsoft.com/office/drawing/2014/main" id="{C2D7CF83-3351-4616-87CD-3855D8F92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4606" y="3797193"/>
            <a:ext cx="390087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0D0D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>
                <a:solidFill>
                  <a:srgbClr val="0D0D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 Liu</a:t>
            </a:r>
            <a:endParaRPr lang="en-US" altLang="zh-CN" sz="2000" dirty="0">
              <a:solidFill>
                <a:srgbClr val="0D0D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任意多边形 26">
            <a:extLst>
              <a:ext uri="{FF2B5EF4-FFF2-40B4-BE49-F238E27FC236}">
                <a16:creationId xmlns:a16="http://schemas.microsoft.com/office/drawing/2014/main" id="{9C0B2E8A-5144-4CCC-B2FD-B07E5E0DD9A3}"/>
              </a:ext>
            </a:extLst>
          </p:cNvPr>
          <p:cNvSpPr/>
          <p:nvPr/>
        </p:nvSpPr>
        <p:spPr>
          <a:xfrm>
            <a:off x="34506" y="132113"/>
            <a:ext cx="1859149" cy="1299424"/>
          </a:xfrm>
          <a:custGeom>
            <a:avLst/>
            <a:gdLst>
              <a:gd name="connsiteX0" fmla="*/ 432904 w 1859149"/>
              <a:gd name="connsiteY0" fmla="*/ 0 h 1299424"/>
              <a:gd name="connsiteX1" fmla="*/ 1859149 w 1859149"/>
              <a:gd name="connsiteY1" fmla="*/ 0 h 1299424"/>
              <a:gd name="connsiteX2" fmla="*/ 1426245 w 1859149"/>
              <a:gd name="connsiteY2" fmla="*/ 1299424 h 1299424"/>
              <a:gd name="connsiteX3" fmla="*/ 0 w 1859149"/>
              <a:gd name="connsiteY3" fmla="*/ 1299424 h 129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9149" h="1299424">
                <a:moveTo>
                  <a:pt x="432904" y="0"/>
                </a:moveTo>
                <a:lnTo>
                  <a:pt x="1859149" y="0"/>
                </a:lnTo>
                <a:lnTo>
                  <a:pt x="1426245" y="1299424"/>
                </a:lnTo>
                <a:lnTo>
                  <a:pt x="0" y="1299424"/>
                </a:lnTo>
                <a:close/>
              </a:path>
            </a:pathLst>
          </a:custGeom>
          <a:solidFill>
            <a:srgbClr val="0376C2">
              <a:alpha val="9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5989ACB-6EF9-407B-8CDA-B1E1F2C51CED}"/>
              </a:ext>
            </a:extLst>
          </p:cNvPr>
          <p:cNvGrpSpPr/>
          <p:nvPr/>
        </p:nvGrpSpPr>
        <p:grpSpPr>
          <a:xfrm>
            <a:off x="349683" y="169827"/>
            <a:ext cx="1224000" cy="1223998"/>
            <a:chOff x="222586" y="2787385"/>
            <a:chExt cx="1224000" cy="122399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B08DD72-E6AC-4271-8256-8993A91959F0}"/>
                </a:ext>
              </a:extLst>
            </p:cNvPr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2714F571-2B2A-4CF0-BB93-A9ABE0FF12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19431BC5-A69D-45E8-A10A-E2133A7C9CF6}"/>
              </a:ext>
            </a:extLst>
          </p:cNvPr>
          <p:cNvSpPr/>
          <p:nvPr/>
        </p:nvSpPr>
        <p:spPr>
          <a:xfrm>
            <a:off x="3213792" y="1643270"/>
            <a:ext cx="8646904" cy="1658989"/>
          </a:xfrm>
          <a:prstGeom prst="rect">
            <a:avLst/>
          </a:prstGeom>
          <a:solidFill>
            <a:srgbClr val="0376C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16" name="梯形 15">
            <a:extLst>
              <a:ext uri="{FF2B5EF4-FFF2-40B4-BE49-F238E27FC236}">
                <a16:creationId xmlns:a16="http://schemas.microsoft.com/office/drawing/2014/main" id="{97A7262E-D217-4BB0-A774-BF192477235C}"/>
              </a:ext>
            </a:extLst>
          </p:cNvPr>
          <p:cNvSpPr/>
          <p:nvPr/>
        </p:nvSpPr>
        <p:spPr>
          <a:xfrm rot="16200000">
            <a:off x="1638615" y="1714185"/>
            <a:ext cx="1646092" cy="1504262"/>
          </a:xfrm>
          <a:prstGeom prst="trapezoid">
            <a:avLst>
              <a:gd name="adj" fmla="val 28149"/>
            </a:avLst>
          </a:prstGeom>
          <a:solidFill>
            <a:srgbClr val="02599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7E024DB-6E5D-4FAA-B381-918684D0490C}"/>
              </a:ext>
            </a:extLst>
          </p:cNvPr>
          <p:cNvSpPr/>
          <p:nvPr/>
        </p:nvSpPr>
        <p:spPr>
          <a:xfrm>
            <a:off x="283799" y="1787295"/>
            <a:ext cx="2116340" cy="1248245"/>
          </a:xfrm>
          <a:prstGeom prst="rect">
            <a:avLst/>
          </a:prstGeom>
          <a:solidFill>
            <a:srgbClr val="0376C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60F0CBE-74A8-4F79-887D-06EA7CAE8699}"/>
              </a:ext>
            </a:extLst>
          </p:cNvPr>
          <p:cNvSpPr txBox="1"/>
          <p:nvPr/>
        </p:nvSpPr>
        <p:spPr>
          <a:xfrm>
            <a:off x="3286931" y="1811252"/>
            <a:ext cx="8500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Job Function Affects Heat Score</a:t>
            </a:r>
            <a:endParaRPr lang="zh-CN" altLang="en-US" sz="3600" b="1" spc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平行四边形 19">
            <a:extLst>
              <a:ext uri="{FF2B5EF4-FFF2-40B4-BE49-F238E27FC236}">
                <a16:creationId xmlns:a16="http://schemas.microsoft.com/office/drawing/2014/main" id="{F3C9967B-43D6-4B44-9F59-382F403435E6}"/>
              </a:ext>
            </a:extLst>
          </p:cNvPr>
          <p:cNvSpPr/>
          <p:nvPr/>
        </p:nvSpPr>
        <p:spPr>
          <a:xfrm>
            <a:off x="782854" y="6124820"/>
            <a:ext cx="550396" cy="716321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73C47FDE-877F-4B9B-BE60-2DEE69883FA6}"/>
              </a:ext>
            </a:extLst>
          </p:cNvPr>
          <p:cNvSpPr/>
          <p:nvPr/>
        </p:nvSpPr>
        <p:spPr>
          <a:xfrm>
            <a:off x="573729" y="5310231"/>
            <a:ext cx="550396" cy="716321"/>
          </a:xfrm>
          <a:prstGeom prst="parallelogram">
            <a:avLst>
              <a:gd name="adj" fmla="val 61567"/>
            </a:avLst>
          </a:prstGeom>
          <a:solidFill>
            <a:srgbClr val="0376C2">
              <a:alpha val="9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7C4A4C14-444B-4EB2-8A84-6D8C4D793EB4}"/>
              </a:ext>
            </a:extLst>
          </p:cNvPr>
          <p:cNvSpPr/>
          <p:nvPr/>
        </p:nvSpPr>
        <p:spPr>
          <a:xfrm>
            <a:off x="52277" y="6090179"/>
            <a:ext cx="231522" cy="301318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</p:spTree>
  </p:cSld>
  <p:clrMapOvr>
    <a:masterClrMapping/>
  </p:clrMapOvr>
  <p:transition spd="slow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4CAB977-40F1-B14C-AA71-0F5F0EE6EA6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3467" y="2120114"/>
            <a:ext cx="5294716" cy="2617769"/>
          </a:xfrm>
          <a:prstGeom prst="rect">
            <a:avLst/>
          </a:prstGeom>
        </p:spPr>
      </p:pic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70D3BB5D-9833-4240-8D7D-E85E9419CA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3817" y="2172732"/>
            <a:ext cx="5294715" cy="251253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4A5CA5F-3517-6C47-92AE-A4232E06956A}"/>
              </a:ext>
            </a:extLst>
          </p:cNvPr>
          <p:cNvSpPr txBox="1"/>
          <p:nvPr/>
        </p:nvSpPr>
        <p:spPr>
          <a:xfrm>
            <a:off x="1030147" y="5266481"/>
            <a:ext cx="4875948" cy="881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Once time, Engineering/Technology &amp; Logistics are ranked top 1 &amp; 2.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D4088BB-6146-B442-8829-E550CEB58785}"/>
              </a:ext>
            </a:extLst>
          </p:cNvPr>
          <p:cNvSpPr txBox="1"/>
          <p:nvPr/>
        </p:nvSpPr>
        <p:spPr>
          <a:xfrm>
            <a:off x="6379858" y="5266481"/>
            <a:ext cx="4861367" cy="881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Aviation Engineering, Aviation Supply Chain are still the worst segments.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161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67907A-99B7-46BB-A0C9-3761366CA744}"/>
              </a:ext>
            </a:extLst>
          </p:cNvPr>
          <p:cNvSpPr txBox="1"/>
          <p:nvPr/>
        </p:nvSpPr>
        <p:spPr>
          <a:xfrm>
            <a:off x="6299292" y="290739"/>
            <a:ext cx="5221266" cy="1344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2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Distribution of Job Function in average score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13CB8A-0FAB-45A7-8458-173EB34DC24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632" y="1422342"/>
            <a:ext cx="5126736" cy="38578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0F3D9F-4AD6-4E95-BB34-DD209F1F4F88}"/>
              </a:ext>
            </a:extLst>
          </p:cNvPr>
          <p:cNvSpPr txBox="1"/>
          <p:nvPr/>
        </p:nvSpPr>
        <p:spPr>
          <a:xfrm>
            <a:off x="6471878" y="1648566"/>
            <a:ext cx="5235490" cy="3971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3: Information Technology, Properties, Product Management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Guess Reason Top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Technology: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Frequently need to send email, including notification, update, maintenance and so 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(Network management, software development and database management)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Flaw: Need to calculate the standard deviation to reflect the degree of dispersion</a:t>
            </a:r>
          </a:p>
        </p:txBody>
      </p:sp>
    </p:spTree>
    <p:extLst>
      <p:ext uri="{BB962C8B-B14F-4D97-AF65-F5344CB8AC3E}">
        <p14:creationId xmlns:p14="http://schemas.microsoft.com/office/powerpoint/2010/main" val="3434788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4AE2F2-A764-0D49-AA3A-053501E99059}"/>
              </a:ext>
            </a:extLst>
          </p:cNvPr>
          <p:cNvSpPr txBox="1"/>
          <p:nvPr/>
        </p:nvSpPr>
        <p:spPr>
          <a:xfrm>
            <a:off x="1051559" y="4329321"/>
            <a:ext cx="4024293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Sum Score: Grouping/Job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8E407-CA09-4B4C-9EBD-DD864400F11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2698" y="361910"/>
            <a:ext cx="3936569" cy="3483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3840E9-7BD0-0F4A-A080-5EF16E3CDCD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8887" y="387061"/>
            <a:ext cx="5522976" cy="34242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147709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019769-8A0B-1344-AD4E-12A18B9E37D1}"/>
              </a:ext>
            </a:extLst>
          </p:cNvPr>
          <p:cNvSpPr txBox="1"/>
          <p:nvPr/>
        </p:nvSpPr>
        <p:spPr>
          <a:xfrm>
            <a:off x="5250106" y="4329321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the number by dimension of Grouping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App_13 as an example: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top 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 Score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(Job Function) : Manufacturing,   Engineering/Technology and Information Technology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4273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DCBD1C-CA6D-4549-BFF1-DBA6D738D486}"/>
              </a:ext>
            </a:extLst>
          </p:cNvPr>
          <p:cNvSpPr txBox="1"/>
          <p:nvPr/>
        </p:nvSpPr>
        <p:spPr>
          <a:xfrm>
            <a:off x="371094" y="1161288"/>
            <a:ext cx="3438144" cy="1239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Trend of sum score from 2017 to 2019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1700A-29F9-8F48-BC5D-9CB23B736B40}"/>
              </a:ext>
            </a:extLst>
          </p:cNvPr>
          <p:cNvSpPr txBox="1"/>
          <p:nvPr/>
        </p:nvSpPr>
        <p:spPr>
          <a:xfrm>
            <a:off x="128016" y="2616574"/>
            <a:ext cx="3760237" cy="34222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Score of Engineering/Technology are increasing from 2017-2019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Score of Information Technology and Manufacturing are increasing from 2017 to 2018, and decreasing from 2018 to 2019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Score of Logistics are decreasing from 2018 to 2017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job function are added into ‘Digital Guardian’, for example Properties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A9C830-F466-AB42-A68A-1F7C1C22195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7623" y="643812"/>
            <a:ext cx="7374377" cy="560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">
            <a:extLst>
              <a:ext uri="{FF2B5EF4-FFF2-40B4-BE49-F238E27FC236}">
                <a16:creationId xmlns:a16="http://schemas.microsoft.com/office/drawing/2014/main" id="{6C2BFE03-5351-4BB1-A788-C7F02DF214B2}"/>
              </a:ext>
            </a:extLst>
          </p:cNvPr>
          <p:cNvSpPr/>
          <p:nvPr/>
        </p:nvSpPr>
        <p:spPr>
          <a:xfrm rot="16200000">
            <a:off x="432120" y="961613"/>
            <a:ext cx="762762" cy="1078882"/>
          </a:xfrm>
          <a:custGeom>
            <a:avLst/>
            <a:gdLst>
              <a:gd name="connsiteX0" fmla="*/ 881353 w 1762708"/>
              <a:gd name="connsiteY0" fmla="*/ 0 h 2331146"/>
              <a:gd name="connsiteX1" fmla="*/ 881354 w 1762708"/>
              <a:gd name="connsiteY1" fmla="*/ 0 h 2331146"/>
              <a:gd name="connsiteX2" fmla="*/ 881354 w 1762708"/>
              <a:gd name="connsiteY2" fmla="*/ 0 h 2331146"/>
              <a:gd name="connsiteX3" fmla="*/ 1762708 w 1762708"/>
              <a:gd name="connsiteY3" fmla="*/ 881354 h 2331146"/>
              <a:gd name="connsiteX4" fmla="*/ 1374127 w 1762708"/>
              <a:gd name="connsiteY4" fmla="*/ 1612187 h 2331146"/>
              <a:gd name="connsiteX5" fmla="*/ 1372283 w 1762708"/>
              <a:gd name="connsiteY5" fmla="*/ 1613188 h 2331146"/>
              <a:gd name="connsiteX6" fmla="*/ 1372283 w 1762708"/>
              <a:gd name="connsiteY6" fmla="*/ 1855121 h 2331146"/>
              <a:gd name="connsiteX7" fmla="*/ 1503445 w 1762708"/>
              <a:gd name="connsiteY7" fmla="*/ 1855121 h 2331146"/>
              <a:gd name="connsiteX8" fmla="*/ 881353 w 1762708"/>
              <a:gd name="connsiteY8" fmla="*/ 2331146 h 2331146"/>
              <a:gd name="connsiteX9" fmla="*/ 259261 w 1762708"/>
              <a:gd name="connsiteY9" fmla="*/ 1855121 h 2331146"/>
              <a:gd name="connsiteX10" fmla="*/ 390423 w 1762708"/>
              <a:gd name="connsiteY10" fmla="*/ 1855121 h 2331146"/>
              <a:gd name="connsiteX11" fmla="*/ 390423 w 1762708"/>
              <a:gd name="connsiteY11" fmla="*/ 1613187 h 2331146"/>
              <a:gd name="connsiteX12" fmla="*/ 388581 w 1762708"/>
              <a:gd name="connsiteY12" fmla="*/ 1612187 h 2331146"/>
              <a:gd name="connsiteX13" fmla="*/ 0 w 1762708"/>
              <a:gd name="connsiteY13" fmla="*/ 881354 h 2331146"/>
              <a:gd name="connsiteX14" fmla="*/ 703731 w 1762708"/>
              <a:gd name="connsiteY14" fmla="*/ 17906 h 2331146"/>
              <a:gd name="connsiteX15" fmla="*/ 717461 w 1762708"/>
              <a:gd name="connsiteY15" fmla="*/ 16522 h 2331146"/>
              <a:gd name="connsiteX16" fmla="*/ 717462 w 1762708"/>
              <a:gd name="connsiteY16" fmla="*/ 16522 h 2331146"/>
              <a:gd name="connsiteX17" fmla="*/ 881353 w 1762708"/>
              <a:gd name="connsiteY17" fmla="*/ 0 h 233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62708" h="2331146">
                <a:moveTo>
                  <a:pt x="881353" y="0"/>
                </a:moveTo>
                <a:lnTo>
                  <a:pt x="881354" y="0"/>
                </a:lnTo>
                <a:lnTo>
                  <a:pt x="881354" y="0"/>
                </a:lnTo>
                <a:cubicBezTo>
                  <a:pt x="1368112" y="0"/>
                  <a:pt x="1762708" y="394596"/>
                  <a:pt x="1762708" y="881354"/>
                </a:cubicBezTo>
                <a:cubicBezTo>
                  <a:pt x="1762708" y="1185578"/>
                  <a:pt x="1608569" y="1453801"/>
                  <a:pt x="1374127" y="1612187"/>
                </a:cubicBezTo>
                <a:lnTo>
                  <a:pt x="1372283" y="1613188"/>
                </a:lnTo>
                <a:lnTo>
                  <a:pt x="1372283" y="1855121"/>
                </a:lnTo>
                <a:lnTo>
                  <a:pt x="1503445" y="1855121"/>
                </a:lnTo>
                <a:lnTo>
                  <a:pt x="881353" y="2331146"/>
                </a:lnTo>
                <a:lnTo>
                  <a:pt x="259261" y="1855121"/>
                </a:lnTo>
                <a:lnTo>
                  <a:pt x="390423" y="1855121"/>
                </a:lnTo>
                <a:lnTo>
                  <a:pt x="390423" y="1613187"/>
                </a:lnTo>
                <a:lnTo>
                  <a:pt x="388581" y="1612187"/>
                </a:lnTo>
                <a:cubicBezTo>
                  <a:pt x="154139" y="1453801"/>
                  <a:pt x="0" y="1185578"/>
                  <a:pt x="0" y="881354"/>
                </a:cubicBezTo>
                <a:cubicBezTo>
                  <a:pt x="0" y="455441"/>
                  <a:pt x="302113" y="100089"/>
                  <a:pt x="703731" y="17906"/>
                </a:cubicBezTo>
                <a:lnTo>
                  <a:pt x="717461" y="16522"/>
                </a:lnTo>
                <a:lnTo>
                  <a:pt x="717462" y="16522"/>
                </a:lnTo>
                <a:cubicBezTo>
                  <a:pt x="770400" y="5689"/>
                  <a:pt x="825213" y="0"/>
                  <a:pt x="881353" y="0"/>
                </a:cubicBezTo>
                <a:close/>
              </a:path>
            </a:pathLst>
          </a:custGeom>
          <a:solidFill>
            <a:srgbClr val="2D4762"/>
          </a:solidFill>
          <a:ln w="14288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3221B2-B121-42FF-9FD0-042C937CC265}"/>
              </a:ext>
            </a:extLst>
          </p:cNvPr>
          <p:cNvSpPr txBox="1"/>
          <p:nvPr/>
        </p:nvSpPr>
        <p:spPr>
          <a:xfrm>
            <a:off x="1716833" y="1221135"/>
            <a:ext cx="2957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9C2877-38E5-447A-A130-CFBF3CA9CC69}"/>
              </a:ext>
            </a:extLst>
          </p:cNvPr>
          <p:cNvSpPr txBox="1">
            <a:spLocks/>
          </p:cNvSpPr>
          <p:nvPr/>
        </p:nvSpPr>
        <p:spPr>
          <a:xfrm>
            <a:off x="1073092" y="1882435"/>
            <a:ext cx="6309220" cy="559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369B1E-83E9-47E3-9EC4-69AC8DAED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637" y="817247"/>
            <a:ext cx="6242179" cy="541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4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">
            <a:extLst>
              <a:ext uri="{FF2B5EF4-FFF2-40B4-BE49-F238E27FC236}">
                <a16:creationId xmlns:a16="http://schemas.microsoft.com/office/drawing/2014/main" id="{6C2BFE03-5351-4BB1-A788-C7F02DF214B2}"/>
              </a:ext>
            </a:extLst>
          </p:cNvPr>
          <p:cNvSpPr/>
          <p:nvPr/>
        </p:nvSpPr>
        <p:spPr>
          <a:xfrm rot="16200000">
            <a:off x="432120" y="961613"/>
            <a:ext cx="762762" cy="1078882"/>
          </a:xfrm>
          <a:custGeom>
            <a:avLst/>
            <a:gdLst>
              <a:gd name="connsiteX0" fmla="*/ 881353 w 1762708"/>
              <a:gd name="connsiteY0" fmla="*/ 0 h 2331146"/>
              <a:gd name="connsiteX1" fmla="*/ 881354 w 1762708"/>
              <a:gd name="connsiteY1" fmla="*/ 0 h 2331146"/>
              <a:gd name="connsiteX2" fmla="*/ 881354 w 1762708"/>
              <a:gd name="connsiteY2" fmla="*/ 0 h 2331146"/>
              <a:gd name="connsiteX3" fmla="*/ 1762708 w 1762708"/>
              <a:gd name="connsiteY3" fmla="*/ 881354 h 2331146"/>
              <a:gd name="connsiteX4" fmla="*/ 1374127 w 1762708"/>
              <a:gd name="connsiteY4" fmla="*/ 1612187 h 2331146"/>
              <a:gd name="connsiteX5" fmla="*/ 1372283 w 1762708"/>
              <a:gd name="connsiteY5" fmla="*/ 1613188 h 2331146"/>
              <a:gd name="connsiteX6" fmla="*/ 1372283 w 1762708"/>
              <a:gd name="connsiteY6" fmla="*/ 1855121 h 2331146"/>
              <a:gd name="connsiteX7" fmla="*/ 1503445 w 1762708"/>
              <a:gd name="connsiteY7" fmla="*/ 1855121 h 2331146"/>
              <a:gd name="connsiteX8" fmla="*/ 881353 w 1762708"/>
              <a:gd name="connsiteY8" fmla="*/ 2331146 h 2331146"/>
              <a:gd name="connsiteX9" fmla="*/ 259261 w 1762708"/>
              <a:gd name="connsiteY9" fmla="*/ 1855121 h 2331146"/>
              <a:gd name="connsiteX10" fmla="*/ 390423 w 1762708"/>
              <a:gd name="connsiteY10" fmla="*/ 1855121 h 2331146"/>
              <a:gd name="connsiteX11" fmla="*/ 390423 w 1762708"/>
              <a:gd name="connsiteY11" fmla="*/ 1613187 h 2331146"/>
              <a:gd name="connsiteX12" fmla="*/ 388581 w 1762708"/>
              <a:gd name="connsiteY12" fmla="*/ 1612187 h 2331146"/>
              <a:gd name="connsiteX13" fmla="*/ 0 w 1762708"/>
              <a:gd name="connsiteY13" fmla="*/ 881354 h 2331146"/>
              <a:gd name="connsiteX14" fmla="*/ 703731 w 1762708"/>
              <a:gd name="connsiteY14" fmla="*/ 17906 h 2331146"/>
              <a:gd name="connsiteX15" fmla="*/ 717461 w 1762708"/>
              <a:gd name="connsiteY15" fmla="*/ 16522 h 2331146"/>
              <a:gd name="connsiteX16" fmla="*/ 717462 w 1762708"/>
              <a:gd name="connsiteY16" fmla="*/ 16522 h 2331146"/>
              <a:gd name="connsiteX17" fmla="*/ 881353 w 1762708"/>
              <a:gd name="connsiteY17" fmla="*/ 0 h 233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62708" h="2331146">
                <a:moveTo>
                  <a:pt x="881353" y="0"/>
                </a:moveTo>
                <a:lnTo>
                  <a:pt x="881354" y="0"/>
                </a:lnTo>
                <a:lnTo>
                  <a:pt x="881354" y="0"/>
                </a:lnTo>
                <a:cubicBezTo>
                  <a:pt x="1368112" y="0"/>
                  <a:pt x="1762708" y="394596"/>
                  <a:pt x="1762708" y="881354"/>
                </a:cubicBezTo>
                <a:cubicBezTo>
                  <a:pt x="1762708" y="1185578"/>
                  <a:pt x="1608569" y="1453801"/>
                  <a:pt x="1374127" y="1612187"/>
                </a:cubicBezTo>
                <a:lnTo>
                  <a:pt x="1372283" y="1613188"/>
                </a:lnTo>
                <a:lnTo>
                  <a:pt x="1372283" y="1855121"/>
                </a:lnTo>
                <a:lnTo>
                  <a:pt x="1503445" y="1855121"/>
                </a:lnTo>
                <a:lnTo>
                  <a:pt x="881353" y="2331146"/>
                </a:lnTo>
                <a:lnTo>
                  <a:pt x="259261" y="1855121"/>
                </a:lnTo>
                <a:lnTo>
                  <a:pt x="390423" y="1855121"/>
                </a:lnTo>
                <a:lnTo>
                  <a:pt x="390423" y="1613187"/>
                </a:lnTo>
                <a:lnTo>
                  <a:pt x="388581" y="1612187"/>
                </a:lnTo>
                <a:cubicBezTo>
                  <a:pt x="154139" y="1453801"/>
                  <a:pt x="0" y="1185578"/>
                  <a:pt x="0" y="881354"/>
                </a:cubicBezTo>
                <a:cubicBezTo>
                  <a:pt x="0" y="455441"/>
                  <a:pt x="302113" y="100089"/>
                  <a:pt x="703731" y="17906"/>
                </a:cubicBezTo>
                <a:lnTo>
                  <a:pt x="717461" y="16522"/>
                </a:lnTo>
                <a:lnTo>
                  <a:pt x="717462" y="16522"/>
                </a:lnTo>
                <a:cubicBezTo>
                  <a:pt x="770400" y="5689"/>
                  <a:pt x="825213" y="0"/>
                  <a:pt x="881353" y="0"/>
                </a:cubicBezTo>
                <a:close/>
              </a:path>
            </a:pathLst>
          </a:custGeom>
          <a:solidFill>
            <a:srgbClr val="2D4762"/>
          </a:solidFill>
          <a:ln w="14288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3221B2-B121-42FF-9FD0-042C937CC265}"/>
              </a:ext>
            </a:extLst>
          </p:cNvPr>
          <p:cNvSpPr txBox="1"/>
          <p:nvPr/>
        </p:nvSpPr>
        <p:spPr>
          <a:xfrm>
            <a:off x="1716833" y="1221135"/>
            <a:ext cx="2957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9C2877-38E5-447A-A130-CFBF3CA9CC69}"/>
              </a:ext>
            </a:extLst>
          </p:cNvPr>
          <p:cNvSpPr txBox="1">
            <a:spLocks/>
          </p:cNvSpPr>
          <p:nvPr/>
        </p:nvSpPr>
        <p:spPr>
          <a:xfrm>
            <a:off x="737844" y="2076736"/>
            <a:ext cx="6309220" cy="559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Stepwise Model</a:t>
            </a:r>
          </a:p>
        </p:txBody>
      </p:sp>
      <p:pic>
        <p:nvPicPr>
          <p:cNvPr id="7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E7A0D188-3F35-4DCF-A77D-DED0775CF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700" y="1342432"/>
            <a:ext cx="6793095" cy="48997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66644F-4AC2-490D-9568-CB8B654C367C}"/>
              </a:ext>
            </a:extLst>
          </p:cNvPr>
          <p:cNvSpPr txBox="1"/>
          <p:nvPr/>
        </p:nvSpPr>
        <p:spPr>
          <a:xfrm>
            <a:off x="666934" y="2645198"/>
            <a:ext cx="3841341" cy="3331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Reduce the number of variables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Properties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is the most significant variable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Optimize the linear regression model</a:t>
            </a:r>
          </a:p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529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4181" y="179520"/>
            <a:ext cx="3230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THREE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764280" y="3643573"/>
            <a:ext cx="4663440" cy="646331"/>
            <a:chOff x="3773174" y="3643573"/>
            <a:chExt cx="4663440" cy="646331"/>
          </a:xfrm>
        </p:grpSpPr>
        <p:sp>
          <p:nvSpPr>
            <p:cNvPr id="6" name="文本框 5"/>
            <p:cNvSpPr txBox="1"/>
            <p:nvPr/>
          </p:nvSpPr>
          <p:spPr>
            <a:xfrm>
              <a:off x="3773174" y="3643573"/>
              <a:ext cx="4663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Conclusion</a:t>
              </a: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3773174" y="4173495"/>
              <a:ext cx="4663440" cy="108000"/>
              <a:chOff x="3649980" y="3375660"/>
              <a:chExt cx="4663440" cy="108000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3733800" y="3429660"/>
                <a:ext cx="4495800" cy="0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椭圆 9"/>
              <p:cNvSpPr>
                <a:spLocks/>
              </p:cNvSpPr>
              <p:nvPr/>
            </p:nvSpPr>
            <p:spPr>
              <a:xfrm>
                <a:off x="3649980" y="3375660"/>
                <a:ext cx="108000" cy="108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>
                <a:spLocks/>
              </p:cNvSpPr>
              <p:nvPr/>
            </p:nvSpPr>
            <p:spPr>
              <a:xfrm>
                <a:off x="8205420" y="3375660"/>
                <a:ext cx="108000" cy="108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" name="平行四边形 12"/>
          <p:cNvSpPr/>
          <p:nvPr/>
        </p:nvSpPr>
        <p:spPr>
          <a:xfrm>
            <a:off x="10310070" y="511728"/>
            <a:ext cx="1348530" cy="2990326"/>
          </a:xfrm>
          <a:prstGeom prst="parallelogram">
            <a:avLst>
              <a:gd name="adj" fmla="val 61567"/>
            </a:avLst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平行四边形 13"/>
          <p:cNvSpPr/>
          <p:nvPr/>
        </p:nvSpPr>
        <p:spPr>
          <a:xfrm>
            <a:off x="1297820" y="5228823"/>
            <a:ext cx="868894" cy="1629177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>
            <a:off x="10481499" y="5558218"/>
            <a:ext cx="693217" cy="1299782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1088695" y="4414234"/>
            <a:ext cx="868894" cy="1629177"/>
          </a:xfrm>
          <a:prstGeom prst="parallelogram">
            <a:avLst>
              <a:gd name="adj" fmla="val 61567"/>
            </a:avLst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567242" y="5723049"/>
            <a:ext cx="365497" cy="685307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5123541" y="1025771"/>
            <a:ext cx="1944916" cy="1944914"/>
            <a:chOff x="222586" y="2787385"/>
            <a:chExt cx="1224000" cy="1223998"/>
          </a:xfrm>
        </p:grpSpPr>
        <p:sp>
          <p:nvSpPr>
            <p:cNvPr id="19" name="椭圆 18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0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7659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14489" y="5796385"/>
            <a:ext cx="693174" cy="693174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17"/>
          <p:cNvSpPr>
            <a:spLocks noEditPoints="1"/>
          </p:cNvSpPr>
          <p:nvPr/>
        </p:nvSpPr>
        <p:spPr bwMode="auto">
          <a:xfrm>
            <a:off x="273587" y="5933568"/>
            <a:ext cx="572650" cy="472998"/>
          </a:xfrm>
          <a:custGeom>
            <a:avLst/>
            <a:gdLst>
              <a:gd name="T0" fmla="*/ 423 w 688"/>
              <a:gd name="T1" fmla="*/ 41 h 568"/>
              <a:gd name="T2" fmla="*/ 401 w 688"/>
              <a:gd name="T3" fmla="*/ 62 h 568"/>
              <a:gd name="T4" fmla="*/ 359 w 688"/>
              <a:gd name="T5" fmla="*/ 119 h 568"/>
              <a:gd name="T6" fmla="*/ 379 w 688"/>
              <a:gd name="T7" fmla="*/ 167 h 568"/>
              <a:gd name="T8" fmla="*/ 449 w 688"/>
              <a:gd name="T9" fmla="*/ 176 h 568"/>
              <a:gd name="T10" fmla="*/ 444 w 688"/>
              <a:gd name="T11" fmla="*/ 202 h 568"/>
              <a:gd name="T12" fmla="*/ 354 w 688"/>
              <a:gd name="T13" fmla="*/ 190 h 568"/>
              <a:gd name="T14" fmla="*/ 333 w 688"/>
              <a:gd name="T15" fmla="*/ 104 h 568"/>
              <a:gd name="T16" fmla="*/ 270 w 688"/>
              <a:gd name="T17" fmla="*/ 86 h 568"/>
              <a:gd name="T18" fmla="*/ 177 w 688"/>
              <a:gd name="T19" fmla="*/ 158 h 568"/>
              <a:gd name="T20" fmla="*/ 125 w 688"/>
              <a:gd name="T21" fmla="*/ 188 h 568"/>
              <a:gd name="T22" fmla="*/ 17 w 688"/>
              <a:gd name="T23" fmla="*/ 233 h 568"/>
              <a:gd name="T24" fmla="*/ 0 w 688"/>
              <a:gd name="T25" fmla="*/ 299 h 568"/>
              <a:gd name="T26" fmla="*/ 72 w 688"/>
              <a:gd name="T27" fmla="*/ 391 h 568"/>
              <a:gd name="T28" fmla="*/ 101 w 688"/>
              <a:gd name="T29" fmla="*/ 442 h 568"/>
              <a:gd name="T30" fmla="*/ 145 w 688"/>
              <a:gd name="T31" fmla="*/ 549 h 568"/>
              <a:gd name="T32" fmla="*/ 210 w 688"/>
              <a:gd name="T33" fmla="*/ 568 h 568"/>
              <a:gd name="T34" fmla="*/ 301 w 688"/>
              <a:gd name="T35" fmla="*/ 496 h 568"/>
              <a:gd name="T36" fmla="*/ 354 w 688"/>
              <a:gd name="T37" fmla="*/ 466 h 568"/>
              <a:gd name="T38" fmla="*/ 462 w 688"/>
              <a:gd name="T39" fmla="*/ 421 h 568"/>
              <a:gd name="T40" fmla="*/ 443 w 688"/>
              <a:gd name="T41" fmla="*/ 359 h 568"/>
              <a:gd name="T42" fmla="*/ 479 w 688"/>
              <a:gd name="T43" fmla="*/ 359 h 568"/>
              <a:gd name="T44" fmla="*/ 473 w 688"/>
              <a:gd name="T45" fmla="*/ 391 h 568"/>
              <a:gd name="T46" fmla="*/ 539 w 688"/>
              <a:gd name="T47" fmla="*/ 385 h 568"/>
              <a:gd name="T48" fmla="*/ 569 w 688"/>
              <a:gd name="T49" fmla="*/ 385 h 568"/>
              <a:gd name="T50" fmla="*/ 634 w 688"/>
              <a:gd name="T51" fmla="*/ 391 h 568"/>
              <a:gd name="T52" fmla="*/ 663 w 688"/>
              <a:gd name="T53" fmla="*/ 362 h 568"/>
              <a:gd name="T54" fmla="*/ 658 w 688"/>
              <a:gd name="T55" fmla="*/ 295 h 568"/>
              <a:gd name="T56" fmla="*/ 658 w 688"/>
              <a:gd name="T57" fmla="*/ 265 h 568"/>
              <a:gd name="T58" fmla="*/ 663 w 688"/>
              <a:gd name="T59" fmla="*/ 200 h 568"/>
              <a:gd name="T60" fmla="*/ 634 w 688"/>
              <a:gd name="T61" fmla="*/ 173 h 568"/>
              <a:gd name="T62" fmla="*/ 569 w 688"/>
              <a:gd name="T63" fmla="*/ 179 h 568"/>
              <a:gd name="T64" fmla="*/ 539 w 688"/>
              <a:gd name="T65" fmla="*/ 156 h 568"/>
              <a:gd name="T66" fmla="*/ 569 w 688"/>
              <a:gd name="T67" fmla="*/ 119 h 568"/>
              <a:gd name="T68" fmla="*/ 527 w 688"/>
              <a:gd name="T69" fmla="*/ 62 h 568"/>
              <a:gd name="T70" fmla="*/ 505 w 688"/>
              <a:gd name="T71" fmla="*/ 41 h 568"/>
              <a:gd name="T72" fmla="*/ 449 w 688"/>
              <a:gd name="T73" fmla="*/ 0 h 568"/>
              <a:gd name="T74" fmla="*/ 509 w 688"/>
              <a:gd name="T75" fmla="*/ 104 h 568"/>
              <a:gd name="T76" fmla="*/ 455 w 688"/>
              <a:gd name="T77" fmla="*/ 60 h 568"/>
              <a:gd name="T78" fmla="*/ 516 w 688"/>
              <a:gd name="T79" fmla="*/ 185 h 568"/>
              <a:gd name="T80" fmla="*/ 539 w 688"/>
              <a:gd name="T81" fmla="*/ 179 h 568"/>
              <a:gd name="T82" fmla="*/ 479 w 688"/>
              <a:gd name="T83" fmla="*/ 182 h 568"/>
              <a:gd name="T84" fmla="*/ 472 w 688"/>
              <a:gd name="T85" fmla="*/ 218 h 568"/>
              <a:gd name="T86" fmla="*/ 479 w 688"/>
              <a:gd name="T87" fmla="*/ 182 h 568"/>
              <a:gd name="T88" fmla="*/ 554 w 688"/>
              <a:gd name="T89" fmla="*/ 355 h 568"/>
              <a:gd name="T90" fmla="*/ 240 w 688"/>
              <a:gd name="T91" fmla="*/ 239 h 568"/>
              <a:gd name="T92" fmla="*/ 150 w 688"/>
              <a:gd name="T93" fmla="*/ 329 h 568"/>
              <a:gd name="T94" fmla="*/ 457 w 688"/>
              <a:gd name="T95" fmla="*/ 242 h 568"/>
              <a:gd name="T96" fmla="*/ 419 w 688"/>
              <a:gd name="T97" fmla="*/ 295 h 568"/>
              <a:gd name="T98" fmla="*/ 451 w 688"/>
              <a:gd name="T99" fmla="*/ 239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88" h="568">
                <a:moveTo>
                  <a:pt x="449" y="0"/>
                </a:moveTo>
                <a:cubicBezTo>
                  <a:pt x="449" y="30"/>
                  <a:pt x="449" y="30"/>
                  <a:pt x="449" y="30"/>
                </a:cubicBezTo>
                <a:cubicBezTo>
                  <a:pt x="440" y="33"/>
                  <a:pt x="431" y="35"/>
                  <a:pt x="423" y="41"/>
                </a:cubicBezTo>
                <a:cubicBezTo>
                  <a:pt x="401" y="18"/>
                  <a:pt x="401" y="18"/>
                  <a:pt x="401" y="18"/>
                </a:cubicBezTo>
                <a:cubicBezTo>
                  <a:pt x="379" y="38"/>
                  <a:pt x="379" y="38"/>
                  <a:pt x="379" y="38"/>
                </a:cubicBezTo>
                <a:cubicBezTo>
                  <a:pt x="401" y="62"/>
                  <a:pt x="401" y="62"/>
                  <a:pt x="401" y="62"/>
                </a:cubicBezTo>
                <a:cubicBezTo>
                  <a:pt x="396" y="68"/>
                  <a:pt x="393" y="81"/>
                  <a:pt x="391" y="90"/>
                </a:cubicBezTo>
                <a:cubicBezTo>
                  <a:pt x="359" y="90"/>
                  <a:pt x="359" y="90"/>
                  <a:pt x="359" y="90"/>
                </a:cubicBezTo>
                <a:cubicBezTo>
                  <a:pt x="359" y="119"/>
                  <a:pt x="359" y="119"/>
                  <a:pt x="359" y="119"/>
                </a:cubicBezTo>
                <a:cubicBezTo>
                  <a:pt x="391" y="119"/>
                  <a:pt x="391" y="119"/>
                  <a:pt x="391" y="119"/>
                </a:cubicBezTo>
                <a:cubicBezTo>
                  <a:pt x="393" y="128"/>
                  <a:pt x="396" y="137"/>
                  <a:pt x="401" y="143"/>
                </a:cubicBezTo>
                <a:cubicBezTo>
                  <a:pt x="379" y="167"/>
                  <a:pt x="379" y="167"/>
                  <a:pt x="379" y="167"/>
                </a:cubicBezTo>
                <a:cubicBezTo>
                  <a:pt x="401" y="188"/>
                  <a:pt x="401" y="188"/>
                  <a:pt x="401" y="188"/>
                </a:cubicBezTo>
                <a:cubicBezTo>
                  <a:pt x="423" y="167"/>
                  <a:pt x="423" y="167"/>
                  <a:pt x="423" y="167"/>
                </a:cubicBezTo>
                <a:cubicBezTo>
                  <a:pt x="431" y="170"/>
                  <a:pt x="440" y="173"/>
                  <a:pt x="449" y="176"/>
                </a:cubicBezTo>
                <a:cubicBezTo>
                  <a:pt x="449" y="203"/>
                  <a:pt x="449" y="203"/>
                  <a:pt x="449" y="203"/>
                </a:cubicBezTo>
                <a:cubicBezTo>
                  <a:pt x="444" y="200"/>
                  <a:pt x="444" y="200"/>
                  <a:pt x="444" y="200"/>
                </a:cubicBezTo>
                <a:cubicBezTo>
                  <a:pt x="444" y="202"/>
                  <a:pt x="444" y="202"/>
                  <a:pt x="444" y="202"/>
                </a:cubicBezTo>
                <a:cubicBezTo>
                  <a:pt x="431" y="182"/>
                  <a:pt x="431" y="182"/>
                  <a:pt x="431" y="182"/>
                </a:cubicBezTo>
                <a:cubicBezTo>
                  <a:pt x="377" y="212"/>
                  <a:pt x="377" y="212"/>
                  <a:pt x="377" y="212"/>
                </a:cubicBezTo>
                <a:cubicBezTo>
                  <a:pt x="370" y="206"/>
                  <a:pt x="362" y="196"/>
                  <a:pt x="354" y="190"/>
                </a:cubicBezTo>
                <a:cubicBezTo>
                  <a:pt x="386" y="134"/>
                  <a:pt x="386" y="134"/>
                  <a:pt x="386" y="134"/>
                </a:cubicBezTo>
                <a:cubicBezTo>
                  <a:pt x="359" y="119"/>
                  <a:pt x="359" y="119"/>
                  <a:pt x="359" y="119"/>
                </a:cubicBezTo>
                <a:cubicBezTo>
                  <a:pt x="333" y="104"/>
                  <a:pt x="333" y="104"/>
                  <a:pt x="333" y="104"/>
                </a:cubicBezTo>
                <a:cubicBezTo>
                  <a:pt x="302" y="158"/>
                  <a:pt x="302" y="158"/>
                  <a:pt x="302" y="158"/>
                </a:cubicBezTo>
                <a:cubicBezTo>
                  <a:pt x="292" y="155"/>
                  <a:pt x="280" y="152"/>
                  <a:pt x="269" y="152"/>
                </a:cubicBezTo>
                <a:cubicBezTo>
                  <a:pt x="270" y="86"/>
                  <a:pt x="270" y="86"/>
                  <a:pt x="270" y="86"/>
                </a:cubicBezTo>
                <a:cubicBezTo>
                  <a:pt x="209" y="90"/>
                  <a:pt x="209" y="90"/>
                  <a:pt x="209" y="90"/>
                </a:cubicBezTo>
                <a:cubicBezTo>
                  <a:pt x="209" y="152"/>
                  <a:pt x="209" y="152"/>
                  <a:pt x="209" y="152"/>
                </a:cubicBezTo>
                <a:cubicBezTo>
                  <a:pt x="198" y="152"/>
                  <a:pt x="188" y="155"/>
                  <a:pt x="177" y="158"/>
                </a:cubicBezTo>
                <a:cubicBezTo>
                  <a:pt x="145" y="104"/>
                  <a:pt x="145" y="104"/>
                  <a:pt x="145" y="104"/>
                </a:cubicBezTo>
                <a:cubicBezTo>
                  <a:pt x="94" y="134"/>
                  <a:pt x="94" y="134"/>
                  <a:pt x="94" y="134"/>
                </a:cubicBezTo>
                <a:cubicBezTo>
                  <a:pt x="125" y="188"/>
                  <a:pt x="125" y="188"/>
                  <a:pt x="125" y="188"/>
                </a:cubicBezTo>
                <a:cubicBezTo>
                  <a:pt x="116" y="197"/>
                  <a:pt x="108" y="203"/>
                  <a:pt x="101" y="212"/>
                </a:cubicBezTo>
                <a:cubicBezTo>
                  <a:pt x="47" y="182"/>
                  <a:pt x="47" y="182"/>
                  <a:pt x="47" y="182"/>
                </a:cubicBezTo>
                <a:cubicBezTo>
                  <a:pt x="17" y="233"/>
                  <a:pt x="17" y="233"/>
                  <a:pt x="17" y="233"/>
                </a:cubicBezTo>
                <a:cubicBezTo>
                  <a:pt x="72" y="265"/>
                  <a:pt x="72" y="265"/>
                  <a:pt x="72" y="265"/>
                </a:cubicBezTo>
                <a:cubicBezTo>
                  <a:pt x="68" y="274"/>
                  <a:pt x="64" y="287"/>
                  <a:pt x="62" y="299"/>
                </a:cubicBezTo>
                <a:cubicBezTo>
                  <a:pt x="0" y="299"/>
                  <a:pt x="0" y="299"/>
                  <a:pt x="0" y="299"/>
                </a:cubicBezTo>
                <a:cubicBezTo>
                  <a:pt x="0" y="359"/>
                  <a:pt x="0" y="359"/>
                  <a:pt x="0" y="359"/>
                </a:cubicBezTo>
                <a:cubicBezTo>
                  <a:pt x="63" y="359"/>
                  <a:pt x="63" y="359"/>
                  <a:pt x="63" y="359"/>
                </a:cubicBezTo>
                <a:cubicBezTo>
                  <a:pt x="65" y="371"/>
                  <a:pt x="68" y="379"/>
                  <a:pt x="72" y="391"/>
                </a:cubicBezTo>
                <a:cubicBezTo>
                  <a:pt x="17" y="421"/>
                  <a:pt x="17" y="421"/>
                  <a:pt x="17" y="421"/>
                </a:cubicBezTo>
                <a:cubicBezTo>
                  <a:pt x="47" y="472"/>
                  <a:pt x="47" y="472"/>
                  <a:pt x="47" y="472"/>
                </a:cubicBezTo>
                <a:cubicBezTo>
                  <a:pt x="101" y="442"/>
                  <a:pt x="101" y="442"/>
                  <a:pt x="101" y="442"/>
                </a:cubicBezTo>
                <a:cubicBezTo>
                  <a:pt x="109" y="451"/>
                  <a:pt x="116" y="457"/>
                  <a:pt x="125" y="466"/>
                </a:cubicBezTo>
                <a:cubicBezTo>
                  <a:pt x="93" y="519"/>
                  <a:pt x="93" y="519"/>
                  <a:pt x="93" y="519"/>
                </a:cubicBezTo>
                <a:cubicBezTo>
                  <a:pt x="145" y="549"/>
                  <a:pt x="145" y="549"/>
                  <a:pt x="145" y="549"/>
                </a:cubicBezTo>
                <a:cubicBezTo>
                  <a:pt x="176" y="496"/>
                  <a:pt x="176" y="496"/>
                  <a:pt x="176" y="496"/>
                </a:cubicBezTo>
                <a:cubicBezTo>
                  <a:pt x="187" y="499"/>
                  <a:pt x="199" y="502"/>
                  <a:pt x="210" y="505"/>
                </a:cubicBezTo>
                <a:cubicBezTo>
                  <a:pt x="210" y="568"/>
                  <a:pt x="210" y="568"/>
                  <a:pt x="210" y="568"/>
                </a:cubicBezTo>
                <a:cubicBezTo>
                  <a:pt x="270" y="568"/>
                  <a:pt x="270" y="568"/>
                  <a:pt x="270" y="568"/>
                </a:cubicBezTo>
                <a:cubicBezTo>
                  <a:pt x="270" y="505"/>
                  <a:pt x="270" y="505"/>
                  <a:pt x="270" y="505"/>
                </a:cubicBezTo>
                <a:cubicBezTo>
                  <a:pt x="280" y="502"/>
                  <a:pt x="291" y="499"/>
                  <a:pt x="301" y="496"/>
                </a:cubicBezTo>
                <a:cubicBezTo>
                  <a:pt x="333" y="549"/>
                  <a:pt x="333" y="549"/>
                  <a:pt x="333" y="549"/>
                </a:cubicBezTo>
                <a:cubicBezTo>
                  <a:pt x="385" y="519"/>
                  <a:pt x="385" y="519"/>
                  <a:pt x="385" y="519"/>
                </a:cubicBezTo>
                <a:cubicBezTo>
                  <a:pt x="354" y="466"/>
                  <a:pt x="354" y="466"/>
                  <a:pt x="354" y="466"/>
                </a:cubicBezTo>
                <a:cubicBezTo>
                  <a:pt x="362" y="457"/>
                  <a:pt x="370" y="451"/>
                  <a:pt x="377" y="442"/>
                </a:cubicBezTo>
                <a:cubicBezTo>
                  <a:pt x="431" y="472"/>
                  <a:pt x="431" y="472"/>
                  <a:pt x="431" y="472"/>
                </a:cubicBezTo>
                <a:cubicBezTo>
                  <a:pt x="462" y="421"/>
                  <a:pt x="462" y="421"/>
                  <a:pt x="462" y="421"/>
                </a:cubicBezTo>
                <a:cubicBezTo>
                  <a:pt x="407" y="391"/>
                  <a:pt x="407" y="391"/>
                  <a:pt x="407" y="391"/>
                </a:cubicBezTo>
                <a:cubicBezTo>
                  <a:pt x="411" y="379"/>
                  <a:pt x="415" y="368"/>
                  <a:pt x="416" y="359"/>
                </a:cubicBezTo>
                <a:cubicBezTo>
                  <a:pt x="443" y="359"/>
                  <a:pt x="443" y="359"/>
                  <a:pt x="443" y="359"/>
                </a:cubicBezTo>
                <a:cubicBezTo>
                  <a:pt x="444" y="362"/>
                  <a:pt x="444" y="362"/>
                  <a:pt x="444" y="362"/>
                </a:cubicBezTo>
                <a:cubicBezTo>
                  <a:pt x="449" y="359"/>
                  <a:pt x="449" y="359"/>
                  <a:pt x="449" y="359"/>
                </a:cubicBezTo>
                <a:cubicBezTo>
                  <a:pt x="479" y="359"/>
                  <a:pt x="479" y="359"/>
                  <a:pt x="479" y="359"/>
                </a:cubicBezTo>
                <a:cubicBezTo>
                  <a:pt x="479" y="354"/>
                  <a:pt x="479" y="354"/>
                  <a:pt x="479" y="354"/>
                </a:cubicBezTo>
                <a:cubicBezTo>
                  <a:pt x="482" y="358"/>
                  <a:pt x="485" y="361"/>
                  <a:pt x="489" y="364"/>
                </a:cubicBezTo>
                <a:cubicBezTo>
                  <a:pt x="473" y="391"/>
                  <a:pt x="473" y="391"/>
                  <a:pt x="473" y="391"/>
                </a:cubicBezTo>
                <a:cubicBezTo>
                  <a:pt x="500" y="406"/>
                  <a:pt x="500" y="406"/>
                  <a:pt x="500" y="406"/>
                </a:cubicBezTo>
                <a:cubicBezTo>
                  <a:pt x="516" y="379"/>
                  <a:pt x="516" y="379"/>
                  <a:pt x="516" y="379"/>
                </a:cubicBezTo>
                <a:cubicBezTo>
                  <a:pt x="523" y="382"/>
                  <a:pt x="531" y="385"/>
                  <a:pt x="539" y="385"/>
                </a:cubicBezTo>
                <a:cubicBezTo>
                  <a:pt x="539" y="415"/>
                  <a:pt x="539" y="415"/>
                  <a:pt x="539" y="415"/>
                </a:cubicBezTo>
                <a:cubicBezTo>
                  <a:pt x="569" y="415"/>
                  <a:pt x="569" y="415"/>
                  <a:pt x="569" y="415"/>
                </a:cubicBezTo>
                <a:cubicBezTo>
                  <a:pt x="569" y="385"/>
                  <a:pt x="569" y="385"/>
                  <a:pt x="569" y="385"/>
                </a:cubicBezTo>
                <a:cubicBezTo>
                  <a:pt x="577" y="385"/>
                  <a:pt x="585" y="382"/>
                  <a:pt x="592" y="379"/>
                </a:cubicBezTo>
                <a:cubicBezTo>
                  <a:pt x="608" y="406"/>
                  <a:pt x="608" y="406"/>
                  <a:pt x="608" y="406"/>
                </a:cubicBezTo>
                <a:cubicBezTo>
                  <a:pt x="634" y="391"/>
                  <a:pt x="634" y="391"/>
                  <a:pt x="634" y="391"/>
                </a:cubicBezTo>
                <a:cubicBezTo>
                  <a:pt x="618" y="364"/>
                  <a:pt x="618" y="364"/>
                  <a:pt x="618" y="364"/>
                </a:cubicBezTo>
                <a:cubicBezTo>
                  <a:pt x="625" y="358"/>
                  <a:pt x="631" y="353"/>
                  <a:pt x="636" y="347"/>
                </a:cubicBezTo>
                <a:cubicBezTo>
                  <a:pt x="663" y="362"/>
                  <a:pt x="663" y="362"/>
                  <a:pt x="663" y="362"/>
                </a:cubicBezTo>
                <a:cubicBezTo>
                  <a:pt x="678" y="334"/>
                  <a:pt x="678" y="334"/>
                  <a:pt x="678" y="334"/>
                </a:cubicBezTo>
                <a:cubicBezTo>
                  <a:pt x="651" y="319"/>
                  <a:pt x="651" y="319"/>
                  <a:pt x="651" y="319"/>
                </a:cubicBezTo>
                <a:cubicBezTo>
                  <a:pt x="654" y="313"/>
                  <a:pt x="656" y="304"/>
                  <a:pt x="658" y="295"/>
                </a:cubicBezTo>
                <a:cubicBezTo>
                  <a:pt x="688" y="295"/>
                  <a:pt x="688" y="295"/>
                  <a:pt x="688" y="295"/>
                </a:cubicBezTo>
                <a:cubicBezTo>
                  <a:pt x="688" y="265"/>
                  <a:pt x="688" y="265"/>
                  <a:pt x="688" y="265"/>
                </a:cubicBezTo>
                <a:cubicBezTo>
                  <a:pt x="658" y="265"/>
                  <a:pt x="658" y="265"/>
                  <a:pt x="658" y="265"/>
                </a:cubicBezTo>
                <a:cubicBezTo>
                  <a:pt x="656" y="259"/>
                  <a:pt x="654" y="251"/>
                  <a:pt x="651" y="242"/>
                </a:cubicBezTo>
                <a:cubicBezTo>
                  <a:pt x="678" y="227"/>
                  <a:pt x="678" y="227"/>
                  <a:pt x="678" y="227"/>
                </a:cubicBezTo>
                <a:cubicBezTo>
                  <a:pt x="663" y="200"/>
                  <a:pt x="663" y="200"/>
                  <a:pt x="663" y="200"/>
                </a:cubicBezTo>
                <a:cubicBezTo>
                  <a:pt x="636" y="218"/>
                  <a:pt x="636" y="218"/>
                  <a:pt x="636" y="218"/>
                </a:cubicBezTo>
                <a:cubicBezTo>
                  <a:pt x="631" y="212"/>
                  <a:pt x="625" y="206"/>
                  <a:pt x="618" y="200"/>
                </a:cubicBezTo>
                <a:cubicBezTo>
                  <a:pt x="634" y="173"/>
                  <a:pt x="634" y="173"/>
                  <a:pt x="634" y="173"/>
                </a:cubicBezTo>
                <a:cubicBezTo>
                  <a:pt x="608" y="158"/>
                  <a:pt x="608" y="158"/>
                  <a:pt x="608" y="158"/>
                </a:cubicBezTo>
                <a:cubicBezTo>
                  <a:pt x="592" y="185"/>
                  <a:pt x="592" y="185"/>
                  <a:pt x="592" y="185"/>
                </a:cubicBezTo>
                <a:cubicBezTo>
                  <a:pt x="585" y="182"/>
                  <a:pt x="577" y="179"/>
                  <a:pt x="569" y="179"/>
                </a:cubicBezTo>
                <a:cubicBezTo>
                  <a:pt x="569" y="146"/>
                  <a:pt x="569" y="146"/>
                  <a:pt x="569" y="146"/>
                </a:cubicBezTo>
                <a:cubicBezTo>
                  <a:pt x="539" y="146"/>
                  <a:pt x="539" y="146"/>
                  <a:pt x="539" y="146"/>
                </a:cubicBezTo>
                <a:cubicBezTo>
                  <a:pt x="539" y="156"/>
                  <a:pt x="539" y="156"/>
                  <a:pt x="539" y="156"/>
                </a:cubicBezTo>
                <a:cubicBezTo>
                  <a:pt x="527" y="143"/>
                  <a:pt x="527" y="143"/>
                  <a:pt x="527" y="143"/>
                </a:cubicBezTo>
                <a:cubicBezTo>
                  <a:pt x="532" y="137"/>
                  <a:pt x="535" y="128"/>
                  <a:pt x="537" y="119"/>
                </a:cubicBezTo>
                <a:cubicBezTo>
                  <a:pt x="569" y="119"/>
                  <a:pt x="569" y="119"/>
                  <a:pt x="569" y="119"/>
                </a:cubicBezTo>
                <a:cubicBezTo>
                  <a:pt x="569" y="90"/>
                  <a:pt x="569" y="90"/>
                  <a:pt x="569" y="90"/>
                </a:cubicBezTo>
                <a:cubicBezTo>
                  <a:pt x="537" y="90"/>
                  <a:pt x="537" y="90"/>
                  <a:pt x="537" y="90"/>
                </a:cubicBezTo>
                <a:cubicBezTo>
                  <a:pt x="535" y="81"/>
                  <a:pt x="532" y="68"/>
                  <a:pt x="527" y="62"/>
                </a:cubicBezTo>
                <a:cubicBezTo>
                  <a:pt x="549" y="38"/>
                  <a:pt x="549" y="38"/>
                  <a:pt x="549" y="38"/>
                </a:cubicBezTo>
                <a:cubicBezTo>
                  <a:pt x="528" y="18"/>
                  <a:pt x="528" y="18"/>
                  <a:pt x="528" y="18"/>
                </a:cubicBezTo>
                <a:cubicBezTo>
                  <a:pt x="505" y="41"/>
                  <a:pt x="505" y="41"/>
                  <a:pt x="505" y="41"/>
                </a:cubicBezTo>
                <a:cubicBezTo>
                  <a:pt x="498" y="35"/>
                  <a:pt x="488" y="33"/>
                  <a:pt x="479" y="30"/>
                </a:cubicBezTo>
                <a:cubicBezTo>
                  <a:pt x="479" y="0"/>
                  <a:pt x="479" y="0"/>
                  <a:pt x="479" y="0"/>
                </a:cubicBezTo>
                <a:cubicBezTo>
                  <a:pt x="449" y="0"/>
                  <a:pt x="449" y="0"/>
                  <a:pt x="449" y="0"/>
                </a:cubicBezTo>
                <a:close/>
                <a:moveTo>
                  <a:pt x="455" y="60"/>
                </a:moveTo>
                <a:cubicBezTo>
                  <a:pt x="458" y="59"/>
                  <a:pt x="461" y="60"/>
                  <a:pt x="464" y="60"/>
                </a:cubicBezTo>
                <a:cubicBezTo>
                  <a:pt x="489" y="60"/>
                  <a:pt x="509" y="78"/>
                  <a:pt x="509" y="104"/>
                </a:cubicBezTo>
                <a:cubicBezTo>
                  <a:pt x="509" y="128"/>
                  <a:pt x="489" y="149"/>
                  <a:pt x="464" y="149"/>
                </a:cubicBezTo>
                <a:cubicBezTo>
                  <a:pt x="439" y="149"/>
                  <a:pt x="419" y="128"/>
                  <a:pt x="419" y="104"/>
                </a:cubicBezTo>
                <a:cubicBezTo>
                  <a:pt x="419" y="81"/>
                  <a:pt x="434" y="63"/>
                  <a:pt x="455" y="60"/>
                </a:cubicBezTo>
                <a:close/>
                <a:moveTo>
                  <a:pt x="505" y="167"/>
                </a:moveTo>
                <a:cubicBezTo>
                  <a:pt x="522" y="183"/>
                  <a:pt x="522" y="183"/>
                  <a:pt x="522" y="183"/>
                </a:cubicBezTo>
                <a:cubicBezTo>
                  <a:pt x="520" y="184"/>
                  <a:pt x="518" y="184"/>
                  <a:pt x="516" y="185"/>
                </a:cubicBezTo>
                <a:lnTo>
                  <a:pt x="505" y="167"/>
                </a:lnTo>
                <a:close/>
                <a:moveTo>
                  <a:pt x="539" y="177"/>
                </a:moveTo>
                <a:cubicBezTo>
                  <a:pt x="539" y="179"/>
                  <a:pt x="539" y="179"/>
                  <a:pt x="539" y="179"/>
                </a:cubicBezTo>
                <a:cubicBezTo>
                  <a:pt x="538" y="179"/>
                  <a:pt x="537" y="179"/>
                  <a:pt x="536" y="179"/>
                </a:cubicBezTo>
                <a:lnTo>
                  <a:pt x="539" y="177"/>
                </a:lnTo>
                <a:close/>
                <a:moveTo>
                  <a:pt x="479" y="182"/>
                </a:moveTo>
                <a:cubicBezTo>
                  <a:pt x="489" y="200"/>
                  <a:pt x="489" y="200"/>
                  <a:pt x="489" y="200"/>
                </a:cubicBezTo>
                <a:cubicBezTo>
                  <a:pt x="486" y="203"/>
                  <a:pt x="482" y="206"/>
                  <a:pt x="479" y="209"/>
                </a:cubicBezTo>
                <a:cubicBezTo>
                  <a:pt x="476" y="212"/>
                  <a:pt x="474" y="215"/>
                  <a:pt x="472" y="218"/>
                </a:cubicBezTo>
                <a:cubicBezTo>
                  <a:pt x="459" y="209"/>
                  <a:pt x="459" y="209"/>
                  <a:pt x="459" y="209"/>
                </a:cubicBezTo>
                <a:cubicBezTo>
                  <a:pt x="479" y="209"/>
                  <a:pt x="479" y="209"/>
                  <a:pt x="479" y="209"/>
                </a:cubicBezTo>
                <a:cubicBezTo>
                  <a:pt x="479" y="182"/>
                  <a:pt x="479" y="182"/>
                  <a:pt x="479" y="182"/>
                </a:cubicBezTo>
                <a:close/>
                <a:moveTo>
                  <a:pt x="554" y="205"/>
                </a:moveTo>
                <a:cubicBezTo>
                  <a:pt x="595" y="205"/>
                  <a:pt x="629" y="241"/>
                  <a:pt x="629" y="280"/>
                </a:cubicBezTo>
                <a:cubicBezTo>
                  <a:pt x="629" y="322"/>
                  <a:pt x="595" y="355"/>
                  <a:pt x="554" y="355"/>
                </a:cubicBezTo>
                <a:cubicBezTo>
                  <a:pt x="513" y="355"/>
                  <a:pt x="479" y="322"/>
                  <a:pt x="479" y="280"/>
                </a:cubicBezTo>
                <a:cubicBezTo>
                  <a:pt x="479" y="241"/>
                  <a:pt x="513" y="205"/>
                  <a:pt x="554" y="205"/>
                </a:cubicBezTo>
                <a:close/>
                <a:moveTo>
                  <a:pt x="240" y="239"/>
                </a:moveTo>
                <a:cubicBezTo>
                  <a:pt x="289" y="239"/>
                  <a:pt x="330" y="278"/>
                  <a:pt x="330" y="329"/>
                </a:cubicBezTo>
                <a:cubicBezTo>
                  <a:pt x="330" y="377"/>
                  <a:pt x="289" y="419"/>
                  <a:pt x="240" y="419"/>
                </a:cubicBezTo>
                <a:cubicBezTo>
                  <a:pt x="190" y="419"/>
                  <a:pt x="150" y="377"/>
                  <a:pt x="150" y="329"/>
                </a:cubicBezTo>
                <a:cubicBezTo>
                  <a:pt x="150" y="278"/>
                  <a:pt x="190" y="239"/>
                  <a:pt x="240" y="239"/>
                </a:cubicBezTo>
                <a:close/>
                <a:moveTo>
                  <a:pt x="451" y="239"/>
                </a:moveTo>
                <a:cubicBezTo>
                  <a:pt x="457" y="242"/>
                  <a:pt x="457" y="242"/>
                  <a:pt x="457" y="242"/>
                </a:cubicBezTo>
                <a:cubicBezTo>
                  <a:pt x="454" y="251"/>
                  <a:pt x="451" y="259"/>
                  <a:pt x="450" y="265"/>
                </a:cubicBezTo>
                <a:cubicBezTo>
                  <a:pt x="419" y="265"/>
                  <a:pt x="419" y="265"/>
                  <a:pt x="419" y="265"/>
                </a:cubicBezTo>
                <a:cubicBezTo>
                  <a:pt x="419" y="295"/>
                  <a:pt x="419" y="295"/>
                  <a:pt x="419" y="295"/>
                </a:cubicBezTo>
                <a:cubicBezTo>
                  <a:pt x="416" y="295"/>
                  <a:pt x="416" y="295"/>
                  <a:pt x="416" y="295"/>
                </a:cubicBezTo>
                <a:cubicBezTo>
                  <a:pt x="414" y="286"/>
                  <a:pt x="411" y="274"/>
                  <a:pt x="407" y="265"/>
                </a:cubicBezTo>
                <a:cubicBezTo>
                  <a:pt x="451" y="239"/>
                  <a:pt x="451" y="239"/>
                  <a:pt x="451" y="2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FFE387-5A4F-4533-8699-EBB6BA975ADA}"/>
              </a:ext>
            </a:extLst>
          </p:cNvPr>
          <p:cNvSpPr txBox="1"/>
          <p:nvPr/>
        </p:nvSpPr>
        <p:spPr>
          <a:xfrm>
            <a:off x="4781725" y="1545073"/>
            <a:ext cx="209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6B7041-C8ED-0E4D-9807-8DED7C68CE1B}"/>
              </a:ext>
            </a:extLst>
          </p:cNvPr>
          <p:cNvSpPr/>
          <p:nvPr/>
        </p:nvSpPr>
        <p:spPr>
          <a:xfrm>
            <a:off x="2054087" y="2881845"/>
            <a:ext cx="7938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management, Information technology, Logistics, Product management, Properties, and Services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top 6 high risky job function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most significant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96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4181" y="179520"/>
            <a:ext cx="3230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FOUR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764280" y="3643573"/>
            <a:ext cx="4663440" cy="646331"/>
            <a:chOff x="3773174" y="3643573"/>
            <a:chExt cx="4663440" cy="646331"/>
          </a:xfrm>
        </p:grpSpPr>
        <p:sp>
          <p:nvSpPr>
            <p:cNvPr id="6" name="文本框 5"/>
            <p:cNvSpPr txBox="1"/>
            <p:nvPr/>
          </p:nvSpPr>
          <p:spPr>
            <a:xfrm>
              <a:off x="3773174" y="3643573"/>
              <a:ext cx="4663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Reference</a:t>
              </a: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3773174" y="4173495"/>
              <a:ext cx="4663440" cy="108000"/>
              <a:chOff x="3649980" y="3375660"/>
              <a:chExt cx="4663440" cy="108000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3733800" y="3429660"/>
                <a:ext cx="4495800" cy="0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椭圆 9"/>
              <p:cNvSpPr>
                <a:spLocks/>
              </p:cNvSpPr>
              <p:nvPr/>
            </p:nvSpPr>
            <p:spPr>
              <a:xfrm>
                <a:off x="3649980" y="3375660"/>
                <a:ext cx="108000" cy="108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>
                <a:spLocks/>
              </p:cNvSpPr>
              <p:nvPr/>
            </p:nvSpPr>
            <p:spPr>
              <a:xfrm>
                <a:off x="8205420" y="3375660"/>
                <a:ext cx="108000" cy="108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" name="平行四边形 12"/>
          <p:cNvSpPr/>
          <p:nvPr/>
        </p:nvSpPr>
        <p:spPr>
          <a:xfrm>
            <a:off x="10310070" y="511728"/>
            <a:ext cx="1348530" cy="2990326"/>
          </a:xfrm>
          <a:prstGeom prst="parallelogram">
            <a:avLst>
              <a:gd name="adj" fmla="val 61567"/>
            </a:avLst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平行四边形 13"/>
          <p:cNvSpPr/>
          <p:nvPr/>
        </p:nvSpPr>
        <p:spPr>
          <a:xfrm>
            <a:off x="1297820" y="5228823"/>
            <a:ext cx="868894" cy="1629177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>
            <a:off x="10481499" y="5558218"/>
            <a:ext cx="693217" cy="1299782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1088695" y="4414234"/>
            <a:ext cx="868894" cy="1629177"/>
          </a:xfrm>
          <a:prstGeom prst="parallelogram">
            <a:avLst>
              <a:gd name="adj" fmla="val 61567"/>
            </a:avLst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567242" y="5723049"/>
            <a:ext cx="365497" cy="685307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5123541" y="1107347"/>
            <a:ext cx="1814154" cy="1863338"/>
            <a:chOff x="222586" y="2787385"/>
            <a:chExt cx="1224000" cy="1223998"/>
          </a:xfrm>
        </p:grpSpPr>
        <p:sp>
          <p:nvSpPr>
            <p:cNvPr id="19" name="椭圆 18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0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7074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矩形 178">
            <a:extLst>
              <a:ext uri="{FF2B5EF4-FFF2-40B4-BE49-F238E27FC236}">
                <a16:creationId xmlns:a16="http://schemas.microsoft.com/office/drawing/2014/main" id="{C94F23C6-CD26-4749-8374-CBAD198F4B72}"/>
              </a:ext>
            </a:extLst>
          </p:cNvPr>
          <p:cNvSpPr/>
          <p:nvPr/>
        </p:nvSpPr>
        <p:spPr>
          <a:xfrm>
            <a:off x="1470869" y="516572"/>
            <a:ext cx="8562363" cy="4821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Reference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zh-CN" altLang="zh-CN" sz="1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fontAlgn="base">
              <a:spcAft>
                <a:spcPts val="0"/>
              </a:spcAft>
            </a:pPr>
            <a:r>
              <a:rPr lang="en-US" altLang="zh-CN" dirty="0">
                <a:solidFill>
                  <a:srgbClr val="3A3A3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monitors employees' activities. (</a:t>
            </a:r>
            <a:r>
              <a:rPr lang="en-US" altLang="zh-CN" dirty="0" err="1">
                <a:solidFill>
                  <a:srgbClr val="3A3A3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Refog</a:t>
            </a:r>
            <a:r>
              <a:rPr lang="en-US" altLang="zh-CN" dirty="0">
                <a:solidFill>
                  <a:srgbClr val="3A3A3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Inc. Releases </a:t>
            </a:r>
            <a:r>
              <a:rPr lang="en-US" altLang="zh-CN" dirty="0" err="1">
                <a:solidFill>
                  <a:srgbClr val="3A3A3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Refog</a:t>
            </a:r>
            <a:r>
              <a:rPr lang="en-US" altLang="zh-CN" dirty="0">
                <a:solidFill>
                  <a:srgbClr val="3A3A3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Employee Monitor 5.18). (2009). </a:t>
            </a:r>
            <a:r>
              <a:rPr lang="en-US" altLang="zh-CN" i="1" dirty="0">
                <a:solidFill>
                  <a:srgbClr val="3A3A3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News Network,</a:t>
            </a:r>
            <a:r>
              <a:rPr lang="en-US" altLang="zh-CN" dirty="0">
                <a:solidFill>
                  <a:srgbClr val="3A3A3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Product News Network, June 5, 2009.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Retrieved from </a:t>
            </a:r>
            <a:r>
              <a:rPr lang="en-US" altLang="zh-CN" u="sng" dirty="0">
                <a:solidFill>
                  <a:srgbClr val="1155CC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https://go-gale-com.ezproxy.neu.edu/ps/i.do?id=GALE%7CA201127751&amp;v=2.1&amp;u=mlin_b_northest&amp;it=r&amp;p=ITOF&amp;sw=w</a:t>
            </a:r>
            <a:endParaRPr lang="zh-CN" altLang="zh-CN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457200" indent="-457200" fontAlgn="base">
              <a:spcAft>
                <a:spcPts val="800"/>
              </a:spcAft>
            </a:pP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Guevara, C., Santos, M., &amp; Lopez, V. (2017). Data leakage detection algorithm based on task sequences and probabilities. </a:t>
            </a:r>
            <a:r>
              <a:rPr lang="en-US" altLang="zh-CN" i="1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Knowledge-Based Systems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236-246.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Retrieved from </a:t>
            </a:r>
            <a:r>
              <a:rPr lang="en-US" altLang="zh-CN" u="sng" dirty="0">
                <a:solidFill>
                  <a:srgbClr val="1155C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https://www.sciencedirect.com/science/article/pii</a:t>
            </a:r>
            <a:r>
              <a:rPr lang="en-US" altLang="zh-CN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altLang="zh-CN" u="sng" dirty="0">
                <a:solidFill>
                  <a:srgbClr val="1155C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S095070511730010</a:t>
            </a:r>
            <a:endParaRPr lang="zh-CN" altLang="zh-CN" u="sng" dirty="0">
              <a:solidFill>
                <a:srgbClr val="1155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800"/>
              </a:spcAft>
            </a:pPr>
            <a:r>
              <a:rPr lang="en-US" altLang="zh-CN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Ghorbanian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altLang="zh-CN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Fryklund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G., &amp; </a:t>
            </a:r>
            <a:r>
              <a:rPr lang="en-US" altLang="zh-CN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Axelsson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S. (2015, January). Do data loss prevention systems really work?. In </a:t>
            </a:r>
            <a:r>
              <a:rPr lang="en-US" altLang="zh-CN" i="1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IFIP International Conference on Digital Forensics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(pp. 341-357). Springer, Cham.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Retrieved from </a:t>
            </a:r>
            <a:r>
              <a:rPr lang="en-US" altLang="zh-CN" u="sng" dirty="0">
                <a:solidFill>
                  <a:srgbClr val="1155C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https://hal.inria.fr/hal-01449068/document</a:t>
            </a:r>
            <a:endParaRPr lang="zh-CN" altLang="zh-CN" u="sng" dirty="0">
              <a:solidFill>
                <a:srgbClr val="1155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800"/>
              </a:spcAft>
            </a:pPr>
            <a:r>
              <a:rPr lang="en-US" altLang="zh-CN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Huth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C. L., Chadwick, D. W., </a:t>
            </a:r>
            <a:r>
              <a:rPr lang="en-US" altLang="zh-CN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Claycomb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W. R., &amp; You, I. (2013). Guest editorial: A brief overview of data leakage and insider threats. </a:t>
            </a:r>
            <a:r>
              <a:rPr lang="en-US" altLang="zh-CN" i="1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 Systems Frontiers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(1), 1-4.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Retrieved from </a:t>
            </a:r>
            <a:r>
              <a:rPr lang="en-US" altLang="zh-CN" u="sng" dirty="0">
                <a:solidFill>
                  <a:srgbClr val="1155C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https://hal.inria.fr/hal-01449068/document</a:t>
            </a:r>
            <a:endParaRPr lang="zh-CN" altLang="zh-CN" u="sng" dirty="0">
              <a:solidFill>
                <a:srgbClr val="1155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06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2597378" y="4576799"/>
            <a:ext cx="830301" cy="928867"/>
          </a:xfrm>
          <a:prstGeom prst="ellipse">
            <a:avLst/>
          </a:prstGeom>
          <a:solidFill>
            <a:srgbClr val="EE8E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004699" y="2303106"/>
            <a:ext cx="2455201" cy="2479287"/>
          </a:xfrm>
          <a:prstGeom prst="ellipse">
            <a:avLst/>
          </a:prstGeom>
          <a:solidFill>
            <a:srgbClr val="FFA42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9"/>
          <p:cNvSpPr>
            <a:spLocks noEditPoints="1"/>
          </p:cNvSpPr>
          <p:nvPr/>
        </p:nvSpPr>
        <p:spPr bwMode="auto">
          <a:xfrm>
            <a:off x="2724535" y="3175099"/>
            <a:ext cx="1304938" cy="1000620"/>
          </a:xfrm>
          <a:custGeom>
            <a:avLst/>
            <a:gdLst>
              <a:gd name="T0" fmla="*/ 16 w 104"/>
              <a:gd name="T1" fmla="*/ 2 h 79"/>
              <a:gd name="T2" fmla="*/ 27 w 104"/>
              <a:gd name="T3" fmla="*/ 4 h 79"/>
              <a:gd name="T4" fmla="*/ 19 w 104"/>
              <a:gd name="T5" fmla="*/ 48 h 79"/>
              <a:gd name="T6" fmla="*/ 4 w 104"/>
              <a:gd name="T7" fmla="*/ 45 h 79"/>
              <a:gd name="T8" fmla="*/ 16 w 104"/>
              <a:gd name="T9" fmla="*/ 2 h 79"/>
              <a:gd name="T10" fmla="*/ 18 w 104"/>
              <a:gd name="T11" fmla="*/ 65 h 79"/>
              <a:gd name="T12" fmla="*/ 16 w 104"/>
              <a:gd name="T13" fmla="*/ 72 h 79"/>
              <a:gd name="T14" fmla="*/ 101 w 104"/>
              <a:gd name="T15" fmla="*/ 72 h 79"/>
              <a:gd name="T16" fmla="*/ 104 w 104"/>
              <a:gd name="T17" fmla="*/ 72 h 79"/>
              <a:gd name="T18" fmla="*/ 104 w 104"/>
              <a:gd name="T19" fmla="*/ 68 h 79"/>
              <a:gd name="T20" fmla="*/ 104 w 104"/>
              <a:gd name="T21" fmla="*/ 26 h 79"/>
              <a:gd name="T22" fmla="*/ 104 w 104"/>
              <a:gd name="T23" fmla="*/ 24 h 79"/>
              <a:gd name="T24" fmla="*/ 103 w 104"/>
              <a:gd name="T25" fmla="*/ 23 h 79"/>
              <a:gd name="T26" fmla="*/ 90 w 104"/>
              <a:gd name="T27" fmla="*/ 10 h 79"/>
              <a:gd name="T28" fmla="*/ 89 w 104"/>
              <a:gd name="T29" fmla="*/ 9 h 79"/>
              <a:gd name="T30" fmla="*/ 87 w 104"/>
              <a:gd name="T31" fmla="*/ 9 h 79"/>
              <a:gd name="T32" fmla="*/ 31 w 104"/>
              <a:gd name="T33" fmla="*/ 9 h 79"/>
              <a:gd name="T34" fmla="*/ 31 w 104"/>
              <a:gd name="T35" fmla="*/ 17 h 79"/>
              <a:gd name="T36" fmla="*/ 84 w 104"/>
              <a:gd name="T37" fmla="*/ 17 h 79"/>
              <a:gd name="T38" fmla="*/ 83 w 104"/>
              <a:gd name="T39" fmla="*/ 28 h 79"/>
              <a:gd name="T40" fmla="*/ 83 w 104"/>
              <a:gd name="T41" fmla="*/ 30 h 79"/>
              <a:gd name="T42" fmla="*/ 85 w 104"/>
              <a:gd name="T43" fmla="*/ 30 h 79"/>
              <a:gd name="T44" fmla="*/ 97 w 104"/>
              <a:gd name="T45" fmla="*/ 29 h 79"/>
              <a:gd name="T46" fmla="*/ 97 w 104"/>
              <a:gd name="T47" fmla="*/ 65 h 79"/>
              <a:gd name="T48" fmla="*/ 18 w 104"/>
              <a:gd name="T49" fmla="*/ 65 h 79"/>
              <a:gd name="T50" fmla="*/ 95 w 104"/>
              <a:gd name="T51" fmla="*/ 26 h 79"/>
              <a:gd name="T52" fmla="*/ 86 w 104"/>
              <a:gd name="T53" fmla="*/ 26 h 79"/>
              <a:gd name="T54" fmla="*/ 87 w 104"/>
              <a:gd name="T55" fmla="*/ 18 h 79"/>
              <a:gd name="T56" fmla="*/ 95 w 104"/>
              <a:gd name="T57" fmla="*/ 26 h 79"/>
              <a:gd name="T58" fmla="*/ 32 w 104"/>
              <a:gd name="T59" fmla="*/ 43 h 79"/>
              <a:gd name="T60" fmla="*/ 74 w 104"/>
              <a:gd name="T61" fmla="*/ 43 h 79"/>
              <a:gd name="T62" fmla="*/ 74 w 104"/>
              <a:gd name="T63" fmla="*/ 45 h 79"/>
              <a:gd name="T64" fmla="*/ 32 w 104"/>
              <a:gd name="T65" fmla="*/ 45 h 79"/>
              <a:gd name="T66" fmla="*/ 32 w 104"/>
              <a:gd name="T67" fmla="*/ 43 h 79"/>
              <a:gd name="T68" fmla="*/ 32 w 104"/>
              <a:gd name="T69" fmla="*/ 32 h 79"/>
              <a:gd name="T70" fmla="*/ 71 w 104"/>
              <a:gd name="T71" fmla="*/ 32 h 79"/>
              <a:gd name="T72" fmla="*/ 71 w 104"/>
              <a:gd name="T73" fmla="*/ 35 h 79"/>
              <a:gd name="T74" fmla="*/ 32 w 104"/>
              <a:gd name="T75" fmla="*/ 35 h 79"/>
              <a:gd name="T76" fmla="*/ 32 w 104"/>
              <a:gd name="T77" fmla="*/ 32 h 79"/>
              <a:gd name="T78" fmla="*/ 32 w 104"/>
              <a:gd name="T79" fmla="*/ 22 h 79"/>
              <a:gd name="T80" fmla="*/ 71 w 104"/>
              <a:gd name="T81" fmla="*/ 22 h 79"/>
              <a:gd name="T82" fmla="*/ 71 w 104"/>
              <a:gd name="T83" fmla="*/ 25 h 79"/>
              <a:gd name="T84" fmla="*/ 32 w 104"/>
              <a:gd name="T85" fmla="*/ 25 h 79"/>
              <a:gd name="T86" fmla="*/ 32 w 104"/>
              <a:gd name="T87" fmla="*/ 22 h 79"/>
              <a:gd name="T88" fmla="*/ 3 w 104"/>
              <a:gd name="T89" fmla="*/ 66 h 79"/>
              <a:gd name="T90" fmla="*/ 9 w 104"/>
              <a:gd name="T91" fmla="*/ 68 h 79"/>
              <a:gd name="T92" fmla="*/ 9 w 104"/>
              <a:gd name="T93" fmla="*/ 74 h 79"/>
              <a:gd name="T94" fmla="*/ 5 w 104"/>
              <a:gd name="T95" fmla="*/ 79 h 79"/>
              <a:gd name="T96" fmla="*/ 2 w 104"/>
              <a:gd name="T97" fmla="*/ 78 h 79"/>
              <a:gd name="T98" fmla="*/ 0 w 104"/>
              <a:gd name="T99" fmla="*/ 72 h 79"/>
              <a:gd name="T100" fmla="*/ 3 w 104"/>
              <a:gd name="T101" fmla="*/ 66 h 79"/>
              <a:gd name="T102" fmla="*/ 4 w 104"/>
              <a:gd name="T103" fmla="*/ 48 h 79"/>
              <a:gd name="T104" fmla="*/ 2 w 104"/>
              <a:gd name="T105" fmla="*/ 65 h 79"/>
              <a:gd name="T106" fmla="*/ 12 w 104"/>
              <a:gd name="T107" fmla="*/ 67 h 79"/>
              <a:gd name="T108" fmla="*/ 17 w 104"/>
              <a:gd name="T109" fmla="*/ 51 h 79"/>
              <a:gd name="T110" fmla="*/ 4 w 104"/>
              <a:gd name="T111" fmla="*/ 4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4" h="79">
                <a:moveTo>
                  <a:pt x="16" y="2"/>
                </a:moveTo>
                <a:cubicBezTo>
                  <a:pt x="21" y="0"/>
                  <a:pt x="24" y="1"/>
                  <a:pt x="27" y="4"/>
                </a:cubicBezTo>
                <a:cubicBezTo>
                  <a:pt x="26" y="20"/>
                  <a:pt x="23" y="35"/>
                  <a:pt x="19" y="48"/>
                </a:cubicBezTo>
                <a:cubicBezTo>
                  <a:pt x="14" y="47"/>
                  <a:pt x="9" y="46"/>
                  <a:pt x="4" y="45"/>
                </a:cubicBezTo>
                <a:cubicBezTo>
                  <a:pt x="6" y="29"/>
                  <a:pt x="10" y="15"/>
                  <a:pt x="16" y="2"/>
                </a:cubicBezTo>
                <a:close/>
                <a:moveTo>
                  <a:pt x="18" y="65"/>
                </a:moveTo>
                <a:cubicBezTo>
                  <a:pt x="16" y="72"/>
                  <a:pt x="16" y="72"/>
                  <a:pt x="16" y="72"/>
                </a:cubicBezTo>
                <a:cubicBezTo>
                  <a:pt x="69" y="72"/>
                  <a:pt x="74" y="72"/>
                  <a:pt x="101" y="72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104" y="68"/>
                  <a:pt x="104" y="68"/>
                  <a:pt x="104" y="68"/>
                </a:cubicBezTo>
                <a:cubicBezTo>
                  <a:pt x="104" y="26"/>
                  <a:pt x="104" y="26"/>
                  <a:pt x="104" y="26"/>
                </a:cubicBezTo>
                <a:cubicBezTo>
                  <a:pt x="104" y="24"/>
                  <a:pt x="104" y="24"/>
                  <a:pt x="104" y="24"/>
                </a:cubicBezTo>
                <a:cubicBezTo>
                  <a:pt x="103" y="23"/>
                  <a:pt x="103" y="23"/>
                  <a:pt x="103" y="23"/>
                </a:cubicBezTo>
                <a:cubicBezTo>
                  <a:pt x="90" y="10"/>
                  <a:pt x="90" y="10"/>
                  <a:pt x="90" y="10"/>
                </a:cubicBezTo>
                <a:cubicBezTo>
                  <a:pt x="89" y="9"/>
                  <a:pt x="89" y="9"/>
                  <a:pt x="89" y="9"/>
                </a:cubicBezTo>
                <a:cubicBezTo>
                  <a:pt x="87" y="9"/>
                  <a:pt x="87" y="9"/>
                  <a:pt x="87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12"/>
                  <a:pt x="31" y="14"/>
                  <a:pt x="31" y="17"/>
                </a:cubicBezTo>
                <a:cubicBezTo>
                  <a:pt x="84" y="17"/>
                  <a:pt x="84" y="17"/>
                  <a:pt x="84" y="17"/>
                </a:cubicBezTo>
                <a:cubicBezTo>
                  <a:pt x="83" y="28"/>
                  <a:pt x="83" y="28"/>
                  <a:pt x="83" y="28"/>
                </a:cubicBezTo>
                <a:cubicBezTo>
                  <a:pt x="83" y="30"/>
                  <a:pt x="83" y="30"/>
                  <a:pt x="83" y="30"/>
                </a:cubicBezTo>
                <a:cubicBezTo>
                  <a:pt x="85" y="30"/>
                  <a:pt x="85" y="30"/>
                  <a:pt x="85" y="30"/>
                </a:cubicBezTo>
                <a:cubicBezTo>
                  <a:pt x="97" y="29"/>
                  <a:pt x="97" y="29"/>
                  <a:pt x="97" y="29"/>
                </a:cubicBezTo>
                <a:cubicBezTo>
                  <a:pt x="97" y="65"/>
                  <a:pt x="97" y="65"/>
                  <a:pt x="97" y="65"/>
                </a:cubicBezTo>
                <a:cubicBezTo>
                  <a:pt x="79" y="65"/>
                  <a:pt x="57" y="65"/>
                  <a:pt x="18" y="65"/>
                </a:cubicBezTo>
                <a:close/>
                <a:moveTo>
                  <a:pt x="95" y="26"/>
                </a:moveTo>
                <a:cubicBezTo>
                  <a:pt x="86" y="26"/>
                  <a:pt x="86" y="26"/>
                  <a:pt x="86" y="26"/>
                </a:cubicBezTo>
                <a:cubicBezTo>
                  <a:pt x="87" y="18"/>
                  <a:pt x="87" y="18"/>
                  <a:pt x="87" y="18"/>
                </a:cubicBezTo>
                <a:cubicBezTo>
                  <a:pt x="95" y="26"/>
                  <a:pt x="95" y="26"/>
                  <a:pt x="95" y="26"/>
                </a:cubicBezTo>
                <a:close/>
                <a:moveTo>
                  <a:pt x="32" y="43"/>
                </a:moveTo>
                <a:cubicBezTo>
                  <a:pt x="74" y="43"/>
                  <a:pt x="74" y="43"/>
                  <a:pt x="74" y="43"/>
                </a:cubicBezTo>
                <a:cubicBezTo>
                  <a:pt x="74" y="45"/>
                  <a:pt x="74" y="45"/>
                  <a:pt x="74" y="45"/>
                </a:cubicBezTo>
                <a:cubicBezTo>
                  <a:pt x="32" y="45"/>
                  <a:pt x="32" y="45"/>
                  <a:pt x="32" y="45"/>
                </a:cubicBezTo>
                <a:cubicBezTo>
                  <a:pt x="32" y="43"/>
                  <a:pt x="32" y="43"/>
                  <a:pt x="32" y="43"/>
                </a:cubicBezTo>
                <a:close/>
                <a:moveTo>
                  <a:pt x="32" y="32"/>
                </a:moveTo>
                <a:cubicBezTo>
                  <a:pt x="71" y="32"/>
                  <a:pt x="71" y="32"/>
                  <a:pt x="71" y="32"/>
                </a:cubicBezTo>
                <a:cubicBezTo>
                  <a:pt x="71" y="35"/>
                  <a:pt x="71" y="35"/>
                  <a:pt x="71" y="35"/>
                </a:cubicBezTo>
                <a:cubicBezTo>
                  <a:pt x="32" y="35"/>
                  <a:pt x="32" y="35"/>
                  <a:pt x="32" y="35"/>
                </a:cubicBezTo>
                <a:cubicBezTo>
                  <a:pt x="32" y="32"/>
                  <a:pt x="32" y="32"/>
                  <a:pt x="32" y="32"/>
                </a:cubicBezTo>
                <a:close/>
                <a:moveTo>
                  <a:pt x="32" y="22"/>
                </a:moveTo>
                <a:cubicBezTo>
                  <a:pt x="71" y="22"/>
                  <a:pt x="71" y="22"/>
                  <a:pt x="71" y="22"/>
                </a:cubicBezTo>
                <a:cubicBezTo>
                  <a:pt x="71" y="25"/>
                  <a:pt x="71" y="25"/>
                  <a:pt x="71" y="25"/>
                </a:cubicBezTo>
                <a:cubicBezTo>
                  <a:pt x="32" y="25"/>
                  <a:pt x="32" y="25"/>
                  <a:pt x="32" y="25"/>
                </a:cubicBezTo>
                <a:cubicBezTo>
                  <a:pt x="32" y="22"/>
                  <a:pt x="32" y="22"/>
                  <a:pt x="32" y="22"/>
                </a:cubicBezTo>
                <a:close/>
                <a:moveTo>
                  <a:pt x="3" y="66"/>
                </a:moveTo>
                <a:cubicBezTo>
                  <a:pt x="9" y="68"/>
                  <a:pt x="9" y="68"/>
                  <a:pt x="9" y="68"/>
                </a:cubicBezTo>
                <a:cubicBezTo>
                  <a:pt x="9" y="74"/>
                  <a:pt x="9" y="74"/>
                  <a:pt x="9" y="74"/>
                </a:cubicBezTo>
                <a:cubicBezTo>
                  <a:pt x="5" y="79"/>
                  <a:pt x="5" y="79"/>
                  <a:pt x="5" y="79"/>
                </a:cubicBezTo>
                <a:cubicBezTo>
                  <a:pt x="4" y="79"/>
                  <a:pt x="3" y="79"/>
                  <a:pt x="2" y="78"/>
                </a:cubicBezTo>
                <a:cubicBezTo>
                  <a:pt x="0" y="72"/>
                  <a:pt x="0" y="72"/>
                  <a:pt x="0" y="72"/>
                </a:cubicBezTo>
                <a:cubicBezTo>
                  <a:pt x="3" y="66"/>
                  <a:pt x="3" y="66"/>
                  <a:pt x="3" y="66"/>
                </a:cubicBezTo>
                <a:close/>
                <a:moveTo>
                  <a:pt x="4" y="48"/>
                </a:moveTo>
                <a:cubicBezTo>
                  <a:pt x="3" y="53"/>
                  <a:pt x="3" y="59"/>
                  <a:pt x="2" y="65"/>
                </a:cubicBezTo>
                <a:cubicBezTo>
                  <a:pt x="5" y="65"/>
                  <a:pt x="9" y="66"/>
                  <a:pt x="12" y="67"/>
                </a:cubicBezTo>
                <a:cubicBezTo>
                  <a:pt x="14" y="61"/>
                  <a:pt x="15" y="56"/>
                  <a:pt x="17" y="51"/>
                </a:cubicBezTo>
                <a:cubicBezTo>
                  <a:pt x="13" y="50"/>
                  <a:pt x="9" y="49"/>
                  <a:pt x="4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0" y="2484"/>
            <a:ext cx="4388450" cy="1299424"/>
          </a:xfrm>
          <a:custGeom>
            <a:avLst/>
            <a:gdLst>
              <a:gd name="connsiteX0" fmla="*/ 432904 w 1859149"/>
              <a:gd name="connsiteY0" fmla="*/ 0 h 1299424"/>
              <a:gd name="connsiteX1" fmla="*/ 1859149 w 1859149"/>
              <a:gd name="connsiteY1" fmla="*/ 0 h 1299424"/>
              <a:gd name="connsiteX2" fmla="*/ 1426245 w 1859149"/>
              <a:gd name="connsiteY2" fmla="*/ 1299424 h 1299424"/>
              <a:gd name="connsiteX3" fmla="*/ 0 w 1859149"/>
              <a:gd name="connsiteY3" fmla="*/ 1299424 h 129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9149" h="1299424">
                <a:moveTo>
                  <a:pt x="432904" y="0"/>
                </a:moveTo>
                <a:lnTo>
                  <a:pt x="1859149" y="0"/>
                </a:lnTo>
                <a:lnTo>
                  <a:pt x="1426245" y="1299424"/>
                </a:lnTo>
                <a:lnTo>
                  <a:pt x="0" y="1299424"/>
                </a:ln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3985184" y="0"/>
            <a:ext cx="2076293" cy="6855505"/>
          </a:xfrm>
          <a:prstGeom prst="parallelogram">
            <a:avLst>
              <a:gd name="adj" fmla="val 615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23741" y="236698"/>
            <a:ext cx="2544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241142" y="780089"/>
            <a:ext cx="5950858" cy="830997"/>
            <a:chOff x="6241142" y="780089"/>
            <a:chExt cx="5950858" cy="830997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6241142" y="1611086"/>
              <a:ext cx="595085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6769683" y="780089"/>
              <a:ext cx="5164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accent1"/>
                  </a:solidFill>
                </a:rPr>
                <a:t>1</a:t>
              </a:r>
              <a:endParaRPr lang="zh-CN" altLang="en-US" sz="48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86171" y="887810"/>
              <a:ext cx="3392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Introduction</a:t>
              </a:r>
              <a:endParaRPr lang="da-DK" altLang="zh-CN" sz="3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9" name="直接连接符 18"/>
          <p:cNvCxnSpPr/>
          <p:nvPr/>
        </p:nvCxnSpPr>
        <p:spPr>
          <a:xfrm>
            <a:off x="5747657" y="2909283"/>
            <a:ext cx="64443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6285812" y="2078286"/>
            <a:ext cx="3908943" cy="830997"/>
            <a:chOff x="6769683" y="2078286"/>
            <a:chExt cx="3908943" cy="830997"/>
          </a:xfrm>
        </p:grpSpPr>
        <p:sp>
          <p:nvSpPr>
            <p:cNvPr id="20" name="文本框 19"/>
            <p:cNvSpPr txBox="1"/>
            <p:nvPr/>
          </p:nvSpPr>
          <p:spPr>
            <a:xfrm>
              <a:off x="6769683" y="2078286"/>
              <a:ext cx="5164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accent1"/>
                  </a:solidFill>
                </a:rPr>
                <a:t>2</a:t>
              </a:r>
              <a:endParaRPr lang="zh-CN" altLang="en-US" sz="4800" dirty="0">
                <a:solidFill>
                  <a:schemeClr val="accent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286171" y="2186007"/>
              <a:ext cx="3392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Analysis</a:t>
              </a:r>
              <a:endParaRPr lang="da-DK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5326743" y="4207480"/>
            <a:ext cx="686525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5867658" y="3376483"/>
            <a:ext cx="3908943" cy="830997"/>
            <a:chOff x="6769683" y="3376483"/>
            <a:chExt cx="3908943" cy="830997"/>
          </a:xfrm>
        </p:grpSpPr>
        <p:sp>
          <p:nvSpPr>
            <p:cNvPr id="24" name="文本框 23"/>
            <p:cNvSpPr txBox="1"/>
            <p:nvPr/>
          </p:nvSpPr>
          <p:spPr>
            <a:xfrm>
              <a:off x="6769683" y="3376483"/>
              <a:ext cx="5164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accent1"/>
                  </a:solidFill>
                </a:rPr>
                <a:t>3</a:t>
              </a:r>
              <a:endParaRPr lang="zh-CN" altLang="en-US" sz="4800" dirty="0">
                <a:solidFill>
                  <a:schemeClr val="accent1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286171" y="3484204"/>
              <a:ext cx="3392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Conclusion</a:t>
              </a:r>
              <a:endParaRPr lang="da-DK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5068301" y="5505676"/>
            <a:ext cx="712369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5581391" y="4674679"/>
            <a:ext cx="3908943" cy="830997"/>
            <a:chOff x="6769683" y="4674679"/>
            <a:chExt cx="3908943" cy="830997"/>
          </a:xfrm>
        </p:grpSpPr>
        <p:sp>
          <p:nvSpPr>
            <p:cNvPr id="28" name="文本框 27"/>
            <p:cNvSpPr txBox="1"/>
            <p:nvPr/>
          </p:nvSpPr>
          <p:spPr>
            <a:xfrm>
              <a:off x="6769683" y="4674679"/>
              <a:ext cx="5164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accent1"/>
                  </a:solidFill>
                </a:rPr>
                <a:t>4</a:t>
              </a:r>
              <a:endParaRPr lang="zh-CN" altLang="en-US" sz="4800" dirty="0">
                <a:solidFill>
                  <a:schemeClr val="accent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286171" y="4782400"/>
              <a:ext cx="3392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Reference</a:t>
              </a:r>
              <a:endParaRPr lang="da-DK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椭圆 39"/>
          <p:cNvSpPr/>
          <p:nvPr/>
        </p:nvSpPr>
        <p:spPr>
          <a:xfrm>
            <a:off x="1881891" y="4462531"/>
            <a:ext cx="424297" cy="424296"/>
          </a:xfrm>
          <a:prstGeom prst="ellipse">
            <a:avLst/>
          </a:prstGeom>
          <a:solidFill>
            <a:srgbClr val="EE8E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532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/>
        </p:nvSpPr>
        <p:spPr>
          <a:xfrm>
            <a:off x="14304" y="1566"/>
            <a:ext cx="1117690" cy="896156"/>
          </a:xfrm>
          <a:custGeom>
            <a:avLst/>
            <a:gdLst>
              <a:gd name="connsiteX0" fmla="*/ 432904 w 1859149"/>
              <a:gd name="connsiteY0" fmla="*/ 0 h 1299424"/>
              <a:gd name="connsiteX1" fmla="*/ 1859149 w 1859149"/>
              <a:gd name="connsiteY1" fmla="*/ 0 h 1299424"/>
              <a:gd name="connsiteX2" fmla="*/ 1426245 w 1859149"/>
              <a:gd name="connsiteY2" fmla="*/ 1299424 h 1299424"/>
              <a:gd name="connsiteX3" fmla="*/ 0 w 1859149"/>
              <a:gd name="connsiteY3" fmla="*/ 1299424 h 129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9149" h="1299424">
                <a:moveTo>
                  <a:pt x="432904" y="0"/>
                </a:moveTo>
                <a:lnTo>
                  <a:pt x="1859149" y="0"/>
                </a:lnTo>
                <a:lnTo>
                  <a:pt x="1426245" y="1299424"/>
                </a:lnTo>
                <a:lnTo>
                  <a:pt x="0" y="1299424"/>
                </a:ln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932691" y="2316354"/>
            <a:ext cx="6523411" cy="14037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梯形 6"/>
          <p:cNvSpPr/>
          <p:nvPr/>
        </p:nvSpPr>
        <p:spPr>
          <a:xfrm rot="16200000">
            <a:off x="881304" y="2491120"/>
            <a:ext cx="1403798" cy="1054267"/>
          </a:xfrm>
          <a:prstGeom prst="trapezoid">
            <a:avLst>
              <a:gd name="adj" fmla="val 28149"/>
            </a:avLst>
          </a:prstGeom>
          <a:solidFill>
            <a:srgbClr val="0259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2570176"/>
            <a:ext cx="1234998" cy="896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65849" y="2340529"/>
            <a:ext cx="50149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spc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6000" b="1" spc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65849" y="3355583"/>
            <a:ext cx="5014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YOUR WATCHING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1297820" y="5228823"/>
            <a:ext cx="868894" cy="1629177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1088695" y="4414234"/>
            <a:ext cx="868894" cy="1629177"/>
          </a:xfrm>
          <a:prstGeom prst="parallelogram">
            <a:avLst>
              <a:gd name="adj" fmla="val 61567"/>
            </a:avLst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567242" y="5723049"/>
            <a:ext cx="365497" cy="685307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344989" y="926"/>
            <a:ext cx="735849" cy="844138"/>
            <a:chOff x="222586" y="2787385"/>
            <a:chExt cx="1224000" cy="1223998"/>
          </a:xfrm>
        </p:grpSpPr>
        <p:sp>
          <p:nvSpPr>
            <p:cNvPr id="29" name="椭圆 28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049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7097" y="179520"/>
            <a:ext cx="3230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ONE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523649" y="3342921"/>
            <a:ext cx="4904071" cy="707886"/>
            <a:chOff x="3773174" y="3573609"/>
            <a:chExt cx="4904071" cy="707886"/>
          </a:xfrm>
        </p:grpSpPr>
        <p:sp>
          <p:nvSpPr>
            <p:cNvPr id="6" name="文本框 5"/>
            <p:cNvSpPr txBox="1"/>
            <p:nvPr/>
          </p:nvSpPr>
          <p:spPr>
            <a:xfrm>
              <a:off x="4013805" y="3573609"/>
              <a:ext cx="4663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Introduction</a:t>
              </a: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3773174" y="4173495"/>
              <a:ext cx="4663440" cy="108000"/>
              <a:chOff x="3649980" y="3375660"/>
              <a:chExt cx="4663440" cy="108000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3709620" y="3429660"/>
                <a:ext cx="4495800" cy="0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椭圆 9"/>
              <p:cNvSpPr>
                <a:spLocks/>
              </p:cNvSpPr>
              <p:nvPr/>
            </p:nvSpPr>
            <p:spPr>
              <a:xfrm>
                <a:off x="3649980" y="3375660"/>
                <a:ext cx="108000" cy="108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>
                <a:spLocks/>
              </p:cNvSpPr>
              <p:nvPr/>
            </p:nvSpPr>
            <p:spPr>
              <a:xfrm>
                <a:off x="8205420" y="3375660"/>
                <a:ext cx="108000" cy="108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" name="平行四边形 12"/>
          <p:cNvSpPr/>
          <p:nvPr/>
        </p:nvSpPr>
        <p:spPr>
          <a:xfrm>
            <a:off x="10326848" y="614710"/>
            <a:ext cx="1331752" cy="3004790"/>
          </a:xfrm>
          <a:prstGeom prst="parallelogram">
            <a:avLst>
              <a:gd name="adj" fmla="val 61567"/>
            </a:avLst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平行四边形 13"/>
          <p:cNvSpPr/>
          <p:nvPr/>
        </p:nvSpPr>
        <p:spPr>
          <a:xfrm>
            <a:off x="1297820" y="5228823"/>
            <a:ext cx="868894" cy="1629177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>
            <a:off x="10481499" y="5558218"/>
            <a:ext cx="693217" cy="1299782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1088695" y="4414234"/>
            <a:ext cx="868894" cy="1629177"/>
          </a:xfrm>
          <a:prstGeom prst="parallelogram">
            <a:avLst>
              <a:gd name="adj" fmla="val 61567"/>
            </a:avLst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567242" y="5723049"/>
            <a:ext cx="365497" cy="685307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4964150" y="614710"/>
            <a:ext cx="1944916" cy="1944914"/>
            <a:chOff x="222586" y="2787385"/>
            <a:chExt cx="1224000" cy="1223998"/>
          </a:xfrm>
        </p:grpSpPr>
        <p:sp>
          <p:nvSpPr>
            <p:cNvPr id="19" name="椭圆 18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0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93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60510" y="1168056"/>
            <a:ext cx="548230" cy="547940"/>
            <a:chOff x="7618710" y="3833560"/>
            <a:chExt cx="548230" cy="547940"/>
          </a:xfrm>
          <a:solidFill>
            <a:srgbClr val="0070C0"/>
          </a:solidFill>
        </p:grpSpPr>
        <p:sp>
          <p:nvSpPr>
            <p:cNvPr id="4" name="Freeform 5"/>
            <p:cNvSpPr>
              <a:spLocks noEditPoints="1"/>
            </p:cNvSpPr>
            <p:nvPr/>
          </p:nvSpPr>
          <p:spPr bwMode="auto">
            <a:xfrm>
              <a:off x="7618710" y="3833560"/>
              <a:ext cx="548230" cy="547940"/>
            </a:xfrm>
            <a:custGeom>
              <a:avLst/>
              <a:gdLst>
                <a:gd name="T0" fmla="*/ 34 w 68"/>
                <a:gd name="T1" fmla="*/ 0 h 68"/>
                <a:gd name="T2" fmla="*/ 0 w 68"/>
                <a:gd name="T3" fmla="*/ 34 h 68"/>
                <a:gd name="T4" fmla="*/ 34 w 68"/>
                <a:gd name="T5" fmla="*/ 68 h 68"/>
                <a:gd name="T6" fmla="*/ 68 w 68"/>
                <a:gd name="T7" fmla="*/ 34 h 68"/>
                <a:gd name="T8" fmla="*/ 34 w 68"/>
                <a:gd name="T9" fmla="*/ 0 h 68"/>
                <a:gd name="T10" fmla="*/ 34 w 68"/>
                <a:gd name="T11" fmla="*/ 48 h 68"/>
                <a:gd name="T12" fmla="*/ 19 w 68"/>
                <a:gd name="T13" fmla="*/ 34 h 68"/>
                <a:gd name="T14" fmla="*/ 34 w 68"/>
                <a:gd name="T15" fmla="*/ 19 h 68"/>
                <a:gd name="T16" fmla="*/ 49 w 68"/>
                <a:gd name="T17" fmla="*/ 34 h 68"/>
                <a:gd name="T18" fmla="*/ 34 w 68"/>
                <a:gd name="T19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cubicBezTo>
                    <a:pt x="15" y="0"/>
                    <a:pt x="0" y="15"/>
                    <a:pt x="0" y="34"/>
                  </a:cubicBezTo>
                  <a:cubicBezTo>
                    <a:pt x="0" y="52"/>
                    <a:pt x="15" y="68"/>
                    <a:pt x="34" y="68"/>
                  </a:cubicBezTo>
                  <a:cubicBezTo>
                    <a:pt x="53" y="68"/>
                    <a:pt x="68" y="52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lose/>
                  <a:moveTo>
                    <a:pt x="34" y="48"/>
                  </a:moveTo>
                  <a:cubicBezTo>
                    <a:pt x="26" y="48"/>
                    <a:pt x="19" y="42"/>
                    <a:pt x="19" y="34"/>
                  </a:cubicBezTo>
                  <a:cubicBezTo>
                    <a:pt x="19" y="25"/>
                    <a:pt x="26" y="19"/>
                    <a:pt x="34" y="19"/>
                  </a:cubicBezTo>
                  <a:cubicBezTo>
                    <a:pt x="42" y="19"/>
                    <a:pt x="49" y="25"/>
                    <a:pt x="49" y="34"/>
                  </a:cubicBezTo>
                  <a:cubicBezTo>
                    <a:pt x="49" y="42"/>
                    <a:pt x="42" y="48"/>
                    <a:pt x="3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" name="Freeform 6"/>
            <p:cNvSpPr>
              <a:spLocks noEditPoints="1"/>
            </p:cNvSpPr>
            <p:nvPr/>
          </p:nvSpPr>
          <p:spPr bwMode="auto">
            <a:xfrm>
              <a:off x="7779988" y="3994838"/>
              <a:ext cx="225674" cy="217552"/>
            </a:xfrm>
            <a:custGeom>
              <a:avLst/>
              <a:gdLst>
                <a:gd name="T0" fmla="*/ 14 w 28"/>
                <a:gd name="T1" fmla="*/ 0 h 27"/>
                <a:gd name="T2" fmla="*/ 0 w 28"/>
                <a:gd name="T3" fmla="*/ 14 h 27"/>
                <a:gd name="T4" fmla="*/ 14 w 28"/>
                <a:gd name="T5" fmla="*/ 27 h 27"/>
                <a:gd name="T6" fmla="*/ 28 w 28"/>
                <a:gd name="T7" fmla="*/ 14 h 27"/>
                <a:gd name="T8" fmla="*/ 14 w 28"/>
                <a:gd name="T9" fmla="*/ 0 h 27"/>
                <a:gd name="T10" fmla="*/ 14 w 28"/>
                <a:gd name="T11" fmla="*/ 22 h 27"/>
                <a:gd name="T12" fmla="*/ 6 w 28"/>
                <a:gd name="T13" fmla="*/ 14 h 27"/>
                <a:gd name="T14" fmla="*/ 14 w 28"/>
                <a:gd name="T15" fmla="*/ 5 h 27"/>
                <a:gd name="T16" fmla="*/ 22 w 28"/>
                <a:gd name="T17" fmla="*/ 14 h 27"/>
                <a:gd name="T18" fmla="*/ 14 w 28"/>
                <a:gd name="T19" fmla="*/ 2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7">
                  <a:moveTo>
                    <a:pt x="14" y="0"/>
                  </a:moveTo>
                  <a:cubicBezTo>
                    <a:pt x="7" y="0"/>
                    <a:pt x="0" y="6"/>
                    <a:pt x="0" y="14"/>
                  </a:cubicBezTo>
                  <a:cubicBezTo>
                    <a:pt x="0" y="21"/>
                    <a:pt x="7" y="27"/>
                    <a:pt x="14" y="27"/>
                  </a:cubicBezTo>
                  <a:cubicBezTo>
                    <a:pt x="22" y="27"/>
                    <a:pt x="28" y="21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lose/>
                  <a:moveTo>
                    <a:pt x="14" y="22"/>
                  </a:moveTo>
                  <a:cubicBezTo>
                    <a:pt x="10" y="22"/>
                    <a:pt x="6" y="18"/>
                    <a:pt x="6" y="14"/>
                  </a:cubicBezTo>
                  <a:cubicBezTo>
                    <a:pt x="6" y="9"/>
                    <a:pt x="10" y="5"/>
                    <a:pt x="14" y="5"/>
                  </a:cubicBezTo>
                  <a:cubicBezTo>
                    <a:pt x="19" y="5"/>
                    <a:pt x="22" y="9"/>
                    <a:pt x="22" y="14"/>
                  </a:cubicBezTo>
                  <a:cubicBezTo>
                    <a:pt x="22" y="18"/>
                    <a:pt x="19" y="22"/>
                    <a:pt x="1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216710" y="1254331"/>
            <a:ext cx="478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冬青黑体简体中文 W3" panose="020B0300000000000000" pitchFamily="34" charset="-122"/>
                <a:cs typeface="Times New Roman" panose="02020603050405020304" pitchFamily="18" charset="0"/>
              </a:rPr>
              <a:t>GE Aviation 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7857A69-9126-4361-AF0C-8DD0CC542006}"/>
              </a:ext>
            </a:extLst>
          </p:cNvPr>
          <p:cNvSpPr/>
          <p:nvPr/>
        </p:nvSpPr>
        <p:spPr>
          <a:xfrm>
            <a:off x="3959261" y="6453199"/>
            <a:ext cx="2136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https://www.google.com/search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DB35270-2426-4861-82D1-7B6E8AD65E38}"/>
              </a:ext>
            </a:extLst>
          </p:cNvPr>
          <p:cNvSpPr/>
          <p:nvPr/>
        </p:nvSpPr>
        <p:spPr>
          <a:xfrm>
            <a:off x="1622844" y="1715996"/>
            <a:ext cx="7537933" cy="1883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GE(General Electric) company can be traced back to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1892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covering a variety of industries which include commercial, aerospace, medical and other fields. Our sponsor Eric comes from GE Aviation, which is a subsidiary of GE.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5081F7-89B9-4690-BFAC-190F3BA41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839" y="3830536"/>
            <a:ext cx="5258922" cy="252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40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5815" y="1177657"/>
            <a:ext cx="6218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冬青黑体简体中文 W3" panose="020B0300000000000000" pitchFamily="34" charset="-122"/>
                <a:cs typeface="Times New Roman" panose="02020603050405020304" pitchFamily="18" charset="0"/>
              </a:rPr>
              <a:t>How about my research</a:t>
            </a:r>
          </a:p>
        </p:txBody>
      </p:sp>
      <p:sp>
        <p:nvSpPr>
          <p:cNvPr id="8" name="Freeform 50">
            <a:extLst>
              <a:ext uri="{FF2B5EF4-FFF2-40B4-BE49-F238E27FC236}">
                <a16:creationId xmlns:a16="http://schemas.microsoft.com/office/drawing/2014/main" id="{351144C1-C3E2-41AA-84D2-364B5222EAB2}"/>
              </a:ext>
            </a:extLst>
          </p:cNvPr>
          <p:cNvSpPr>
            <a:spLocks/>
          </p:cNvSpPr>
          <p:nvPr/>
        </p:nvSpPr>
        <p:spPr bwMode="auto">
          <a:xfrm>
            <a:off x="212650" y="1177658"/>
            <a:ext cx="504442" cy="461664"/>
          </a:xfrm>
          <a:custGeom>
            <a:avLst/>
            <a:gdLst/>
            <a:ahLst/>
            <a:cxnLst>
              <a:cxn ang="0">
                <a:pos x="10" y="57"/>
              </a:cxn>
              <a:cxn ang="0">
                <a:pos x="7" y="57"/>
              </a:cxn>
              <a:cxn ang="0">
                <a:pos x="1" y="51"/>
              </a:cxn>
              <a:cxn ang="0">
                <a:pos x="1" y="48"/>
              </a:cxn>
              <a:cxn ang="0">
                <a:pos x="20" y="29"/>
              </a:cxn>
              <a:cxn ang="0">
                <a:pos x="1" y="10"/>
              </a:cxn>
              <a:cxn ang="0">
                <a:pos x="1" y="7"/>
              </a:cxn>
              <a:cxn ang="0">
                <a:pos x="7" y="1"/>
              </a:cxn>
              <a:cxn ang="0">
                <a:pos x="10" y="1"/>
              </a:cxn>
              <a:cxn ang="0">
                <a:pos x="36" y="27"/>
              </a:cxn>
              <a:cxn ang="0">
                <a:pos x="36" y="31"/>
              </a:cxn>
              <a:cxn ang="0">
                <a:pos x="10" y="57"/>
              </a:cxn>
            </a:cxnLst>
            <a:rect l="0" t="0" r="r" b="b"/>
            <a:pathLst>
              <a:path w="37" h="58">
                <a:moveTo>
                  <a:pt x="10" y="57"/>
                </a:moveTo>
                <a:cubicBezTo>
                  <a:pt x="9" y="58"/>
                  <a:pt x="7" y="58"/>
                  <a:pt x="7" y="57"/>
                </a:cubicBezTo>
                <a:cubicBezTo>
                  <a:pt x="1" y="51"/>
                  <a:pt x="1" y="51"/>
                  <a:pt x="1" y="51"/>
                </a:cubicBezTo>
                <a:cubicBezTo>
                  <a:pt x="0" y="50"/>
                  <a:pt x="0" y="49"/>
                  <a:pt x="1" y="48"/>
                </a:cubicBezTo>
                <a:cubicBezTo>
                  <a:pt x="20" y="29"/>
                  <a:pt x="20" y="29"/>
                  <a:pt x="20" y="29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0" y="8"/>
                  <a:pt x="1" y="7"/>
                </a:cubicBezTo>
                <a:cubicBezTo>
                  <a:pt x="7" y="1"/>
                  <a:pt x="7" y="1"/>
                  <a:pt x="7" y="1"/>
                </a:cubicBezTo>
                <a:cubicBezTo>
                  <a:pt x="7" y="0"/>
                  <a:pt x="9" y="0"/>
                  <a:pt x="10" y="1"/>
                </a:cubicBezTo>
                <a:cubicBezTo>
                  <a:pt x="36" y="27"/>
                  <a:pt x="36" y="27"/>
                  <a:pt x="36" y="27"/>
                </a:cubicBezTo>
                <a:cubicBezTo>
                  <a:pt x="37" y="28"/>
                  <a:pt x="37" y="30"/>
                  <a:pt x="36" y="31"/>
                </a:cubicBezTo>
                <a:lnTo>
                  <a:pt x="10" y="57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A3F682F-8466-42F6-9CFF-FAEC330A333A}"/>
              </a:ext>
            </a:extLst>
          </p:cNvPr>
          <p:cNvSpPr/>
          <p:nvPr/>
        </p:nvSpPr>
        <p:spPr>
          <a:xfrm>
            <a:off x="318781" y="4622771"/>
            <a:ext cx="8866434" cy="1289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Research questions: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Aim to find the top 5 job functions that fire the alert regularly and analyze potential characteristics of the occurrence.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9952F9-1162-46C8-A183-3E23A01C01D1}"/>
              </a:ext>
            </a:extLst>
          </p:cNvPr>
          <p:cNvSpPr/>
          <p:nvPr/>
        </p:nvSpPr>
        <p:spPr>
          <a:xfrm>
            <a:off x="464870" y="1870122"/>
            <a:ext cx="9677419" cy="2120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file- Use “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function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as the independent variables to run the linear regression model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alerts_by_indicators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- Treat “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as the dependent variable to find the relationship.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alerts_by_pairs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– Take “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as the dependent variable and compare the result with the that in 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‘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alerts_by_pairs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206077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7097" y="179520"/>
            <a:ext cx="3230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TWO 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764280" y="3643573"/>
            <a:ext cx="4663440" cy="646331"/>
            <a:chOff x="3773174" y="3643573"/>
            <a:chExt cx="4663440" cy="646331"/>
          </a:xfrm>
        </p:grpSpPr>
        <p:sp>
          <p:nvSpPr>
            <p:cNvPr id="6" name="文本框 5"/>
            <p:cNvSpPr txBox="1"/>
            <p:nvPr/>
          </p:nvSpPr>
          <p:spPr>
            <a:xfrm>
              <a:off x="3773174" y="3643573"/>
              <a:ext cx="4663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Analysis</a:t>
              </a:r>
              <a:r>
                <a:rPr lang="en-US" altLang="zh-CN" sz="28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3773174" y="4173495"/>
              <a:ext cx="4663440" cy="108000"/>
              <a:chOff x="3649980" y="3375660"/>
              <a:chExt cx="4663440" cy="108000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3733800" y="3429660"/>
                <a:ext cx="4495800" cy="0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椭圆 9"/>
              <p:cNvSpPr>
                <a:spLocks/>
              </p:cNvSpPr>
              <p:nvPr/>
            </p:nvSpPr>
            <p:spPr>
              <a:xfrm>
                <a:off x="3649980" y="3375660"/>
                <a:ext cx="108000" cy="108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>
                <a:spLocks/>
              </p:cNvSpPr>
              <p:nvPr/>
            </p:nvSpPr>
            <p:spPr>
              <a:xfrm>
                <a:off x="8205420" y="3375660"/>
                <a:ext cx="108000" cy="108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" name="平行四边形 12"/>
          <p:cNvSpPr/>
          <p:nvPr/>
        </p:nvSpPr>
        <p:spPr>
          <a:xfrm>
            <a:off x="10326848" y="562062"/>
            <a:ext cx="1331752" cy="3057438"/>
          </a:xfrm>
          <a:prstGeom prst="parallelogram">
            <a:avLst>
              <a:gd name="adj" fmla="val 61567"/>
            </a:avLst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平行四边形 13"/>
          <p:cNvSpPr/>
          <p:nvPr/>
        </p:nvSpPr>
        <p:spPr>
          <a:xfrm>
            <a:off x="1297820" y="5228823"/>
            <a:ext cx="868894" cy="1629177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>
            <a:off x="10481499" y="5558218"/>
            <a:ext cx="693217" cy="1299782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1088695" y="4414234"/>
            <a:ext cx="868894" cy="1629177"/>
          </a:xfrm>
          <a:prstGeom prst="parallelogram">
            <a:avLst>
              <a:gd name="adj" fmla="val 61567"/>
            </a:avLst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567242" y="5723049"/>
            <a:ext cx="365497" cy="685307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5123541" y="1025771"/>
            <a:ext cx="1944916" cy="1944914"/>
            <a:chOff x="222586" y="2787385"/>
            <a:chExt cx="1224000" cy="1223998"/>
          </a:xfrm>
        </p:grpSpPr>
        <p:sp>
          <p:nvSpPr>
            <p:cNvPr id="19" name="椭圆 18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0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5496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">
            <a:extLst>
              <a:ext uri="{FF2B5EF4-FFF2-40B4-BE49-F238E27FC236}">
                <a16:creationId xmlns:a16="http://schemas.microsoft.com/office/drawing/2014/main" id="{6C2BFE03-5351-4BB1-A788-C7F02DF214B2}"/>
              </a:ext>
            </a:extLst>
          </p:cNvPr>
          <p:cNvSpPr/>
          <p:nvPr/>
        </p:nvSpPr>
        <p:spPr>
          <a:xfrm rot="16200000">
            <a:off x="344435" y="729723"/>
            <a:ext cx="964506" cy="1433772"/>
          </a:xfrm>
          <a:custGeom>
            <a:avLst/>
            <a:gdLst>
              <a:gd name="connsiteX0" fmla="*/ 881353 w 1762708"/>
              <a:gd name="connsiteY0" fmla="*/ 0 h 2331146"/>
              <a:gd name="connsiteX1" fmla="*/ 881354 w 1762708"/>
              <a:gd name="connsiteY1" fmla="*/ 0 h 2331146"/>
              <a:gd name="connsiteX2" fmla="*/ 881354 w 1762708"/>
              <a:gd name="connsiteY2" fmla="*/ 0 h 2331146"/>
              <a:gd name="connsiteX3" fmla="*/ 1762708 w 1762708"/>
              <a:gd name="connsiteY3" fmla="*/ 881354 h 2331146"/>
              <a:gd name="connsiteX4" fmla="*/ 1374127 w 1762708"/>
              <a:gd name="connsiteY4" fmla="*/ 1612187 h 2331146"/>
              <a:gd name="connsiteX5" fmla="*/ 1372283 w 1762708"/>
              <a:gd name="connsiteY5" fmla="*/ 1613188 h 2331146"/>
              <a:gd name="connsiteX6" fmla="*/ 1372283 w 1762708"/>
              <a:gd name="connsiteY6" fmla="*/ 1855121 h 2331146"/>
              <a:gd name="connsiteX7" fmla="*/ 1503445 w 1762708"/>
              <a:gd name="connsiteY7" fmla="*/ 1855121 h 2331146"/>
              <a:gd name="connsiteX8" fmla="*/ 881353 w 1762708"/>
              <a:gd name="connsiteY8" fmla="*/ 2331146 h 2331146"/>
              <a:gd name="connsiteX9" fmla="*/ 259261 w 1762708"/>
              <a:gd name="connsiteY9" fmla="*/ 1855121 h 2331146"/>
              <a:gd name="connsiteX10" fmla="*/ 390423 w 1762708"/>
              <a:gd name="connsiteY10" fmla="*/ 1855121 h 2331146"/>
              <a:gd name="connsiteX11" fmla="*/ 390423 w 1762708"/>
              <a:gd name="connsiteY11" fmla="*/ 1613187 h 2331146"/>
              <a:gd name="connsiteX12" fmla="*/ 388581 w 1762708"/>
              <a:gd name="connsiteY12" fmla="*/ 1612187 h 2331146"/>
              <a:gd name="connsiteX13" fmla="*/ 0 w 1762708"/>
              <a:gd name="connsiteY13" fmla="*/ 881354 h 2331146"/>
              <a:gd name="connsiteX14" fmla="*/ 703731 w 1762708"/>
              <a:gd name="connsiteY14" fmla="*/ 17906 h 2331146"/>
              <a:gd name="connsiteX15" fmla="*/ 717461 w 1762708"/>
              <a:gd name="connsiteY15" fmla="*/ 16522 h 2331146"/>
              <a:gd name="connsiteX16" fmla="*/ 717462 w 1762708"/>
              <a:gd name="connsiteY16" fmla="*/ 16522 h 2331146"/>
              <a:gd name="connsiteX17" fmla="*/ 881353 w 1762708"/>
              <a:gd name="connsiteY17" fmla="*/ 0 h 233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62708" h="2331146">
                <a:moveTo>
                  <a:pt x="881353" y="0"/>
                </a:moveTo>
                <a:lnTo>
                  <a:pt x="881354" y="0"/>
                </a:lnTo>
                <a:lnTo>
                  <a:pt x="881354" y="0"/>
                </a:lnTo>
                <a:cubicBezTo>
                  <a:pt x="1368112" y="0"/>
                  <a:pt x="1762708" y="394596"/>
                  <a:pt x="1762708" y="881354"/>
                </a:cubicBezTo>
                <a:cubicBezTo>
                  <a:pt x="1762708" y="1185578"/>
                  <a:pt x="1608569" y="1453801"/>
                  <a:pt x="1374127" y="1612187"/>
                </a:cubicBezTo>
                <a:lnTo>
                  <a:pt x="1372283" y="1613188"/>
                </a:lnTo>
                <a:lnTo>
                  <a:pt x="1372283" y="1855121"/>
                </a:lnTo>
                <a:lnTo>
                  <a:pt x="1503445" y="1855121"/>
                </a:lnTo>
                <a:lnTo>
                  <a:pt x="881353" y="2331146"/>
                </a:lnTo>
                <a:lnTo>
                  <a:pt x="259261" y="1855121"/>
                </a:lnTo>
                <a:lnTo>
                  <a:pt x="390423" y="1855121"/>
                </a:lnTo>
                <a:lnTo>
                  <a:pt x="390423" y="1613187"/>
                </a:lnTo>
                <a:lnTo>
                  <a:pt x="388581" y="1612187"/>
                </a:lnTo>
                <a:cubicBezTo>
                  <a:pt x="154139" y="1453801"/>
                  <a:pt x="0" y="1185578"/>
                  <a:pt x="0" y="881354"/>
                </a:cubicBezTo>
                <a:cubicBezTo>
                  <a:pt x="0" y="455441"/>
                  <a:pt x="302113" y="100089"/>
                  <a:pt x="703731" y="17906"/>
                </a:cubicBezTo>
                <a:lnTo>
                  <a:pt x="717461" y="16522"/>
                </a:lnTo>
                <a:lnTo>
                  <a:pt x="717462" y="16522"/>
                </a:lnTo>
                <a:cubicBezTo>
                  <a:pt x="770400" y="5689"/>
                  <a:pt x="825213" y="0"/>
                  <a:pt x="881353" y="0"/>
                </a:cubicBezTo>
                <a:close/>
              </a:path>
            </a:pathLst>
          </a:custGeom>
          <a:solidFill>
            <a:srgbClr val="2D4762"/>
          </a:solidFill>
          <a:ln w="14288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F6454A6-EC61-41AD-94C0-BC5968AD131E}"/>
              </a:ext>
            </a:extLst>
          </p:cNvPr>
          <p:cNvSpPr/>
          <p:nvPr/>
        </p:nvSpPr>
        <p:spPr>
          <a:xfrm>
            <a:off x="239247" y="1044290"/>
            <a:ext cx="708710" cy="809678"/>
          </a:xfrm>
          <a:prstGeom prst="ellipse">
            <a:avLst/>
          </a:prstGeom>
          <a:gradFill flip="none" rotWithShape="1">
            <a:gsLst>
              <a:gs pos="100000">
                <a:srgbClr val="FFFFFF">
                  <a:lumMod val="100000"/>
                </a:srgbClr>
              </a:gs>
              <a:gs pos="0">
                <a:srgbClr val="D9D9DA"/>
              </a:gs>
            </a:gsLst>
            <a:lin ang="2700000" scaled="1"/>
            <a:tileRect/>
          </a:gradFill>
          <a:ln w="28575" cap="flat" cmpd="sng" algn="ctr">
            <a:gradFill flip="none" rotWithShape="1">
              <a:gsLst>
                <a:gs pos="100000">
                  <a:srgbClr val="FFFFFF"/>
                </a:gs>
                <a:gs pos="0">
                  <a:srgbClr val="D9D9DA"/>
                </a:gs>
              </a:gsLst>
              <a:lin ang="13500000" scaled="1"/>
              <a:tileRect/>
            </a:gradFill>
            <a:prstDash val="solid"/>
            <a:miter lim="800000"/>
          </a:ln>
          <a:effectLst>
            <a:outerShdw blurRad="279400" dist="165100" dir="2700000" algn="t" rotWithShape="0">
              <a:prstClr val="black">
                <a:alpha val="35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4AF6CC5-5249-434E-99BE-9990E6D3BA3A}"/>
              </a:ext>
            </a:extLst>
          </p:cNvPr>
          <p:cNvSpPr txBox="1"/>
          <p:nvPr/>
        </p:nvSpPr>
        <p:spPr>
          <a:xfrm>
            <a:off x="129138" y="1159103"/>
            <a:ext cx="92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 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67907A-99B7-46BB-A0C9-3761366CA744}"/>
              </a:ext>
            </a:extLst>
          </p:cNvPr>
          <p:cNvSpPr txBox="1"/>
          <p:nvPr/>
        </p:nvSpPr>
        <p:spPr>
          <a:xfrm>
            <a:off x="1673020" y="1075817"/>
            <a:ext cx="7575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&amp; integrating - EDA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55FAEE5-3401-4CB7-B167-C03CB299A929}"/>
              </a:ext>
            </a:extLst>
          </p:cNvPr>
          <p:cNvSpPr/>
          <p:nvPr/>
        </p:nvSpPr>
        <p:spPr>
          <a:xfrm>
            <a:off x="1102325" y="1853968"/>
            <a:ext cx="4993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Observing the data performance of job functions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4AD635-2D09-4D0D-89C9-F5F7394C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3602" y="2338405"/>
            <a:ext cx="6484689" cy="44376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CD5346-9401-4C38-A31E-7E7A6166FE4D}"/>
              </a:ext>
            </a:extLst>
          </p:cNvPr>
          <p:cNvSpPr txBox="1"/>
          <p:nvPr/>
        </p:nvSpPr>
        <p:spPr>
          <a:xfrm>
            <a:off x="6842738" y="3295161"/>
            <a:ext cx="4811704" cy="1704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high-risk triggers in Manufacturing and Engineering/Technology  is significantly higher than in other job functions. It requires further investigation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9839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">
            <a:extLst>
              <a:ext uri="{FF2B5EF4-FFF2-40B4-BE49-F238E27FC236}">
                <a16:creationId xmlns:a16="http://schemas.microsoft.com/office/drawing/2014/main" id="{6C2BFE03-5351-4BB1-A788-C7F02DF214B2}"/>
              </a:ext>
            </a:extLst>
          </p:cNvPr>
          <p:cNvSpPr/>
          <p:nvPr/>
        </p:nvSpPr>
        <p:spPr>
          <a:xfrm rot="16200000">
            <a:off x="344435" y="729723"/>
            <a:ext cx="964506" cy="1433772"/>
          </a:xfrm>
          <a:custGeom>
            <a:avLst/>
            <a:gdLst>
              <a:gd name="connsiteX0" fmla="*/ 881353 w 1762708"/>
              <a:gd name="connsiteY0" fmla="*/ 0 h 2331146"/>
              <a:gd name="connsiteX1" fmla="*/ 881354 w 1762708"/>
              <a:gd name="connsiteY1" fmla="*/ 0 h 2331146"/>
              <a:gd name="connsiteX2" fmla="*/ 881354 w 1762708"/>
              <a:gd name="connsiteY2" fmla="*/ 0 h 2331146"/>
              <a:gd name="connsiteX3" fmla="*/ 1762708 w 1762708"/>
              <a:gd name="connsiteY3" fmla="*/ 881354 h 2331146"/>
              <a:gd name="connsiteX4" fmla="*/ 1374127 w 1762708"/>
              <a:gd name="connsiteY4" fmla="*/ 1612187 h 2331146"/>
              <a:gd name="connsiteX5" fmla="*/ 1372283 w 1762708"/>
              <a:gd name="connsiteY5" fmla="*/ 1613188 h 2331146"/>
              <a:gd name="connsiteX6" fmla="*/ 1372283 w 1762708"/>
              <a:gd name="connsiteY6" fmla="*/ 1855121 h 2331146"/>
              <a:gd name="connsiteX7" fmla="*/ 1503445 w 1762708"/>
              <a:gd name="connsiteY7" fmla="*/ 1855121 h 2331146"/>
              <a:gd name="connsiteX8" fmla="*/ 881353 w 1762708"/>
              <a:gd name="connsiteY8" fmla="*/ 2331146 h 2331146"/>
              <a:gd name="connsiteX9" fmla="*/ 259261 w 1762708"/>
              <a:gd name="connsiteY9" fmla="*/ 1855121 h 2331146"/>
              <a:gd name="connsiteX10" fmla="*/ 390423 w 1762708"/>
              <a:gd name="connsiteY10" fmla="*/ 1855121 h 2331146"/>
              <a:gd name="connsiteX11" fmla="*/ 390423 w 1762708"/>
              <a:gd name="connsiteY11" fmla="*/ 1613187 h 2331146"/>
              <a:gd name="connsiteX12" fmla="*/ 388581 w 1762708"/>
              <a:gd name="connsiteY12" fmla="*/ 1612187 h 2331146"/>
              <a:gd name="connsiteX13" fmla="*/ 0 w 1762708"/>
              <a:gd name="connsiteY13" fmla="*/ 881354 h 2331146"/>
              <a:gd name="connsiteX14" fmla="*/ 703731 w 1762708"/>
              <a:gd name="connsiteY14" fmla="*/ 17906 h 2331146"/>
              <a:gd name="connsiteX15" fmla="*/ 717461 w 1762708"/>
              <a:gd name="connsiteY15" fmla="*/ 16522 h 2331146"/>
              <a:gd name="connsiteX16" fmla="*/ 717462 w 1762708"/>
              <a:gd name="connsiteY16" fmla="*/ 16522 h 2331146"/>
              <a:gd name="connsiteX17" fmla="*/ 881353 w 1762708"/>
              <a:gd name="connsiteY17" fmla="*/ 0 h 233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62708" h="2331146">
                <a:moveTo>
                  <a:pt x="881353" y="0"/>
                </a:moveTo>
                <a:lnTo>
                  <a:pt x="881354" y="0"/>
                </a:lnTo>
                <a:lnTo>
                  <a:pt x="881354" y="0"/>
                </a:lnTo>
                <a:cubicBezTo>
                  <a:pt x="1368112" y="0"/>
                  <a:pt x="1762708" y="394596"/>
                  <a:pt x="1762708" y="881354"/>
                </a:cubicBezTo>
                <a:cubicBezTo>
                  <a:pt x="1762708" y="1185578"/>
                  <a:pt x="1608569" y="1453801"/>
                  <a:pt x="1374127" y="1612187"/>
                </a:cubicBezTo>
                <a:lnTo>
                  <a:pt x="1372283" y="1613188"/>
                </a:lnTo>
                <a:lnTo>
                  <a:pt x="1372283" y="1855121"/>
                </a:lnTo>
                <a:lnTo>
                  <a:pt x="1503445" y="1855121"/>
                </a:lnTo>
                <a:lnTo>
                  <a:pt x="881353" y="2331146"/>
                </a:lnTo>
                <a:lnTo>
                  <a:pt x="259261" y="1855121"/>
                </a:lnTo>
                <a:lnTo>
                  <a:pt x="390423" y="1855121"/>
                </a:lnTo>
                <a:lnTo>
                  <a:pt x="390423" y="1613187"/>
                </a:lnTo>
                <a:lnTo>
                  <a:pt x="388581" y="1612187"/>
                </a:lnTo>
                <a:cubicBezTo>
                  <a:pt x="154139" y="1453801"/>
                  <a:pt x="0" y="1185578"/>
                  <a:pt x="0" y="881354"/>
                </a:cubicBezTo>
                <a:cubicBezTo>
                  <a:pt x="0" y="455441"/>
                  <a:pt x="302113" y="100089"/>
                  <a:pt x="703731" y="17906"/>
                </a:cubicBezTo>
                <a:lnTo>
                  <a:pt x="717461" y="16522"/>
                </a:lnTo>
                <a:lnTo>
                  <a:pt x="717462" y="16522"/>
                </a:lnTo>
                <a:cubicBezTo>
                  <a:pt x="770400" y="5689"/>
                  <a:pt x="825213" y="0"/>
                  <a:pt x="881353" y="0"/>
                </a:cubicBezTo>
                <a:close/>
              </a:path>
            </a:pathLst>
          </a:custGeom>
          <a:solidFill>
            <a:srgbClr val="2D4762"/>
          </a:solidFill>
          <a:ln w="14288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F6454A6-EC61-41AD-94C0-BC5968AD131E}"/>
              </a:ext>
            </a:extLst>
          </p:cNvPr>
          <p:cNvSpPr/>
          <p:nvPr/>
        </p:nvSpPr>
        <p:spPr>
          <a:xfrm>
            <a:off x="239247" y="1044290"/>
            <a:ext cx="708710" cy="809678"/>
          </a:xfrm>
          <a:prstGeom prst="ellipse">
            <a:avLst/>
          </a:prstGeom>
          <a:gradFill flip="none" rotWithShape="1">
            <a:gsLst>
              <a:gs pos="100000">
                <a:srgbClr val="FFFFFF">
                  <a:lumMod val="100000"/>
                </a:srgbClr>
              </a:gs>
              <a:gs pos="0">
                <a:srgbClr val="D9D9DA"/>
              </a:gs>
            </a:gsLst>
            <a:lin ang="2700000" scaled="1"/>
            <a:tileRect/>
          </a:gradFill>
          <a:ln w="28575" cap="flat" cmpd="sng" algn="ctr">
            <a:gradFill flip="none" rotWithShape="1">
              <a:gsLst>
                <a:gs pos="100000">
                  <a:srgbClr val="FFFFFF"/>
                </a:gs>
                <a:gs pos="0">
                  <a:srgbClr val="D9D9DA"/>
                </a:gs>
              </a:gsLst>
              <a:lin ang="13500000" scaled="1"/>
              <a:tileRect/>
            </a:gradFill>
            <a:prstDash val="solid"/>
            <a:miter lim="800000"/>
          </a:ln>
          <a:effectLst>
            <a:outerShdw blurRad="279400" dist="165100" dir="2700000" algn="t" rotWithShape="0">
              <a:prstClr val="black">
                <a:alpha val="35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4AF6CC5-5249-434E-99BE-9990E6D3BA3A}"/>
              </a:ext>
            </a:extLst>
          </p:cNvPr>
          <p:cNvSpPr txBox="1"/>
          <p:nvPr/>
        </p:nvSpPr>
        <p:spPr>
          <a:xfrm>
            <a:off x="129138" y="1159103"/>
            <a:ext cx="92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 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67907A-99B7-46BB-A0C9-3761366CA744}"/>
              </a:ext>
            </a:extLst>
          </p:cNvPr>
          <p:cNvSpPr txBox="1"/>
          <p:nvPr/>
        </p:nvSpPr>
        <p:spPr>
          <a:xfrm>
            <a:off x="1673020" y="1075817"/>
            <a:ext cx="7575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&amp; integrating – EDA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55FAEE5-3401-4CB7-B167-C03CB299A929}"/>
              </a:ext>
            </a:extLst>
          </p:cNvPr>
          <p:cNvSpPr/>
          <p:nvPr/>
        </p:nvSpPr>
        <p:spPr>
          <a:xfrm>
            <a:off x="129138" y="5813710"/>
            <a:ext cx="48900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Leadership Program  has the highest heat score among 24 job functions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8AEA40-417D-4532-8A30-BD4A9389F3B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192809"/>
            <a:ext cx="5564045" cy="3409169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F42FAF0C-F5C7-4F99-9EE7-D0A508705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2012" y="1928862"/>
            <a:ext cx="6369988" cy="3673116"/>
          </a:xfrm>
          <a:prstGeom prst="rect">
            <a:avLst/>
          </a:prstGeom>
        </p:spPr>
      </p:pic>
      <p:sp>
        <p:nvSpPr>
          <p:cNvPr id="10" name="矩形 25">
            <a:extLst>
              <a:ext uri="{FF2B5EF4-FFF2-40B4-BE49-F238E27FC236}">
                <a16:creationId xmlns:a16="http://schemas.microsoft.com/office/drawing/2014/main" id="{D5FBAA3B-36E3-4A30-8762-4A89893F5D3B}"/>
              </a:ext>
            </a:extLst>
          </p:cNvPr>
          <p:cNvSpPr/>
          <p:nvPr/>
        </p:nvSpPr>
        <p:spPr>
          <a:xfrm>
            <a:off x="6388723" y="5731988"/>
            <a:ext cx="48900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Risk factor of Property is the highest among 24 job functions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207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A6061-0BDA-1E49-9A93-A79F6C9AD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62272"/>
            <a:ext cx="10506456" cy="723186"/>
          </a:xfrm>
        </p:spPr>
        <p:txBody>
          <a:bodyPr anchor="t">
            <a:normAutofit fontScale="90000"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Times" pitchFamily="2" charset="0"/>
                <a:cs typeface="Times New Roman" panose="02020603050405020304" pitchFamily="18" charset="0"/>
              </a:rPr>
              <a:t>According to the Individual‘s dataset without FP, The top 3 segments of GE that process the most fire alerts are: Aviation Engineering, Aviation Supply Chain,  Aviation Aeroderivative. </a:t>
            </a:r>
            <a:endParaRPr kumimoji="1" lang="zh-CN" altLang="en-US" sz="2000" dirty="0">
              <a:latin typeface="Times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260D69-8C87-A941-80A0-780E23757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5439203"/>
            <a:ext cx="10506456" cy="903724"/>
          </a:xfrm>
        </p:spPr>
        <p:txBody>
          <a:bodyPr>
            <a:normAutofit fontScale="85000" lnSpcReduction="10000"/>
          </a:bodyPr>
          <a:lstStyle/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top 3 position of GE that process the most fire alerts are: Engineering/Technology, Manufacture, Sourcing.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7574435-D48B-A446-8960-CFFE1F1F47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589" y="171449"/>
            <a:ext cx="5602360" cy="38798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D50CFE7-26A9-DF45-B3A4-C6CAA1E1CC7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61053" y="63543"/>
            <a:ext cx="5602360" cy="387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431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9105614"/>
  <p:tag name="MH_LIBRARY" val="GRAPHIC"/>
  <p:tag name="MH_ORDER" val="TextBox 3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9105614"/>
  <p:tag name="MH_LIBRARY" val="GRAPHIC"/>
  <p:tag name="MH_ORDER" val="TextBox 3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9105614"/>
  <p:tag name="MH_LIBRARY" val="GRAPHIC"/>
  <p:tag name="MH_ORDER" val="TextBox 33"/>
</p:tagLst>
</file>

<file path=ppt/theme/theme1.xml><?xml version="1.0" encoding="utf-8"?>
<a:theme xmlns:a="http://schemas.openxmlformats.org/drawingml/2006/main" name="Office 主题">
  <a:themeElements>
    <a:clrScheme name="阳光正好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376C2"/>
      </a:accent1>
      <a:accent2>
        <a:srgbClr val="0393D9"/>
      </a:accent2>
      <a:accent3>
        <a:srgbClr val="5B7503"/>
      </a:accent3>
      <a:accent4>
        <a:srgbClr val="ACBD0F"/>
      </a:accent4>
      <a:accent5>
        <a:srgbClr val="BD917E"/>
      </a:accent5>
      <a:accent6>
        <a:srgbClr val="23446B"/>
      </a:accent6>
      <a:hlink>
        <a:srgbClr val="0563C1"/>
      </a:hlink>
      <a:folHlink>
        <a:srgbClr val="954F72"/>
      </a:folHlink>
    </a:clrScheme>
    <a:fontScheme name="《正式场合》课题汇报、咨询报告、学术研讨等">
      <a:majorFont>
        <a:latin typeface="Arial"/>
        <a:ea typeface="方正综艺简体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毕业论文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92E2E"/>
      </a:accent1>
      <a:accent2>
        <a:srgbClr val="C48621"/>
      </a:accent2>
      <a:accent3>
        <a:srgbClr val="381818"/>
      </a:accent3>
      <a:accent4>
        <a:srgbClr val="253A69"/>
      </a:accent4>
      <a:accent5>
        <a:srgbClr val="1857DE"/>
      </a:accent5>
      <a:accent6>
        <a:srgbClr val="23446B"/>
      </a:accent6>
      <a:hlink>
        <a:srgbClr val="0563C1"/>
      </a:hlink>
      <a:folHlink>
        <a:srgbClr val="954F72"/>
      </a:folHlink>
    </a:clrScheme>
    <a:fontScheme name="《正式场合》课题汇报、咨询报告、学术研讨等">
      <a:majorFont>
        <a:latin typeface="Arial"/>
        <a:ea typeface="方正综艺简体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814</Words>
  <Application>Microsoft Macintosh PowerPoint</Application>
  <PresentationFormat>宽屏</PresentationFormat>
  <Paragraphs>79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等线</vt:lpstr>
      <vt:lpstr>等线 Light</vt:lpstr>
      <vt:lpstr>宋体</vt:lpstr>
      <vt:lpstr>微软雅黑</vt:lpstr>
      <vt:lpstr>Arial</vt:lpstr>
      <vt:lpstr>Calibri</vt:lpstr>
      <vt:lpstr>Segoe UI</vt:lpstr>
      <vt:lpstr>Times</vt:lpstr>
      <vt:lpstr>Times New Roman</vt:lpstr>
      <vt:lpstr>Office 主题</vt:lpstr>
      <vt:lpstr>1_Office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According to the Individual‘s dataset without FP, The top 3 segments of GE that process the most fire alerts are: Aviation Engineering, Aviation Supply Chain,  Aviation Aeroderivative.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Pu Liu</cp:lastModifiedBy>
  <cp:revision>13</cp:revision>
  <dcterms:created xsi:type="dcterms:W3CDTF">2019-11-19T17:22:33Z</dcterms:created>
  <dcterms:modified xsi:type="dcterms:W3CDTF">2020-04-26T19:18:17Z</dcterms:modified>
</cp:coreProperties>
</file>