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47" d="100"/>
          <a:sy n="147" d="100"/>
        </p:scale>
        <p:origin x="6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7ebe8d4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7ebe8d4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17ebe8d4f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17ebe8d4f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78dd342ea_0_3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78dd342ea_0_3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78dd342ea_0_3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78dd342ea_0_3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8dd342ea_0_3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8dd342ea_0_3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7ebe8d4f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7ebe8d4f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17ebe8d4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17ebe8d4f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7ebe8d4f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7ebe8d4f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8dd342ea_0_3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8dd342ea_0_3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7ebe8d4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7ebe8d4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7ebe8d4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7ebe8d4f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red-wine-quality-cortez-et-al-2009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Fine WINE ANALYSIS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593018" y="2715925"/>
            <a:ext cx="3227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Presentation by:</a:t>
            </a:r>
            <a:endParaRPr u="sng" dirty="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Pu Liu</a:t>
            </a:r>
            <a:endParaRPr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243425" y="12223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 by Comparing with LASSO Regression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plot confirmation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75" y="2235625"/>
            <a:ext cx="4155725" cy="23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decision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Model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1. More accurate on variable selection.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2. Covers the most significant variables appeared in both linear &amp; stepwise regression.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3. Better overall accuracy.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311700" y="133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findings, Conclusion &amp; Insights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224775" y="862200"/>
            <a:ext cx="8877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Alcohol, Sulphates, Chloride, and Acidity play a major role in determining the wine quality.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Data-driven approach lessen the dependence on wine taster experts which is prone to be subjective. Enhance the accuracy on decision-making process of wine certification.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Improves the winemaking process and guarantees quality for the wine market.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Global wine manufacturing and trade can be conducted in more efficiently and effectively way. Support further research such as a formula that directly or indirectly improves the quality of wine for health benefits.</a:t>
            </a: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546200" y="1229875"/>
            <a:ext cx="8286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EDA and Descriptive statistics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Optimization and Model Selection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findings, Conclusion and Insights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INTRODUCTION TO DATASET</a:t>
            </a:r>
            <a:endParaRPr sz="2400" u="sng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Data source: </a:t>
            </a:r>
            <a:r>
              <a:rPr lang="en" sz="1600" u="sng">
                <a:solidFill>
                  <a:srgbClr val="365F91"/>
                </a:solidFill>
                <a:hlinkClick r:id="rId3"/>
              </a:rPr>
              <a:t>https://www.kaggle.com/uciml/red-wine-quality-cortez-et-al-2009</a:t>
            </a:r>
            <a:endParaRPr sz="1600" u="sng">
              <a:solidFill>
                <a:srgbClr val="365F91"/>
              </a:solidFill>
              <a:hlinkClick r:id="rId3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Data content: 12 columns x 1599 rows</a:t>
            </a:r>
            <a:endParaRPr sz="1600"/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>
                <a:solidFill>
                  <a:srgbClr val="000000"/>
                </a:solidFill>
              </a:rPr>
              <a:t>11 independent variables (based on physicochemical tests)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and 1 dependent variable (based on sensory data):  quality (score between 0 and 8)</a:t>
            </a: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13" y="2643300"/>
            <a:ext cx="709612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12" y="161096"/>
            <a:ext cx="4154751" cy="4721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5125" y="161100"/>
            <a:ext cx="3741347" cy="472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512" y="4087487"/>
            <a:ext cx="3986874" cy="49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6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6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EDA &amp; DESCRIPTIVE STATISTICS</a:t>
            </a:r>
            <a:endParaRPr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u="sng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 Missing value: 0 values was found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 Zero value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Blank (N/A)</a:t>
            </a:r>
            <a:endParaRPr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Outliers: 146 values were taken out, reduce data set from having 1599 down to 1453 remained obsevations.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8375"/>
            <a:ext cx="5814176" cy="4165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650" y="879875"/>
            <a:ext cx="5694407" cy="42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75" y="0"/>
            <a:ext cx="91136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0066" y="0"/>
            <a:ext cx="691336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37" y="937847"/>
            <a:ext cx="9075725" cy="3267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1775" y="0"/>
            <a:ext cx="71413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13800" y="1017800"/>
            <a:ext cx="4718700" cy="15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Correlation: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• Total. Sulfur Dioxide versus Free. Sulfur Dioxide (0.66)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• Fixed. acidity versus Citric. acid (0.70)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878000" y="1017800"/>
            <a:ext cx="4266000" cy="14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• Citric. acid versus Volatile. acidity (-0.58)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• Sulphates versus PH (-0.71)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• Citric. acid versus PH (-0.52) </a:t>
            </a:r>
            <a:endParaRPr sz="14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50" y="3207800"/>
            <a:ext cx="1805525" cy="1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025" y="3211410"/>
            <a:ext cx="1805525" cy="167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3550" y="3261732"/>
            <a:ext cx="1744400" cy="162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7950" y="3276338"/>
            <a:ext cx="1744400" cy="16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2350" y="3291588"/>
            <a:ext cx="1711650" cy="15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4778250" y="2571750"/>
            <a:ext cx="4365900" cy="17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Linear regression Model: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*Quality Score = 1.38 </a:t>
            </a:r>
            <a:r>
              <a:rPr lang="en" sz="1200">
                <a:solidFill>
                  <a:srgbClr val="C55A11"/>
                </a:solidFill>
              </a:rPr>
              <a:t>sulphates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+ 0.3 </a:t>
            </a:r>
            <a:r>
              <a:rPr lang="en" sz="1200">
                <a:solidFill>
                  <a:srgbClr val="FF0000"/>
                </a:solidFill>
              </a:rPr>
              <a:t>alcohol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+ 0.0026 </a:t>
            </a:r>
            <a:r>
              <a:rPr lang="en" sz="1200">
                <a:solidFill>
                  <a:srgbClr val="BF9000"/>
                </a:solidFill>
              </a:rPr>
              <a:t>free. sulfur. dioxide </a:t>
            </a:r>
            <a:r>
              <a:rPr lang="en" sz="1200">
                <a:solidFill>
                  <a:srgbClr val="000000"/>
                </a:solidFill>
              </a:rPr>
              <a:t>- 1.01 </a:t>
            </a:r>
            <a:r>
              <a:rPr lang="en" sz="1200">
                <a:solidFill>
                  <a:srgbClr val="548235"/>
                </a:solidFill>
              </a:rPr>
              <a:t>volatile. acidity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-1.75 </a:t>
            </a:r>
            <a:r>
              <a:rPr lang="en" sz="1200">
                <a:solidFill>
                  <a:srgbClr val="C00000"/>
                </a:solidFill>
              </a:rPr>
              <a:t>chlorides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- 3.27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rgbClr val="F4B183"/>
                </a:solidFill>
              </a:rPr>
              <a:t>density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-0.7</a:t>
            </a:r>
            <a:r>
              <a:rPr lang="en" sz="1200">
                <a:solidFill>
                  <a:srgbClr val="7F6000"/>
                </a:solidFill>
              </a:rPr>
              <a:t>pH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- 0.003 </a:t>
            </a:r>
            <a:r>
              <a:rPr lang="en" sz="1200">
                <a:solidFill>
                  <a:srgbClr val="A9D18E"/>
                </a:solidFill>
              </a:rPr>
              <a:t>fixed. acidity </a:t>
            </a:r>
            <a:r>
              <a:rPr lang="en" sz="1200">
                <a:solidFill>
                  <a:srgbClr val="000000"/>
                </a:solidFill>
              </a:rPr>
              <a:t>-0.29 </a:t>
            </a:r>
            <a:r>
              <a:rPr lang="en" sz="1200">
                <a:solidFill>
                  <a:srgbClr val="7030A0"/>
                </a:solidFill>
              </a:rPr>
              <a:t>citric. acid </a:t>
            </a:r>
            <a:r>
              <a:rPr lang="en" sz="1200">
                <a:solidFill>
                  <a:srgbClr val="000000"/>
                </a:solidFill>
              </a:rPr>
              <a:t>-0.008</a:t>
            </a:r>
            <a:r>
              <a:rPr lang="en" sz="1200">
                <a:solidFill>
                  <a:schemeClr val="lt1"/>
                </a:solidFill>
              </a:rPr>
              <a:t> </a:t>
            </a:r>
            <a:r>
              <a:rPr lang="en" sz="1200">
                <a:solidFill>
                  <a:srgbClr val="FF0000"/>
                </a:solidFill>
              </a:rPr>
              <a:t>residual. sugar</a:t>
            </a:r>
            <a:r>
              <a:rPr lang="en" sz="1200">
                <a:solidFill>
                  <a:srgbClr val="000000"/>
                </a:solidFill>
              </a:rPr>
              <a:t>- 0.0029 </a:t>
            </a:r>
            <a:r>
              <a:rPr lang="en" sz="1200">
                <a:solidFill>
                  <a:srgbClr val="C55A11"/>
                </a:solidFill>
              </a:rPr>
              <a:t>total. sulfur. dioxide.  </a:t>
            </a:r>
            <a:endParaRPr sz="1200">
              <a:solidFill>
                <a:srgbClr val="C55A1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4753800" y="607800"/>
            <a:ext cx="4414800" cy="21579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Factors :</a:t>
            </a:r>
            <a:endParaRPr sz="1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•Sulphates (0.37)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•Alcohol (0.49)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•pH (-0.07)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•Volatile acidity (-0.38)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•Total. Sulfur. Dioxide (-0.2)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•Chlorides (-0.14)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75" y="502288"/>
            <a:ext cx="4435846" cy="413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25" y="699775"/>
            <a:ext cx="4532600" cy="34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 by Utilizing Stepwise Regression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Backward Selection Method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850" y="2131749"/>
            <a:ext cx="3874249" cy="23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 Optimization by Comparing with LASSO Regression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LASSO Model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rgbClr val="000000"/>
                </a:solidFill>
              </a:rPr>
              <a:t>Quality Score = </a:t>
            </a:r>
            <a:r>
              <a:rPr lang="en" sz="1400">
                <a:solidFill>
                  <a:srgbClr val="000000"/>
                </a:solidFill>
              </a:rPr>
              <a:t>8.526 – 0.875 x volatile.acidity – 0.217 x citric.acid – 1.757 x chloride </a:t>
            </a:r>
            <a:endParaRPr sz="1400">
              <a:solidFill>
                <a:srgbClr val="000000"/>
              </a:solidFill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 – 0.002 x free.sulfur.dioxide – 0.02 x  total.surful.dioxide – 4.302 x density </a:t>
            </a:r>
            <a:endParaRPr sz="14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		  – 0.535 x pH + 1.343 x sulphates + 0.292 x alcohol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650" y="2143488"/>
            <a:ext cx="63627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</a:t>
            </a:r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Optimization by Comparing with LASSO Regression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MSE Between Linear Regression and LASSO Regression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MSE for Multiple Linear Regression: 0.4048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MSE for LASSO Regression: 0.4118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Difference: 0.0069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526</Words>
  <Application>Microsoft Macintosh PowerPoint</Application>
  <PresentationFormat>全屏显示(16:9)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Roboto</vt:lpstr>
      <vt:lpstr>Geometric</vt:lpstr>
      <vt:lpstr>Fine WINE ANALYSIS</vt:lpstr>
      <vt:lpstr>Agenda</vt:lpstr>
      <vt:lpstr>INTRODUCTION TO DATASET</vt:lpstr>
      <vt:lpstr>EDA &amp; DESCRIPTIVE STATISTICS </vt:lpstr>
      <vt:lpstr>Linear Regression Model </vt:lpstr>
      <vt:lpstr>Linear Regression Model </vt:lpstr>
      <vt:lpstr>Model Optimization</vt:lpstr>
      <vt:lpstr>Model Optimization</vt:lpstr>
      <vt:lpstr>Model Optimization</vt:lpstr>
      <vt:lpstr>Model Optimization</vt:lpstr>
      <vt:lpstr>Model Optimization</vt:lpstr>
      <vt:lpstr>Key findings, Conclusion &amp;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WINE ANALYSIS</dc:title>
  <dc:creator>Pinheng Chen</dc:creator>
  <cp:lastModifiedBy>Pu Liu</cp:lastModifiedBy>
  <cp:revision>3</cp:revision>
  <dcterms:modified xsi:type="dcterms:W3CDTF">2020-05-30T00:28:09Z</dcterms:modified>
</cp:coreProperties>
</file>