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media/image10.svg" ContentType="image/svg+xml"/>
  <Override PartName="/ppt/media/image12.svg" ContentType="image/svg+xml"/>
  <Override PartName="/ppt/media/image2.svg" ContentType="image/svg+xml"/>
  <Override PartName="/ppt/media/image24.svg" ContentType="image/svg+xml"/>
  <Override PartName="/ppt/media/image26.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59" r:id="rId7"/>
    <p:sldId id="261" r:id="rId8"/>
    <p:sldId id="262" r:id="rId9"/>
    <p:sldId id="270" r:id="rId10"/>
    <p:sldId id="263" r:id="rId11"/>
    <p:sldId id="267" r:id="rId12"/>
    <p:sldId id="272" r:id="rId13"/>
    <p:sldId id="273" r:id="rId14"/>
    <p:sldId id="274" r:id="rId15"/>
    <p:sldId id="275" r:id="rId16"/>
    <p:sldId id="276" r:id="rId17"/>
    <p:sldId id="265" r:id="rId18"/>
    <p:sldId id="278" r:id="rId19"/>
    <p:sldId id="279" r:id="rId20"/>
    <p:sldId id="280" r:id="rId21"/>
    <p:sldId id="266" r:id="rId22"/>
  </p:sldIdLst>
  <p:sldSz cx="18288000" cy="10287000"/>
  <p:notesSz cx="6858000" cy="9144000"/>
  <p:embeddedFontLst>
    <p:embeddedFont>
      <p:font typeface="SimSun" panose="02010600030101010101" pitchFamily="2" charset="-122"/>
      <p:regular r:id="rId26"/>
    </p:embeddedFont>
    <p:embeddedFont>
      <p:font typeface="Clear Sans Regular Bold" panose="020B0603030202020304"/>
      <p:regular r:id="rId27"/>
    </p:embeddedFont>
    <p:embeddedFont>
      <p:font typeface="Calibri" panose="020F050202020403020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showGuides="1">
      <p:cViewPr varScale="1">
        <p:scale>
          <a:sx n="57" d="100"/>
          <a:sy n="57" d="100"/>
        </p:scale>
        <p:origin x="62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24.svg"/><Relationship Id="rId11" Type="http://schemas.openxmlformats.org/officeDocument/2006/relationships/notesSlide" Target="../notesSlides/notesSlide9.xml"/><Relationship Id="rId10" Type="http://schemas.openxmlformats.org/officeDocument/2006/relationships/slideLayout" Target="../slideLayouts/slideLayout7.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24.svg"/><Relationship Id="rId12" Type="http://schemas.openxmlformats.org/officeDocument/2006/relationships/notesSlide" Target="../notesSlides/notesSlide10.xml"/><Relationship Id="rId11" Type="http://schemas.openxmlformats.org/officeDocument/2006/relationships/slideLayout" Target="../slideLayouts/slideLayout7.xml"/><Relationship Id="rId10" Type="http://schemas.openxmlformats.org/officeDocument/2006/relationships/tags" Target="../tags/tag23.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26.svg"/><Relationship Id="rId1" Type="http://schemas.openxmlformats.org/officeDocument/2006/relationships/image" Target="../media/image25.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2.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image" Target="../media/image13.jpe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6.sv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tags" Target="../tags/tag3.xml"/><Relationship Id="rId6" Type="http://schemas.openxmlformats.org/officeDocument/2006/relationships/tags" Target="../tags/tag2.xml"/><Relationship Id="rId5" Type="http://schemas.openxmlformats.org/officeDocument/2006/relationships/tags" Target="../tags/tag1.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16.png"/><Relationship Id="rId3" Type="http://schemas.openxmlformats.org/officeDocument/2006/relationships/tags" Target="../tags/tag6.xml"/><Relationship Id="rId2" Type="http://schemas.openxmlformats.org/officeDocument/2006/relationships/image" Target="../media/image6.sv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tags" Target="../tags/tag7.xml"/><Relationship Id="rId2" Type="http://schemas.openxmlformats.org/officeDocument/2006/relationships/image" Target="../media/image6.sv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61905" y="2552874"/>
            <a:ext cx="5482998" cy="4255135"/>
          </a:xfrm>
          <a:prstGeom prst="rect">
            <a:avLst/>
          </a:prstGeom>
        </p:spPr>
        <p:txBody>
          <a:bodyPr lIns="0" tIns="0" rIns="0" bIns="0" rtlCol="0" anchor="t">
            <a:spAutoFit/>
          </a:bodyPr>
          <a:lstStyle/>
          <a:p>
            <a:pPr algn="ctr">
              <a:lnSpc>
                <a:spcPts val="11060"/>
              </a:lnSpc>
            </a:pPr>
            <a:r>
              <a:rPr lang="en-GB" altLang="en-US" sz="10535" spc="-105" dirty="0">
                <a:solidFill>
                  <a:srgbClr val="FFFFFF"/>
                </a:solidFill>
                <a:latin typeface="Graphik Regular" panose="020B0503030202060203" pitchFamily="34" charset="0"/>
              </a:rPr>
              <a:t>Myntra </a:t>
            </a:r>
            <a:endParaRPr lang="en-GB" altLang="en-US" sz="10535" spc="-105" dirty="0">
              <a:solidFill>
                <a:srgbClr val="FFFFFF"/>
              </a:solidFill>
              <a:latin typeface="Graphik Regular" panose="020B0503030202060203" pitchFamily="34" charset="0"/>
            </a:endParaRPr>
          </a:p>
          <a:p>
            <a:pPr algn="ctr">
              <a:lnSpc>
                <a:spcPts val="11060"/>
              </a:lnSpc>
            </a:pPr>
            <a:r>
              <a:rPr lang="en-GB" altLang="en-US" sz="10535" spc="-105" dirty="0">
                <a:solidFill>
                  <a:srgbClr val="FFFFFF"/>
                </a:solidFill>
                <a:latin typeface="Graphik Regular" panose="020B0503030202060203" pitchFamily="34" charset="0"/>
              </a:rPr>
              <a:t>Sales</a:t>
            </a:r>
            <a:endParaRPr lang="en-GB" altLang="en-US" sz="10535" spc="-105" dirty="0">
              <a:solidFill>
                <a:srgbClr val="FFFFFF"/>
              </a:solidFill>
              <a:latin typeface="Graphik Regular" panose="020B0503030202060203" pitchFamily="34" charset="0"/>
            </a:endParaRPr>
          </a:p>
          <a:p>
            <a:pPr algn="ctr">
              <a:lnSpc>
                <a:spcPts val="11060"/>
              </a:lnSpc>
            </a:pPr>
            <a:r>
              <a:rPr lang="en-GB" altLang="en-US" sz="10535" spc="-105" dirty="0">
                <a:solidFill>
                  <a:srgbClr val="FFFFFF"/>
                </a:solidFill>
                <a:latin typeface="Graphik Regular" panose="020B0503030202060203" pitchFamily="34" charset="0"/>
              </a:rPr>
              <a:t>Analysis</a:t>
            </a:r>
            <a:endParaRPr lang="en-GB" altLang="en-US" sz="10535"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19200" y="571500"/>
            <a:ext cx="6945630" cy="475615"/>
          </a:xfrm>
          <a:prstGeom prst="rect">
            <a:avLst/>
          </a:prstGeom>
          <a:noFill/>
        </p:spPr>
        <p:txBody>
          <a:bodyPr wrap="square" rtlCol="0">
            <a:spAutoFit/>
          </a:bodyPr>
          <a:p>
            <a:pPr marL="285750" indent="-285750">
              <a:buFont typeface="Arial" panose="020B0604020202020204" pitchFamily="34" charset="0"/>
              <a:buChar char="•"/>
            </a:pPr>
            <a:r>
              <a:rPr lang="en-US" sz="2500"/>
              <a:t>Relationship b/w Brand and Individual Category</a:t>
            </a:r>
            <a:endParaRPr lang="en-US" sz="2500"/>
          </a:p>
        </p:txBody>
      </p:sp>
      <p:pic>
        <p:nvPicPr>
          <p:cNvPr id="3" name="Picture 2"/>
          <p:cNvPicPr/>
          <p:nvPr>
            <p:custDataLst>
              <p:tags r:id="rId1"/>
            </p:custDataLst>
          </p:nvPr>
        </p:nvPicPr>
        <p:blipFill>
          <a:blip r:embed="rId2"/>
        </p:blipFill>
        <p:spPr>
          <a:xfrm>
            <a:off x="1277620" y="1744980"/>
            <a:ext cx="13629640" cy="82619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custDataLst>
              <p:tags r:id="rId1"/>
            </p:custDataLst>
          </p:nvPr>
        </p:nvPicPr>
        <p:blipFill>
          <a:blip r:embed="rId2"/>
        </p:blipFill>
        <p:spPr>
          <a:xfrm>
            <a:off x="1511935" y="1112520"/>
            <a:ext cx="13898880" cy="8916035"/>
          </a:xfrm>
          <a:prstGeom prst="rect">
            <a:avLst/>
          </a:prstGeom>
        </p:spPr>
      </p:pic>
      <p:sp>
        <p:nvSpPr>
          <p:cNvPr id="3" name="Text Box 2"/>
          <p:cNvSpPr txBox="1"/>
          <p:nvPr/>
        </p:nvSpPr>
        <p:spPr>
          <a:xfrm>
            <a:off x="1624330" y="241935"/>
            <a:ext cx="7113270" cy="475615"/>
          </a:xfrm>
          <a:prstGeom prst="rect">
            <a:avLst/>
          </a:prstGeom>
          <a:noFill/>
        </p:spPr>
        <p:txBody>
          <a:bodyPr wrap="square" rtlCol="0">
            <a:spAutoFit/>
          </a:bodyPr>
          <a:p>
            <a:pPr marL="342900" indent="-342900">
              <a:buFont typeface="Arial" panose="020B0604020202020204" pitchFamily="34" charset="0"/>
              <a:buChar char="•"/>
            </a:pPr>
            <a:r>
              <a:rPr lang="en-GB" altLang="en-US" sz="2500"/>
              <a:t>Correlatiob b/w Original Pricce and Selling Price</a:t>
            </a:r>
            <a:endParaRPr lang="en-GB" altLang="en-US" sz="2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custDataLst>
              <p:tags r:id="rId1"/>
            </p:custDataLst>
          </p:nvPr>
        </p:nvPicPr>
        <p:blipFill>
          <a:blip r:embed="rId2"/>
        </p:blipFill>
        <p:spPr>
          <a:xfrm>
            <a:off x="990600" y="995680"/>
            <a:ext cx="13433425" cy="9290685"/>
          </a:xfrm>
          <a:prstGeom prst="rect">
            <a:avLst/>
          </a:prstGeom>
        </p:spPr>
      </p:pic>
      <p:sp>
        <p:nvSpPr>
          <p:cNvPr id="3" name="Text Box 2"/>
          <p:cNvSpPr txBox="1"/>
          <p:nvPr/>
        </p:nvSpPr>
        <p:spPr>
          <a:xfrm>
            <a:off x="1752600" y="266700"/>
            <a:ext cx="6096000" cy="475615"/>
          </a:xfrm>
          <a:prstGeom prst="rect">
            <a:avLst/>
          </a:prstGeom>
          <a:noFill/>
        </p:spPr>
        <p:txBody>
          <a:bodyPr wrap="square" rtlCol="0">
            <a:spAutoFit/>
          </a:bodyPr>
          <a:p>
            <a:pPr marL="285750" indent="-285750">
              <a:buFont typeface="Arial" panose="020B0604020202020204" pitchFamily="34" charset="0"/>
              <a:buChar char="•"/>
            </a:pPr>
            <a:r>
              <a:rPr lang="en-GB" altLang="en-US" sz="2500"/>
              <a:t>Discount Ranges Counts</a:t>
            </a:r>
            <a:endParaRPr lang="en-GB" altLang="en-US" sz="2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custDataLst>
              <p:tags r:id="rId1"/>
            </p:custDataLst>
          </p:nvPr>
        </p:nvPicPr>
        <p:blipFill>
          <a:blip r:embed="rId2"/>
        </p:blipFill>
        <p:spPr>
          <a:xfrm>
            <a:off x="1754505" y="958215"/>
            <a:ext cx="12688570" cy="91903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custDataLst>
              <p:tags r:id="rId1"/>
            </p:custDataLst>
          </p:nvPr>
        </p:nvPicPr>
        <p:blipFill>
          <a:blip r:embed="rId2"/>
        </p:blipFill>
        <p:spPr>
          <a:xfrm>
            <a:off x="2727960" y="1286510"/>
            <a:ext cx="9480550" cy="8649970"/>
          </a:xfrm>
          <a:prstGeom prst="rect">
            <a:avLst/>
          </a:prstGeom>
        </p:spPr>
      </p:pic>
      <p:sp>
        <p:nvSpPr>
          <p:cNvPr id="3" name="Text Box 2"/>
          <p:cNvSpPr txBox="1"/>
          <p:nvPr/>
        </p:nvSpPr>
        <p:spPr>
          <a:xfrm>
            <a:off x="1866900" y="355600"/>
            <a:ext cx="6096000" cy="475615"/>
          </a:xfrm>
          <a:prstGeom prst="rect">
            <a:avLst/>
          </a:prstGeom>
          <a:noFill/>
        </p:spPr>
        <p:txBody>
          <a:bodyPr wrap="square" rtlCol="0">
            <a:spAutoFit/>
          </a:bodyPr>
          <a:p>
            <a:pPr marL="285750" indent="-285750">
              <a:buFont typeface="Arial" panose="020B0604020202020204" pitchFamily="34" charset="0"/>
              <a:buChar char="•"/>
            </a:pPr>
            <a:r>
              <a:rPr lang="en-GB" altLang="en-US" sz="2500"/>
              <a:t>Product Based Distribution</a:t>
            </a:r>
            <a:endParaRPr lang="en-GB" altLang="en-US" sz="25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10031858" y="5097681"/>
            <a:ext cx="942466" cy="279598"/>
          </a:xfrm>
          <a:prstGeom prst="rect">
            <a:avLst/>
          </a:prstGeom>
        </p:spPr>
      </p:pic>
      <p:pic>
        <p:nvPicPr>
          <p:cNvPr id="4" name="Picture 4"/>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10031858" y="7761020"/>
            <a:ext cx="942466" cy="279598"/>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endParaRPr lang="en-US" sz="8000" spc="-80" dirty="0">
              <a:solidFill>
                <a:srgbClr val="000000"/>
              </a:solidFill>
              <a:latin typeface="Graphik Regular" panose="020B0503030202060203" pitchFamily="34" charset="0"/>
            </a:endParaRP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0" name="Group 11"/>
          <p:cNvGrpSpPr/>
          <p:nvPr/>
        </p:nvGrpSpPr>
        <p:grpSpPr>
          <a:xfrm>
            <a:off x="11581833" y="1580430"/>
            <a:ext cx="5677467" cy="867617"/>
            <a:chOff x="0" y="-47625"/>
            <a:chExt cx="7569956" cy="1156823"/>
          </a:xfrm>
        </p:grpSpPr>
        <p:sp>
          <p:nvSpPr>
            <p:cNvPr id="21" name="TextBox 12"/>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p:cNvGrpSpPr/>
          <p:nvPr/>
        </p:nvGrpSpPr>
        <p:grpSpPr>
          <a:xfrm>
            <a:off x="11581833" y="6964868"/>
            <a:ext cx="5677467" cy="867617"/>
            <a:chOff x="0" y="-47625"/>
            <a:chExt cx="7569956" cy="1156823"/>
          </a:xfrm>
        </p:grpSpPr>
        <p:sp>
          <p:nvSpPr>
            <p:cNvPr id="24" name="TextBox 15"/>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pic>
        <p:nvPicPr>
          <p:cNvPr id="18" name="Picture 4"/>
          <p:cNvPicPr>
            <a:picLocks noChangeAspect="1"/>
          </p:cNvPicPr>
          <p:nvPr>
            <p:custDataLst>
              <p:tags r:id="rId5"/>
            </p:custDataLst>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9991218" y="3493820"/>
            <a:ext cx="942466" cy="279598"/>
          </a:xfrm>
          <a:prstGeom prst="rect">
            <a:avLst/>
          </a:prstGeom>
        </p:spPr>
      </p:pic>
      <p:pic>
        <p:nvPicPr>
          <p:cNvPr id="19" name="Picture 4"/>
          <p:cNvPicPr>
            <a:picLocks noChangeAspect="1"/>
          </p:cNvPicPr>
          <p:nvPr>
            <p:custDataLst>
              <p:tags r:id="rId6"/>
            </p:custDataLst>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9955658" y="2266365"/>
            <a:ext cx="942466" cy="279598"/>
          </a:xfrm>
          <a:prstGeom prst="rect">
            <a:avLst/>
          </a:prstGeom>
        </p:spPr>
      </p:pic>
      <p:pic>
        <p:nvPicPr>
          <p:cNvPr id="26" name="Picture 4"/>
          <p:cNvPicPr>
            <a:picLocks noChangeAspect="1"/>
          </p:cNvPicPr>
          <p:nvPr>
            <p:custDataLst>
              <p:tags r:id="rId7"/>
            </p:custDataLst>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9955658" y="1038910"/>
            <a:ext cx="942466" cy="279598"/>
          </a:xfrm>
          <a:prstGeom prst="rect">
            <a:avLst/>
          </a:prstGeom>
        </p:spPr>
      </p:pic>
      <p:sp>
        <p:nvSpPr>
          <p:cNvPr id="27" name="Text Box 26"/>
          <p:cNvSpPr txBox="1"/>
          <p:nvPr/>
        </p:nvSpPr>
        <p:spPr>
          <a:xfrm>
            <a:off x="10798175" y="800100"/>
            <a:ext cx="6096000" cy="737235"/>
          </a:xfrm>
          <a:prstGeom prst="rect">
            <a:avLst/>
          </a:prstGeom>
          <a:noFill/>
        </p:spPr>
        <p:txBody>
          <a:bodyPr wrap="square" rtlCol="0">
            <a:spAutoFit/>
          </a:bodyPr>
          <a:p>
            <a:r>
              <a:rPr lang="en-GB" altLang="en-US" sz="2100"/>
              <a:t>Top 5 Purchasing Categories are Indian Wear, Western, Top Wear, Bottom Wear and Lingerie and Sleep Wear</a:t>
            </a:r>
            <a:endParaRPr lang="en-GB" altLang="en-US" sz="2100"/>
          </a:p>
        </p:txBody>
      </p:sp>
      <p:sp>
        <p:nvSpPr>
          <p:cNvPr id="28" name="Text Box 27"/>
          <p:cNvSpPr txBox="1"/>
          <p:nvPr>
            <p:custDataLst>
              <p:tags r:id="rId8"/>
            </p:custDataLst>
          </p:nvPr>
        </p:nvSpPr>
        <p:spPr>
          <a:xfrm>
            <a:off x="10820400" y="1866900"/>
            <a:ext cx="6096000" cy="1060450"/>
          </a:xfrm>
          <a:prstGeom prst="rect">
            <a:avLst/>
          </a:prstGeom>
          <a:noFill/>
        </p:spPr>
        <p:txBody>
          <a:bodyPr wrap="square" rtlCol="0">
            <a:spAutoFit/>
          </a:bodyPr>
          <a:p>
            <a:r>
              <a:rPr lang="en-GB" altLang="en-US" sz="2100"/>
              <a:t>Top 5 Highest Revenue Generating Categories are Western, Indian Wear, Bottom Wear, Top Wear and Lingerie and Sleep Wear</a:t>
            </a:r>
            <a:endParaRPr lang="en-GB" altLang="en-US" sz="2100"/>
          </a:p>
        </p:txBody>
      </p:sp>
      <p:sp>
        <p:nvSpPr>
          <p:cNvPr id="29" name="Text Box 28"/>
          <p:cNvSpPr txBox="1"/>
          <p:nvPr>
            <p:custDataLst>
              <p:tags r:id="rId9"/>
            </p:custDataLst>
          </p:nvPr>
        </p:nvSpPr>
        <p:spPr>
          <a:xfrm>
            <a:off x="10798175" y="3086100"/>
            <a:ext cx="6096000" cy="1383665"/>
          </a:xfrm>
          <a:prstGeom prst="rect">
            <a:avLst/>
          </a:prstGeom>
          <a:noFill/>
        </p:spPr>
        <p:txBody>
          <a:bodyPr wrap="square" rtlCol="0">
            <a:spAutoFit/>
          </a:bodyPr>
          <a:p>
            <a:r>
              <a:rPr lang="en-GB" altLang="en-US" sz="2100"/>
              <a:t>Bottom Wear, Top Wear and Inner Wear &amp; Sleep Wear are Highest Purchased by Males While Lingerie &amp; Sleep Wear, Western, Indian Wear, Sports Wear and Plus Size are Highely Purchased by Females</a:t>
            </a:r>
            <a:endParaRPr lang="en-GB" altLang="en-US" sz="2100"/>
          </a:p>
        </p:txBody>
      </p:sp>
      <p:sp>
        <p:nvSpPr>
          <p:cNvPr id="30" name="Text Box 29"/>
          <p:cNvSpPr txBox="1"/>
          <p:nvPr/>
        </p:nvSpPr>
        <p:spPr>
          <a:xfrm>
            <a:off x="10820400" y="4716780"/>
            <a:ext cx="6096000" cy="1060450"/>
          </a:xfrm>
          <a:prstGeom prst="rect">
            <a:avLst/>
          </a:prstGeom>
          <a:noFill/>
        </p:spPr>
        <p:txBody>
          <a:bodyPr wrap="square" rtlCol="0">
            <a:spAutoFit/>
          </a:bodyPr>
          <a:p>
            <a:r>
              <a:rPr lang="en-GB" altLang="en-US" sz="2100"/>
              <a:t>Mens are Most Interested in Jeans, Track Pants, Shirts and Tshirts Whiile Female are in Tops, Kurta Sets, Kurtas, Dresses and Sarees</a:t>
            </a:r>
            <a:endParaRPr lang="en-GB" altLang="en-US" sz="2100"/>
          </a:p>
        </p:txBody>
      </p:sp>
      <p:sp>
        <p:nvSpPr>
          <p:cNvPr id="31" name="Text Box 30"/>
          <p:cNvSpPr txBox="1"/>
          <p:nvPr/>
        </p:nvSpPr>
        <p:spPr>
          <a:xfrm>
            <a:off x="11112500" y="6185535"/>
            <a:ext cx="6096000" cy="3646170"/>
          </a:xfrm>
          <a:prstGeom prst="rect">
            <a:avLst/>
          </a:prstGeom>
          <a:noFill/>
        </p:spPr>
        <p:txBody>
          <a:bodyPr wrap="square" rtlCol="0">
            <a:spAutoFit/>
          </a:bodyPr>
          <a:p>
            <a:r>
              <a:rPr lang="en-GB" altLang="en-US" sz="2100"/>
              <a:t>Most Purchasing Brands Of Categories are:</a:t>
            </a:r>
            <a:endParaRPr lang="en-GB" altLang="en-US" sz="2100"/>
          </a:p>
          <a:p>
            <a:r>
              <a:rPr lang="en-GB" altLang="en-US" sz="2100"/>
              <a:t>Sarees : Pothys</a:t>
            </a:r>
            <a:endParaRPr lang="en-GB" altLang="en-US" sz="2100"/>
          </a:p>
          <a:p>
            <a:r>
              <a:rPr lang="en-GB" altLang="en-US" sz="2100"/>
              <a:t>Kurtas : Ethnic Basket</a:t>
            </a:r>
            <a:endParaRPr lang="en-GB" altLang="en-US" sz="2100"/>
          </a:p>
          <a:p>
            <a:r>
              <a:rPr lang="en-GB" altLang="en-US" sz="2100"/>
              <a:t>Kurta Sets : SOJANYA</a:t>
            </a:r>
            <a:endParaRPr lang="en-GB" altLang="en-US" sz="2100"/>
          </a:p>
          <a:p>
            <a:r>
              <a:rPr lang="en-GB" altLang="en-US" sz="2100"/>
              <a:t>T Shirts : Roadster</a:t>
            </a:r>
            <a:endParaRPr lang="en-GB" altLang="en-US" sz="2100"/>
          </a:p>
          <a:p>
            <a:r>
              <a:rPr lang="en-GB" altLang="en-US" sz="2100"/>
              <a:t>Jeans : Roadster</a:t>
            </a:r>
            <a:endParaRPr lang="en-GB" altLang="en-US" sz="2100"/>
          </a:p>
          <a:p>
            <a:r>
              <a:rPr lang="en-GB" altLang="en-US" sz="2100"/>
              <a:t>Dresses : JC Collection</a:t>
            </a:r>
            <a:endParaRPr lang="en-GB" altLang="en-US" sz="2100"/>
          </a:p>
          <a:p>
            <a:r>
              <a:rPr lang="en-GB" altLang="en-US" sz="2100"/>
              <a:t>Shirts : Roadster</a:t>
            </a:r>
            <a:endParaRPr lang="en-GB" altLang="en-US" sz="2100"/>
          </a:p>
          <a:p>
            <a:r>
              <a:rPr lang="en-GB" altLang="en-US" sz="2100"/>
              <a:t>Track Pants : HRX by Hritik Roshan</a:t>
            </a:r>
            <a:endParaRPr lang="en-GB" altLang="en-US" sz="2100"/>
          </a:p>
          <a:p>
            <a:r>
              <a:rPr lang="en-GB" altLang="en-US" sz="2100"/>
              <a:t>Trousers : Louis Philippe</a:t>
            </a:r>
            <a:endParaRPr lang="en-GB" altLang="en-US" sz="2100"/>
          </a:p>
          <a:p>
            <a:r>
              <a:rPr lang="en-GB" altLang="en-US" sz="2100"/>
              <a:t>Tops : Friskers</a:t>
            </a:r>
            <a:endParaRPr lang="en-GB" altLang="en-US" sz="2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9955658" y="6313220"/>
            <a:ext cx="942466" cy="279598"/>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endParaRPr lang="en-US" sz="8000" spc="-80" dirty="0">
              <a:solidFill>
                <a:srgbClr val="000000"/>
              </a:solidFill>
              <a:latin typeface="Graphik Regular" panose="020B0503030202060203" pitchFamily="34" charset="0"/>
            </a:endParaRP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0" name="Group 11"/>
          <p:cNvGrpSpPr/>
          <p:nvPr/>
        </p:nvGrpSpPr>
        <p:grpSpPr>
          <a:xfrm>
            <a:off x="11581833" y="1580430"/>
            <a:ext cx="5677467" cy="867617"/>
            <a:chOff x="0" y="-47625"/>
            <a:chExt cx="7569956" cy="1156823"/>
          </a:xfrm>
        </p:grpSpPr>
        <p:sp>
          <p:nvSpPr>
            <p:cNvPr id="21" name="TextBox 12"/>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4" name="TextBox 15"/>
          <p:cNvSpPr txBox="1"/>
          <p:nvPr/>
        </p:nvSpPr>
        <p:spPr>
          <a:xfrm>
            <a:off x="10972800" y="7962900"/>
            <a:ext cx="5677535" cy="313055"/>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pic>
        <p:nvPicPr>
          <p:cNvPr id="18" name="Picture 4"/>
          <p:cNvPicPr>
            <a:picLocks noChangeAspect="1"/>
          </p:cNvPicPr>
          <p:nvPr>
            <p:custDataLst>
              <p:tags r:id="rId5"/>
            </p:custDataLst>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9955658" y="4179620"/>
            <a:ext cx="942466" cy="279598"/>
          </a:xfrm>
          <a:prstGeom prst="rect">
            <a:avLst/>
          </a:prstGeom>
        </p:spPr>
      </p:pic>
      <p:pic>
        <p:nvPicPr>
          <p:cNvPr id="19" name="Picture 4"/>
          <p:cNvPicPr>
            <a:picLocks noChangeAspect="1"/>
          </p:cNvPicPr>
          <p:nvPr>
            <p:custDataLst>
              <p:tags r:id="rId6"/>
            </p:custDataLst>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9955658" y="2545130"/>
            <a:ext cx="942466" cy="279598"/>
          </a:xfrm>
          <a:prstGeom prst="rect">
            <a:avLst/>
          </a:prstGeom>
        </p:spPr>
      </p:pic>
      <p:pic>
        <p:nvPicPr>
          <p:cNvPr id="26" name="Picture 4"/>
          <p:cNvPicPr>
            <a:picLocks noChangeAspect="1"/>
          </p:cNvPicPr>
          <p:nvPr>
            <p:custDataLst>
              <p:tags r:id="rId7"/>
            </p:custDataLst>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9946768" y="1055420"/>
            <a:ext cx="942466" cy="279598"/>
          </a:xfrm>
          <a:prstGeom prst="rect">
            <a:avLst/>
          </a:prstGeom>
        </p:spPr>
      </p:pic>
      <p:sp>
        <p:nvSpPr>
          <p:cNvPr id="27" name="Text Box 26"/>
          <p:cNvSpPr txBox="1"/>
          <p:nvPr/>
        </p:nvSpPr>
        <p:spPr>
          <a:xfrm>
            <a:off x="10798175" y="551180"/>
            <a:ext cx="6096000" cy="1383665"/>
          </a:xfrm>
          <a:prstGeom prst="rect">
            <a:avLst/>
          </a:prstGeom>
          <a:noFill/>
        </p:spPr>
        <p:txBody>
          <a:bodyPr wrap="square" rtlCol="0">
            <a:spAutoFit/>
          </a:bodyPr>
          <a:p>
            <a:pPr algn="l">
              <a:buClrTx/>
              <a:buSzTx/>
              <a:buFontTx/>
            </a:pPr>
            <a:r>
              <a:rPr lang="en-GB" altLang="en-US" sz="2100"/>
              <a:t>There is a general trend showing a positive correlation between original prices and discount prices. As the original price increases, the Selling price also tends to increase. </a:t>
            </a:r>
            <a:endParaRPr lang="en-GB" altLang="en-US" sz="2100"/>
          </a:p>
        </p:txBody>
      </p:sp>
      <p:sp>
        <p:nvSpPr>
          <p:cNvPr id="29" name="Text Box 28"/>
          <p:cNvSpPr txBox="1"/>
          <p:nvPr>
            <p:custDataLst>
              <p:tags r:id="rId8"/>
            </p:custDataLst>
          </p:nvPr>
        </p:nvSpPr>
        <p:spPr>
          <a:xfrm>
            <a:off x="10798175" y="2095500"/>
            <a:ext cx="6461125" cy="1060450"/>
          </a:xfrm>
          <a:prstGeom prst="rect">
            <a:avLst/>
          </a:prstGeom>
          <a:noFill/>
        </p:spPr>
        <p:txBody>
          <a:bodyPr wrap="square" rtlCol="0">
            <a:spAutoFit/>
          </a:bodyPr>
          <a:p>
            <a:r>
              <a:rPr lang="en-GB" altLang="en-US" sz="2100"/>
              <a:t>A significant number of data points are clustered in the lower price range (both original and Selling prices). This suggests that most products have relatively lower prices.</a:t>
            </a:r>
            <a:endParaRPr lang="en-GB" altLang="en-US" sz="2100"/>
          </a:p>
        </p:txBody>
      </p:sp>
      <p:sp>
        <p:nvSpPr>
          <p:cNvPr id="30" name="Text Box 29"/>
          <p:cNvSpPr txBox="1"/>
          <p:nvPr/>
        </p:nvSpPr>
        <p:spPr>
          <a:xfrm>
            <a:off x="10798175" y="3467100"/>
            <a:ext cx="6096000" cy="2030095"/>
          </a:xfrm>
          <a:prstGeom prst="rect">
            <a:avLst/>
          </a:prstGeom>
          <a:noFill/>
        </p:spPr>
        <p:txBody>
          <a:bodyPr wrap="square" rtlCol="0">
            <a:spAutoFit/>
          </a:bodyPr>
          <a:p>
            <a:pPr marL="457200" indent="-457200">
              <a:buFont typeface="Arial" panose="020B0604020202020204" pitchFamily="34" charset="0"/>
              <a:buAutoNum type="arabicPeriod"/>
            </a:pPr>
            <a:r>
              <a:rPr lang="en-GB" altLang="en-US" sz="2100"/>
              <a:t>The highest sales occur in the 50-60% discount range. </a:t>
            </a:r>
            <a:endParaRPr lang="en-GB" altLang="en-US" sz="2100"/>
          </a:p>
          <a:p>
            <a:pPr marL="457200" indent="-457200">
              <a:buFont typeface="Arial" panose="020B0604020202020204" pitchFamily="34" charset="0"/>
              <a:buAutoNum type="arabicPeriod"/>
            </a:pPr>
            <a:r>
              <a:rPr lang="en-GB" altLang="en-US" sz="2100"/>
              <a:t>The second-highest sales are in the 60-70% discount range.</a:t>
            </a:r>
            <a:endParaRPr lang="en-GB" altLang="en-US" sz="2100"/>
          </a:p>
          <a:p>
            <a:pPr marL="457200" indent="-457200">
              <a:buFont typeface="Arial" panose="020B0604020202020204" pitchFamily="34" charset="0"/>
              <a:buAutoNum type="arabicPeriod"/>
            </a:pPr>
            <a:r>
              <a:rPr lang="en-GB" altLang="en-US" sz="2100"/>
              <a:t>There’s a significant drop in sales for discounts less than 50% and greater than 80%.</a:t>
            </a:r>
            <a:endParaRPr lang="en-GB" altLang="en-US" sz="2100"/>
          </a:p>
        </p:txBody>
      </p:sp>
      <p:sp>
        <p:nvSpPr>
          <p:cNvPr id="31" name="Text Box 30"/>
          <p:cNvSpPr txBox="1"/>
          <p:nvPr/>
        </p:nvSpPr>
        <p:spPr>
          <a:xfrm>
            <a:off x="10981055" y="6057900"/>
            <a:ext cx="6096000" cy="737235"/>
          </a:xfrm>
          <a:prstGeom prst="rect">
            <a:avLst/>
          </a:prstGeom>
          <a:noFill/>
        </p:spPr>
        <p:txBody>
          <a:bodyPr wrap="square" rtlCol="0">
            <a:spAutoFit/>
          </a:bodyPr>
          <a:p>
            <a:r>
              <a:rPr lang="en-GB" altLang="en-US" sz="2100"/>
              <a:t>Highest Ratings Count in Categories Top Wear, Sports Wear, Plus Size and Inner Wear &amp; Sleep Wear.</a:t>
            </a:r>
            <a:endParaRPr lang="en-GB" altLang="en-US" sz="2100"/>
          </a:p>
        </p:txBody>
      </p:sp>
      <p:pic>
        <p:nvPicPr>
          <p:cNvPr id="3" name="Picture 4"/>
          <p:cNvPicPr>
            <a:picLocks noChangeAspect="1"/>
          </p:cNvPicPr>
          <p:nvPr>
            <p:custDataLst>
              <p:tags r:id="rId9"/>
            </p:custDataLst>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9946768" y="7837220"/>
            <a:ext cx="942466" cy="279598"/>
          </a:xfrm>
          <a:prstGeom prst="rect">
            <a:avLst/>
          </a:prstGeom>
        </p:spPr>
      </p:pic>
      <p:sp>
        <p:nvSpPr>
          <p:cNvPr id="5" name="Text Box 4"/>
          <p:cNvSpPr txBox="1"/>
          <p:nvPr>
            <p:custDataLst>
              <p:tags r:id="rId10"/>
            </p:custDataLst>
          </p:nvPr>
        </p:nvSpPr>
        <p:spPr>
          <a:xfrm>
            <a:off x="10972800" y="7581900"/>
            <a:ext cx="6096000" cy="737235"/>
          </a:xfrm>
          <a:prstGeom prst="rect">
            <a:avLst/>
          </a:prstGeom>
          <a:noFill/>
        </p:spPr>
        <p:txBody>
          <a:bodyPr wrap="square" rtlCol="0">
            <a:spAutoFit/>
          </a:bodyPr>
          <a:p>
            <a:r>
              <a:rPr lang="en-GB" altLang="en-US" sz="2100"/>
              <a:t>Gender Distribution 62 % of Females and 37.3 % of Males.</a:t>
            </a:r>
            <a:endParaRPr lang="en-GB" altLang="en-US" sz="2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43000" y="495300"/>
            <a:ext cx="6096000" cy="1322070"/>
          </a:xfrm>
          <a:prstGeom prst="rect">
            <a:avLst/>
          </a:prstGeom>
          <a:noFill/>
        </p:spPr>
        <p:txBody>
          <a:bodyPr wrap="square" rtlCol="0">
            <a:spAutoFit/>
          </a:bodyPr>
          <a:p>
            <a:pPr algn="l">
              <a:lnSpc>
                <a:spcPts val="9600"/>
              </a:lnSpc>
              <a:buClrTx/>
              <a:buSzTx/>
              <a:buFontTx/>
            </a:pPr>
            <a:r>
              <a:rPr lang="en-GB" altLang="en-US" sz="8000" spc="-80" dirty="0">
                <a:solidFill>
                  <a:srgbClr val="000000"/>
                </a:solidFill>
                <a:latin typeface="Graphik Regular" panose="020B0503030202060203" pitchFamily="34" charset="0"/>
              </a:rPr>
              <a:t>S</a:t>
            </a:r>
            <a:r>
              <a:rPr lang="en-US" sz="8000" spc="-80" dirty="0">
                <a:solidFill>
                  <a:srgbClr val="000000"/>
                </a:solidFill>
                <a:latin typeface="Graphik Regular" panose="020B0503030202060203" pitchFamily="34" charset="0"/>
              </a:rPr>
              <a:t>uggestions</a:t>
            </a:r>
            <a:endParaRPr lang="en-US" sz="8000" spc="-80" dirty="0">
              <a:solidFill>
                <a:srgbClr val="000000"/>
              </a:solidFill>
              <a:latin typeface="Graphik Regular" panose="020B0503030202060203" pitchFamily="34" charset="0"/>
            </a:endParaRPr>
          </a:p>
        </p:txBody>
      </p:sp>
      <p:sp>
        <p:nvSpPr>
          <p:cNvPr id="33" name="椭圆 6"/>
          <p:cNvSpPr/>
          <p:nvPr>
            <p:custDataLst>
              <p:tags r:id="rId1"/>
            </p:custDataLst>
          </p:nvPr>
        </p:nvSpPr>
        <p:spPr>
          <a:xfrm>
            <a:off x="838200" y="2552700"/>
            <a:ext cx="565785" cy="593090"/>
          </a:xfrm>
          <a:prstGeom prst="ellipse">
            <a:avLst/>
          </a:prstGeom>
          <a:solidFill>
            <a:srgbClr val="A100F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1800" b="0" i="0" u="none" strike="noStrike" kern="1200" cap="none" spc="0" normalizeH="0" baseline="0" noProof="0" dirty="0">
                <a:ln>
                  <a:noFill/>
                </a:ln>
                <a:solidFill>
                  <a:schemeClr val="lt1"/>
                </a:solidFill>
                <a:effectLst/>
                <a:uLnTx/>
                <a:uFillTx/>
                <a:latin typeface="+mn-lt"/>
                <a:ea typeface="+mn-ea"/>
                <a:cs typeface="+mn-cs"/>
                <a:sym typeface="+mn-ea"/>
              </a:rPr>
              <a:t>1</a:t>
            </a:r>
            <a:endParaRPr kumimoji="0" lang="en-GB" altLang="zh-CN"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4" name="Text Box 3"/>
          <p:cNvSpPr txBox="1"/>
          <p:nvPr/>
        </p:nvSpPr>
        <p:spPr>
          <a:xfrm>
            <a:off x="2437765" y="2400300"/>
            <a:ext cx="11443970" cy="1153160"/>
          </a:xfrm>
          <a:prstGeom prst="rect">
            <a:avLst/>
          </a:prstGeom>
          <a:noFill/>
        </p:spPr>
        <p:txBody>
          <a:bodyPr wrap="square" rtlCol="0">
            <a:spAutoFit/>
          </a:bodyPr>
          <a:p>
            <a:r>
              <a:rPr lang="en-US" sz="2300"/>
              <a:t>Focus on Top 5 Purchasing and Revenue Generating Categories: Ensure a diverse and updated inventory for categories like Western Wear, Indian Wear, Top Wear, Bottom Wear, and Lingerie &amp; Sleep Wear.</a:t>
            </a:r>
            <a:endParaRPr lang="en-US" sz="2300"/>
          </a:p>
        </p:txBody>
      </p:sp>
      <p:sp>
        <p:nvSpPr>
          <p:cNvPr id="5" name="椭圆 6"/>
          <p:cNvSpPr/>
          <p:nvPr>
            <p:custDataLst>
              <p:tags r:id="rId2"/>
            </p:custDataLst>
          </p:nvPr>
        </p:nvSpPr>
        <p:spPr>
          <a:xfrm>
            <a:off x="838200" y="5829300"/>
            <a:ext cx="565785" cy="593090"/>
          </a:xfrm>
          <a:prstGeom prst="ellipse">
            <a:avLst/>
          </a:prstGeom>
          <a:solidFill>
            <a:srgbClr val="A100F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1800" b="0" i="0" u="none" strike="noStrike" kern="1200" cap="none" spc="0" normalizeH="0" baseline="0" noProof="0" dirty="0">
                <a:ln>
                  <a:noFill/>
                </a:ln>
                <a:solidFill>
                  <a:schemeClr val="lt1"/>
                </a:solidFill>
                <a:effectLst/>
                <a:uLnTx/>
                <a:uFillTx/>
                <a:latin typeface="+mn-lt"/>
                <a:ea typeface="+mn-ea"/>
                <a:cs typeface="+mn-cs"/>
                <a:sym typeface="+mn-ea"/>
              </a:rPr>
              <a:t>3</a:t>
            </a:r>
            <a:endParaRPr kumimoji="0" lang="en-GB" altLang="zh-CN"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6" name="椭圆 6"/>
          <p:cNvSpPr/>
          <p:nvPr>
            <p:custDataLst>
              <p:tags r:id="rId3"/>
            </p:custDataLst>
          </p:nvPr>
        </p:nvSpPr>
        <p:spPr>
          <a:xfrm>
            <a:off x="838200" y="4229100"/>
            <a:ext cx="565785" cy="593090"/>
          </a:xfrm>
          <a:prstGeom prst="ellipse">
            <a:avLst/>
          </a:prstGeom>
          <a:solidFill>
            <a:srgbClr val="A100F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1800" b="0" i="0" u="none" strike="noStrike" kern="1200" cap="none" spc="0" normalizeH="0" baseline="0" noProof="0" dirty="0">
                <a:ln>
                  <a:noFill/>
                </a:ln>
                <a:solidFill>
                  <a:schemeClr val="lt1"/>
                </a:solidFill>
                <a:effectLst/>
                <a:uLnTx/>
                <a:uFillTx/>
                <a:latin typeface="+mn-lt"/>
                <a:ea typeface="+mn-ea"/>
                <a:cs typeface="+mn-cs"/>
                <a:sym typeface="+mn-ea"/>
              </a:rPr>
              <a:t>2</a:t>
            </a:r>
            <a:endParaRPr kumimoji="0" lang="en-GB" altLang="zh-CN"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7" name="Text Box 6"/>
          <p:cNvSpPr txBox="1"/>
          <p:nvPr>
            <p:custDataLst>
              <p:tags r:id="rId4"/>
            </p:custDataLst>
          </p:nvPr>
        </p:nvSpPr>
        <p:spPr>
          <a:xfrm>
            <a:off x="2438400" y="4000500"/>
            <a:ext cx="11443970" cy="1153160"/>
          </a:xfrm>
          <a:prstGeom prst="rect">
            <a:avLst/>
          </a:prstGeom>
          <a:noFill/>
        </p:spPr>
        <p:txBody>
          <a:bodyPr wrap="square" rtlCol="0">
            <a:spAutoFit/>
          </a:bodyPr>
          <a:p>
            <a:r>
              <a:rPr lang="en-US" sz="2300"/>
              <a:t>Increase Variety for High Demand Gender-Specific Items: For males, enhance the variety in jeans, track pants, shirts, and t-shirts. For females, increase options in tops, kurta sets, kurtas, dresses, and sarees.</a:t>
            </a:r>
            <a:endParaRPr lang="en-US" sz="2300"/>
          </a:p>
        </p:txBody>
      </p:sp>
      <p:sp>
        <p:nvSpPr>
          <p:cNvPr id="9" name="Text Box 8"/>
          <p:cNvSpPr txBox="1"/>
          <p:nvPr/>
        </p:nvSpPr>
        <p:spPr>
          <a:xfrm>
            <a:off x="2438400" y="5600700"/>
            <a:ext cx="11182350" cy="1153160"/>
          </a:xfrm>
          <a:prstGeom prst="rect">
            <a:avLst/>
          </a:prstGeom>
          <a:noFill/>
        </p:spPr>
        <p:txBody>
          <a:bodyPr wrap="square" rtlCol="0">
            <a:spAutoFit/>
          </a:bodyPr>
          <a:p>
            <a:r>
              <a:rPr lang="en-GB" altLang="en-US" sz="2300"/>
              <a:t>G</a:t>
            </a:r>
            <a:r>
              <a:rPr lang="en-US" sz="2300"/>
              <a:t>ender-Specific Campaigns: Run tailored marketing campaigns focusing on the top categories for each gender. Highlight products like sarees and kurtas for females and jeans and t-shirts for males.</a:t>
            </a:r>
            <a:endParaRPr lang="en-US" sz="2300"/>
          </a:p>
        </p:txBody>
      </p:sp>
      <p:sp>
        <p:nvSpPr>
          <p:cNvPr id="10" name="Text Box 9"/>
          <p:cNvSpPr txBox="1"/>
          <p:nvPr/>
        </p:nvSpPr>
        <p:spPr>
          <a:xfrm>
            <a:off x="2437765" y="7429500"/>
            <a:ext cx="11386820" cy="798830"/>
          </a:xfrm>
          <a:prstGeom prst="rect">
            <a:avLst/>
          </a:prstGeom>
          <a:noFill/>
        </p:spPr>
        <p:txBody>
          <a:bodyPr wrap="square" rtlCol="0">
            <a:spAutoFit/>
          </a:bodyPr>
          <a:p>
            <a:r>
              <a:rPr lang="en-GB" altLang="en-US" sz="2300"/>
              <a:t>B</a:t>
            </a:r>
            <a:r>
              <a:rPr lang="en-US" sz="2300"/>
              <a:t>rand Association: Promote the most popular brands for each category. For instance, highlight Pothys for sarees, Roadster for t-shirts and jeans, and HRX by Hritik Roshan for track pants.</a:t>
            </a:r>
            <a:endParaRPr lang="en-US" sz="2300"/>
          </a:p>
        </p:txBody>
      </p:sp>
      <p:sp>
        <p:nvSpPr>
          <p:cNvPr id="11" name="椭圆 6"/>
          <p:cNvSpPr/>
          <p:nvPr>
            <p:custDataLst>
              <p:tags r:id="rId5"/>
            </p:custDataLst>
          </p:nvPr>
        </p:nvSpPr>
        <p:spPr>
          <a:xfrm>
            <a:off x="914400" y="7505700"/>
            <a:ext cx="565785" cy="593090"/>
          </a:xfrm>
          <a:prstGeom prst="ellipse">
            <a:avLst/>
          </a:prstGeom>
          <a:solidFill>
            <a:srgbClr val="A100F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1800" b="0" i="0" u="none" strike="noStrike" kern="1200" cap="none" spc="0" normalizeH="0" baseline="0" noProof="0" dirty="0">
                <a:ln>
                  <a:noFill/>
                </a:ln>
                <a:solidFill>
                  <a:schemeClr val="lt1"/>
                </a:solidFill>
                <a:effectLst/>
                <a:uLnTx/>
                <a:uFillTx/>
                <a:latin typeface="+mn-lt"/>
                <a:ea typeface="+mn-ea"/>
                <a:cs typeface="+mn-cs"/>
                <a:sym typeface="+mn-ea"/>
              </a:rPr>
              <a:t>4</a:t>
            </a:r>
            <a:endParaRPr kumimoji="0" lang="en-GB" altLang="zh-CN"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12" name="椭圆 6"/>
          <p:cNvSpPr/>
          <p:nvPr>
            <p:custDataLst>
              <p:tags r:id="rId6"/>
            </p:custDataLst>
          </p:nvPr>
        </p:nvSpPr>
        <p:spPr>
          <a:xfrm>
            <a:off x="914400" y="9029700"/>
            <a:ext cx="565785" cy="593090"/>
          </a:xfrm>
          <a:prstGeom prst="ellipse">
            <a:avLst/>
          </a:prstGeom>
          <a:solidFill>
            <a:srgbClr val="A100F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1800" b="0" i="0" u="none" strike="noStrike" kern="1200" cap="none" spc="0" normalizeH="0" baseline="0" noProof="0" dirty="0">
                <a:ln>
                  <a:noFill/>
                </a:ln>
                <a:solidFill>
                  <a:schemeClr val="lt1"/>
                </a:solidFill>
                <a:effectLst/>
                <a:uLnTx/>
                <a:uFillTx/>
                <a:latin typeface="+mn-lt"/>
                <a:ea typeface="+mn-ea"/>
                <a:cs typeface="+mn-cs"/>
                <a:sym typeface="+mn-ea"/>
              </a:rPr>
              <a:t>5</a:t>
            </a:r>
            <a:endParaRPr kumimoji="0" lang="en-GB" altLang="zh-CN"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14" name="Text Box 13"/>
          <p:cNvSpPr txBox="1"/>
          <p:nvPr/>
        </p:nvSpPr>
        <p:spPr>
          <a:xfrm>
            <a:off x="2514600" y="8930640"/>
            <a:ext cx="11367135" cy="798830"/>
          </a:xfrm>
          <a:prstGeom prst="rect">
            <a:avLst/>
          </a:prstGeom>
          <a:noFill/>
        </p:spPr>
        <p:txBody>
          <a:bodyPr wrap="square" rtlCol="0">
            <a:spAutoFit/>
          </a:bodyPr>
          <a:p>
            <a:pPr algn="l">
              <a:buClrTx/>
              <a:buSzTx/>
              <a:buFontTx/>
            </a:pPr>
            <a:r>
              <a:rPr lang="en-GB" altLang="en-US" sz="2300"/>
              <a:t>M</a:t>
            </a:r>
            <a:r>
              <a:rPr lang="en-US" sz="2300"/>
              <a:t>aintain Effective Discount Ranges: Concentrate discounts in the 50-60% and 60-70% ranges where sales are highest.</a:t>
            </a:r>
            <a:endParaRPr lang="en-US" sz="23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椭圆 6"/>
          <p:cNvSpPr/>
          <p:nvPr>
            <p:custDataLst>
              <p:tags r:id="rId1"/>
            </p:custDataLst>
          </p:nvPr>
        </p:nvSpPr>
        <p:spPr>
          <a:xfrm>
            <a:off x="1143000" y="2705100"/>
            <a:ext cx="565785" cy="593090"/>
          </a:xfrm>
          <a:prstGeom prst="ellipse">
            <a:avLst/>
          </a:prstGeom>
          <a:solidFill>
            <a:srgbClr val="A100F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1800" b="0" i="0" u="none" strike="noStrike" kern="1200" cap="none" spc="0" normalizeH="0" baseline="0" noProof="0" dirty="0">
                <a:ln>
                  <a:noFill/>
                </a:ln>
                <a:solidFill>
                  <a:schemeClr val="lt1"/>
                </a:solidFill>
                <a:effectLst/>
                <a:uLnTx/>
                <a:uFillTx/>
                <a:latin typeface="+mn-lt"/>
                <a:ea typeface="+mn-ea"/>
                <a:cs typeface="+mn-cs"/>
                <a:sym typeface="+mn-ea"/>
              </a:rPr>
              <a:t>7</a:t>
            </a:r>
            <a:endParaRPr kumimoji="0" lang="en-GB" altLang="zh-CN"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2" name="椭圆 6"/>
          <p:cNvSpPr/>
          <p:nvPr>
            <p:custDataLst>
              <p:tags r:id="rId2"/>
            </p:custDataLst>
          </p:nvPr>
        </p:nvSpPr>
        <p:spPr>
          <a:xfrm>
            <a:off x="1143000" y="1181100"/>
            <a:ext cx="565785" cy="593090"/>
          </a:xfrm>
          <a:prstGeom prst="ellipse">
            <a:avLst/>
          </a:prstGeom>
          <a:solidFill>
            <a:srgbClr val="A100F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1800" b="0" i="0" u="none" strike="noStrike" kern="1200" cap="none" spc="0" normalizeH="0" baseline="0" noProof="0" dirty="0">
                <a:ln>
                  <a:noFill/>
                </a:ln>
                <a:solidFill>
                  <a:schemeClr val="lt1"/>
                </a:solidFill>
                <a:effectLst/>
                <a:uLnTx/>
                <a:uFillTx/>
                <a:latin typeface="+mn-lt"/>
                <a:ea typeface="+mn-ea"/>
                <a:cs typeface="+mn-cs"/>
                <a:sym typeface="+mn-ea"/>
              </a:rPr>
              <a:t>6</a:t>
            </a:r>
            <a:endParaRPr kumimoji="0" lang="en-GB" altLang="zh-CN"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3" name="Text Box 2"/>
          <p:cNvSpPr txBox="1"/>
          <p:nvPr/>
        </p:nvSpPr>
        <p:spPr>
          <a:xfrm>
            <a:off x="2451735" y="1104900"/>
            <a:ext cx="10320020" cy="798830"/>
          </a:xfrm>
          <a:prstGeom prst="rect">
            <a:avLst/>
          </a:prstGeom>
          <a:noFill/>
        </p:spPr>
        <p:txBody>
          <a:bodyPr wrap="square" rtlCol="0">
            <a:spAutoFit/>
          </a:bodyPr>
          <a:p>
            <a:r>
              <a:rPr lang="en-US" sz="2300"/>
              <a:t>Reduce Ineffective Discounts: Minimize or carefully manage discounts less than 50% and greater than 80% to avoid significant drops in sales.</a:t>
            </a:r>
            <a:endParaRPr lang="en-US" sz="2300"/>
          </a:p>
        </p:txBody>
      </p:sp>
      <p:sp>
        <p:nvSpPr>
          <p:cNvPr id="4" name="Text Box 3"/>
          <p:cNvSpPr txBox="1"/>
          <p:nvPr/>
        </p:nvSpPr>
        <p:spPr>
          <a:xfrm>
            <a:off x="2451735" y="2400300"/>
            <a:ext cx="10320020" cy="1153160"/>
          </a:xfrm>
          <a:prstGeom prst="rect">
            <a:avLst/>
          </a:prstGeom>
          <a:noFill/>
        </p:spPr>
        <p:txBody>
          <a:bodyPr wrap="square" rtlCol="0">
            <a:spAutoFit/>
          </a:bodyPr>
          <a:p>
            <a:r>
              <a:rPr lang="en-US" sz="2300"/>
              <a:t>Enhance Top Categories with High Ratings: Continue improving product quality and variety in categories like Top Wear, Sports Wear, Plus Size, and Inner Wear &amp; Sleep Wear where ratings are high.</a:t>
            </a:r>
            <a:endParaRPr lang="en-US" sz="2300"/>
          </a:p>
        </p:txBody>
      </p:sp>
      <p:sp>
        <p:nvSpPr>
          <p:cNvPr id="5" name="椭圆 6"/>
          <p:cNvSpPr/>
          <p:nvPr>
            <p:custDataLst>
              <p:tags r:id="rId3"/>
            </p:custDataLst>
          </p:nvPr>
        </p:nvSpPr>
        <p:spPr>
          <a:xfrm>
            <a:off x="1143000" y="4358005"/>
            <a:ext cx="565785" cy="593090"/>
          </a:xfrm>
          <a:prstGeom prst="ellipse">
            <a:avLst/>
          </a:prstGeom>
          <a:solidFill>
            <a:srgbClr val="A100F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GB" altLang="zh-CN" sz="1800" b="0" i="0" u="none" strike="noStrike" kern="1200" cap="none" spc="0" normalizeH="0" baseline="0" noProof="0" dirty="0">
                <a:ln>
                  <a:noFill/>
                </a:ln>
                <a:solidFill>
                  <a:schemeClr val="lt1"/>
                </a:solidFill>
                <a:effectLst/>
                <a:uLnTx/>
                <a:uFillTx/>
                <a:latin typeface="+mn-lt"/>
                <a:ea typeface="+mn-ea"/>
                <a:cs typeface="+mn-cs"/>
                <a:sym typeface="+mn-ea"/>
              </a:rPr>
              <a:t>8</a:t>
            </a:r>
            <a:endParaRPr kumimoji="0" lang="en-GB" altLang="zh-CN"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7" name="Text Box 6"/>
          <p:cNvSpPr txBox="1"/>
          <p:nvPr/>
        </p:nvSpPr>
        <p:spPr>
          <a:xfrm>
            <a:off x="2514600" y="4152900"/>
            <a:ext cx="10104120" cy="798830"/>
          </a:xfrm>
          <a:prstGeom prst="rect">
            <a:avLst/>
          </a:prstGeom>
          <a:noFill/>
        </p:spPr>
        <p:txBody>
          <a:bodyPr wrap="square" rtlCol="0">
            <a:spAutoFit/>
          </a:bodyPr>
          <a:p>
            <a:pPr algn="l">
              <a:buClrTx/>
              <a:buSzTx/>
              <a:buFontTx/>
            </a:pPr>
            <a:r>
              <a:rPr lang="en-US" sz="2300"/>
              <a:t>Customer Feedback Utilization: Actively collect and use customer feedback to further enhance these high-rating categories.</a:t>
            </a:r>
            <a:endParaRPr lang="en-US" sz="23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endParaRPr lang="en-US" sz="8000" spc="-80" dirty="0">
              <a:solidFill>
                <a:srgbClr val="FFFFFF"/>
              </a:solidFill>
              <a:latin typeface="Graphik Regular" panose="020B0503030202060203" pitchFamily="34" charset="0"/>
            </a:endParaRP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429235"/>
            <a:chOff x="0" y="0"/>
            <a:chExt cx="11564591" cy="4572313"/>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endParaRPr lang="en-US" sz="8000" spc="-80" dirty="0">
                <a:solidFill>
                  <a:srgbClr val="000000"/>
                </a:solidFill>
                <a:latin typeface="Graphik Regular" panose="020B0503030202060203" pitchFamily="34" charset="0"/>
              </a:endParaRPr>
            </a:p>
          </p:txBody>
        </p:sp>
        <p:sp>
          <p:nvSpPr>
            <p:cNvPr id="4" name="TextBox 4"/>
            <p:cNvSpPr txBox="1"/>
            <p:nvPr/>
          </p:nvSpPr>
          <p:spPr>
            <a:xfrm>
              <a:off x="0" y="2298167"/>
              <a:ext cx="11564591" cy="2274146"/>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endParaRPr lang="en-US" sz="1900" spc="-19" dirty="0">
                <a:solidFill>
                  <a:srgbClr val="000000"/>
                </a:solidFill>
                <a:latin typeface="Graphik Regular" panose="020B0503030202060203" pitchFamily="34" charset="0"/>
              </a:endParaRPr>
            </a:p>
            <a:p>
              <a:pPr>
                <a:lnSpc>
                  <a:spcPts val="2660"/>
                </a:lnSpc>
              </a:pPr>
              <a:r>
                <a:rPr lang="en-US" sz="1900" spc="-19" dirty="0">
                  <a:solidFill>
                    <a:srgbClr val="000000"/>
                  </a:solidFill>
                  <a:latin typeface="Graphik Regular" panose="020B0503030202060203" pitchFamily="34" charset="0"/>
                </a:rPr>
                <a:t>Problem</a:t>
              </a:r>
              <a:endParaRPr lang="en-US" sz="1900" spc="-19" dirty="0">
                <a:solidFill>
                  <a:srgbClr val="000000"/>
                </a:solidFill>
                <a:latin typeface="Graphik Regular" panose="020B0503030202060203" pitchFamily="34" charset="0"/>
              </a:endParaRPr>
            </a:p>
            <a:p>
              <a:pPr>
                <a:lnSpc>
                  <a:spcPts val="2660"/>
                </a:lnSpc>
              </a:pPr>
              <a:r>
                <a:rPr lang="en-US" sz="1900" spc="-19" dirty="0">
                  <a:solidFill>
                    <a:srgbClr val="000000"/>
                  </a:solidFill>
                  <a:latin typeface="Graphik Regular" panose="020B0503030202060203" pitchFamily="34" charset="0"/>
                </a:rPr>
                <a:t>Process</a:t>
              </a:r>
              <a:endParaRPr lang="en-US" sz="1900" spc="-19" dirty="0">
                <a:solidFill>
                  <a:srgbClr val="000000"/>
                </a:solidFill>
                <a:latin typeface="Graphik Regular" panose="020B0503030202060203" pitchFamily="34" charset="0"/>
              </a:endParaRPr>
            </a:p>
            <a:p>
              <a:pPr>
                <a:lnSpc>
                  <a:spcPts val="2660"/>
                </a:lnSpc>
              </a:pPr>
              <a:r>
                <a:rPr lang="en-US" sz="1900" spc="-19" dirty="0">
                  <a:solidFill>
                    <a:srgbClr val="000000"/>
                  </a:solidFill>
                  <a:latin typeface="Graphik Regular" panose="020B0503030202060203" pitchFamily="34" charset="0"/>
                </a:rPr>
                <a:t>Insights</a:t>
              </a:r>
              <a:endParaRPr lang="en-US" sz="1900" spc="-19" dirty="0">
                <a:solidFill>
                  <a:srgbClr val="000000"/>
                </a:solidFill>
                <a:latin typeface="Graphik Regular" panose="020B0503030202060203" pitchFamily="34" charset="0"/>
              </a:endParaRPr>
            </a:p>
            <a:p>
              <a:pPr>
                <a:lnSpc>
                  <a:spcPts val="2660"/>
                </a:lnSpc>
              </a:pPr>
              <a:r>
                <a:rPr lang="en-US" sz="1900" spc="-19" dirty="0">
                  <a:solidFill>
                    <a:srgbClr val="000000"/>
                  </a:solidFill>
                  <a:latin typeface="Graphik Regular" panose="020B0503030202060203" pitchFamily="34" charset="0"/>
                </a:rPr>
                <a:t>Summary</a:t>
              </a:r>
              <a:endParaRPr lang="en-US" sz="1900" spc="-19" dirty="0">
                <a:solidFill>
                  <a:srgbClr val="000000"/>
                </a:solidFill>
                <a:latin typeface="Graphik Regular" panose="020B0503030202060203" pitchFamily="34" charset="0"/>
              </a:endParaRP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467626"/>
              <a:ext cx="2891870" cy="2689439"/>
            </a:xfrm>
            <a:prstGeom prst="rect">
              <a:avLst/>
            </a:prstGeom>
          </p:spPr>
        </p:pic>
      </p:grpSp>
      <p:sp>
        <p:nvSpPr>
          <p:cNvPr id="31" name="AutoShape 31"/>
          <p:cNvSpPr/>
          <p:nvPr/>
        </p:nvSpPr>
        <p:spPr>
          <a:xfrm>
            <a:off x="5029446" y="2019554"/>
            <a:ext cx="11342283" cy="6275832"/>
          </a:xfrm>
          <a:prstGeom prst="rect">
            <a:avLst/>
          </a:prstGeom>
          <a:solidFill>
            <a:schemeClr val="bg1"/>
          </a:solidFill>
        </p:spPr>
      </p:sp>
      <p:pic>
        <p:nvPicPr>
          <p:cNvPr id="32" name="Picture 3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endParaRPr lang="en-US" sz="8000" spc="-80" dirty="0">
              <a:solidFill>
                <a:srgbClr val="FFFFFF"/>
              </a:solidFill>
              <a:latin typeface="Graphik Regular" panose="020B0503030202060203" pitchFamily="34" charset="0"/>
            </a:endParaRPr>
          </a:p>
        </p:txBody>
      </p:sp>
      <p:sp>
        <p:nvSpPr>
          <p:cNvPr id="34" name="Text Box 33"/>
          <p:cNvSpPr txBox="1"/>
          <p:nvPr/>
        </p:nvSpPr>
        <p:spPr>
          <a:xfrm>
            <a:off x="8458200" y="2171700"/>
            <a:ext cx="7903845" cy="5889625"/>
          </a:xfrm>
          <a:prstGeom prst="rect">
            <a:avLst/>
          </a:prstGeom>
          <a:noFill/>
        </p:spPr>
        <p:txBody>
          <a:bodyPr wrap="square" rtlCol="0">
            <a:noAutofit/>
          </a:bodyPr>
          <a:p>
            <a:r>
              <a:rPr lang="en-GB" altLang="en-US" sz="4000">
                <a:ln/>
                <a:solidFill>
                  <a:schemeClr val="tx1"/>
                </a:solidFill>
                <a:effectLst>
                  <a:outerShdw blurRad="38100" dist="19050" dir="2700000" algn="tl" rotWithShape="0">
                    <a:schemeClr val="dk1">
                      <a:alpha val="40000"/>
                    </a:schemeClr>
                  </a:outerShdw>
                </a:effectLst>
              </a:rPr>
              <a:t>I have taken Myntra Dataset From Kaggle. The Dataset Containing Columns URL, Product_id, BrandName, Category, Individual_category, category_by_Gender, Description, DiscountPrice (in Rs), OriginalPrice (in Rs), DiscountOffer, SizeOption, Ratings, Reviews</a:t>
            </a:r>
            <a:endParaRPr lang="en-GB" altLang="en-US" sz="400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sp>
        <p:nvSpPr>
          <p:cNvPr id="6" name="AutoShape 6"/>
          <p:cNvSpPr/>
          <p:nvPr/>
        </p:nvSpPr>
        <p:spPr>
          <a:xfrm>
            <a:off x="0" y="-11430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7"/>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endParaRPr lang="en-US" sz="8000" spc="-80" dirty="0">
              <a:solidFill>
                <a:srgbClr val="FFFFFF"/>
              </a:solidFill>
              <a:latin typeface="Graphik Regular" panose="020B0503030202060203" pitchFamily="34" charset="0"/>
            </a:endParaRPr>
          </a:p>
        </p:txBody>
      </p:sp>
      <p:sp>
        <p:nvSpPr>
          <p:cNvPr id="22" name="Text Box 21"/>
          <p:cNvSpPr txBox="1"/>
          <p:nvPr/>
        </p:nvSpPr>
        <p:spPr>
          <a:xfrm>
            <a:off x="2438400" y="4711065"/>
            <a:ext cx="6847840" cy="4707890"/>
          </a:xfrm>
          <a:prstGeom prst="rect">
            <a:avLst/>
          </a:prstGeom>
          <a:noFill/>
        </p:spPr>
        <p:txBody>
          <a:bodyPr wrap="square" rtlCol="0">
            <a:spAutoFit/>
          </a:bodyPr>
          <a:p>
            <a:r>
              <a:rPr lang="en-US" sz="3000">
                <a:ln/>
                <a:solidFill>
                  <a:schemeClr val="tx1"/>
                </a:solidFill>
                <a:effectLst>
                  <a:outerShdw blurRad="38100" dist="19050" dir="2700000" algn="tl" rotWithShape="0">
                    <a:schemeClr val="dk1">
                      <a:alpha val="40000"/>
                    </a:schemeClr>
                  </a:outerShdw>
                </a:effectLst>
              </a:rPr>
              <a:t>Myntra, a popular e-commerce platform for fashion and lifestyle products, wants to analyze its product data to gain insights into pricing strategies, customer preferences, and product performance. The goal is to identify trends in discounting, evaluate the relationship between ratings and other factors, and understand the distribution of products across categories and brands.</a:t>
            </a:r>
            <a:endParaRPr lang="en-US" sz="300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endParaRPr lang="en-US" sz="8000" spc="-80" dirty="0">
              <a:solidFill>
                <a:srgbClr val="FFFFFF"/>
              </a:solidFill>
              <a:latin typeface="Graphik Regular" panose="020B0503030202060203" pitchFamily="34" charset="0"/>
            </a:endParaRP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Clear Sans Regular Bold" panose="020B0603030202020304"/>
              </a:rPr>
              <a:t>1</a:t>
            </a:r>
            <a:endParaRPr lang="en-US" sz="7190" spc="-640" dirty="0">
              <a:solidFill>
                <a:srgbClr val="FFFFFF"/>
              </a:solidFill>
              <a:latin typeface="Clear Sans Regular Bold" panose="020B0603030202020304"/>
            </a:endParaRP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Clear Sans Regular Bold" panose="020B0603030202020304"/>
              </a:rPr>
              <a:t>2</a:t>
            </a:r>
            <a:endParaRPr lang="en-US" sz="7190" spc="-640" dirty="0">
              <a:solidFill>
                <a:srgbClr val="FFFFFF"/>
              </a:solidFill>
              <a:latin typeface="Clear Sans Regular Bold" panose="020B0603030202020304"/>
            </a:endParaRP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Clear Sans Regular Bold" panose="020B0603030202020304"/>
              </a:rPr>
              <a:t>4</a:t>
            </a:r>
            <a:endParaRPr lang="en-US" sz="7190" spc="-640" dirty="0">
              <a:solidFill>
                <a:srgbClr val="FFFFFF"/>
              </a:solidFill>
              <a:latin typeface="Clear Sans Regular Bold" panose="020B0603030202020304"/>
            </a:endParaRP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Clear Sans Regular Bold" panose="020B0603030202020304"/>
              </a:rPr>
              <a:t>3</a:t>
            </a:r>
            <a:endParaRPr lang="en-US" sz="7190" spc="-640" dirty="0">
              <a:solidFill>
                <a:srgbClr val="FFFFFF"/>
              </a:solidFill>
              <a:latin typeface="Clear Sans Regular Bold" panose="020B0603030202020304"/>
            </a:endParaRPr>
          </a:p>
        </p:txBody>
      </p:sp>
      <p:sp>
        <p:nvSpPr>
          <p:cNvPr id="39" name="Text Box 38"/>
          <p:cNvSpPr txBox="1"/>
          <p:nvPr/>
        </p:nvSpPr>
        <p:spPr>
          <a:xfrm>
            <a:off x="4648200" y="1181100"/>
            <a:ext cx="6096000" cy="860425"/>
          </a:xfrm>
          <a:prstGeom prst="rect">
            <a:avLst/>
          </a:prstGeom>
          <a:noFill/>
        </p:spPr>
        <p:txBody>
          <a:bodyPr wrap="square" rtlCol="0">
            <a:spAutoFit/>
          </a:bodyPr>
          <a:p>
            <a:r>
              <a:rPr lang="en-GB" altLang="en-US" sz="5000">
                <a:ln w="9525" cmpd="sng">
                  <a:solidFill>
                    <a:schemeClr val="accent1"/>
                  </a:solidFill>
                  <a:prstDash val="solid"/>
                </a:ln>
                <a:solidFill>
                  <a:srgbClr val="70AD47">
                    <a:tint val="1000"/>
                  </a:srgbClr>
                </a:solidFill>
                <a:effectLst>
                  <a:glow rad="38100">
                    <a:schemeClr val="accent1">
                      <a:alpha val="40000"/>
                    </a:schemeClr>
                  </a:glow>
                </a:effectLst>
              </a:rPr>
              <a:t>Data Understanding</a:t>
            </a:r>
            <a:endParaRPr lang="en-GB" altLang="en-US" sz="500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0" name="Text Box 39"/>
          <p:cNvSpPr txBox="1"/>
          <p:nvPr>
            <p:custDataLst>
              <p:tags r:id="rId5"/>
            </p:custDataLst>
          </p:nvPr>
        </p:nvSpPr>
        <p:spPr>
          <a:xfrm>
            <a:off x="6629400" y="2781300"/>
            <a:ext cx="6096000" cy="860425"/>
          </a:xfrm>
          <a:prstGeom prst="rect">
            <a:avLst/>
          </a:prstGeom>
          <a:noFill/>
        </p:spPr>
        <p:txBody>
          <a:bodyPr wrap="square" rtlCol="0">
            <a:spAutoFit/>
          </a:bodyPr>
          <a:p>
            <a:r>
              <a:rPr lang="en-GB" altLang="en-US" sz="5000">
                <a:ln w="9525" cmpd="sng">
                  <a:solidFill>
                    <a:schemeClr val="accent1"/>
                  </a:solidFill>
                  <a:prstDash val="solid"/>
                </a:ln>
                <a:solidFill>
                  <a:srgbClr val="70AD47">
                    <a:tint val="1000"/>
                  </a:srgbClr>
                </a:solidFill>
                <a:effectLst>
                  <a:glow rad="38100">
                    <a:schemeClr val="accent1">
                      <a:alpha val="40000"/>
                    </a:schemeClr>
                  </a:glow>
                </a:effectLst>
              </a:rPr>
              <a:t>Data Cleaning</a:t>
            </a:r>
            <a:endParaRPr lang="en-GB" altLang="en-US" sz="500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2" name="Text Box 41"/>
          <p:cNvSpPr txBox="1"/>
          <p:nvPr>
            <p:custDataLst>
              <p:tags r:id="rId6"/>
            </p:custDataLst>
          </p:nvPr>
        </p:nvSpPr>
        <p:spPr>
          <a:xfrm>
            <a:off x="8686800" y="4381500"/>
            <a:ext cx="6917055" cy="860425"/>
          </a:xfrm>
          <a:prstGeom prst="rect">
            <a:avLst/>
          </a:prstGeom>
          <a:noFill/>
        </p:spPr>
        <p:txBody>
          <a:bodyPr wrap="square" rtlCol="0">
            <a:spAutoFit/>
          </a:bodyPr>
          <a:p>
            <a:r>
              <a:rPr lang="en-GB" altLang="en-US" sz="5000">
                <a:ln w="9525" cmpd="sng">
                  <a:solidFill>
                    <a:schemeClr val="accent1"/>
                  </a:solidFill>
                  <a:prstDash val="solid"/>
                </a:ln>
                <a:solidFill>
                  <a:srgbClr val="70AD47">
                    <a:tint val="1000"/>
                  </a:srgbClr>
                </a:solidFill>
                <a:effectLst>
                  <a:glow rad="38100">
                    <a:schemeClr val="accent1">
                      <a:alpha val="40000"/>
                    </a:schemeClr>
                  </a:glow>
                </a:effectLst>
              </a:rPr>
              <a:t>Exploratory Data Analysis</a:t>
            </a:r>
            <a:endParaRPr lang="en-GB" altLang="en-US" sz="500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3" name="Text Box 42"/>
          <p:cNvSpPr txBox="1"/>
          <p:nvPr>
            <p:custDataLst>
              <p:tags r:id="rId7"/>
            </p:custDataLst>
          </p:nvPr>
        </p:nvSpPr>
        <p:spPr>
          <a:xfrm>
            <a:off x="10515600" y="5981700"/>
            <a:ext cx="6096000" cy="860425"/>
          </a:xfrm>
          <a:prstGeom prst="rect">
            <a:avLst/>
          </a:prstGeom>
          <a:noFill/>
        </p:spPr>
        <p:txBody>
          <a:bodyPr wrap="square" rtlCol="0">
            <a:spAutoFit/>
          </a:bodyPr>
          <a:p>
            <a:r>
              <a:rPr lang="en-GB" altLang="en-US" sz="5000">
                <a:ln w="9525" cmpd="sng">
                  <a:solidFill>
                    <a:schemeClr val="accent1"/>
                  </a:solidFill>
                  <a:prstDash val="solid"/>
                </a:ln>
                <a:solidFill>
                  <a:srgbClr val="70AD47">
                    <a:tint val="1000"/>
                  </a:srgbClr>
                </a:solidFill>
                <a:effectLst>
                  <a:glow rad="38100">
                    <a:schemeClr val="accent1">
                      <a:alpha val="40000"/>
                    </a:schemeClr>
                  </a:glow>
                </a:effectLst>
              </a:rPr>
              <a:t>Uncover Insights</a:t>
            </a:r>
            <a:endParaRPr lang="en-GB" altLang="en-US" sz="500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endParaRPr lang="en-US" sz="8000" spc="-80" dirty="0">
              <a:solidFill>
                <a:srgbClr val="000000"/>
              </a:solidFill>
              <a:latin typeface="Graphik Regular" panose="020B0503030202060203" pitchFamily="34" charset="0"/>
            </a:endParaRPr>
          </a:p>
        </p:txBody>
      </p:sp>
      <p:pic>
        <p:nvPicPr>
          <p:cNvPr id="14" name="Picture 13"/>
          <p:cNvPicPr/>
          <p:nvPr>
            <p:custDataLst>
              <p:tags r:id="rId1"/>
            </p:custDataLst>
          </p:nvPr>
        </p:nvPicPr>
        <p:blipFill>
          <a:blip r:embed="rId2"/>
        </p:blipFill>
        <p:spPr>
          <a:xfrm>
            <a:off x="1219200" y="2976880"/>
            <a:ext cx="10528935" cy="7237095"/>
          </a:xfrm>
          <a:prstGeom prst="rect">
            <a:avLst/>
          </a:prstGeom>
        </p:spPr>
      </p:pic>
      <p:sp>
        <p:nvSpPr>
          <p:cNvPr id="15" name="Text Box 14"/>
          <p:cNvSpPr txBox="1"/>
          <p:nvPr/>
        </p:nvSpPr>
        <p:spPr>
          <a:xfrm>
            <a:off x="2009775" y="2481580"/>
            <a:ext cx="6096000" cy="475615"/>
          </a:xfrm>
          <a:prstGeom prst="rect">
            <a:avLst/>
          </a:prstGeom>
          <a:noFill/>
        </p:spPr>
        <p:txBody>
          <a:bodyPr wrap="square" rtlCol="0">
            <a:spAutoFit/>
          </a:bodyPr>
          <a:p>
            <a:pPr marL="342900" indent="-342900">
              <a:buFont typeface="Arial" panose="020B0604020202020204" pitchFamily="34" charset="0"/>
              <a:buChar char="•"/>
            </a:pPr>
            <a:r>
              <a:rPr lang="en-GB" altLang="en-US" sz="2500"/>
              <a:t>Top 5 </a:t>
            </a:r>
            <a:r>
              <a:rPr lang="en-US" sz="2500"/>
              <a:t>Highest Selling Categories</a:t>
            </a:r>
            <a:endParaRPr lang="en-US" sz="2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95400" y="952500"/>
            <a:ext cx="6217920" cy="661035"/>
          </a:xfrm>
          <a:prstGeom prst="rect">
            <a:avLst/>
          </a:prstGeom>
          <a:noFill/>
        </p:spPr>
        <p:txBody>
          <a:bodyPr wrap="square" rtlCol="0">
            <a:noAutofit/>
          </a:bodyPr>
          <a:p>
            <a:pPr marL="342900" indent="-342900">
              <a:buFont typeface="Arial" panose="020B0604020202020204" pitchFamily="34" charset="0"/>
              <a:buChar char="•"/>
            </a:pPr>
            <a:r>
              <a:rPr lang="en-GB" altLang="en-US" sz="2500"/>
              <a:t>Top 5 Highest Revenue making Categories</a:t>
            </a:r>
            <a:endParaRPr lang="en-GB" altLang="en-US" sz="2500"/>
          </a:p>
        </p:txBody>
      </p:sp>
      <p:pic>
        <p:nvPicPr>
          <p:cNvPr id="3" name="Picture 2"/>
          <p:cNvPicPr/>
          <p:nvPr>
            <p:custDataLst>
              <p:tags r:id="rId1"/>
            </p:custDataLst>
          </p:nvPr>
        </p:nvPicPr>
        <p:blipFill>
          <a:blip r:embed="rId2"/>
        </p:blipFill>
        <p:spPr>
          <a:xfrm>
            <a:off x="1517015" y="2528570"/>
            <a:ext cx="10160000" cy="75368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sp>
        <p:nvSpPr>
          <p:cNvPr id="27" name="Text Box 26"/>
          <p:cNvSpPr txBox="1"/>
          <p:nvPr/>
        </p:nvSpPr>
        <p:spPr>
          <a:xfrm>
            <a:off x="1600200" y="1104900"/>
            <a:ext cx="6374765" cy="1189990"/>
          </a:xfrm>
          <a:prstGeom prst="rect">
            <a:avLst/>
          </a:prstGeom>
          <a:noFill/>
        </p:spPr>
        <p:txBody>
          <a:bodyPr wrap="square" rtlCol="0">
            <a:noAutofit/>
          </a:bodyPr>
          <a:p>
            <a:pPr marL="342900" indent="-342900">
              <a:buFont typeface="Arial" panose="020B0604020202020204" pitchFamily="34" charset="0"/>
              <a:buChar char="•"/>
            </a:pPr>
            <a:r>
              <a:rPr lang="en-GB" altLang="en-US" sz="2500"/>
              <a:t>Category Purchasing Behaviour By gender</a:t>
            </a:r>
            <a:endParaRPr lang="en-US"/>
          </a:p>
        </p:txBody>
      </p:sp>
      <p:pic>
        <p:nvPicPr>
          <p:cNvPr id="28" name="Picture 27"/>
          <p:cNvPicPr/>
          <p:nvPr>
            <p:custDataLst>
              <p:tags r:id="rId3"/>
            </p:custDataLst>
          </p:nvPr>
        </p:nvPicPr>
        <p:blipFill>
          <a:blip r:embed="rId4"/>
        </p:blipFill>
        <p:spPr>
          <a:xfrm>
            <a:off x="1517650" y="2414270"/>
            <a:ext cx="10360025" cy="76758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pic>
        <p:nvPicPr>
          <p:cNvPr id="27" name="Picture 26"/>
          <p:cNvPicPr/>
          <p:nvPr>
            <p:custDataLst>
              <p:tags r:id="rId3"/>
            </p:custDataLst>
          </p:nvPr>
        </p:nvPicPr>
        <p:blipFill>
          <a:blip r:embed="rId4"/>
        </p:blipFill>
        <p:spPr>
          <a:xfrm>
            <a:off x="1600200" y="2247900"/>
            <a:ext cx="12279630" cy="7744460"/>
          </a:xfrm>
          <a:prstGeom prst="rect">
            <a:avLst/>
          </a:prstGeom>
        </p:spPr>
      </p:pic>
      <p:sp>
        <p:nvSpPr>
          <p:cNvPr id="28" name="Text Box 27"/>
          <p:cNvSpPr txBox="1"/>
          <p:nvPr/>
        </p:nvSpPr>
        <p:spPr>
          <a:xfrm>
            <a:off x="1911350" y="1139825"/>
            <a:ext cx="6096000" cy="860425"/>
          </a:xfrm>
          <a:prstGeom prst="rect">
            <a:avLst/>
          </a:prstGeom>
          <a:noFill/>
        </p:spPr>
        <p:txBody>
          <a:bodyPr wrap="square" rtlCol="0">
            <a:spAutoFit/>
          </a:bodyPr>
          <a:p>
            <a:pPr marL="342900" indent="-342900" algn="l">
              <a:buClrTx/>
              <a:buSzTx/>
              <a:buFont typeface="Arial" panose="020B0604020202020204" pitchFamily="34" charset="0"/>
              <a:buChar char="•"/>
            </a:pPr>
            <a:r>
              <a:rPr lang="en-GB" altLang="en-US" sz="2500"/>
              <a:t>Individual Category Purchasing Behaviour by Gender</a:t>
            </a:r>
            <a:endParaRPr lang="en-GB" altLang="en-US" sz="250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4012</Words>
  <Application>WPS Presentation</Application>
  <PresentationFormat>Custom</PresentationFormat>
  <Paragraphs>128</Paragraphs>
  <Slides>19</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Graphik Regular</vt:lpstr>
      <vt:lpstr>Yu Gothic UI</vt:lpstr>
      <vt:lpstr>Clear Sans Regular Bold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Lenovo</cp:lastModifiedBy>
  <cp:revision>10</cp:revision>
  <dcterms:created xsi:type="dcterms:W3CDTF">2006-08-16T00:00:00Z</dcterms:created>
  <dcterms:modified xsi:type="dcterms:W3CDTF">2024-07-21T13:52:24Z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6B72F8C40549478598519AFD52E7492E_13</vt:lpwstr>
  </property>
  <property fmtid="{D5CDD505-2E9C-101B-9397-08002B2CF9AE}" pid="3" name="KSOProductBuildVer">
    <vt:lpwstr>1033-12.2.0.17119</vt:lpwstr>
  </property>
</Properties>
</file>