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60" r:id="rId6"/>
    <p:sldId id="258" r:id="rId7"/>
    <p:sldId id="261" r:id="rId8"/>
    <p:sldId id="283" r:id="rId9"/>
    <p:sldId id="262" r:id="rId10"/>
    <p:sldId id="291" r:id="rId11"/>
    <p:sldId id="284" r:id="rId12"/>
    <p:sldId id="285" r:id="rId13"/>
    <p:sldId id="264" r:id="rId14"/>
    <p:sldId id="287" r:id="rId15"/>
    <p:sldId id="292" r:id="rId16"/>
    <p:sldId id="294" r:id="rId17"/>
    <p:sldId id="295" r:id="rId18"/>
    <p:sldId id="290" r:id="rId19"/>
    <p:sldId id="293" r:id="rId20"/>
    <p:sldId id="270" r:id="rId21"/>
    <p:sldId id="271" r:id="rId22"/>
    <p:sldId id="265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BEF"/>
    <a:srgbClr val="FACDE5"/>
    <a:srgbClr val="FCE3F0"/>
    <a:srgbClr val="000D4B"/>
    <a:srgbClr val="CBABA6"/>
    <a:srgbClr val="BC878E"/>
    <a:srgbClr val="BA636E"/>
    <a:srgbClr val="C31C4F"/>
    <a:srgbClr val="038497"/>
    <a:srgbClr val="094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>
        <p:scale>
          <a:sx n="62" d="100"/>
          <a:sy n="62" d="100"/>
        </p:scale>
        <p:origin x="1056" y="372"/>
      </p:cViewPr>
      <p:guideLst>
        <p:guide orient="horz" pos="23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0" d="100"/>
        <a:sy n="7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EF5DBC-8BDA-4875-AAC3-1BBAF5FF61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7"/>
          <p:cNvGrpSpPr/>
          <p:nvPr userDrawn="1"/>
        </p:nvGrpSpPr>
        <p:grpSpPr>
          <a:xfrm>
            <a:off x="0" y="0"/>
            <a:ext cx="5100638" cy="6865938"/>
            <a:chOff x="-792" y="3492500"/>
            <a:chExt cx="4344192" cy="3374070"/>
          </a:xfrm>
        </p:grpSpPr>
        <p:sp>
          <p:nvSpPr>
            <p:cNvPr id="8" name="任意多边形 8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任意多边形 9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任意多边形 10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11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74" name="组合 6"/>
          <p:cNvGrpSpPr/>
          <p:nvPr userDrawn="1"/>
        </p:nvGrpSpPr>
        <p:grpSpPr>
          <a:xfrm>
            <a:off x="0" y="3429000"/>
            <a:ext cx="3808413" cy="3436938"/>
            <a:chOff x="-792" y="3492500"/>
            <a:chExt cx="4344192" cy="3374070"/>
          </a:xfrm>
        </p:grpSpPr>
        <p:sp>
          <p:nvSpPr>
            <p:cNvPr id="8" name="任意多边形 7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98" name="组合 6"/>
          <p:cNvGrpSpPr/>
          <p:nvPr userDrawn="1"/>
        </p:nvGrpSpPr>
        <p:grpSpPr>
          <a:xfrm>
            <a:off x="0" y="0"/>
            <a:ext cx="12192000" cy="114300"/>
            <a:chOff x="-1" y="-2"/>
            <a:chExt cx="12192001" cy="177802"/>
          </a:xfrm>
        </p:grpSpPr>
        <p:sp>
          <p:nvSpPr>
            <p:cNvPr id="8" name="矩形 7"/>
            <p:cNvSpPr/>
            <p:nvPr/>
          </p:nvSpPr>
          <p:spPr>
            <a:xfrm>
              <a:off x="-1" y="-2"/>
              <a:ext cx="12192001" cy="177802"/>
            </a:xfrm>
            <a:prstGeom prst="rect">
              <a:avLst/>
            </a:prstGeom>
            <a:solidFill>
              <a:srgbClr val="BA6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流程图: 手动输入 8"/>
            <p:cNvSpPr/>
            <p:nvPr/>
          </p:nvSpPr>
          <p:spPr>
            <a:xfrm rot="16200000" flipV="1">
              <a:off x="406400" y="-406402"/>
              <a:ext cx="177799" cy="990601"/>
            </a:xfrm>
            <a:prstGeom prst="flowChartManualInput">
              <a:avLst/>
            </a:pr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1" Type="http://schemas.openxmlformats.org/officeDocument/2006/relationships/slideLayout" Target="../slideLayouts/slideLayout6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jpeg"/><Relationship Id="rId3" Type="http://schemas.openxmlformats.org/officeDocument/2006/relationships/tags" Target="../tags/tag32.xml"/><Relationship Id="rId2" Type="http://schemas.openxmlformats.org/officeDocument/2006/relationships/image" Target="../media/image12.jpeg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2525" y="227965"/>
            <a:ext cx="6940550" cy="28625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BA636E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OYO Hotel Booking Analytics</a:t>
            </a:r>
            <a:br>
              <a:rPr kumimoji="0" lang="en-GB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BA636E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</a:br>
            <a:r>
              <a:rPr kumimoji="0" lang="en-GB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BA636E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    </a:t>
            </a: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REPORT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62525" y="33502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400"/>
              <a:t>Date: July </a:t>
            </a:r>
            <a:r>
              <a:rPr lang="en-GB" altLang="en-US" sz="2400"/>
              <a:t>5</a:t>
            </a:r>
            <a:r>
              <a:rPr lang="en-US" sz="2400"/>
              <a:t>, 2024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4962525" y="423418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Author: </a:t>
            </a:r>
            <a:r>
              <a:rPr lang="en-GB" altLang="en-US" sz="2400"/>
              <a:t>Paras</a:t>
            </a:r>
            <a:endParaRPr lang="en-GB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GB" altLang="en-US" cap="all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Revenue Analysis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</p:blipFill>
        <p:spPr>
          <a:xfrm>
            <a:off x="2900680" y="1417955"/>
            <a:ext cx="5606415" cy="54400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3225" y="1651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800"/>
              <a:t>Total Revenue Per Mont</a:t>
            </a:r>
            <a:r>
              <a:rPr lang="en-GB" altLang="en-US"/>
              <a:t>h</a:t>
            </a: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</p:blipFill>
        <p:spPr>
          <a:xfrm>
            <a:off x="1390650" y="752158"/>
            <a:ext cx="9410700" cy="61055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07110" y="260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Average Revenue Per City</a:t>
            </a: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328978" y="1363663"/>
            <a:ext cx="18097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Hyderabad</a:t>
            </a:r>
            <a:endParaRPr kumimoji="0" lang="en-GB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25585" y="2045970"/>
            <a:ext cx="18097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Pune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39045" y="3442970"/>
            <a:ext cx="18097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Mumbai</a:t>
            </a:r>
            <a:endParaRPr kumimoji="0" lang="en-GB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grpSp>
        <p:nvGrpSpPr>
          <p:cNvPr id="25609" name="组合 10"/>
          <p:cNvGrpSpPr/>
          <p:nvPr/>
        </p:nvGrpSpPr>
        <p:grpSpPr>
          <a:xfrm>
            <a:off x="6621145" y="1417638"/>
            <a:ext cx="1585913" cy="338137"/>
            <a:chOff x="6705600" y="1851282"/>
            <a:chExt cx="1586470" cy="338554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6705600" y="1851282"/>
              <a:ext cx="166255" cy="338554"/>
            </a:xfrm>
            <a:prstGeom prst="line">
              <a:avLst/>
            </a:prstGeom>
            <a:ln>
              <a:solidFill>
                <a:srgbClr val="0384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871855" y="1851282"/>
              <a:ext cx="1420215" cy="0"/>
            </a:xfrm>
            <a:prstGeom prst="line">
              <a:avLst/>
            </a:prstGeom>
            <a:ln>
              <a:solidFill>
                <a:srgbClr val="0384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621473" y="1838643"/>
            <a:ext cx="1811338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Gurgaon</a:t>
            </a:r>
            <a:endParaRPr kumimoji="0" lang="en-GB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06880" y="6359843"/>
            <a:ext cx="1811338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Bangalore</a:t>
            </a:r>
            <a:endParaRPr kumimoji="0" lang="en-GB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39045" y="5312728"/>
            <a:ext cx="18097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Delhi</a:t>
            </a:r>
            <a:endParaRPr kumimoji="0" lang="en-GB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rcRect l="7126" t="3436" r="6334" b="6993"/>
        </p:blipFill>
        <p:spPr>
          <a:xfrm>
            <a:off x="3764915" y="2045335"/>
            <a:ext cx="4789170" cy="4700905"/>
          </a:xfrm>
          <a:prstGeom prst="roundRect">
            <a:avLst/>
          </a:prstGeom>
        </p:spPr>
      </p:pic>
      <p:sp>
        <p:nvSpPr>
          <p:cNvPr id="15" name="椭圆 31"/>
          <p:cNvSpPr/>
          <p:nvPr>
            <p:custDataLst>
              <p:tags r:id="rId2"/>
            </p:custDataLst>
          </p:nvPr>
        </p:nvSpPr>
        <p:spPr>
          <a:xfrm>
            <a:off x="4204970" y="2513965"/>
            <a:ext cx="123825" cy="123825"/>
          </a:xfrm>
          <a:prstGeom prst="ellipse">
            <a:avLst/>
          </a:prstGeom>
          <a:solidFill>
            <a:srgbClr val="C31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34"/>
          <p:cNvSpPr/>
          <p:nvPr>
            <p:custDataLst>
              <p:tags r:id="rId3"/>
            </p:custDataLst>
          </p:nvPr>
        </p:nvSpPr>
        <p:spPr>
          <a:xfrm>
            <a:off x="4028758" y="5988685"/>
            <a:ext cx="125413" cy="123825"/>
          </a:xfrm>
          <a:prstGeom prst="ellipse">
            <a:avLst/>
          </a:prstGeom>
          <a:solidFill>
            <a:srgbClr val="CBA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30"/>
          <p:cNvSpPr/>
          <p:nvPr>
            <p:custDataLst>
              <p:tags r:id="rId4"/>
            </p:custDataLst>
          </p:nvPr>
        </p:nvSpPr>
        <p:spPr>
          <a:xfrm>
            <a:off x="8083550" y="6143308"/>
            <a:ext cx="123825" cy="1254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1"/>
          <p:cNvSpPr/>
          <p:nvPr>
            <p:custDataLst>
              <p:tags r:id="rId5"/>
            </p:custDataLst>
          </p:nvPr>
        </p:nvSpPr>
        <p:spPr>
          <a:xfrm>
            <a:off x="8622030" y="3581400"/>
            <a:ext cx="123825" cy="123825"/>
          </a:xfrm>
          <a:prstGeom prst="ellipse">
            <a:avLst/>
          </a:prstGeom>
          <a:solidFill>
            <a:srgbClr val="FA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椭圆 32"/>
          <p:cNvSpPr/>
          <p:nvPr>
            <p:custDataLst>
              <p:tags r:id="rId6"/>
            </p:custDataLst>
          </p:nvPr>
        </p:nvSpPr>
        <p:spPr>
          <a:xfrm>
            <a:off x="6513830" y="1838960"/>
            <a:ext cx="125413" cy="1238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椭圆 30"/>
          <p:cNvSpPr/>
          <p:nvPr>
            <p:custDataLst>
              <p:tags r:id="rId7"/>
            </p:custDataLst>
          </p:nvPr>
        </p:nvSpPr>
        <p:spPr>
          <a:xfrm>
            <a:off x="7577455" y="2165033"/>
            <a:ext cx="123825" cy="125413"/>
          </a:xfrm>
          <a:prstGeom prst="ellipse">
            <a:avLst/>
          </a:prstGeom>
          <a:solidFill>
            <a:srgbClr val="EE8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" name="组合 27"/>
          <p:cNvGrpSpPr/>
          <p:nvPr/>
        </p:nvGrpSpPr>
        <p:grpSpPr>
          <a:xfrm flipH="1">
            <a:off x="2875280" y="6197283"/>
            <a:ext cx="1154113" cy="339725"/>
            <a:chOff x="7271341" y="5643089"/>
            <a:chExt cx="1153452" cy="338554"/>
          </a:xfrm>
        </p:grpSpPr>
        <p:cxnSp>
          <p:nvCxnSpPr>
            <p:cNvPr id="41" name="直接连接符 28"/>
            <p:cNvCxnSpPr/>
            <p:nvPr>
              <p:custDataLst>
                <p:tags r:id="rId8"/>
              </p:custDataLst>
            </p:nvPr>
          </p:nvCxnSpPr>
          <p:spPr>
            <a:xfrm>
              <a:off x="7271341" y="5643089"/>
              <a:ext cx="166255" cy="338554"/>
            </a:xfrm>
            <a:prstGeom prst="line">
              <a:avLst/>
            </a:prstGeom>
            <a:ln>
              <a:solidFill>
                <a:srgbClr val="BC87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29"/>
            <p:cNvCxnSpPr/>
            <p:nvPr>
              <p:custDataLst>
                <p:tags r:id="rId9"/>
              </p:custDataLst>
            </p:nvPr>
          </p:nvCxnSpPr>
          <p:spPr>
            <a:xfrm>
              <a:off x="7437596" y="5981643"/>
              <a:ext cx="987197" cy="0"/>
            </a:xfrm>
            <a:prstGeom prst="line">
              <a:avLst/>
            </a:prstGeom>
            <a:ln>
              <a:solidFill>
                <a:srgbClr val="BC87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13"/>
          <p:cNvCxnSpPr/>
          <p:nvPr>
            <p:custDataLst>
              <p:tags r:id="rId10"/>
            </p:custDataLst>
          </p:nvPr>
        </p:nvCxnSpPr>
        <p:spPr>
          <a:xfrm flipV="1">
            <a:off x="7871778" y="2182813"/>
            <a:ext cx="1253490" cy="10160"/>
          </a:xfrm>
          <a:prstGeom prst="line">
            <a:avLst/>
          </a:prstGeom>
          <a:ln>
            <a:solidFill>
              <a:srgbClr val="C31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13"/>
          <p:cNvCxnSpPr/>
          <p:nvPr>
            <p:custDataLst>
              <p:tags r:id="rId11"/>
            </p:custDataLst>
          </p:nvPr>
        </p:nvCxnSpPr>
        <p:spPr>
          <a:xfrm flipV="1">
            <a:off x="8885238" y="3605848"/>
            <a:ext cx="1253490" cy="10160"/>
          </a:xfrm>
          <a:prstGeom prst="line">
            <a:avLst/>
          </a:prstGeom>
          <a:ln>
            <a:solidFill>
              <a:srgbClr val="C31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24"/>
          <p:cNvGrpSpPr/>
          <p:nvPr/>
        </p:nvGrpSpPr>
        <p:grpSpPr>
          <a:xfrm flipH="1">
            <a:off x="2566353" y="2045335"/>
            <a:ext cx="1587500" cy="338138"/>
            <a:chOff x="6705600" y="1851282"/>
            <a:chExt cx="1586470" cy="338554"/>
          </a:xfrm>
        </p:grpSpPr>
        <p:cxnSp>
          <p:nvCxnSpPr>
            <p:cNvPr id="49" name="直接连接符 25"/>
            <p:cNvCxnSpPr/>
            <p:nvPr>
              <p:custDataLst>
                <p:tags r:id="rId12"/>
              </p:custDataLst>
            </p:nvPr>
          </p:nvCxnSpPr>
          <p:spPr>
            <a:xfrm flipV="1">
              <a:off x="6705600" y="1851282"/>
              <a:ext cx="166255" cy="338554"/>
            </a:xfrm>
            <a:prstGeom prst="line">
              <a:avLst/>
            </a:prstGeom>
            <a:ln>
              <a:solidFill>
                <a:srgbClr val="000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26"/>
            <p:cNvCxnSpPr/>
            <p:nvPr>
              <p:custDataLst>
                <p:tags r:id="rId13"/>
              </p:custDataLst>
            </p:nvPr>
          </p:nvCxnSpPr>
          <p:spPr>
            <a:xfrm>
              <a:off x="6871855" y="1851282"/>
              <a:ext cx="1420215" cy="0"/>
            </a:xfrm>
            <a:prstGeom prst="line">
              <a:avLst/>
            </a:prstGeom>
            <a:ln>
              <a:solidFill>
                <a:srgbClr val="000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10"/>
          <p:cNvGrpSpPr/>
          <p:nvPr/>
        </p:nvGrpSpPr>
        <p:grpSpPr>
          <a:xfrm flipH="1" flipV="1">
            <a:off x="8329295" y="5835015"/>
            <a:ext cx="1892935" cy="362585"/>
            <a:chOff x="6705600" y="1851282"/>
            <a:chExt cx="1586470" cy="338554"/>
          </a:xfrm>
        </p:grpSpPr>
        <p:cxnSp>
          <p:nvCxnSpPr>
            <p:cNvPr id="55" name="直接连接符 11"/>
            <p:cNvCxnSpPr/>
            <p:nvPr>
              <p:custDataLst>
                <p:tags r:id="rId14"/>
              </p:custDataLst>
            </p:nvPr>
          </p:nvCxnSpPr>
          <p:spPr>
            <a:xfrm flipV="1">
              <a:off x="6705600" y="1851282"/>
              <a:ext cx="166255" cy="338554"/>
            </a:xfrm>
            <a:prstGeom prst="line">
              <a:avLst/>
            </a:prstGeom>
            <a:ln>
              <a:solidFill>
                <a:srgbClr val="0384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12"/>
            <p:cNvCxnSpPr/>
            <p:nvPr>
              <p:custDataLst>
                <p:tags r:id="rId15"/>
              </p:custDataLst>
            </p:nvPr>
          </p:nvCxnSpPr>
          <p:spPr>
            <a:xfrm>
              <a:off x="6871855" y="1851282"/>
              <a:ext cx="1420215" cy="0"/>
            </a:xfrm>
            <a:prstGeom prst="line">
              <a:avLst/>
            </a:prstGeom>
            <a:ln>
              <a:solidFill>
                <a:srgbClr val="0384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63"/>
          <p:cNvSpPr txBox="1"/>
          <p:nvPr/>
        </p:nvSpPr>
        <p:spPr>
          <a:xfrm>
            <a:off x="4933315" y="3248025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25 %</a:t>
            </a:r>
            <a:endParaRPr lang="en-GB" altLang="en-US"/>
          </a:p>
        </p:txBody>
      </p:sp>
      <p:sp>
        <p:nvSpPr>
          <p:cNvPr id="65" name="Text Box 64"/>
          <p:cNvSpPr txBox="1"/>
          <p:nvPr>
            <p:custDataLst>
              <p:tags r:id="rId16"/>
            </p:custDataLst>
          </p:nvPr>
        </p:nvSpPr>
        <p:spPr>
          <a:xfrm>
            <a:off x="4933315" y="5281930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25 %</a:t>
            </a:r>
            <a:endParaRPr lang="en-GB" altLang="en-US"/>
          </a:p>
        </p:txBody>
      </p:sp>
      <p:sp>
        <p:nvSpPr>
          <p:cNvPr id="66" name="Text Box 65"/>
          <p:cNvSpPr txBox="1"/>
          <p:nvPr>
            <p:custDataLst>
              <p:tags r:id="rId17"/>
            </p:custDataLst>
          </p:nvPr>
        </p:nvSpPr>
        <p:spPr>
          <a:xfrm>
            <a:off x="6513830" y="5281930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24 %</a:t>
            </a:r>
            <a:endParaRPr lang="en-GB" altLang="en-US"/>
          </a:p>
        </p:txBody>
      </p:sp>
      <p:sp>
        <p:nvSpPr>
          <p:cNvPr id="67" name="Text Box 66"/>
          <p:cNvSpPr txBox="1"/>
          <p:nvPr>
            <p:custDataLst>
              <p:tags r:id="rId18"/>
            </p:custDataLst>
          </p:nvPr>
        </p:nvSpPr>
        <p:spPr>
          <a:xfrm>
            <a:off x="7225665" y="3705225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14 %</a:t>
            </a:r>
            <a:endParaRPr lang="en-GB" altLang="en-US"/>
          </a:p>
        </p:txBody>
      </p:sp>
      <p:sp>
        <p:nvSpPr>
          <p:cNvPr id="68" name="Text Box 67"/>
          <p:cNvSpPr txBox="1"/>
          <p:nvPr>
            <p:custDataLst>
              <p:tags r:id="rId19"/>
            </p:custDataLst>
          </p:nvPr>
        </p:nvSpPr>
        <p:spPr>
          <a:xfrm>
            <a:off x="6750050" y="2879725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7 %</a:t>
            </a:r>
            <a:endParaRPr lang="en-GB" altLang="en-US"/>
          </a:p>
        </p:txBody>
      </p:sp>
      <p:sp>
        <p:nvSpPr>
          <p:cNvPr id="69" name="Text Box 68"/>
          <p:cNvSpPr txBox="1"/>
          <p:nvPr>
            <p:custDataLst>
              <p:tags r:id="rId20"/>
            </p:custDataLst>
          </p:nvPr>
        </p:nvSpPr>
        <p:spPr>
          <a:xfrm>
            <a:off x="6125845" y="2637790"/>
            <a:ext cx="624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5 %</a:t>
            </a:r>
            <a:endParaRPr lang="en-GB" altLang="en-US"/>
          </a:p>
        </p:txBody>
      </p:sp>
      <p:sp>
        <p:nvSpPr>
          <p:cNvPr id="70" name="Text Box 69"/>
          <p:cNvSpPr txBox="1"/>
          <p:nvPr/>
        </p:nvSpPr>
        <p:spPr>
          <a:xfrm>
            <a:off x="74295" y="395605"/>
            <a:ext cx="112185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4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Revenue Percentage Among Top 6 Cities</a:t>
            </a:r>
            <a:endParaRPr lang="en-GB" altLang="en-US" sz="4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rcRect t="2814"/>
        </p:blipFill>
        <p:spPr>
          <a:xfrm>
            <a:off x="400050" y="674370"/>
            <a:ext cx="10681335" cy="61836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61745" y="175895"/>
            <a:ext cx="6015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Top 5 Revenue Making Cities Per Top 5 revenue making cities </a:t>
            </a:r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863"/>
            <a:ext cx="10972800" cy="1143000"/>
          </a:xfrm>
        </p:spPr>
        <p:txBody>
          <a:bodyPr/>
          <a:p>
            <a:pPr algn="l"/>
            <a:r>
              <a:rPr lang="en-GB" altLang="en-US"/>
              <a:t>Hotel Performance</a:t>
            </a:r>
            <a:endParaRPr lang="en-GB" altLang="en-US"/>
          </a:p>
        </p:txBody>
      </p:sp>
      <p:pic>
        <p:nvPicPr>
          <p:cNvPr id="7" name="Picture 6"/>
          <p:cNvPicPr/>
          <p:nvPr/>
        </p:nvPicPr>
        <p:blipFill>
          <a:blip r:embed="rId1"/>
        </p:blipFill>
        <p:spPr>
          <a:xfrm>
            <a:off x="519430" y="1499235"/>
            <a:ext cx="9850755" cy="53587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9600" y="1130935"/>
            <a:ext cx="445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Top 5 Visiting  Hotels Per Top 5 Visiting Cities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413"/>
            <a:ext cx="10972800" cy="1143000"/>
          </a:xfrm>
        </p:spPr>
        <p:txBody>
          <a:bodyPr/>
          <a:p>
            <a:pPr algn="l"/>
            <a:r>
              <a:rPr lang="en-GB" altLang="en-US"/>
              <a:t>Customer Behaviour</a:t>
            </a:r>
            <a:endParaRPr lang="en-GB" altLang="en-US"/>
          </a:p>
        </p:txBody>
      </p:sp>
      <p:pic>
        <p:nvPicPr>
          <p:cNvPr id="4" name="Picture 3"/>
          <p:cNvPicPr/>
          <p:nvPr>
            <p:custDataLst>
              <p:tags r:id="rId1"/>
            </p:custDataLst>
          </p:nvPr>
        </p:nvPicPr>
        <p:blipFill>
          <a:blip r:embed="rId2"/>
          <a:srcRect t="6978"/>
        </p:blipFill>
        <p:spPr>
          <a:xfrm>
            <a:off x="0" y="2181860"/>
            <a:ext cx="5657850" cy="4554220"/>
          </a:xfrm>
          <a:prstGeom prst="rect">
            <a:avLst/>
          </a:prstGeom>
        </p:spPr>
      </p:pic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>
            <a:off x="609600" y="1370330"/>
            <a:ext cx="4211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Returning Customer vs New Customer</a:t>
            </a:r>
            <a:endParaRPr lang="en-GB" altLang="en-US"/>
          </a:p>
        </p:txBody>
      </p:sp>
      <p:pic>
        <p:nvPicPr>
          <p:cNvPr id="6" name="Picture 5"/>
          <p:cNvPicPr/>
          <p:nvPr/>
        </p:nvPicPr>
        <p:blipFill>
          <a:blip r:embed="rId4"/>
        </p:blipFill>
        <p:spPr>
          <a:xfrm>
            <a:off x="6096000" y="2858135"/>
            <a:ext cx="5181600" cy="26479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313940" y="3657600"/>
            <a:ext cx="4137660" cy="48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1400"/>
              <a:t>%</a:t>
            </a:r>
            <a:endParaRPr lang="en-GB" alt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3872865" y="4728845"/>
            <a:ext cx="4064635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1400">
                <a:solidFill>
                  <a:schemeClr val="tx1"/>
                </a:solidFill>
              </a:rPr>
              <a:t>%</a:t>
            </a:r>
            <a:endParaRPr lang="en-GB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</p:blipFill>
        <p:spPr>
          <a:xfrm>
            <a:off x="2049145" y="1958975"/>
            <a:ext cx="8094345" cy="2940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46835" y="483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Customer Segmentation</a:t>
            </a:r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Discount and Booking Analysis</a:t>
            </a:r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rcRect t="5580"/>
        </p:blipFill>
        <p:spPr>
          <a:xfrm>
            <a:off x="1242060" y="1704340"/>
            <a:ext cx="5495925" cy="48463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</p:blipFill>
        <p:spPr>
          <a:xfrm>
            <a:off x="7940675" y="1864995"/>
            <a:ext cx="2708910" cy="1564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025"/>
            <a:ext cx="10972800" cy="887730"/>
          </a:xfrm>
        </p:spPr>
        <p:txBody>
          <a:bodyPr/>
          <a:p>
            <a:pPr algn="l"/>
            <a:r>
              <a:rPr lang="en-GB" altLang="en-US"/>
              <a:t>Cancellation Analysis</a:t>
            </a:r>
            <a:endParaRPr lang="en-GB" alt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4583" t="25563" r="19184" b="11350"/>
          <a:stretch>
            <a:fillRect/>
          </a:stretch>
        </p:blipFill>
        <p:spPr>
          <a:xfrm>
            <a:off x="546735" y="1666240"/>
            <a:ext cx="8227060" cy="51917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36320" y="1297940"/>
            <a:ext cx="499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Highest Cancellation Rate of Hotels Per City</a:t>
            </a:r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Findings</a:t>
            </a:r>
            <a:endParaRPr kumimoji="0" lang="en-GB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9790" y="1593215"/>
            <a:ext cx="363538" cy="363538"/>
          </a:xfrm>
          <a:prstGeom prst="ellipse">
            <a:avLst/>
          </a:prstGeom>
          <a:solidFill>
            <a:srgbClr val="C31C4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61378" y="3590925"/>
            <a:ext cx="361950" cy="363538"/>
          </a:xfrm>
          <a:prstGeom prst="ellipse">
            <a:avLst/>
          </a:prstGeom>
          <a:solidFill>
            <a:srgbClr val="03849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4075" y="2259013"/>
            <a:ext cx="363538" cy="363538"/>
          </a:xfrm>
          <a:prstGeom prst="ellipse">
            <a:avLst/>
          </a:prstGeom>
          <a:solidFill>
            <a:srgbClr val="BA63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61695" y="4257040"/>
            <a:ext cx="363538" cy="363538"/>
          </a:xfrm>
          <a:prstGeom prst="ellipse">
            <a:avLst/>
          </a:prstGeom>
          <a:solidFill>
            <a:srgbClr val="CBABA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59790" y="2924810"/>
            <a:ext cx="363538" cy="363538"/>
          </a:xfrm>
          <a:prstGeom prst="ellipse">
            <a:avLst/>
          </a:prstGeom>
          <a:solidFill>
            <a:srgbClr val="09448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06220" y="1588770"/>
            <a:ext cx="581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Highest Booking and Highest Revenue Generated in January.</a:t>
            </a:r>
            <a:endParaRPr lang="en-GB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1506220" y="2244725"/>
            <a:ext cx="732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Hotel ID 33,162,417,315,13,653,346,207,86 and 77 has the Highest Visitings.</a:t>
            </a:r>
            <a:endParaRPr lang="en-GB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1506220" y="2900680"/>
            <a:ext cx="576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Highest Average Revenue Generated City is Mumbai.</a:t>
            </a:r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1506220" y="3556635"/>
            <a:ext cx="845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ym typeface="+mn-ea"/>
              </a:rPr>
              <a:t>Top 5 Highest Revenue making cities are Gurgaon, Bangalore, Delhi, Mumbai &amp; Pune.  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559560" y="4212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Highest Customer’s Stay Duration is 1 Day.</a:t>
            </a:r>
            <a:endParaRPr lang="en-GB" altLang="en-US"/>
          </a:p>
        </p:txBody>
      </p:sp>
      <p:sp>
        <p:nvSpPr>
          <p:cNvPr id="29" name="椭圆 6"/>
          <p:cNvSpPr/>
          <p:nvPr>
            <p:custDataLst>
              <p:tags r:id="rId1"/>
            </p:custDataLst>
          </p:nvPr>
        </p:nvSpPr>
        <p:spPr>
          <a:xfrm>
            <a:off x="863283" y="4923155"/>
            <a:ext cx="361950" cy="3635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6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59560" y="4868545"/>
            <a:ext cx="774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Discount Allowed b/w 20-30 % has counted Highest no. of Bookings. </a:t>
            </a:r>
            <a:endParaRPr lang="en-GB" altLang="en-US"/>
          </a:p>
        </p:txBody>
      </p:sp>
      <p:sp>
        <p:nvSpPr>
          <p:cNvPr id="31" name="椭圆 6"/>
          <p:cNvSpPr/>
          <p:nvPr>
            <p:custDataLst>
              <p:tags r:id="rId2"/>
            </p:custDataLst>
          </p:nvPr>
        </p:nvSpPr>
        <p:spPr>
          <a:xfrm>
            <a:off x="863283" y="5589270"/>
            <a:ext cx="361950" cy="3635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7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559560" y="5524500"/>
            <a:ext cx="514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Ratio of Returning and New Customer is 31:69. </a:t>
            </a:r>
            <a:endParaRPr lang="en-GB" altLang="en-US"/>
          </a:p>
        </p:txBody>
      </p:sp>
      <p:sp>
        <p:nvSpPr>
          <p:cNvPr id="33" name="椭圆 6"/>
          <p:cNvSpPr/>
          <p:nvPr>
            <p:custDataLst>
              <p:tags r:id="rId3"/>
            </p:custDataLst>
          </p:nvPr>
        </p:nvSpPr>
        <p:spPr>
          <a:xfrm>
            <a:off x="863283" y="6255385"/>
            <a:ext cx="361950" cy="3635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8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559560" y="6223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32.87 % Is an Overall Cancellation Rate.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545705" cy="10960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Contents</a:t>
            </a:r>
            <a:endParaRPr kumimoji="0" lang="en-GB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14515" y="2035175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Analysis</a:t>
            </a: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 &amp; Findings</a:t>
            </a:r>
            <a:endParaRPr lang="en-GB" altLang="en-US" sz="1800">
              <a:solidFill>
                <a:schemeClr val="accent4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5" name="Rounded Rectangle 4"/>
          <p:cNvSpPr/>
          <p:nvPr>
            <p:custDataLst>
              <p:tags r:id="rId1"/>
            </p:custDataLst>
          </p:nvPr>
        </p:nvSpPr>
        <p:spPr>
          <a:xfrm>
            <a:off x="6914515" y="2640330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I</a:t>
            </a: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mportant Factors</a:t>
            </a:r>
            <a:endParaRPr lang="en-GB" altLang="en-US" sz="1800">
              <a:solidFill>
                <a:schemeClr val="accent4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6" name="Rounded Rectangle 5"/>
          <p:cNvSpPr/>
          <p:nvPr>
            <p:custDataLst>
              <p:tags r:id="rId2"/>
            </p:custDataLst>
          </p:nvPr>
        </p:nvSpPr>
        <p:spPr>
          <a:xfrm>
            <a:off x="6914515" y="5060950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Customer </a:t>
            </a: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Behaviour</a:t>
            </a:r>
            <a:endParaRPr lang="en-GB" altLang="en-US" sz="1800">
              <a:solidFill>
                <a:schemeClr val="accent4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7" name="Rounded Rectangle 6"/>
          <p:cNvSpPr/>
          <p:nvPr>
            <p:custDataLst>
              <p:tags r:id="rId3"/>
            </p:custDataLst>
          </p:nvPr>
        </p:nvSpPr>
        <p:spPr>
          <a:xfrm>
            <a:off x="6914515" y="3245485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B</a:t>
            </a: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ooking Trends</a:t>
            </a:r>
            <a:endParaRPr lang="en-GB" altLang="en-US" sz="1800">
              <a:solidFill>
                <a:schemeClr val="accent4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8" name="Rounded Rectangle 7"/>
          <p:cNvSpPr/>
          <p:nvPr>
            <p:custDataLst>
              <p:tags r:id="rId4"/>
            </p:custDataLst>
          </p:nvPr>
        </p:nvSpPr>
        <p:spPr>
          <a:xfrm>
            <a:off x="6914515" y="3850640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R</a:t>
            </a: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e</a:t>
            </a: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v</a:t>
            </a: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enue Analysis</a:t>
            </a:r>
            <a:endParaRPr lang="en-GB" altLang="en-US" sz="1800">
              <a:solidFill>
                <a:schemeClr val="accent4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Rounded Rectangle 8"/>
          <p:cNvSpPr/>
          <p:nvPr>
            <p:custDataLst>
              <p:tags r:id="rId5"/>
            </p:custDataLst>
          </p:nvPr>
        </p:nvSpPr>
        <p:spPr>
          <a:xfrm>
            <a:off x="6914515" y="5666105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Discount Analysis</a:t>
            </a:r>
            <a:endParaRPr lang="en-GB" altLang="en-US" sz="1800">
              <a:solidFill>
                <a:schemeClr val="accent4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2" name="Rounded Rectangle 11"/>
          <p:cNvSpPr/>
          <p:nvPr>
            <p:custDataLst>
              <p:tags r:id="rId6"/>
            </p:custDataLst>
          </p:nvPr>
        </p:nvSpPr>
        <p:spPr>
          <a:xfrm>
            <a:off x="6914515" y="1430020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O</a:t>
            </a: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bjectives</a:t>
            </a:r>
            <a:endParaRPr lang="en-GB" altLang="en-US" sz="1800">
              <a:solidFill>
                <a:schemeClr val="accent4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3" name="Rounded Rectangle 12"/>
          <p:cNvSpPr/>
          <p:nvPr>
            <p:custDataLst>
              <p:tags r:id="rId7"/>
            </p:custDataLst>
          </p:nvPr>
        </p:nvSpPr>
        <p:spPr>
          <a:xfrm>
            <a:off x="6914515" y="824865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olidFill>
                  <a:schemeClr val="accent4">
                    <a:lumMod val="65000"/>
                    <a:lumOff val="35000"/>
                  </a:schemeClr>
                </a:solidFill>
              </a:rPr>
              <a:t>Case Study &amp; Findings</a:t>
            </a:r>
            <a:endParaRPr lang="en-GB" altLang="en-US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4"/>
          <p:cNvSpPr/>
          <p:nvPr>
            <p:custDataLst>
              <p:tags r:id="rId8"/>
            </p:custDataLst>
          </p:nvPr>
        </p:nvSpPr>
        <p:spPr>
          <a:xfrm>
            <a:off x="6914515" y="4455795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H</a:t>
            </a: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otel Performance</a:t>
            </a:r>
            <a:endParaRPr lang="en-GB" altLang="en-US" sz="1800">
              <a:solidFill>
                <a:schemeClr val="accent4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>
            <p:custDataLst>
              <p:tags r:id="rId9"/>
            </p:custDataLst>
          </p:nvPr>
        </p:nvSpPr>
        <p:spPr>
          <a:xfrm>
            <a:off x="6914515" y="6271260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GB" altLang="en-US" sz="1800">
                <a:solidFill>
                  <a:schemeClr val="accent4">
                    <a:lumMod val="65000"/>
                    <a:lumOff val="35000"/>
                  </a:schemeClr>
                </a:solidFill>
                <a:sym typeface="+mn-ea"/>
              </a:rPr>
              <a:t>Cancellation Analysis</a:t>
            </a:r>
            <a:endParaRPr lang="en-GB" altLang="en-US" sz="1800">
              <a:solidFill>
                <a:schemeClr val="accent4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7" name="Rounded Rectangle 16"/>
          <p:cNvSpPr/>
          <p:nvPr>
            <p:custDataLst>
              <p:tags r:id="rId10"/>
            </p:custDataLst>
          </p:nvPr>
        </p:nvSpPr>
        <p:spPr>
          <a:xfrm>
            <a:off x="6914515" y="219710"/>
            <a:ext cx="3642995" cy="494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olidFill>
                  <a:schemeClr val="accent4">
                    <a:lumMod val="65000"/>
                    <a:lumOff val="35000"/>
                  </a:schemeClr>
                </a:solidFill>
              </a:rPr>
              <a:t>Methadology</a:t>
            </a:r>
            <a:endParaRPr lang="en-GB" altLang="en-US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Suggestions</a:t>
            </a:r>
            <a:endParaRPr kumimoji="0" lang="en-GB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5673725"/>
            <a:ext cx="2228850" cy="0"/>
          </a:xfrm>
          <a:prstGeom prst="line">
            <a:avLst/>
          </a:prstGeom>
          <a:ln w="19050">
            <a:solidFill>
              <a:srgbClr val="03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228850" y="4989513"/>
            <a:ext cx="2349500" cy="684213"/>
          </a:xfrm>
          <a:prstGeom prst="line">
            <a:avLst/>
          </a:prstGeom>
          <a:ln w="19050">
            <a:solidFill>
              <a:srgbClr val="03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8350" y="3236913"/>
            <a:ext cx="1633538" cy="1752600"/>
          </a:xfrm>
          <a:prstGeom prst="line">
            <a:avLst/>
          </a:prstGeom>
          <a:ln w="19050">
            <a:solidFill>
              <a:srgbClr val="03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6211888" y="2681288"/>
            <a:ext cx="2555875" cy="555625"/>
          </a:xfrm>
          <a:prstGeom prst="line">
            <a:avLst/>
          </a:prstGeom>
          <a:ln w="19050">
            <a:solidFill>
              <a:srgbClr val="03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767763" y="1077913"/>
            <a:ext cx="3424238" cy="1603375"/>
          </a:xfrm>
          <a:prstGeom prst="line">
            <a:avLst/>
          </a:prstGeom>
          <a:ln w="19050">
            <a:solidFill>
              <a:srgbClr val="03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>
            <a:spLocks noChangeAspect="1"/>
          </p:cNvSpPr>
          <p:nvPr/>
        </p:nvSpPr>
        <p:spPr>
          <a:xfrm>
            <a:off x="2111375" y="5557838"/>
            <a:ext cx="233363" cy="233363"/>
          </a:xfrm>
          <a:prstGeom prst="ellipse">
            <a:avLst/>
          </a:prstGeom>
          <a:solidFill>
            <a:srgbClr val="CBA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460875" y="4856163"/>
            <a:ext cx="234950" cy="233363"/>
          </a:xfrm>
          <a:prstGeom prst="ellipse">
            <a:avLst/>
          </a:prstGeom>
          <a:solidFill>
            <a:srgbClr val="BC8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6111875" y="3127375"/>
            <a:ext cx="233363" cy="233363"/>
          </a:xfrm>
          <a:prstGeom prst="ellipse">
            <a:avLst/>
          </a:prstGeom>
          <a:solidFill>
            <a:srgbClr val="BA6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9109075" y="2325688"/>
            <a:ext cx="233363" cy="234950"/>
          </a:xfrm>
          <a:prstGeom prst="ellipse">
            <a:avLst/>
          </a:prstGeom>
          <a:solidFill>
            <a:srgbClr val="BA6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80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760" y="3177540"/>
            <a:ext cx="2509520" cy="10280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Utilize the booking trends to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create targeted marketing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campaigns during peak and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off-peak seasons.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68975" y="4680585"/>
            <a:ext cx="2585085" cy="9931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consider implementing a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discount strategy of 21-30%.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Analysis shows that this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discount range significantly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increases customer bookings.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14040" y="1404620"/>
            <a:ext cx="3216910" cy="13912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Reconize and reward loyal customers</a:t>
            </a: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with exclusive benefits and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personalized offers to increase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retention and satisfaction.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42755" y="3794760"/>
            <a:ext cx="2673350" cy="1996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Focus marketing and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promotional efforts on hotels in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Bangalore, Gurgaon, Delhi,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Mumbai, and Noida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Analysis indicates these cities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have the highest customer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visiting rates.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92835" y="4375150"/>
            <a:ext cx="2021205" cy="1129030"/>
          </a:xfrm>
          <a:prstGeom prst="ellipse">
            <a:avLst/>
          </a:prstGeom>
          <a:solidFill>
            <a:srgbClr val="C31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Marketing Campaigns</a:t>
            </a:r>
            <a:endParaRPr lang="en-US" altLang="zh-CN" sz="1800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16960" y="5183505"/>
            <a:ext cx="2152015" cy="1057275"/>
          </a:xfrm>
          <a:prstGeom prst="ellipse">
            <a:avLst/>
          </a:prstGeom>
          <a:solidFill>
            <a:srgbClr val="C31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Discount Optimization</a:t>
            </a:r>
            <a:endParaRPr lang="en-US" altLang="zh-CN" sz="1800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76240" y="1892935"/>
            <a:ext cx="2245995" cy="1150620"/>
          </a:xfrm>
          <a:prstGeom prst="ellipse">
            <a:avLst/>
          </a:prstGeom>
          <a:solidFill>
            <a:srgbClr val="C31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Enhancing Loyalty Programs</a:t>
            </a:r>
            <a:endParaRPr lang="en-US" altLang="zh-CN" sz="1800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587740" y="2560955"/>
            <a:ext cx="2148205" cy="1094740"/>
          </a:xfrm>
          <a:prstGeom prst="ellipse">
            <a:avLst/>
          </a:prstGeom>
          <a:solidFill>
            <a:srgbClr val="C31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Promotional Efforts</a:t>
            </a:r>
            <a:endParaRPr kumimoji="0" lang="en-GB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15155" y="2797175"/>
            <a:ext cx="7216140" cy="1263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Kozuka Gothic Pr6N H" pitchFamily="34" charset="-128"/>
                <a:cs typeface="Arial" panose="020B0604020202020204" pitchFamily="34" charset="0"/>
              </a:rPr>
              <a:t>T</a:t>
            </a:r>
            <a:r>
              <a:rPr kumimoji="0" lang="en-GB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Kozuka Gothic Pr6N H" pitchFamily="34" charset="-128"/>
                <a:cs typeface="Arial" panose="020B0604020202020204" pitchFamily="34" charset="0"/>
              </a:rPr>
              <a:t>hanking </a:t>
            </a:r>
            <a:br>
              <a:rPr kumimoji="0" lang="en-GB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Kozuka Gothic Pr6N H" pitchFamily="34" charset="-128"/>
                <a:cs typeface="Arial" panose="020B0604020202020204" pitchFamily="34" charset="0"/>
              </a:rPr>
            </a:br>
            <a:r>
              <a:rPr kumimoji="0" lang="en-GB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Kozuka Gothic Pr6N H" pitchFamily="34" charset="-128"/>
                <a:cs typeface="Arial" panose="020B0604020202020204" pitchFamily="34" charset="0"/>
              </a:rPr>
              <a:t>     You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Kozuka Gothic Pr6N H" pitchFamily="34" charset="-128"/>
                <a:cs typeface="Arial" panose="020B0604020202020204" pitchFamily="34" charset="0"/>
              </a:rPr>
              <a:t> </a:t>
            </a:r>
            <a:endParaRPr kumimoji="0" lang="en-GB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1953260"/>
            <a:ext cx="8049895" cy="3385820"/>
            <a:chOff x="-1" y="1700213"/>
            <a:chExt cx="7570988" cy="2854411"/>
          </a:xfrm>
          <a:solidFill>
            <a:srgbClr val="038497"/>
          </a:solidFill>
        </p:grpSpPr>
        <p:sp>
          <p:nvSpPr>
            <p:cNvPr id="5" name="矩形 4"/>
            <p:cNvSpPr/>
            <p:nvPr/>
          </p:nvSpPr>
          <p:spPr>
            <a:xfrm>
              <a:off x="-1" y="1700213"/>
              <a:ext cx="7327557" cy="28544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56587" y="2668892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3600" b="1" i="0" u="none" strike="noStrike" kern="1200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Methadology</a:t>
            </a:r>
            <a:endParaRPr kumimoji="0" lang="en-GB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20" name="矩形 6"/>
          <p:cNvSpPr/>
          <p:nvPr/>
        </p:nvSpPr>
        <p:spPr>
          <a:xfrm>
            <a:off x="289560" y="2115185"/>
            <a:ext cx="6790690" cy="22313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algn="just"/>
            <a:r>
              <a:rPr lang="en-GB" altLang="zh-CN" sz="2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T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he methodology outlines the approach taken to analyze the hotel booking data using MySQL for querying and Tableau for visualization. This involves several steps: data extraction, data processing, analysis, and visualization. quam vehicula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2" name="Picture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1450" y="1953895"/>
            <a:ext cx="4401185" cy="3385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Study &amp; Findings</a:t>
            </a:r>
            <a:endParaRPr kumimoji="0" lang="en-GB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0" name="矩形 11"/>
          <p:cNvSpPr/>
          <p:nvPr/>
        </p:nvSpPr>
        <p:spPr>
          <a:xfrm>
            <a:off x="1223963" y="2003425"/>
            <a:ext cx="1858962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ADD YOUR TEXT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0251" name="矩形 12"/>
          <p:cNvSpPr/>
          <p:nvPr/>
        </p:nvSpPr>
        <p:spPr>
          <a:xfrm>
            <a:off x="1028700" y="2316163"/>
            <a:ext cx="2251075" cy="738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Vestibulum ante ipsum primis in faucibus orciVestibulum ante ipsum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0253" name="矩形 14"/>
          <p:cNvSpPr/>
          <p:nvPr/>
        </p:nvSpPr>
        <p:spPr>
          <a:xfrm>
            <a:off x="6284913" y="2316163"/>
            <a:ext cx="2251075" cy="738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Vestibulum ante ipsum primis in faucibus orciVestibulum ante ipsum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0254" name="矩形 15"/>
          <p:cNvSpPr/>
          <p:nvPr/>
        </p:nvSpPr>
        <p:spPr>
          <a:xfrm>
            <a:off x="3852863" y="4933950"/>
            <a:ext cx="1858962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ADD YOUR TEXT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0255" name="矩形 16"/>
          <p:cNvSpPr/>
          <p:nvPr/>
        </p:nvSpPr>
        <p:spPr>
          <a:xfrm>
            <a:off x="3656013" y="5246688"/>
            <a:ext cx="2251075" cy="738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Vestibulum ante ipsum primis in faucibus orciVestibulum ante ipsum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0256" name="矩形 17"/>
          <p:cNvSpPr/>
          <p:nvPr/>
        </p:nvSpPr>
        <p:spPr>
          <a:xfrm>
            <a:off x="9109075" y="4933950"/>
            <a:ext cx="18589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ADD YOUR TEXT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0257" name="矩形 18"/>
          <p:cNvSpPr/>
          <p:nvPr/>
        </p:nvSpPr>
        <p:spPr>
          <a:xfrm>
            <a:off x="8912225" y="5246688"/>
            <a:ext cx="2251075" cy="738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Vestibulum ante ipsum primis in faucibus orciVestibulum ante ipsum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9135" y="2228215"/>
            <a:ext cx="7279005" cy="189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/>
              <a:t>This Case Study Consists of Two Datasets.</a:t>
            </a:r>
            <a:endParaRPr lang="en-GB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/>
              <a:t>The First Dataset consists of Hotel Booking Details of various Customers in Different Cities.</a:t>
            </a:r>
            <a:endParaRPr lang="en-GB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/>
              <a:t>The Second Dataset Contains Hotel Id and The City Where Hotel is Located.</a:t>
            </a:r>
            <a:endParaRPr lang="en-GB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</a:t>
            </a:r>
            <a:endParaRPr kumimoji="0" lang="en-GB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74" name="矩形 12"/>
          <p:cNvSpPr/>
          <p:nvPr/>
        </p:nvSpPr>
        <p:spPr>
          <a:xfrm>
            <a:off x="1223963" y="2273300"/>
            <a:ext cx="1858962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ADD YOUR TEXT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1275" name="矩形 13"/>
          <p:cNvSpPr/>
          <p:nvPr/>
        </p:nvSpPr>
        <p:spPr>
          <a:xfrm>
            <a:off x="1027113" y="2586038"/>
            <a:ext cx="2251075" cy="954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Vestibulum ante ipsum primis in faucibus orciVestibulum ante ipsum primis in faucibus orci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1276" name="矩形 14"/>
          <p:cNvSpPr/>
          <p:nvPr/>
        </p:nvSpPr>
        <p:spPr>
          <a:xfrm>
            <a:off x="6467475" y="2273300"/>
            <a:ext cx="18589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ADD YOUR TEXT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1277" name="矩形 15"/>
          <p:cNvSpPr/>
          <p:nvPr/>
        </p:nvSpPr>
        <p:spPr>
          <a:xfrm>
            <a:off x="6272213" y="2586038"/>
            <a:ext cx="2251075" cy="954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Vestibulum ante ipsum primis in faucibus orciVestibulum ante ipsum primis in faucibus orci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1278" name="矩形 16"/>
          <p:cNvSpPr/>
          <p:nvPr/>
        </p:nvSpPr>
        <p:spPr>
          <a:xfrm>
            <a:off x="3846513" y="4468813"/>
            <a:ext cx="1858962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ADD YOUR TEXT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1279" name="矩形 17"/>
          <p:cNvSpPr/>
          <p:nvPr/>
        </p:nvSpPr>
        <p:spPr>
          <a:xfrm>
            <a:off x="3649663" y="4781550"/>
            <a:ext cx="2251075" cy="954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Vestibulum ante ipsum primis in faucibus orciVestibulum ante ipsum primis in faucibus orci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1281" name="矩形 19"/>
          <p:cNvSpPr/>
          <p:nvPr/>
        </p:nvSpPr>
        <p:spPr>
          <a:xfrm>
            <a:off x="8907463" y="4781550"/>
            <a:ext cx="2251075" cy="954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Vestibulum ante ipsum primis in faucibus orciVestibulum ante ipsum primis in faucibus orci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9610" y="2643505"/>
            <a:ext cx="7294245" cy="1982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Analyze the Bookings, Revenue, Performance for the Given Time Period.</a:t>
            </a:r>
            <a:endParaRPr lang="en-GB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Publish the Findings Based on Data Analysis</a:t>
            </a:r>
            <a:endParaRPr lang="en-GB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&amp; Findings</a:t>
            </a:r>
            <a:endParaRPr kumimoji="0" lang="en-GB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0" y="2183130"/>
            <a:ext cx="5591810" cy="249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en-GB" altLang="en-US" sz="2400" b="0" i="0" u="none" strike="noStrike" kern="1200" cap="none" spc="0" normalizeH="0" baseline="0">
                <a:cs typeface="+mn-cs"/>
                <a:sym typeface="+mn-ea"/>
              </a:rPr>
              <a:t>For Analyzing the Data, Various Factors Affecting the Business (i.e., Bookings, Revenue, Performance, Cancellations, Discounts, Behaviour and Segmentations.</a:t>
            </a:r>
            <a:endParaRPr kumimoji="0" lang="en-GB" altLang="en-US" sz="2400" b="0" i="0" u="none" strike="noStrike" kern="1200" cap="none" spc="0" normalizeH="0" baseline="0">
              <a:cs typeface="+mn-cs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GB" altLang="en-US" sz="2400" b="0" i="0" u="none" strike="noStrike" kern="1200" cap="none" spc="0" normalizeH="0" baseline="0"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+mn-ea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6480175" y="3098800"/>
            <a:ext cx="674688" cy="487363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>
            <a:alphaModFix amt="41000"/>
          </a:blip>
          <a:srcRect b="8573"/>
        </p:blipFill>
        <p:spPr>
          <a:xfrm>
            <a:off x="6402705" y="1515110"/>
            <a:ext cx="5260975" cy="3487420"/>
          </a:xfrm>
          <a:prstGeom prst="rect">
            <a:avLst/>
          </a:prstGeom>
          <a:effectLst>
            <a:softEdge rad="4826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 defTabSz="914400" fontAlgn="auto">
              <a:lnSpc>
                <a:spcPct val="90000"/>
              </a:lnSpc>
              <a:spcAft>
                <a:spcPts val="0"/>
              </a:spcAft>
              <a:buClrTx/>
              <a:buSzTx/>
              <a:buFontTx/>
              <a:defRPr/>
            </a:pPr>
            <a:r>
              <a:rPr lang="en-GB" altLang="en-US" cap="all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Booking Trends</a:t>
            </a:r>
            <a:endParaRPr lang="en-GB" altLang="en-US" cap="all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</p:blipFill>
        <p:spPr>
          <a:xfrm>
            <a:off x="111125" y="2057400"/>
            <a:ext cx="8439150" cy="48006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9600" y="1417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Bookings Per Month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20" name="矩形 9"/>
          <p:cNvSpPr/>
          <p:nvPr/>
        </p:nvSpPr>
        <p:spPr>
          <a:xfrm>
            <a:off x="1524000" y="4156075"/>
            <a:ext cx="21986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dirty="0">
                <a:solidFill>
                  <a:srgbClr val="FFFFFF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ADD YOUR TEXT</a:t>
            </a:r>
            <a:endParaRPr lang="zh-CN" altLang="en-US" sz="2400" dirty="0">
              <a:solidFill>
                <a:srgbClr val="FFFFFF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3321" name="矩形 10"/>
          <p:cNvSpPr/>
          <p:nvPr/>
        </p:nvSpPr>
        <p:spPr>
          <a:xfrm>
            <a:off x="5075238" y="4156075"/>
            <a:ext cx="22002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dirty="0">
                <a:solidFill>
                  <a:srgbClr val="FFFFFF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ADD YOUR TEXT</a:t>
            </a:r>
            <a:endParaRPr lang="zh-CN" altLang="en-US" sz="2400" dirty="0">
              <a:solidFill>
                <a:srgbClr val="FFFFFF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3322" name="矩形 11"/>
          <p:cNvSpPr/>
          <p:nvPr/>
        </p:nvSpPr>
        <p:spPr>
          <a:xfrm>
            <a:off x="8631238" y="4156075"/>
            <a:ext cx="2198687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dirty="0">
                <a:solidFill>
                  <a:srgbClr val="FFFFFF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ADD YOUR TEXT</a:t>
            </a:r>
            <a:endParaRPr lang="zh-CN" altLang="en-US" sz="2400" dirty="0">
              <a:solidFill>
                <a:srgbClr val="FFFFFF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</p:blipFill>
        <p:spPr>
          <a:xfrm>
            <a:off x="1425575" y="703580"/>
            <a:ext cx="9340215" cy="61544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53770" y="170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1800"/>
              <a:t>Bookings Per Day</a:t>
            </a:r>
            <a:endParaRPr lang="en-GB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</p:blipFill>
        <p:spPr>
          <a:xfrm>
            <a:off x="2195513" y="-4762"/>
            <a:ext cx="7800975" cy="6867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3382</Words>
  <Application>WPS Presentation</Application>
  <PresentationFormat>宽屏</PresentationFormat>
  <Paragraphs>216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Microsoft YaHei Light</vt:lpstr>
      <vt:lpstr>Kozuka Gothic Pr6N H</vt:lpstr>
      <vt:lpstr>Yu Gothic</vt:lpstr>
      <vt:lpstr>Calibri Light</vt:lpstr>
      <vt:lpstr>Calibri Light</vt:lpstr>
      <vt:lpstr>Microsoft YaHei</vt:lpstr>
      <vt:lpstr>Arial Unicode MS</vt:lpstr>
      <vt:lpstr>Business Cooperate</vt:lpstr>
      <vt:lpstr>OYO Hotel Booking Analytics REPORT</vt:lpstr>
      <vt:lpstr>Contents</vt:lpstr>
      <vt:lpstr>Your  Title  Here</vt:lpstr>
      <vt:lpstr>Your  Title  Here</vt:lpstr>
      <vt:lpstr>Your  Title  Here</vt:lpstr>
      <vt:lpstr>Your  Title  Here</vt:lpstr>
      <vt:lpstr>PowerPoint 演示文稿</vt:lpstr>
      <vt:lpstr>Your  Title  Here</vt:lpstr>
      <vt:lpstr>PowerPoint 演示文稿</vt:lpstr>
      <vt:lpstr>PowerPoint 演示文稿</vt:lpstr>
      <vt:lpstr>PowerPoint 演示文稿</vt:lpstr>
      <vt:lpstr>Your  Title 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Your  Title  Here</vt:lpstr>
      <vt:lpstr>Your  Title  Here</vt:lpstr>
      <vt:lpstr>THANKS  FORWATCHING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Lenovo</cp:lastModifiedBy>
  <cp:revision>43</cp:revision>
  <dcterms:created xsi:type="dcterms:W3CDTF">2015-10-06T12:45:00Z</dcterms:created>
  <dcterms:modified xsi:type="dcterms:W3CDTF">2024-07-04T14:08:48Z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BEFF3C919E864E88B7B10D0B68683749_11</vt:lpwstr>
  </property>
</Properties>
</file>