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Lst>
  <p:notesMasterIdLst>
    <p:notesMasterId r:id="rId15"/>
  </p:notesMasterIdLst>
  <p:sldIdLst>
    <p:sldId id="284" r:id="rId2"/>
    <p:sldId id="285" r:id="rId3"/>
    <p:sldId id="286" r:id="rId4"/>
    <p:sldId id="287" r:id="rId5"/>
    <p:sldId id="288" r:id="rId6"/>
    <p:sldId id="289" r:id="rId7"/>
    <p:sldId id="290" r:id="rId8"/>
    <p:sldId id="291" r:id="rId9"/>
    <p:sldId id="292" r:id="rId10"/>
    <p:sldId id="293" r:id="rId11"/>
    <p:sldId id="295" r:id="rId12"/>
    <p:sldId id="296" r:id="rId13"/>
    <p:sldId id="297" r:id="rId14"/>
  </p:sldIdLst>
  <p:sldSz cx="12192000" cy="6858000"/>
  <p:notesSz cx="12192000" cy="6858000"/>
  <p:embeddedFontLs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3.fntdata"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2.fntdata" /><Relationship Id="rId2" Type="http://schemas.openxmlformats.org/officeDocument/2006/relationships/slide" Target="slides/slide1.xml" /><Relationship Id="rId16" Type="http://schemas.openxmlformats.org/officeDocument/2006/relationships/font" Target="fonts/font1.fntdata"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font" Target="fonts/font4.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1048730"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1"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2"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1048734"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5"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1048603"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05"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048696" name="Google Shape;181;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97" name="Google Shape;182;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048703" name="Google Shape;193;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04" name="Google Shape;194;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1048710" name="Google Shape;203;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11" name="Google Shape;204;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1048714" name="Google Shape;214;p1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15" name="Google Shape;215;p1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1048627"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28"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1048646"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47"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048655"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56"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048663" name="Google Shape;133;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64" name="Google Shape;134;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048667" name="Google Shape;146;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68" name="Google Shape;147;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048675" name="Google Shape;152;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76" name="Google Shape;153;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048683" name="Google Shape;163;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4" name="Google Shape;164;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048687" name="Google Shape;175;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8" name="Google Shape;176;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1048591" name="Google Shape;26;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592" name="Google Shape;27;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3" name="Google Shape;28;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4" name="Google Shape;29;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5" name="Google Shape;30;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1048606"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607"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08"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09"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1048716" name="Google Shape;37;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717" name="Google Shape;38;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18" name="Google Shape;39;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19" name="Google Shape;40;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0" name="Google Shape;41;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1048721" name="Google Shape;43;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722" name="Google Shape;44;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23" name="Google Shape;45;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24" name="Google Shape;46;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5" name="Google Shape;47;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6" name="Google Shape;48;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1048727" name="Google Shape;50;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8" name="Google Shape;51;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9" name="Google Shape;52;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48576"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6" name="Google Shape;20;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48587" name="Google Shape;21;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048588" name="Google Shape;22;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589" name="Google Shape;23;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590" name="Google Shape;24;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1.xml"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2.xml" /><Relationship Id="rId1" Type="http://schemas.openxmlformats.org/officeDocument/2006/relationships/slideLayout" Target="../slideLayouts/slideLayout2.xml" /><Relationship Id="rId4" Type="http://schemas.openxmlformats.org/officeDocument/2006/relationships/image" Target="../media/image11.png"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2.xml" /><Relationship Id="rId5" Type="http://schemas.openxmlformats.org/officeDocument/2006/relationships/image" Target="../media/image4.jpe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5.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notesSlide" Target="../notesSlides/notesSlide8.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00" name="Google Shape;63;p7"/>
          <p:cNvSpPr txBox="1">
            <a:spLocks noGrp="1"/>
          </p:cNvSpPr>
          <p:nvPr>
            <p:ph type="ctrTitle"/>
          </p:nvPr>
        </p:nvSpPr>
        <p:spPr>
          <a:xfrm>
            <a:off x="-828675" y="19665"/>
            <a:ext cx="9982200" cy="1001556"/>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lang="en-US" b="1" i="0">
              <a:solidFill>
                <a:srgbClr val="0F0F0F"/>
              </a:solidFill>
              <a:latin typeface="Roboto"/>
              <a:ea typeface="Roboto"/>
              <a:cs typeface="Roboto"/>
              <a:sym typeface="Roboto"/>
            </a:endParaRPr>
          </a:p>
        </p:txBody>
      </p:sp>
      <p:pic>
        <p:nvPicPr>
          <p:cNvPr id="2097152" name="Google Shape;64;p7"/>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sp>
        <p:nvSpPr>
          <p:cNvPr id="1048601" name="Google Shape;65;p7"/>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lang="en-US"/>
          </a:p>
        </p:txBody>
      </p:sp>
      <p:sp>
        <p:nvSpPr>
          <p:cNvPr id="1048602" name="Google Shape;66;p7"/>
          <p:cNvSpPr txBox="1"/>
          <p:nvPr/>
        </p:nvSpPr>
        <p:spPr>
          <a:xfrm>
            <a:off x="428625" y="3259605"/>
            <a:ext cx="9982200" cy="19389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STUDENT NAME: Paras Ayer S</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REGISTER NO      : 312</a:t>
            </a:r>
            <a:r>
              <a:rPr lang="en-US" altLang="en-IN" sz="2400" dirty="0">
                <a:solidFill>
                  <a:schemeClr val="dk1"/>
                </a:solidFill>
                <a:latin typeface="Calibri"/>
                <a:ea typeface="Calibri"/>
                <a:cs typeface="Calibri"/>
                <a:sym typeface="Calibri"/>
              </a:rPr>
              <a:t>215656</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DEPARTMENT     : </a:t>
            </a:r>
            <a:r>
              <a:rPr lang="en-US" sz="2400" dirty="0" err="1">
                <a:solidFill>
                  <a:schemeClr val="dk1"/>
                </a:solidFill>
                <a:latin typeface="Calibri"/>
                <a:ea typeface="Calibri"/>
                <a:cs typeface="Calibri"/>
                <a:sym typeface="Calibri"/>
              </a:rPr>
              <a:t>B.com</a:t>
            </a:r>
            <a:r>
              <a:rPr lang="en-US" sz="2400" dirty="0">
                <a:solidFill>
                  <a:schemeClr val="dk1"/>
                </a:solidFill>
                <a:latin typeface="Calibri"/>
                <a:ea typeface="Calibri"/>
                <a:cs typeface="Calibri"/>
                <a:sym typeface="Calibri"/>
              </a:rPr>
              <a:t> (General) 3rd year</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COLLEGE              : Patrician College of </a:t>
            </a:r>
            <a:r>
              <a:rPr lang="en-US" altLang="en-IN" sz="2400" dirty="0">
                <a:solidFill>
                  <a:schemeClr val="dk1"/>
                </a:solidFill>
                <a:latin typeface="Calibri"/>
                <a:ea typeface="Calibri"/>
                <a:cs typeface="Calibri"/>
                <a:sym typeface="Calibri"/>
              </a:rPr>
              <a:t>Arts &amp; Science</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r:embed="rId3">
            <a:alphaModFix/>
          </a:blip>
          <a:srcRect l="3186" b="-3755"/>
          <a:stretch>
            <a:fillRect/>
          </a:stretch>
        </p:blipFill>
        <p:spPr>
          <a:xfrm>
            <a:off x="115529" y="1697908"/>
            <a:ext cx="2388378" cy="3547909"/>
          </a:xfrm>
          <a:prstGeom prst="rect">
            <a:avLst/>
          </a:prstGeom>
          <a:noFill/>
          <a:ln>
            <a:noFill/>
          </a:ln>
        </p:spPr>
      </p:pic>
      <p:sp>
        <p:nvSpPr>
          <p:cNvPr id="1048693" name="Google Shape;189;p16"/>
          <p:cNvSpPr txBox="1">
            <a:spLocks noGrp="1"/>
          </p:cNvSpPr>
          <p:nvPr>
            <p:ph type="title"/>
          </p:nvPr>
        </p:nvSpPr>
        <p:spPr>
          <a:xfrm>
            <a:off x="739775" y="654938"/>
            <a:ext cx="8480425"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048694" name="Google Shape;190;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Performance Level– There are categories into Levels such as very high,high,med,low,etc...</a:t>
            </a: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699" name="Google Shape;198;p17"/>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*Data Preparation: Clean and organize data, ensuring accuracy and consistency.</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*Pivot Tables: Create pivot tables to aggregate and analyze data across different dimensions, such as department, tenure, or job role.</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708" name="Google Shape;210;p18"/>
          <p:cNvSpPr txBox="1">
            <a:spLocks noGrp="1"/>
          </p:cNvSpPr>
          <p:nvPr>
            <p:ph type="title"/>
          </p:nvPr>
        </p:nvSpPr>
        <p:spPr>
          <a:xfrm>
            <a:off x="755332" y="385444"/>
            <a:ext cx="243713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r:embed="rId4">
            <a:alphaModFix/>
          </a:blip>
          <a:srcRect/>
          <a:stretch>
            <a:fillRect/>
          </a:stretch>
        </p:blipFill>
        <p:spPr>
          <a:xfrm>
            <a:off x="1143000" y="1928812"/>
            <a:ext cx="5867400" cy="42433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1048712" name="Google Shape;217;p19"/>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1048610"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4" name="Google Shape;86;p8"/>
          <p:cNvSpPr txBox="1">
            <a:spLocks noGrp="1"/>
          </p:cNvSpPr>
          <p:nvPr>
            <p:ph type="title"/>
          </p:nvPr>
        </p:nvSpPr>
        <p:spPr>
          <a:xfrm>
            <a:off x="739775" y="829627"/>
            <a:ext cx="3909695" cy="63879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pic>
          <p:nvPicPr>
            <p:cNvPr id="2097154" name="Google Shape;89;p8"/>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grpSp>
      <p:sp>
        <p:nvSpPr>
          <p:cNvPr id="1048625" name="Google Shape;90;p8"/>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lang="en-US"/>
          </a:p>
        </p:txBody>
      </p:sp>
      <p:sp>
        <p:nvSpPr>
          <p:cNvPr id="1048626" name="Google Shape;91;p8"/>
          <p:cNvSpPr txBox="1"/>
          <p:nvPr/>
        </p:nvSpPr>
        <p:spPr>
          <a:xfrm>
            <a:off x="1217522" y="2123271"/>
            <a:ext cx="8593228" cy="14121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1048629"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r:embed="rId3">
            <a:alphaModFix/>
          </a:blip>
          <a:srcRect/>
          <a:stretch>
            <a:fillRect/>
          </a:stretch>
        </p:blipFill>
        <p:spPr>
          <a:xfrm>
            <a:off x="10687050" y="6134100"/>
            <a:ext cx="247650" cy="247650"/>
          </a:xfrm>
          <a:prstGeom prst="rect">
            <a:avLst/>
          </a:prstGeom>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pic>
          <p:nvPicPr>
            <p:cNvPr id="2097157" name="Google Shape;114;p9"/>
            <p:cNvPicPr preferRelativeResize="0">
              <a:picLocks/>
            </p:cNvPicPr>
            <p:nvPr/>
          </p:nvPicPr>
          <p:blipFill rotWithShape="1">
            <a:blip r:embed="rId5">
              <a:alphaModFix/>
            </a:blip>
            <a:srcRect/>
            <a:stretch>
              <a:fillRect/>
            </a:stretch>
          </p:blipFill>
          <p:spPr>
            <a:xfrm>
              <a:off x="47625" y="3819523"/>
              <a:ext cx="1733550" cy="3009898"/>
            </a:xfrm>
            <a:prstGeom prst="rect">
              <a:avLst/>
            </a:prstGeom>
            <a:noFill/>
            <a:ln>
              <a:noFill/>
            </a:ln>
          </p:spPr>
        </p:pic>
      </p:grpSp>
      <p:sp>
        <p:nvSpPr>
          <p:cNvPr id="1048643" name="Google Shape;115;p9"/>
          <p:cNvSpPr txBox="1">
            <a:spLocks noGrp="1"/>
          </p:cNvSpPr>
          <p:nvPr>
            <p:ph type="title"/>
          </p:nvPr>
        </p:nvSpPr>
        <p:spPr>
          <a:xfrm>
            <a:off x="739775" y="445388"/>
            <a:ext cx="2357120" cy="146112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p>
        </p:txBody>
      </p:sp>
      <p:sp>
        <p:nvSpPr>
          <p:cNvPr id="1048644" name="Google Shape;116;p9"/>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lang="en-US"/>
          </a:p>
        </p:txBody>
      </p:sp>
      <p:sp>
        <p:nvSpPr>
          <p:cNvPr id="1048645" name="Google Shape;117;p9"/>
          <p:cNvSpPr txBox="1"/>
          <p:nvPr/>
        </p:nvSpPr>
        <p:spPr>
          <a:xfrm>
            <a:off x="2509807" y="1041533"/>
            <a:ext cx="5029200" cy="42696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r:embed="rId3">
              <a:alphaModFix/>
            </a:blip>
            <a:srcRect/>
            <a:stretch>
              <a:fillRect/>
            </a:stretch>
          </p:blipFill>
          <p:spPr>
            <a:xfrm>
              <a:off x="7991475" y="2933700"/>
              <a:ext cx="2762250" cy="3257550"/>
            </a:xfrm>
            <a:prstGeom prst="rect">
              <a:avLst/>
            </a:prstGeom>
            <a:noFill/>
            <a:ln>
              <a:noFill/>
            </a:ln>
          </p:spPr>
        </p:pic>
      </p:grpSp>
      <p:sp>
        <p:nvSpPr>
          <p:cNvPr id="1048650" name="Google Shape;126;p10"/>
          <p:cNvSpPr/>
          <p:nvPr/>
        </p:nvSpPr>
        <p:spPr>
          <a:xfrm>
            <a:off x="7834312" y="16764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1" name="Google Shape;127;p10"/>
          <p:cNvSpPr txBox="1">
            <a:spLocks noGrp="1"/>
          </p:cNvSpPr>
          <p:nvPr>
            <p:ph type="title"/>
          </p:nvPr>
        </p:nvSpPr>
        <p:spPr>
          <a:xfrm>
            <a:off x="834072" y="575055"/>
            <a:ext cx="5636895" cy="1261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2097159" name="Google Shape;128;p10"/>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52" name="Google Shape;129;p10"/>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lang="en-US"/>
          </a:p>
        </p:txBody>
      </p:sp>
      <p:sp>
        <p:nvSpPr>
          <p:cNvPr id="1048653" name="Google Shape;130;p10"/>
          <p:cNvSpPr txBox="1"/>
          <p:nvPr/>
        </p:nvSpPr>
        <p:spPr>
          <a:xfrm>
            <a:off x="478602" y="1563867"/>
            <a:ext cx="6812785" cy="222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lang="en-US" sz="1800" b="1">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r:embed="rId3">
              <a:alphaModFix/>
            </a:blip>
            <a:srcRect/>
            <a:stretch>
              <a:fillRect/>
            </a:stretch>
          </p:blipFill>
          <p:spPr>
            <a:xfrm>
              <a:off x="8658225" y="2647950"/>
              <a:ext cx="3533775" cy="3810000"/>
            </a:xfrm>
            <a:prstGeom prst="rect">
              <a:avLst/>
            </a:prstGeom>
            <a:noFill/>
            <a:ln>
              <a:noFill/>
            </a:ln>
          </p:spPr>
        </p:pic>
      </p:grpSp>
      <p:sp>
        <p:nvSpPr>
          <p:cNvPr id="1048659" name="Google Shape;140;p11"/>
          <p:cNvSpPr/>
          <p:nvPr/>
        </p:nvSpPr>
        <p:spPr>
          <a:xfrm>
            <a:off x="8623965" y="199057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60" name="Google Shape;141;p11"/>
          <p:cNvSpPr txBox="1">
            <a:spLocks noGrp="1"/>
          </p:cNvSpPr>
          <p:nvPr>
            <p:ph type="title"/>
          </p:nvPr>
        </p:nvSpPr>
        <p:spPr>
          <a:xfrm>
            <a:off x="739775" y="829627"/>
            <a:ext cx="5263515" cy="126109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2097161" name="Google Shape;142;p11"/>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61" name="Google Shape;143;p11"/>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lang="en-US"/>
          </a:p>
        </p:txBody>
      </p:sp>
      <p:sp>
        <p:nvSpPr>
          <p:cNvPr id="1048662" name="Google Shape;144;p11"/>
          <p:cNvSpPr txBox="1"/>
          <p:nvPr/>
        </p:nvSpPr>
        <p:spPr>
          <a:xfrm>
            <a:off x="238125" y="2425601"/>
            <a:ext cx="8420100" cy="2580599"/>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rgbClr val="0D0D0D"/>
              </a:buClr>
              <a:buSzPts val="2400"/>
              <a:buFont typeface="Arial"/>
              <a:buChar char="•"/>
            </a:pPr>
            <a:r>
              <a:rPr lang="en-US" sz="2400" i="0">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a:solidFill>
                  <a:srgbClr val="0D0D0D"/>
                </a:solidFill>
                <a:latin typeface="Times New Roman"/>
                <a:ea typeface="Times New Roman"/>
                <a:cs typeface="Times New Roman"/>
                <a:sym typeface="Times New Roman"/>
              </a:rPr>
              <a:t>.</a:t>
            </a:r>
            <a:endParaRPr sz="2400" b="1">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048665" name="Google Shape;149;p12"/>
          <p:cNvSpPr txBox="1">
            <a:spLocks noGrp="1"/>
          </p:cNvSpPr>
          <p:nvPr>
            <p:ph type="title"/>
          </p:nvPr>
        </p:nvSpPr>
        <p:spPr>
          <a:xfrm>
            <a:off x="530942" y="487647"/>
            <a:ext cx="10681335" cy="3556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2400"/>
              <a:t>PROJECT FOCUS :</a:t>
            </a:r>
            <a:endParaRPr sz="2400"/>
          </a:p>
        </p:txBody>
      </p:sp>
      <p:sp>
        <p:nvSpPr>
          <p:cNvPr id="1048666" name="Google Shape;150;p12"/>
          <p:cNvSpPr txBox="1"/>
          <p:nvPr/>
        </p:nvSpPr>
        <p:spPr>
          <a:xfrm>
            <a:off x="533400" y="914400"/>
            <a:ext cx="8527669" cy="48157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This project focuses on leveraging Excel to analyze employee data. Key tasks include;</a:t>
            </a: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2" name="Google Shape;158;p13"/>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2097162" name="Google Shape;159;p13"/>
          <p:cNvPicPr preferRelativeResize="0">
            <a:picLocks/>
          </p:cNvPicPr>
          <p:nvPr/>
        </p:nvPicPr>
        <p:blipFill rotWithShape="1">
          <a:blip r:embed="rId3">
            <a:alphaModFix/>
          </a:blip>
          <a:srcRect/>
          <a:stretch>
            <a:fillRect/>
          </a:stretch>
        </p:blipFill>
        <p:spPr>
          <a:xfrm>
            <a:off x="723900" y="6172200"/>
            <a:ext cx="2181225" cy="485775"/>
          </a:xfrm>
          <a:prstGeom prst="rect">
            <a:avLst/>
          </a:prstGeom>
          <a:noFill/>
          <a:ln>
            <a:noFill/>
          </a:ln>
        </p:spPr>
      </p:pic>
      <p:sp>
        <p:nvSpPr>
          <p:cNvPr id="1048673" name="Google Shape;160;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lang="en-US"/>
          </a:p>
        </p:txBody>
      </p:sp>
      <p:sp>
        <p:nvSpPr>
          <p:cNvPr id="1048674" name="Google Shape;161;p13"/>
          <p:cNvSpPr txBox="1"/>
          <p:nvPr/>
        </p:nvSpPr>
        <p:spPr>
          <a:xfrm>
            <a:off x="723900" y="2274838"/>
            <a:ext cx="7750540"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1. **Human Resources (HR) Managers:** They use the insights to make informed decisions about promotions, training, and development.</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2. **Team Leaders and Supervisors:** They apply performance data to provide feedback, set goals, and manage team performance.</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2097163" name="Google Shape;166;p14"/>
          <p:cNvPicPr preferRelativeResize="0">
            <a:picLocks/>
          </p:cNvPicPr>
          <p:nvPr/>
        </p:nvPicPr>
        <p:blipFill rotWithShape="1">
          <a:blip r:embed="rId3">
            <a:alphaModFix/>
          </a:blip>
          <a:srcRect/>
          <a:stretch>
            <a:fillRect/>
          </a:stretch>
        </p:blipFill>
        <p:spPr>
          <a:xfrm>
            <a:off x="0" y="1476375"/>
            <a:ext cx="2695574" cy="3248025"/>
          </a:xfrm>
          <a:prstGeom prst="rect">
            <a:avLst/>
          </a:prstGeom>
          <a:noFill/>
          <a:ln>
            <a:noFill/>
          </a:ln>
        </p:spPr>
      </p:pic>
      <p:sp>
        <p:nvSpPr>
          <p:cNvPr id="1048677" name="Google Shape;167;p14"/>
          <p:cNvSpPr/>
          <p:nvPr/>
        </p:nvSpPr>
        <p:spPr>
          <a:xfrm>
            <a:off x="8949659" y="428686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80" name="Google Shape;170;p14"/>
          <p:cNvSpPr txBox="1">
            <a:spLocks noGrp="1"/>
          </p:cNvSpPr>
          <p:nvPr>
            <p:ph type="title"/>
          </p:nvPr>
        </p:nvSpPr>
        <p:spPr>
          <a:xfrm>
            <a:off x="558165" y="857885"/>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p>
        </p:txBody>
      </p:sp>
      <p:pic>
        <p:nvPicPr>
          <p:cNvPr id="2097164" name="Google Shape;171;p14"/>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81" name="Google Shape;172;p1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8</a:t>
            </a:fld>
            <a:endParaRPr lang="en-US"/>
          </a:p>
        </p:txBody>
      </p:sp>
      <p:sp>
        <p:nvSpPr>
          <p:cNvPr id="1048682" name="Google Shape;173;p14"/>
          <p:cNvSpPr txBox="1"/>
          <p:nvPr/>
        </p:nvSpPr>
        <p:spPr>
          <a:xfrm>
            <a:off x="3251480" y="2459603"/>
            <a:ext cx="6102070" cy="25545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Calibri"/>
                <a:ea typeface="Calibri"/>
                <a:cs typeface="Calibri"/>
                <a:sym typeface="Calibri"/>
              </a:rPr>
              <a:t>*Filtering – to fill the missing values.</a:t>
            </a:r>
          </a:p>
          <a:p>
            <a:pPr marL="0" marR="0" lvl="0" indent="0" algn="l" rtl="0">
              <a:spcBef>
                <a:spcPts val="0"/>
              </a:spcBef>
              <a:spcAft>
                <a:spcPts val="0"/>
              </a:spcAft>
              <a:buNone/>
            </a:pPr>
            <a:r>
              <a:rPr lang="en-US" sz="3200">
                <a:solidFill>
                  <a:schemeClr val="dk1"/>
                </a:solidFill>
                <a:latin typeface="Calibri"/>
                <a:ea typeface="Calibri"/>
                <a:cs typeface="Calibri"/>
                <a:sym typeface="Calibri"/>
              </a:rPr>
              <a:t>*Conditional formating- blank values.</a:t>
            </a:r>
          </a:p>
          <a:p>
            <a:pPr marL="0" marR="0" lvl="0" indent="0" algn="l" rtl="0">
              <a:spcBef>
                <a:spcPts val="0"/>
              </a:spcBef>
              <a:spcAft>
                <a:spcPts val="0"/>
              </a:spcAft>
              <a:buNone/>
            </a:pPr>
            <a:r>
              <a:rPr lang="en-US" sz="3200">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048685" name="Google Shape;178;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p>
        </p:txBody>
      </p:sp>
      <p:sp>
        <p:nvSpPr>
          <p:cNvPr id="1048686" name="Google Shape;179;p15"/>
          <p:cNvSpPr txBox="1"/>
          <p:nvPr/>
        </p:nvSpPr>
        <p:spPr>
          <a:xfrm flipH="1">
            <a:off x="910757" y="1209577"/>
            <a:ext cx="8142166" cy="52629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 important ten features are,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 Employment ID</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*First name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*Last name </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*Gender</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status</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type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classification</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*Performance score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*Current employee ratings</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 Business units</a:t>
            </a: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13</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dc:creator>CPH2035</dc:creator>
  <cp:lastModifiedBy>parasayer000@gmail.com</cp:lastModifiedBy>
  <cp:revision>1</cp:revision>
  <dcterms:created xsi:type="dcterms:W3CDTF">2024-09-01T02:42:38Z</dcterms:created>
  <dcterms:modified xsi:type="dcterms:W3CDTF">2024-09-10T03:17:11Z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715f6d537f444030b39f5bc763078215</vt:lpwstr>
  </property>
</Properties>
</file>