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 id="2147483672" r:id="rId3"/>
  </p:sldMasterIdLst>
  <p:notesMasterIdLst>
    <p:notesMasterId r:id="rId15"/>
  </p:notesMasterIdLst>
  <p:sldIdLst>
    <p:sldId id="265" r:id="rId4"/>
    <p:sldId id="268" r:id="rId5"/>
    <p:sldId id="257" r:id="rId6"/>
    <p:sldId id="258" r:id="rId7"/>
    <p:sldId id="259" r:id="rId8"/>
    <p:sldId id="269" r:id="rId9"/>
    <p:sldId id="260" r:id="rId10"/>
    <p:sldId id="270" r:id="rId11"/>
    <p:sldId id="261" r:id="rId12"/>
    <p:sldId id="271" r:id="rId13"/>
    <p:sldId id="262" r:id="rId14"/>
  </p:sldIdLst>
  <p:sldSz cx="9144000" cy="5143500" type="screen16x9"/>
  <p:notesSz cx="6858000" cy="9144000"/>
  <p:embeddedFontLst>
    <p:embeddedFont>
      <p:font typeface="Roboto" charset="0"/>
      <p:regular r:id="rId16"/>
      <p:bold r:id="rId17"/>
      <p:italic r:id="rId18"/>
      <p:boldItalic r:id="rId19"/>
    </p:embeddedFont>
    <p:embeddedFont>
      <p:font typeface="Calibri"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20" autoAdjust="0"/>
  </p:normalViewPr>
  <p:slideViewPr>
    <p:cSldViewPr snapToGrid="0">
      <p:cViewPr>
        <p:scale>
          <a:sx n="108" d="100"/>
          <a:sy n="108" d="100"/>
        </p:scale>
        <p:origin x="-27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7.xml"/><Relationship Id="rId19" Type="http://schemas.openxmlformats.org/officeDocument/2006/relationships/font" Target="fonts/font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207422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Fill in appropriate/key data set descriptions.</a:t>
            </a:r>
          </a:p>
          <a:p>
            <a:pPr lvl="0">
              <a:spcBef>
                <a:spcPts val="0"/>
              </a:spcBef>
              <a:buNone/>
            </a:pPr>
            <a:r>
              <a:rPr lang="en"/>
              <a:t>In your script, be sure to make clear how this is a data science story.  State in your own words YOUR opinion of why the different kinds and sources of data are so important for Eglence to be able to identify new revenue opportunities.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Assuming you have &lt;2 minutes for this slide, what is the most important thing(s) to convey from your experience with exploring the data?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Assume you have 2 minutes to present what you perceive to be the most important or remarkable points from your classification analysis.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Assume you have 2 minutes to present what you perceive to be the most important or remarkable points from your classification analysis.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Assume you have 2 minutes to present what you perceive to be the most important or remarkable points from your graph analysis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From your own viewpoint, make one recommendation/action the Eglence should follow to improve their business.  Be sure to explain your rationale.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71"/>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5572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4758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4521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0859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8010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77525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3415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2433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7686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499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97360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9297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92146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37827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7494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688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81175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14969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40549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455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82"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82"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091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645654-8E63-4724-9C31-1991FB15742F}" type="datetimeFigureOut">
              <a:rPr lang="en-US" smtClean="0">
                <a:solidFill>
                  <a:prstClr val="black">
                    <a:tint val="75000"/>
                  </a:prstClr>
                </a:solidFill>
              </a:rPr>
              <a:pPr/>
              <a:t>3/28/2019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751530-8133-40F1-9BD0-084C1F644C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133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C645654-8E63-4724-9C31-1991FB15742F}" type="datetimeFigureOut">
              <a:rPr lang="en-US" kern="1200" smtClean="0">
                <a:solidFill>
                  <a:prstClr val="black">
                    <a:tint val="75000"/>
                  </a:prstClr>
                </a:solidFill>
                <a:latin typeface="Calibri"/>
                <a:ea typeface="+mn-ea"/>
                <a:cs typeface="+mn-cs"/>
              </a:rPr>
              <a:pPr/>
              <a:t>3/28/2019</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6751530-8133-40F1-9BD0-084C1F644CA1}" type="slidenum">
              <a:rPr lang="en-US" kern="1200" smtClean="0">
                <a:solidFill>
                  <a:prstClr val="black">
                    <a:tint val="75000"/>
                  </a:prstClr>
                </a:solidFill>
                <a:latin typeface="Calibri"/>
                <a:ea typeface="+mn-ea"/>
                <a:cs typeface="+mn-cs"/>
              </a: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503718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C645654-8E63-4724-9C31-1991FB15742F}" type="datetimeFigureOut">
              <a:rPr lang="en-US" kern="1200" smtClean="0">
                <a:solidFill>
                  <a:prstClr val="black">
                    <a:tint val="75000"/>
                  </a:prstClr>
                </a:solidFill>
                <a:latin typeface="Calibri"/>
                <a:ea typeface="+mn-ea"/>
                <a:cs typeface="+mn-cs"/>
              </a:rPr>
              <a:pPr/>
              <a:t>3/28/2019</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6751530-8133-40F1-9BD0-084C1F644CA1}" type="slidenum">
              <a:rPr lang="en-US" kern="1200" smtClean="0">
                <a:solidFill>
                  <a:prstClr val="black">
                    <a:tint val="75000"/>
                  </a:prstClr>
                </a:solidFill>
                <a:latin typeface="Calibri"/>
                <a:ea typeface="+mn-ea"/>
                <a:cs typeface="+mn-cs"/>
              </a: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3505635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772400" cy="742950"/>
          </a:xfrm>
        </p:spPr>
        <p:txBody>
          <a:bodyPr>
            <a:noAutofit/>
          </a:bodyPr>
          <a:lstStyle/>
          <a:p>
            <a:pPr algn="l"/>
            <a:r>
              <a:rPr lang="en-US" sz="3200" b="1" dirty="0" smtClean="0">
                <a:solidFill>
                  <a:srgbClr val="002060"/>
                </a:solidFill>
              </a:rPr>
              <a:t>PROJECT TITLE- Catch The Flamingo</a:t>
            </a:r>
            <a:br>
              <a:rPr lang="en-US" sz="3200" b="1" dirty="0" smtClean="0">
                <a:solidFill>
                  <a:srgbClr val="002060"/>
                </a:solidFill>
              </a:rPr>
            </a:br>
            <a:r>
              <a:rPr lang="en-US" b="1" dirty="0" smtClean="0">
                <a:solidFill>
                  <a:srgbClr val="002060"/>
                </a:solidFill>
              </a:rPr>
              <a:t/>
            </a:r>
            <a:br>
              <a:rPr lang="en-US" b="1" dirty="0" smtClean="0">
                <a:solidFill>
                  <a:srgbClr val="002060"/>
                </a:solidFill>
              </a:rPr>
            </a:br>
            <a:r>
              <a:rPr lang="en-US" dirty="0" smtClean="0">
                <a:solidFill>
                  <a:srgbClr val="002060"/>
                </a:solidFill>
              </a:rPr>
              <a:t/>
            </a:r>
            <a:br>
              <a:rPr lang="en-US" dirty="0" smtClean="0">
                <a:solidFill>
                  <a:srgbClr val="002060"/>
                </a:solidFill>
              </a:rPr>
            </a:br>
            <a:endParaRPr lang="en-US" dirty="0">
              <a:solidFill>
                <a:srgbClr val="002060"/>
              </a:solidFill>
            </a:endParaRPr>
          </a:p>
        </p:txBody>
      </p:sp>
      <p:sp>
        <p:nvSpPr>
          <p:cNvPr id="3" name="Subtitle 2"/>
          <p:cNvSpPr>
            <a:spLocks noGrp="1"/>
          </p:cNvSpPr>
          <p:nvPr>
            <p:ph type="subTitle" idx="1"/>
          </p:nvPr>
        </p:nvSpPr>
        <p:spPr>
          <a:xfrm>
            <a:off x="304800" y="1714500"/>
            <a:ext cx="8458200" cy="3257550"/>
          </a:xfrm>
        </p:spPr>
        <p:txBody>
          <a:bodyPr>
            <a:normAutofit fontScale="85000" lnSpcReduction="10000"/>
          </a:bodyPr>
          <a:lstStyle/>
          <a:p>
            <a:pPr algn="l"/>
            <a:r>
              <a:rPr lang="en-US" sz="2400" b="1" dirty="0" smtClean="0">
                <a:solidFill>
                  <a:schemeClr val="tx1"/>
                </a:solidFill>
              </a:rPr>
              <a:t>Guided </a:t>
            </a:r>
            <a:r>
              <a:rPr lang="en-US" sz="2400" b="1" dirty="0">
                <a:solidFill>
                  <a:schemeClr val="tx1"/>
                </a:solidFill>
              </a:rPr>
              <a:t>by-                                                             </a:t>
            </a:r>
            <a:r>
              <a:rPr lang="en-US" sz="2400" b="1" dirty="0" smtClean="0">
                <a:solidFill>
                  <a:schemeClr val="tx1"/>
                </a:solidFill>
              </a:rPr>
              <a:t>        Submitted </a:t>
            </a:r>
            <a:r>
              <a:rPr lang="en-US" sz="2400" b="1" dirty="0">
                <a:solidFill>
                  <a:schemeClr val="tx1"/>
                </a:solidFill>
              </a:rPr>
              <a:t>by-</a:t>
            </a:r>
          </a:p>
          <a:p>
            <a:pPr algn="l"/>
            <a:r>
              <a:rPr lang="en-US" sz="2400" dirty="0" smtClean="0">
                <a:solidFill>
                  <a:schemeClr val="tx1"/>
                </a:solidFill>
              </a:rPr>
              <a:t>Mr. Nitin </a:t>
            </a:r>
            <a:r>
              <a:rPr lang="en-US" sz="2400" dirty="0">
                <a:solidFill>
                  <a:schemeClr val="tx1"/>
                </a:solidFill>
              </a:rPr>
              <a:t>Kumar </a:t>
            </a:r>
            <a:r>
              <a:rPr lang="en-US" sz="2400" dirty="0" smtClean="0">
                <a:solidFill>
                  <a:schemeClr val="tx1"/>
                </a:solidFill>
              </a:rPr>
              <a:t>                                                    Paras </a:t>
            </a:r>
            <a:r>
              <a:rPr lang="en-US" sz="2400" dirty="0">
                <a:solidFill>
                  <a:schemeClr val="tx1"/>
                </a:solidFill>
              </a:rPr>
              <a:t>(1502913059</a:t>
            </a:r>
            <a:r>
              <a:rPr lang="en-US" sz="2400" dirty="0" smtClean="0">
                <a:solidFill>
                  <a:schemeClr val="tx1"/>
                </a:solidFill>
              </a:rPr>
              <a:t>)</a:t>
            </a:r>
          </a:p>
          <a:p>
            <a:pPr algn="l"/>
            <a:r>
              <a:rPr lang="en-US" sz="2400" dirty="0" smtClean="0">
                <a:solidFill>
                  <a:schemeClr val="tx1"/>
                </a:solidFill>
              </a:rPr>
              <a:t>                                                                    Akansha Jain (1502913007) </a:t>
            </a:r>
          </a:p>
          <a:p>
            <a:pPr algn="l"/>
            <a:r>
              <a:rPr lang="en-US" sz="2400" dirty="0" smtClean="0">
                <a:solidFill>
                  <a:schemeClr val="tx1"/>
                </a:solidFill>
              </a:rPr>
              <a:t>                                                                 Pooja Agarwal (1502931102) </a:t>
            </a:r>
          </a:p>
          <a:p>
            <a:pPr algn="l"/>
            <a:endParaRPr lang="en-US" sz="2400" dirty="0">
              <a:solidFill>
                <a:schemeClr val="tx1"/>
              </a:solidFill>
            </a:endParaRPr>
          </a:p>
          <a:p>
            <a:pPr algn="l"/>
            <a:r>
              <a:rPr lang="en-US" sz="2400" b="1" dirty="0" smtClean="0">
                <a:solidFill>
                  <a:schemeClr val="tx1"/>
                </a:solidFill>
              </a:rPr>
              <a:t>Presentation No. </a:t>
            </a:r>
            <a:r>
              <a:rPr lang="en-US" sz="2400" smtClean="0">
                <a:solidFill>
                  <a:schemeClr val="tx1"/>
                </a:solidFill>
              </a:rPr>
              <a:t>: </a:t>
            </a:r>
            <a:r>
              <a:rPr lang="en-US" sz="2400" smtClean="0">
                <a:solidFill>
                  <a:schemeClr val="tx1"/>
                </a:solidFill>
              </a:rPr>
              <a:t>5                                    </a:t>
            </a:r>
            <a:r>
              <a:rPr lang="en-US" sz="2400" b="1" dirty="0" smtClean="0">
                <a:solidFill>
                  <a:schemeClr val="tx1"/>
                </a:solidFill>
              </a:rPr>
              <a:t>Group No. </a:t>
            </a:r>
            <a:r>
              <a:rPr lang="en-US" sz="2400" dirty="0" smtClean="0">
                <a:solidFill>
                  <a:schemeClr val="tx1"/>
                </a:solidFill>
              </a:rPr>
              <a:t>: G5</a:t>
            </a:r>
          </a:p>
          <a:p>
            <a:pPr lvl="0" eaLnBrk="0" fontAlgn="base" hangingPunct="0">
              <a:lnSpc>
                <a:spcPct val="150000"/>
              </a:lnSpc>
              <a:spcAft>
                <a:spcPct val="0"/>
              </a:spcAft>
            </a:pPr>
            <a:r>
              <a:rPr lang="en-US" alt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DEPARTMENT OF INFORMATION </a:t>
            </a:r>
            <a:r>
              <a:rPr lang="en-US" altLang="en-US" sz="2400"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t>TECHNOLOGY</a:t>
            </a:r>
            <a:endParaRPr lang="en-US" altLang="en-US" sz="1200" dirty="0">
              <a:solidFill>
                <a:schemeClr val="tx1"/>
              </a:solidFill>
              <a:latin typeface="Calibri" panose="020F0502020204030204" pitchFamily="34" charset="0"/>
              <a:cs typeface="Calibri" panose="020F0502020204030204" pitchFamily="34" charset="0"/>
            </a:endParaRPr>
          </a:p>
          <a:p>
            <a:pPr lvl="0" eaLnBrk="0" fontAlgn="base" hangingPunct="0">
              <a:lnSpc>
                <a:spcPct val="150000"/>
              </a:lnSpc>
              <a:spcBef>
                <a:spcPct val="0"/>
              </a:spcBef>
              <a:spcAft>
                <a:spcPct val="0"/>
              </a:spcAft>
            </a:pPr>
            <a:r>
              <a:rPr lang="en-US" altLang="en-US"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KIET GROUP OF INSTITUTIONS, </a:t>
            </a:r>
            <a:r>
              <a:rPr lang="en-US" altLang="en-US" sz="2400"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t>GHAZIABAD, UTTAR PRADESH</a:t>
            </a:r>
            <a:endParaRPr lang="en-US" altLang="en-US" sz="1200" dirty="0" smtClean="0">
              <a:solidFill>
                <a:schemeClr val="tx1"/>
              </a:solidFill>
              <a:latin typeface="Calibri" panose="020F0502020204030204" pitchFamily="34" charset="0"/>
              <a:cs typeface="Calibri" panose="020F0502020204030204" pitchFamily="34" charset="0"/>
            </a:endParaRPr>
          </a:p>
          <a:p>
            <a:pPr lvl="0" eaLnBrk="0" fontAlgn="base" hangingPunct="0">
              <a:lnSpc>
                <a:spcPct val="150000"/>
              </a:lnSpc>
              <a:spcBef>
                <a:spcPct val="0"/>
              </a:spcBef>
              <a:spcAft>
                <a:spcPct val="0"/>
              </a:spcAft>
            </a:pPr>
            <a:r>
              <a:rPr lang="en-US" altLang="en-US" sz="1600"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t>(AFFILIATED TO DR. A.P.J. ABDUL KALAM TECHNICAL UNIVERSITY, LUCKNOW, UTTAR PRADESH)</a:t>
            </a:r>
            <a:endParaRPr lang="en-US" sz="24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00" y="342900"/>
            <a:ext cx="16764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9816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555600"/>
            <a:ext cx="8049785" cy="755700"/>
          </a:xfrm>
        </p:spPr>
        <p:txBody>
          <a:bodyPr/>
          <a:lstStyle/>
          <a:p>
            <a:r>
              <a:rPr lang="en-US" b="1" dirty="0"/>
              <a:t>Specific Recommendations </a:t>
            </a:r>
            <a:endParaRPr lang="en-US" dirty="0"/>
          </a:p>
        </p:txBody>
      </p:sp>
      <p:sp>
        <p:nvSpPr>
          <p:cNvPr id="3" name="Text Placeholder 2"/>
          <p:cNvSpPr>
            <a:spLocks noGrp="1"/>
          </p:cNvSpPr>
          <p:nvPr>
            <p:ph type="body" idx="1"/>
          </p:nvPr>
        </p:nvSpPr>
        <p:spPr>
          <a:xfrm>
            <a:off x="311699" y="1465804"/>
            <a:ext cx="7838769" cy="3103200"/>
          </a:xfrm>
        </p:spPr>
        <p:txBody>
          <a:bodyPr/>
          <a:lstStyle/>
          <a:p>
            <a:pPr marL="171450" indent="-171450">
              <a:buFont typeface="Arial" pitchFamily="34" charset="0"/>
              <a:buChar char="•"/>
            </a:pPr>
            <a:r>
              <a:rPr lang="en-US" sz="1600" dirty="0" smtClean="0"/>
              <a:t>target most active users </a:t>
            </a:r>
            <a:r>
              <a:rPr lang="en-US" sz="1600" dirty="0"/>
              <a:t>with more promotions/incentive</a:t>
            </a:r>
            <a:r>
              <a:rPr lang="en-US" sz="1600" dirty="0" smtClean="0"/>
              <a:t>.</a:t>
            </a:r>
          </a:p>
          <a:p>
            <a:pPr marL="171450" indent="-171450">
              <a:buFont typeface="Arial" pitchFamily="34" charset="0"/>
              <a:buChar char="•"/>
            </a:pPr>
            <a:r>
              <a:rPr lang="en-US" sz="1600" dirty="0"/>
              <a:t>subjects or topics users are enthusiastic about and </a:t>
            </a:r>
            <a:r>
              <a:rPr lang="en-US" sz="1600" dirty="0" smtClean="0"/>
              <a:t>we </a:t>
            </a:r>
            <a:r>
              <a:rPr lang="en-US" sz="1600" dirty="0"/>
              <a:t>can therefore set business plan targeting on these </a:t>
            </a:r>
            <a:r>
              <a:rPr lang="en-US" sz="1600" dirty="0" smtClean="0"/>
              <a:t>subjects.</a:t>
            </a:r>
            <a:endParaRPr lang="en-US" sz="1600" dirty="0"/>
          </a:p>
          <a:p>
            <a:pPr marL="171450" indent="-171450">
              <a:buFont typeface="Arial" pitchFamily="34" charset="0"/>
              <a:buChar char="•"/>
            </a:pPr>
            <a:endParaRPr lang="en-US" dirty="0"/>
          </a:p>
        </p:txBody>
      </p:sp>
    </p:spTree>
    <p:extLst>
      <p:ext uri="{BB962C8B-B14F-4D97-AF65-F5344CB8AC3E}">
        <p14:creationId xmlns:p14="http://schemas.microsoft.com/office/powerpoint/2010/main" val="4012211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b="1" dirty="0" smtClean="0"/>
              <a:t>Final Insights</a:t>
            </a:r>
            <a:endParaRPr lang="en" b="1" dirty="0"/>
          </a:p>
        </p:txBody>
      </p:sp>
      <p:sp>
        <p:nvSpPr>
          <p:cNvPr id="121" name="Shape 12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r>
              <a:rPr lang="en-US" dirty="0"/>
              <a:t>• Offer more </a:t>
            </a:r>
            <a:r>
              <a:rPr lang="en-US" dirty="0" smtClean="0"/>
              <a:t>expensive offers and other products </a:t>
            </a:r>
            <a:r>
              <a:rPr lang="en-US" dirty="0"/>
              <a:t>to iPhone </a:t>
            </a:r>
            <a:r>
              <a:rPr lang="en-US" dirty="0" smtClean="0"/>
              <a:t>users. </a:t>
            </a:r>
          </a:p>
          <a:p>
            <a:pPr lvl="0"/>
            <a:r>
              <a:rPr lang="en-US" dirty="0" smtClean="0"/>
              <a:t>• </a:t>
            </a:r>
            <a:r>
              <a:rPr lang="en-US" dirty="0"/>
              <a:t>T</a:t>
            </a:r>
            <a:r>
              <a:rPr lang="en-US" dirty="0" smtClean="0"/>
              <a:t>arget </a:t>
            </a:r>
            <a:r>
              <a:rPr lang="en-US" dirty="0"/>
              <a:t>ads or even make pack of items </a:t>
            </a:r>
            <a:r>
              <a:rPr lang="en-US" dirty="0" smtClean="0"/>
              <a:t>to </a:t>
            </a:r>
            <a:r>
              <a:rPr lang="en-US" dirty="0"/>
              <a:t>users based on their </a:t>
            </a:r>
            <a:r>
              <a:rPr lang="en-US" dirty="0" smtClean="0"/>
              <a:t>behavior</a:t>
            </a:r>
          </a:p>
          <a:p>
            <a:pPr lvl="0"/>
            <a:r>
              <a:rPr lang="en-US" dirty="0" smtClean="0"/>
              <a:t>• </a:t>
            </a:r>
            <a:r>
              <a:rPr lang="en-US" dirty="0"/>
              <a:t>Provide some fixed pay packages or promotion to users, </a:t>
            </a:r>
            <a:br>
              <a:rPr lang="en-US" dirty="0"/>
            </a:br>
            <a:r>
              <a:rPr lang="en-US" dirty="0" smtClean="0"/>
              <a:t>especially </a:t>
            </a:r>
            <a:r>
              <a:rPr lang="en-US" dirty="0"/>
              <a:t>to “low level spending user” </a:t>
            </a:r>
            <a:endParaRPr lang="en-US" dirty="0" smtClean="0"/>
          </a:p>
          <a:p>
            <a:pPr lvl="0"/>
            <a:r>
              <a:rPr lang="en-US" dirty="0"/>
              <a:t>• </a:t>
            </a:r>
            <a:r>
              <a:rPr lang="en-US" dirty="0" smtClean="0"/>
              <a:t>Target influencers that will spread the word of our products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smtClean="0">
                <a:solidFill>
                  <a:schemeClr val="tx2">
                    <a:lumMod val="75000"/>
                  </a:schemeClr>
                </a:solidFill>
              </a:rPr>
              <a:t>Objectives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Demonstrating the implemented tools.</a:t>
            </a:r>
          </a:p>
          <a:p>
            <a:r>
              <a:rPr lang="en-US" dirty="0" smtClean="0"/>
              <a:t>Communicating the insights generated from them.</a:t>
            </a:r>
          </a:p>
        </p:txBody>
      </p:sp>
    </p:spTree>
    <p:extLst>
      <p:ext uri="{BB962C8B-B14F-4D97-AF65-F5344CB8AC3E}">
        <p14:creationId xmlns:p14="http://schemas.microsoft.com/office/powerpoint/2010/main" val="3627744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b="1" dirty="0"/>
              <a:t>Problem Statement </a:t>
            </a:r>
          </a:p>
        </p:txBody>
      </p:sp>
      <p:sp>
        <p:nvSpPr>
          <p:cNvPr id="92" name="Shape 9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r>
              <a:rPr lang="en-US" sz="1100" dirty="0"/>
              <a:t>Data file Description</a:t>
            </a:r>
          </a:p>
          <a:p>
            <a:pPr lvl="0"/>
            <a:r>
              <a:rPr lang="en-US" sz="1100" dirty="0" smtClean="0"/>
              <a:t>ad-clicks.csv -  </a:t>
            </a:r>
            <a:r>
              <a:rPr lang="en-US" sz="1100" dirty="0"/>
              <a:t>Record when a player clicks an ad</a:t>
            </a:r>
          </a:p>
          <a:p>
            <a:pPr lvl="0"/>
            <a:r>
              <a:rPr lang="en-US" sz="1100" dirty="0"/>
              <a:t>buy-clicks.csv </a:t>
            </a:r>
            <a:r>
              <a:rPr lang="en-US" sz="1100" dirty="0" smtClean="0"/>
              <a:t>- Record </a:t>
            </a:r>
            <a:r>
              <a:rPr lang="en-US" sz="1100" dirty="0"/>
              <a:t>when a player makes an in-app purchase</a:t>
            </a:r>
          </a:p>
          <a:p>
            <a:pPr lvl="0"/>
            <a:r>
              <a:rPr lang="en-US" sz="1100" dirty="0" smtClean="0"/>
              <a:t>users.csv -  </a:t>
            </a:r>
            <a:r>
              <a:rPr lang="en-US" sz="1100" dirty="0"/>
              <a:t>List of users playing the game</a:t>
            </a:r>
          </a:p>
          <a:p>
            <a:pPr lvl="0"/>
            <a:r>
              <a:rPr lang="en-US" sz="1100" dirty="0" smtClean="0"/>
              <a:t>team.csv -  </a:t>
            </a:r>
            <a:r>
              <a:rPr lang="en-US" sz="1100" dirty="0"/>
              <a:t>List of teams terminated in the game</a:t>
            </a:r>
          </a:p>
          <a:p>
            <a:pPr lvl="0"/>
            <a:r>
              <a:rPr lang="en-US" sz="1100" dirty="0" smtClean="0"/>
              <a:t>team-assignments.csv -  </a:t>
            </a:r>
            <a:r>
              <a:rPr lang="en-US" sz="1100" dirty="0"/>
              <a:t>Record when an user joins a team, at most one at a time</a:t>
            </a:r>
          </a:p>
          <a:p>
            <a:pPr lvl="0"/>
            <a:r>
              <a:rPr lang="en-US" sz="1100" dirty="0" smtClean="0"/>
              <a:t>level-events.csv -   </a:t>
            </a:r>
            <a:r>
              <a:rPr lang="en-US" sz="1100" dirty="0"/>
              <a:t>When a team starts or finishes a level</a:t>
            </a:r>
          </a:p>
          <a:p>
            <a:pPr lvl="0"/>
            <a:r>
              <a:rPr lang="en-US" sz="1100" dirty="0"/>
              <a:t>user-session.csv </a:t>
            </a:r>
            <a:r>
              <a:rPr lang="en-US" sz="1100" dirty="0" smtClean="0"/>
              <a:t>-  Record </a:t>
            </a:r>
            <a:r>
              <a:rPr lang="en-US" sz="1100" dirty="0"/>
              <a:t>when an user starts and stops in the game. Refreshes when a team goes to next level.</a:t>
            </a:r>
          </a:p>
          <a:p>
            <a:pPr lvl="0"/>
            <a:r>
              <a:rPr lang="en-US" sz="1100" dirty="0" smtClean="0"/>
              <a:t>game-clicks.csv - </a:t>
            </a:r>
            <a:r>
              <a:rPr lang="en-US" sz="1100" dirty="0"/>
              <a:t>Record when an user clicks on a flamingo in the game</a:t>
            </a:r>
          </a:p>
          <a:p>
            <a:pPr lvl="0">
              <a:spcBef>
                <a:spcPts val="0"/>
              </a:spcBef>
              <a:buNone/>
            </a:pPr>
            <a:endParaRPr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b="1" dirty="0"/>
              <a:t>Data Exploration Overview</a:t>
            </a:r>
          </a:p>
        </p:txBody>
      </p:sp>
      <p:pic>
        <p:nvPicPr>
          <p:cNvPr id="2" name="Picture 1"/>
          <p:cNvPicPr>
            <a:picLocks noChangeAspect="1"/>
          </p:cNvPicPr>
          <p:nvPr/>
        </p:nvPicPr>
        <p:blipFill>
          <a:blip r:embed="rId3"/>
          <a:stretch>
            <a:fillRect/>
          </a:stretch>
        </p:blipFill>
        <p:spPr>
          <a:xfrm>
            <a:off x="311700" y="1017800"/>
            <a:ext cx="4999706" cy="3834616"/>
          </a:xfrm>
          <a:prstGeom prst="rect">
            <a:avLst/>
          </a:prstGeom>
        </p:spPr>
      </p:pic>
      <p:sp>
        <p:nvSpPr>
          <p:cNvPr id="5" name="Shape 115"/>
          <p:cNvSpPr txBox="1">
            <a:spLocks noGrp="1"/>
          </p:cNvSpPr>
          <p:nvPr>
            <p:ph type="body" idx="1"/>
          </p:nvPr>
        </p:nvSpPr>
        <p:spPr>
          <a:xfrm>
            <a:off x="5311406" y="1146050"/>
            <a:ext cx="3520894" cy="3422827"/>
          </a:xfrm>
          <a:prstGeom prst="rect">
            <a:avLst/>
          </a:prstGeom>
        </p:spPr>
        <p:txBody>
          <a:bodyPr lIns="91425" tIns="91425" rIns="91425" bIns="91425" anchor="t" anchorCtr="0">
            <a:noAutofit/>
          </a:bodyPr>
          <a:lstStyle/>
          <a:p>
            <a:pPr lvl="0"/>
            <a:r>
              <a:rPr lang="en-US" dirty="0"/>
              <a:t>• </a:t>
            </a:r>
            <a:r>
              <a:rPr lang="en-US" dirty="0" smtClean="0"/>
              <a:t>item </a:t>
            </a:r>
            <a:r>
              <a:rPr lang="en-US" dirty="0"/>
              <a:t>“2” is the most purchased, the item “1” is the least purchased </a:t>
            </a:r>
            <a:endParaRPr lang="en-US" dirty="0" smtClean="0"/>
          </a:p>
          <a:p>
            <a:pPr lvl="0"/>
            <a:r>
              <a:rPr lang="en-US" smtClean="0"/>
              <a:t>•item </a:t>
            </a:r>
            <a:r>
              <a:rPr lang="en-US" dirty="0"/>
              <a:t>“5” made the most money, and the item “1” made the least money</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b="1" dirty="0"/>
              <a:t>What have we learned from classification?</a:t>
            </a:r>
          </a:p>
        </p:txBody>
      </p:sp>
      <p:pic>
        <p:nvPicPr>
          <p:cNvPr id="2050" name="Picture 2"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3" y="1017801"/>
            <a:ext cx="6862335" cy="38711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55600"/>
            <a:ext cx="7873938" cy="755700"/>
          </a:xfrm>
        </p:spPr>
        <p:txBody>
          <a:bodyPr/>
          <a:lstStyle/>
          <a:p>
            <a:r>
              <a:rPr lang="en-US" b="1" dirty="0"/>
              <a:t>Specific Recommendations </a:t>
            </a:r>
            <a:endParaRPr lang="en-US" dirty="0"/>
          </a:p>
        </p:txBody>
      </p:sp>
      <p:sp>
        <p:nvSpPr>
          <p:cNvPr id="3" name="Text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1991874"/>
              </p:ext>
            </p:extLst>
          </p:nvPr>
        </p:nvGraphicFramePr>
        <p:xfrm>
          <a:off x="457201" y="1846385"/>
          <a:ext cx="8440614" cy="2391507"/>
        </p:xfrm>
        <a:graphic>
          <a:graphicData uri="http://schemas.openxmlformats.org/drawingml/2006/table">
            <a:tbl>
              <a:tblPr>
                <a:tableStyleId>{5C22544A-7EE6-4342-B048-85BDC9FD1C3A}</a:tableStyleId>
              </a:tblPr>
              <a:tblGrid>
                <a:gridCol w="8440614"/>
              </a:tblGrid>
              <a:tr h="907451">
                <a:tc>
                  <a:txBody>
                    <a:bodyPr/>
                    <a:lstStyle/>
                    <a:p>
                      <a:pPr marL="0" marR="0">
                        <a:lnSpc>
                          <a:spcPct val="115000"/>
                        </a:lnSpc>
                        <a:spcBef>
                          <a:spcPts val="0"/>
                        </a:spcBef>
                        <a:spcAft>
                          <a:spcPts val="0"/>
                        </a:spcAft>
                      </a:pPr>
                      <a:r>
                        <a:rPr lang="en-US" sz="1100">
                          <a:effectLst/>
                        </a:rPr>
                        <a:t>1. Show more ads to iphone users and  increase ads price for the same platform device.</a:t>
                      </a:r>
                      <a:endParaRPr lang="en-US" sz="1100">
                        <a:solidFill>
                          <a:srgbClr val="000000"/>
                        </a:solidFill>
                        <a:effectLst/>
                        <a:latin typeface="Arial"/>
                        <a:ea typeface="Arial"/>
                      </a:endParaRPr>
                    </a:p>
                  </a:txBody>
                  <a:tcPr marL="63500" marR="63500" marT="63500" marB="63500"/>
                </a:tc>
              </a:tr>
              <a:tr h="1484056">
                <a:tc>
                  <a:txBody>
                    <a:bodyPr/>
                    <a:lstStyle/>
                    <a:p>
                      <a:pPr marL="0" marR="0">
                        <a:lnSpc>
                          <a:spcPct val="115000"/>
                        </a:lnSpc>
                        <a:spcBef>
                          <a:spcPts val="0"/>
                        </a:spcBef>
                        <a:spcAft>
                          <a:spcPts val="0"/>
                        </a:spcAft>
                      </a:pPr>
                      <a:r>
                        <a:rPr lang="en-US" sz="1100" dirty="0">
                          <a:effectLst/>
                        </a:rPr>
                        <a:t>2. Offer temporary discounts to motivate Penny Pinchers to buy items that cost more than 5 dollars.</a:t>
                      </a:r>
                      <a:endParaRPr lang="en-US" sz="1100" dirty="0">
                        <a:solidFill>
                          <a:srgbClr val="000000"/>
                        </a:solidFill>
                        <a:effectLst/>
                        <a:latin typeface="Arial"/>
                        <a:ea typeface="Arial"/>
                      </a:endParaRPr>
                    </a:p>
                  </a:txBody>
                  <a:tcPr marL="63500" marR="63500" marT="63500" marB="63500"/>
                </a:tc>
              </a:tr>
            </a:tbl>
          </a:graphicData>
        </a:graphic>
      </p:graphicFrame>
    </p:spTree>
    <p:extLst>
      <p:ext uri="{BB962C8B-B14F-4D97-AF65-F5344CB8AC3E}">
        <p14:creationId xmlns:p14="http://schemas.microsoft.com/office/powerpoint/2010/main" val="2099432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b="1" dirty="0"/>
              <a:t>What have we learned from clustering? </a:t>
            </a:r>
          </a:p>
        </p:txBody>
      </p:sp>
      <p:pic>
        <p:nvPicPr>
          <p:cNvPr id="1026" name="Picture 2"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987001"/>
            <a:ext cx="6857196" cy="39068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55600"/>
            <a:ext cx="7680508" cy="755700"/>
          </a:xfrm>
        </p:spPr>
        <p:txBody>
          <a:bodyPr/>
          <a:lstStyle/>
          <a:p>
            <a:r>
              <a:rPr lang="en-US" b="1" dirty="0"/>
              <a:t>Specific Recommendations </a:t>
            </a:r>
            <a:endParaRPr lang="en-US" dirty="0"/>
          </a:p>
        </p:txBody>
      </p:sp>
      <p:sp>
        <p:nvSpPr>
          <p:cNvPr id="3" name="Text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04066647"/>
              </p:ext>
            </p:extLst>
          </p:nvPr>
        </p:nvGraphicFramePr>
        <p:xfrm>
          <a:off x="307731" y="1588577"/>
          <a:ext cx="8212015" cy="2812329"/>
        </p:xfrm>
        <a:graphic>
          <a:graphicData uri="http://schemas.openxmlformats.org/drawingml/2006/table">
            <a:tbl>
              <a:tblPr>
                <a:tableStyleId>{5C22544A-7EE6-4342-B048-85BDC9FD1C3A}</a:tableStyleId>
              </a:tblPr>
              <a:tblGrid>
                <a:gridCol w="2421492"/>
                <a:gridCol w="5790523"/>
              </a:tblGrid>
              <a:tr h="0">
                <a:tc>
                  <a:txBody>
                    <a:bodyPr/>
                    <a:lstStyle/>
                    <a:p>
                      <a:pPr marL="0" marR="0">
                        <a:lnSpc>
                          <a:spcPct val="115000"/>
                        </a:lnSpc>
                        <a:spcBef>
                          <a:spcPts val="0"/>
                        </a:spcBef>
                        <a:spcAft>
                          <a:spcPts val="0"/>
                        </a:spcAft>
                      </a:pPr>
                      <a:r>
                        <a:rPr lang="en-US" sz="1400" b="1" dirty="0">
                          <a:effectLst/>
                        </a:rPr>
                        <a:t>Action Recommended</a:t>
                      </a:r>
                      <a:endParaRPr lang="en-US" sz="1100" b="1"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400" b="1" dirty="0">
                          <a:effectLst/>
                        </a:rPr>
                        <a:t>Rationale for the action </a:t>
                      </a:r>
                      <a:endParaRPr lang="en-US" sz="1100" b="1" dirty="0">
                        <a:solidFill>
                          <a:srgbClr val="000000"/>
                        </a:solidFill>
                        <a:effectLst/>
                        <a:latin typeface="Arial"/>
                        <a:ea typeface="Arial"/>
                      </a:endParaRPr>
                    </a:p>
                  </a:txBody>
                  <a:tcPr marL="63500" marR="63500" marT="63500" marB="63500"/>
                </a:tc>
              </a:tr>
              <a:tr h="1331509">
                <a:tc>
                  <a:txBody>
                    <a:bodyPr/>
                    <a:lstStyle/>
                    <a:p>
                      <a:pPr marL="0" marR="0">
                        <a:lnSpc>
                          <a:spcPct val="115000"/>
                        </a:lnSpc>
                        <a:spcBef>
                          <a:spcPts val="0"/>
                        </a:spcBef>
                        <a:spcAft>
                          <a:spcPts val="0"/>
                        </a:spcAft>
                      </a:pPr>
                      <a:r>
                        <a:rPr lang="en-US" sz="1400" dirty="0">
                          <a:effectLst/>
                        </a:rPr>
                        <a:t>Make items promotions based on how much clicks they make.</a:t>
                      </a:r>
                      <a:endParaRPr lang="en-US" sz="1100"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400" dirty="0">
                          <a:effectLst/>
                        </a:rPr>
                        <a:t>Suppose a user is playing a session, if he/she reach 100 clicks in that session, he/she get a promotion on an item (only on that session and to use on that session). This </a:t>
                      </a:r>
                      <a:r>
                        <a:rPr lang="en-US" sz="1400" dirty="0" err="1">
                          <a:effectLst/>
                        </a:rPr>
                        <a:t>incentivate</a:t>
                      </a:r>
                      <a:r>
                        <a:rPr lang="en-US" sz="1400" dirty="0">
                          <a:effectLst/>
                        </a:rPr>
                        <a:t> the user to spend more time playing, to get more promotions.</a:t>
                      </a:r>
                      <a:endParaRPr lang="en-US" sz="1100" dirty="0">
                        <a:solidFill>
                          <a:srgbClr val="000000"/>
                        </a:solidFill>
                        <a:effectLst/>
                        <a:latin typeface="Arial"/>
                        <a:ea typeface="Arial"/>
                      </a:endParaRPr>
                    </a:p>
                  </a:txBody>
                  <a:tcPr marL="63500" marR="63500" marT="63500" marB="63500"/>
                </a:tc>
              </a:tr>
              <a:tr h="0">
                <a:tc>
                  <a:txBody>
                    <a:bodyPr/>
                    <a:lstStyle/>
                    <a:p>
                      <a:pPr marL="0" marR="0">
                        <a:lnSpc>
                          <a:spcPct val="115000"/>
                        </a:lnSpc>
                        <a:spcBef>
                          <a:spcPts val="0"/>
                        </a:spcBef>
                        <a:spcAft>
                          <a:spcPts val="0"/>
                        </a:spcAft>
                      </a:pPr>
                      <a:r>
                        <a:rPr lang="en-US" sz="1400">
                          <a:effectLst/>
                        </a:rPr>
                        <a:t>Make items promotions based on how much sessions they start</a:t>
                      </a:r>
                      <a:endParaRPr lang="en-US" sz="11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1400" dirty="0">
                          <a:effectLst/>
                        </a:rPr>
                        <a:t>Suppose the user start a session, and is his 1000 session, he/she can buy an item (only on that session and to use on that session) with less prices. This </a:t>
                      </a:r>
                      <a:r>
                        <a:rPr lang="en-US" sz="1400" dirty="0" err="1">
                          <a:effectLst/>
                        </a:rPr>
                        <a:t>incentivate</a:t>
                      </a:r>
                      <a:r>
                        <a:rPr lang="en-US" sz="1400" dirty="0">
                          <a:effectLst/>
                        </a:rPr>
                        <a:t> the users to come play more time so he/she can get more promotions.</a:t>
                      </a:r>
                      <a:endParaRPr lang="en-US" sz="1100" dirty="0">
                        <a:solidFill>
                          <a:srgbClr val="000000"/>
                        </a:solidFill>
                        <a:effectLst/>
                        <a:latin typeface="Arial"/>
                        <a:ea typeface="Arial"/>
                      </a:endParaRPr>
                    </a:p>
                  </a:txBody>
                  <a:tcPr marL="63500" marR="63500" marT="63500" marB="63500"/>
                </a:tc>
              </a:tr>
            </a:tbl>
          </a:graphicData>
        </a:graphic>
      </p:graphicFrame>
    </p:spTree>
    <p:extLst>
      <p:ext uri="{BB962C8B-B14F-4D97-AF65-F5344CB8AC3E}">
        <p14:creationId xmlns:p14="http://schemas.microsoft.com/office/powerpoint/2010/main" val="356036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r>
              <a:rPr lang="en" b="1" dirty="0"/>
              <a:t>What have we learned from </a:t>
            </a:r>
            <a:r>
              <a:rPr lang="en" b="1" dirty="0" smtClean="0"/>
              <a:t>chat graph analysis ?</a:t>
            </a:r>
            <a:endParaRPr lang="en" b="1" dirty="0"/>
          </a:p>
        </p:txBody>
      </p:sp>
      <p:sp>
        <p:nvSpPr>
          <p:cNvPr id="115" name="Shape 115"/>
          <p:cNvSpPr txBox="1">
            <a:spLocks noGrp="1"/>
          </p:cNvSpPr>
          <p:nvPr>
            <p:ph type="body" idx="1"/>
          </p:nvPr>
        </p:nvSpPr>
        <p:spPr>
          <a:xfrm>
            <a:off x="311700" y="1415561"/>
            <a:ext cx="8520600" cy="3153313"/>
          </a:xfrm>
          <a:prstGeom prst="rect">
            <a:avLst/>
          </a:prstGeom>
        </p:spPr>
        <p:txBody>
          <a:bodyPr lIns="91425" tIns="91425" rIns="91425" bIns="91425" anchor="t" anchorCtr="0">
            <a:noAutofit/>
          </a:bodyPr>
          <a:lstStyle/>
          <a:p>
            <a:pPr marL="285750" indent="-285750">
              <a:buFont typeface="Arial" pitchFamily="34" charset="0"/>
              <a:buChar char="•"/>
            </a:pPr>
            <a:r>
              <a:rPr lang="en-US" dirty="0"/>
              <a:t>Finding the longest conversation chain and its </a:t>
            </a:r>
            <a:r>
              <a:rPr lang="en-US" dirty="0" smtClean="0"/>
              <a:t>participants.</a:t>
            </a:r>
          </a:p>
          <a:p>
            <a:pPr marL="285750" indent="-285750">
              <a:buFont typeface="Arial" pitchFamily="34" charset="0"/>
              <a:buChar char="•"/>
            </a:pPr>
            <a:r>
              <a:rPr lang="en-US" dirty="0"/>
              <a:t>Analyzing the relationship between top 10 chattiest users and top 10 chattiest </a:t>
            </a:r>
            <a:r>
              <a:rPr lang="en-US" dirty="0" smtClean="0"/>
              <a:t>teams.</a:t>
            </a:r>
          </a:p>
          <a:p>
            <a:pPr marL="285750" indent="-285750">
              <a:buFont typeface="Arial" pitchFamily="34" charset="0"/>
              <a:buChar char="•"/>
            </a:pPr>
            <a:r>
              <a:rPr lang="en-US" dirty="0"/>
              <a:t>How Active Are Groups of Users?</a:t>
            </a:r>
          </a:p>
          <a:p>
            <a:pPr marL="285750" indent="-285750">
              <a:buFont typeface="Arial" pitchFamily="34" charset="0"/>
              <a:buChar char="•"/>
            </a:pPr>
            <a:endParaRPr lang="en-US" dirty="0"/>
          </a:p>
          <a:p>
            <a:pPr marL="285750" indent="-285750">
              <a:buFont typeface="Arial" pitchFamily="34" charset="0"/>
              <a:buChar char="•"/>
            </a:pPr>
            <a:endParaRPr lang="en-US" dirty="0" smtClean="0"/>
          </a:p>
          <a:p>
            <a:endParaRPr lang="en-US" dirty="0"/>
          </a:p>
          <a:p>
            <a:pPr lvl="0"/>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675</Words>
  <Application>Microsoft Office PowerPoint</Application>
  <PresentationFormat>On-screen Show (16:9)</PresentationFormat>
  <Paragraphs>59</Paragraphs>
  <Slides>11</Slides>
  <Notes>6</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11</vt:i4>
      </vt:variant>
    </vt:vector>
  </HeadingPairs>
  <TitlesOfParts>
    <vt:vector size="18" baseType="lpstr">
      <vt:lpstr>Arial</vt:lpstr>
      <vt:lpstr>Roboto</vt:lpstr>
      <vt:lpstr>Times New Roman</vt:lpstr>
      <vt:lpstr>Calibri</vt:lpstr>
      <vt:lpstr>geometric</vt:lpstr>
      <vt:lpstr>Office Theme</vt:lpstr>
      <vt:lpstr>1_Office Theme</vt:lpstr>
      <vt:lpstr>PROJECT TITLE- Catch The Flamingo   </vt:lpstr>
      <vt:lpstr>Objectives </vt:lpstr>
      <vt:lpstr>Problem Statement </vt:lpstr>
      <vt:lpstr>Data Exploration Overview</vt:lpstr>
      <vt:lpstr>What have we learned from classification?</vt:lpstr>
      <vt:lpstr>Specific Recommendations </vt:lpstr>
      <vt:lpstr>What have we learned from clustering? </vt:lpstr>
      <vt:lpstr>Specific Recommendations </vt:lpstr>
      <vt:lpstr>What have we learned from chat graph analysis ?</vt:lpstr>
      <vt:lpstr>Specific Recommendations </vt:lpstr>
      <vt:lpstr>Final Insights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we increase revenue  from Catch the Pink Flamingo?</dc:title>
  <dc:creator>Igor F. Yago</dc:creator>
  <cp:lastModifiedBy>Windows User</cp:lastModifiedBy>
  <cp:revision>16</cp:revision>
  <cp:lastPrinted>2018-12-29T19:04:59Z</cp:lastPrinted>
  <dcterms:modified xsi:type="dcterms:W3CDTF">2019-03-28T08:45:03Z</dcterms:modified>
</cp:coreProperties>
</file>