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0" r:id="rId5"/>
    <p:sldId id="266" r:id="rId6"/>
    <p:sldId id="265" r:id="rId7"/>
    <p:sldId id="262" r:id="rId8"/>
    <p:sldId id="264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90" r:id="rId25"/>
    <p:sldId id="292" r:id="rId26"/>
    <p:sldId id="291" r:id="rId27"/>
    <p:sldId id="259" r:id="rId28"/>
    <p:sldId id="26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9644" autoAdjust="0"/>
  </p:normalViewPr>
  <p:slideViewPr>
    <p:cSldViewPr>
      <p:cViewPr>
        <p:scale>
          <a:sx n="81" d="100"/>
          <a:sy n="81" d="100"/>
        </p:scale>
        <p:origin x="-1068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5654-8E63-4724-9C31-1991FB15742F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1530-8133-40F1-9BD0-084C1F644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2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5654-8E63-4724-9C31-1991FB15742F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1530-8133-40F1-9BD0-084C1F644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0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5654-8E63-4724-9C31-1991FB15742F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1530-8133-40F1-9BD0-084C1F644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7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5654-8E63-4724-9C31-1991FB15742F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1530-8133-40F1-9BD0-084C1F644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6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5654-8E63-4724-9C31-1991FB15742F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1530-8133-40F1-9BD0-084C1F644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9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5654-8E63-4724-9C31-1991FB15742F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1530-8133-40F1-9BD0-084C1F644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5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5654-8E63-4724-9C31-1991FB15742F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1530-8133-40F1-9BD0-084C1F644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5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5654-8E63-4724-9C31-1991FB15742F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1530-8133-40F1-9BD0-084C1F644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5654-8E63-4724-9C31-1991FB15742F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1530-8133-40F1-9BD0-084C1F644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7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5654-8E63-4724-9C31-1991FB15742F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1530-8133-40F1-9BD0-084C1F644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4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5654-8E63-4724-9C31-1991FB15742F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1530-8133-40F1-9BD0-084C1F644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7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45654-8E63-4724-9C31-1991FB15742F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51530-8133-40F1-9BD0-084C1F644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9906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PROJECT TITLE- Catch The Flamingo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/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86000"/>
            <a:ext cx="8229600" cy="43434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Guided </a:t>
            </a:r>
            <a:r>
              <a:rPr lang="en-US" sz="2400" b="1" dirty="0">
                <a:solidFill>
                  <a:schemeClr val="tx1"/>
                </a:solidFill>
              </a:rPr>
              <a:t>by-                                                             </a:t>
            </a:r>
            <a:r>
              <a:rPr lang="en-US" sz="2400" b="1" dirty="0" smtClean="0">
                <a:solidFill>
                  <a:schemeClr val="tx1"/>
                </a:solidFill>
              </a:rPr>
              <a:t>        Submitted </a:t>
            </a:r>
            <a:r>
              <a:rPr lang="en-US" sz="2400" b="1" dirty="0">
                <a:solidFill>
                  <a:schemeClr val="tx1"/>
                </a:solidFill>
              </a:rPr>
              <a:t>by-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Mr. Nitin </a:t>
            </a:r>
            <a:r>
              <a:rPr lang="en-US" sz="2400" dirty="0">
                <a:solidFill>
                  <a:schemeClr val="tx1"/>
                </a:solidFill>
              </a:rPr>
              <a:t>Kumar </a:t>
            </a:r>
            <a:r>
              <a:rPr lang="en-US" sz="2400" dirty="0" smtClean="0">
                <a:solidFill>
                  <a:schemeClr val="tx1"/>
                </a:solidFill>
              </a:rPr>
              <a:t>                                                    Paras </a:t>
            </a:r>
            <a:r>
              <a:rPr lang="en-US" sz="2400" dirty="0">
                <a:solidFill>
                  <a:schemeClr val="tx1"/>
                </a:solidFill>
              </a:rPr>
              <a:t>(1502913059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                                                              Akansha Jain (1502913007) 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                                                           Pooja Agarwal (1502931102) 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                                      </a:t>
            </a:r>
            <a:r>
              <a:rPr lang="en-US" sz="2400" b="1" dirty="0" smtClean="0">
                <a:solidFill>
                  <a:schemeClr val="tx1"/>
                </a:solidFill>
              </a:rPr>
              <a:t>Group </a:t>
            </a:r>
            <a:r>
              <a:rPr lang="en-US" sz="2400" b="1" dirty="0" smtClean="0">
                <a:solidFill>
                  <a:schemeClr val="tx1"/>
                </a:solidFill>
              </a:rPr>
              <a:t>No. </a:t>
            </a:r>
            <a:r>
              <a:rPr lang="en-US" sz="2400" dirty="0" smtClean="0">
                <a:solidFill>
                  <a:schemeClr val="tx1"/>
                </a:solidFill>
              </a:rPr>
              <a:t>: G5</a:t>
            </a:r>
          </a:p>
          <a:p>
            <a:pPr lvl="0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DEPARTMENT OF INFORMATION TECHNOLOGY, </a:t>
            </a:r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KIET GROUP OF INSTITUTIONS, GHAZIABAD, UTTAR PRADESH</a:t>
            </a:r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(AFFILIATED TO DR. A.P.J. ABDUL KALAM TECHNICAL UNIVERSITY, LUCKNOW, UTTAR PRADESH, INDIA)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57200"/>
            <a:ext cx="1676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792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9144000" cy="914399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solidFill>
                  <a:srgbClr val="002060"/>
                </a:solidFill>
              </a:rPr>
              <a:t>Big Data Modeling &amp; Management Systems</a:t>
            </a:r>
            <a:endParaRPr lang="en-US" sz="38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676400"/>
            <a:ext cx="8763000" cy="47244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en-US" sz="3000" dirty="0" smtClean="0">
                <a:solidFill>
                  <a:schemeClr val="tx1"/>
                </a:solidFill>
              </a:rPr>
              <a:t>About the course: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Apply techniques to handle streaming </a:t>
            </a:r>
            <a:r>
              <a:rPr lang="en-US" sz="2800" dirty="0" smtClean="0">
                <a:solidFill>
                  <a:schemeClr val="tx1"/>
                </a:solidFill>
              </a:rPr>
              <a:t>data.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Differentiate b/w traditional DBMS and </a:t>
            </a:r>
            <a:r>
              <a:rPr lang="en-US" sz="2800" dirty="0">
                <a:solidFill>
                  <a:schemeClr val="tx1"/>
                </a:solidFill>
              </a:rPr>
              <a:t>a Big Data Management </a:t>
            </a:r>
            <a:r>
              <a:rPr lang="en-US" sz="2800" dirty="0" smtClean="0">
                <a:solidFill>
                  <a:schemeClr val="tx1"/>
                </a:solidFill>
              </a:rPr>
              <a:t>System.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Recognize different data elements in your own work</a:t>
            </a:r>
            <a:r>
              <a:rPr lang="en-US" sz="30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Identify the frequent data operations required for various types of data</a:t>
            </a:r>
            <a:r>
              <a:rPr lang="en-US" sz="30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Select a data model to suit the characteristics of your </a:t>
            </a:r>
            <a:r>
              <a:rPr lang="en-US" sz="2800" dirty="0" smtClean="0">
                <a:solidFill>
                  <a:schemeClr val="tx1"/>
                </a:solidFill>
              </a:rPr>
              <a:t>data.</a:t>
            </a:r>
          </a:p>
        </p:txBody>
      </p:sp>
    </p:spTree>
    <p:extLst>
      <p:ext uri="{BB962C8B-B14F-4D97-AF65-F5344CB8AC3E}">
        <p14:creationId xmlns:p14="http://schemas.microsoft.com/office/powerpoint/2010/main" val="45189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1429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Big Data Integration &amp; Processing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32263"/>
            <a:ext cx="8534400" cy="56388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en-US" sz="3000" dirty="0" smtClean="0">
                <a:solidFill>
                  <a:schemeClr val="tx1"/>
                </a:solidFill>
              </a:rPr>
              <a:t>About the course: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Retrieve data from example database and big data management </a:t>
            </a:r>
            <a:r>
              <a:rPr lang="en-US" sz="2800" dirty="0" smtClean="0">
                <a:solidFill>
                  <a:schemeClr val="tx1"/>
                </a:solidFill>
              </a:rPr>
              <a:t>systems.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Describe the connections between data management operations and the big data processing patterns needed to utilize them in large-scale analytical </a:t>
            </a:r>
            <a:r>
              <a:rPr lang="en-US" sz="2800" dirty="0" smtClean="0">
                <a:solidFill>
                  <a:schemeClr val="tx1"/>
                </a:solidFill>
              </a:rPr>
              <a:t>applications.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Identify when a big data problem needs data </a:t>
            </a:r>
            <a:r>
              <a:rPr lang="en-US" sz="2800" dirty="0" smtClean="0">
                <a:solidFill>
                  <a:schemeClr val="tx1"/>
                </a:solidFill>
              </a:rPr>
              <a:t>integration.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Execute simple big data integration and processing on </a:t>
            </a:r>
            <a:r>
              <a:rPr lang="en-US" sz="2800" dirty="0" err="1">
                <a:solidFill>
                  <a:schemeClr val="tx1"/>
                </a:solidFill>
              </a:rPr>
              <a:t>Hadoop</a:t>
            </a:r>
            <a:r>
              <a:rPr lang="en-US" sz="2800" dirty="0">
                <a:solidFill>
                  <a:schemeClr val="tx1"/>
                </a:solidFill>
              </a:rPr>
              <a:t> and Spark </a:t>
            </a:r>
            <a:r>
              <a:rPr lang="en-US" sz="2800" dirty="0" smtClean="0">
                <a:solidFill>
                  <a:schemeClr val="tx1"/>
                </a:solidFill>
              </a:rPr>
              <a:t>platforms.</a:t>
            </a:r>
            <a:endParaRPr lang="en-US" sz="3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69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142999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Machine Learning with Big Data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534400" cy="56388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en-US" sz="3000" dirty="0" smtClean="0">
                <a:solidFill>
                  <a:schemeClr val="tx1"/>
                </a:solidFill>
              </a:rPr>
              <a:t>About the course: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Design an approach to leverage data using the steps in the machine learning process. 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Apply </a:t>
            </a:r>
            <a:r>
              <a:rPr lang="en-US" sz="2800" dirty="0">
                <a:solidFill>
                  <a:schemeClr val="tx1"/>
                </a:solidFill>
              </a:rPr>
              <a:t>machine learning techniques to explore and prepare data for modeling.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Identify </a:t>
            </a:r>
            <a:r>
              <a:rPr lang="en-US" sz="2800" dirty="0">
                <a:solidFill>
                  <a:schemeClr val="tx1"/>
                </a:solidFill>
              </a:rPr>
              <a:t>the type of machine learning problem in order to apply the appropriate set of techniques. 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Construct </a:t>
            </a:r>
            <a:r>
              <a:rPr lang="en-US" sz="2800" dirty="0">
                <a:solidFill>
                  <a:schemeClr val="tx1"/>
                </a:solidFill>
              </a:rPr>
              <a:t>models that learn from data using widely available open source </a:t>
            </a:r>
            <a:r>
              <a:rPr lang="en-US" sz="2800" dirty="0" smtClean="0">
                <a:solidFill>
                  <a:schemeClr val="tx1"/>
                </a:solidFill>
              </a:rPr>
              <a:t>tools.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Analyze </a:t>
            </a:r>
            <a:r>
              <a:rPr lang="en-US" sz="2800" dirty="0">
                <a:solidFill>
                  <a:schemeClr val="tx1"/>
                </a:solidFill>
              </a:rPr>
              <a:t>big data problems using scalable machine learning algorithms on Spark. </a:t>
            </a:r>
            <a:endParaRPr lang="en-US" sz="3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59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142999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Graph Analytics for Big Data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600200"/>
            <a:ext cx="8534400" cy="47244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en-US" sz="3000" dirty="0" smtClean="0">
                <a:solidFill>
                  <a:schemeClr val="tx1"/>
                </a:solidFill>
              </a:rPr>
              <a:t>About the course:</a:t>
            </a:r>
          </a:p>
          <a:p>
            <a:pPr algn="just"/>
            <a:endParaRPr lang="en-US" sz="30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To </a:t>
            </a:r>
            <a:r>
              <a:rPr lang="en-US" sz="2800" dirty="0">
                <a:solidFill>
                  <a:schemeClr val="tx1"/>
                </a:solidFill>
              </a:rPr>
              <a:t>understand your data network structure and how it changes under different </a:t>
            </a:r>
            <a:r>
              <a:rPr lang="en-US" sz="2800" dirty="0" smtClean="0">
                <a:solidFill>
                  <a:schemeClr val="tx1"/>
                </a:solidFill>
              </a:rPr>
              <a:t>conditions.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To know </a:t>
            </a:r>
            <a:r>
              <a:rPr lang="en-US" sz="2800" dirty="0">
                <a:solidFill>
                  <a:schemeClr val="tx1"/>
                </a:solidFill>
              </a:rPr>
              <a:t>how to identify closely interacting clusters within a </a:t>
            </a:r>
            <a:r>
              <a:rPr lang="en-US" sz="2800" dirty="0" smtClean="0">
                <a:solidFill>
                  <a:schemeClr val="tx1"/>
                </a:solidFill>
              </a:rPr>
              <a:t>graph.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New </a:t>
            </a:r>
            <a:r>
              <a:rPr lang="en-US" sz="2800" dirty="0">
                <a:solidFill>
                  <a:schemeClr val="tx1"/>
                </a:solidFill>
              </a:rPr>
              <a:t>ways to model, store, retrieve and analyze graph-structured data. 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Gives a </a:t>
            </a:r>
            <a:r>
              <a:rPr lang="en-US" sz="2800" dirty="0">
                <a:solidFill>
                  <a:schemeClr val="tx1"/>
                </a:solidFill>
              </a:rPr>
              <a:t>broad overview of the field of graph </a:t>
            </a:r>
            <a:r>
              <a:rPr lang="en-US" sz="2800" dirty="0" smtClean="0">
                <a:solidFill>
                  <a:schemeClr val="tx1"/>
                </a:solidFill>
              </a:rPr>
              <a:t>analytics.</a:t>
            </a:r>
            <a:endParaRPr lang="en-US" sz="3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91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Description of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63880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smtClean="0"/>
              <a:t>Apache Spark :</a:t>
            </a:r>
            <a:r>
              <a:rPr lang="en-US" sz="2800" dirty="0" smtClean="0"/>
              <a:t> It is </a:t>
            </a:r>
            <a:r>
              <a:rPr lang="en-US" sz="2800" dirty="0"/>
              <a:t>a fast, in-memory data processing engine with elegant and expressive development APIs to allow data workers to efficiently execute streaming, machine learning or SQL workloads that require fast iterative access to </a:t>
            </a:r>
            <a:r>
              <a:rPr lang="en-US" sz="2800" dirty="0" smtClean="0"/>
              <a:t>datasets.</a:t>
            </a:r>
          </a:p>
          <a:p>
            <a:pPr algn="just"/>
            <a:r>
              <a:rPr lang="en-US" sz="2800" b="1" dirty="0" smtClean="0"/>
              <a:t>Neo4j</a:t>
            </a:r>
            <a:r>
              <a:rPr lang="en-US" sz="2800" dirty="0"/>
              <a:t> </a:t>
            </a:r>
            <a:r>
              <a:rPr lang="en-US" sz="2800" b="1" dirty="0" smtClean="0"/>
              <a:t>:</a:t>
            </a:r>
            <a:r>
              <a:rPr lang="en-US" sz="2800" dirty="0" smtClean="0"/>
              <a:t> It is </a:t>
            </a:r>
            <a:r>
              <a:rPr lang="en-US" sz="2800" dirty="0"/>
              <a:t>a </a:t>
            </a:r>
            <a:r>
              <a:rPr lang="en-US" sz="2800" dirty="0" smtClean="0"/>
              <a:t>graph database </a:t>
            </a:r>
            <a:r>
              <a:rPr lang="en-US" sz="2800" dirty="0"/>
              <a:t>management </a:t>
            </a:r>
            <a:r>
              <a:rPr lang="en-US" sz="2800" dirty="0" smtClean="0"/>
              <a:t>system with </a:t>
            </a:r>
            <a:r>
              <a:rPr lang="en-US" sz="2800" dirty="0"/>
              <a:t>native graph storage and </a:t>
            </a:r>
            <a:r>
              <a:rPr lang="en-US" sz="2800" dirty="0" smtClean="0"/>
              <a:t>processing.</a:t>
            </a:r>
          </a:p>
          <a:p>
            <a:pPr algn="just"/>
            <a:r>
              <a:rPr lang="en-US" sz="2800" b="1" dirty="0" err="1" smtClean="0"/>
              <a:t>Gephi</a:t>
            </a:r>
            <a:r>
              <a:rPr lang="en-US" sz="2800" dirty="0"/>
              <a:t> </a:t>
            </a:r>
            <a:r>
              <a:rPr lang="en-US" sz="2800" b="1" dirty="0" smtClean="0"/>
              <a:t>:</a:t>
            </a:r>
            <a:r>
              <a:rPr lang="en-US" sz="2800" dirty="0" smtClean="0"/>
              <a:t> It is </a:t>
            </a:r>
            <a:r>
              <a:rPr lang="en-US" sz="2800" dirty="0"/>
              <a:t>an open-source </a:t>
            </a:r>
            <a:r>
              <a:rPr lang="en-US" sz="2800" dirty="0" smtClean="0"/>
              <a:t>network analysis </a:t>
            </a:r>
            <a:r>
              <a:rPr lang="en-US" sz="2800" dirty="0"/>
              <a:t>and </a:t>
            </a:r>
            <a:r>
              <a:rPr lang="en-US" sz="2800" dirty="0" smtClean="0"/>
              <a:t>visualization </a:t>
            </a:r>
            <a:r>
              <a:rPr lang="en-US" sz="2800" dirty="0"/>
              <a:t>software package written in Java on the </a:t>
            </a:r>
            <a:r>
              <a:rPr lang="en-US" sz="2800" dirty="0" err="1" smtClean="0"/>
              <a:t>NetBeans</a:t>
            </a:r>
            <a:r>
              <a:rPr lang="en-US" sz="2800" dirty="0" smtClean="0"/>
              <a:t> </a:t>
            </a:r>
            <a:r>
              <a:rPr lang="en-US" sz="2800" dirty="0"/>
              <a:t>platform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b="1" dirty="0"/>
              <a:t>Apache </a:t>
            </a:r>
            <a:r>
              <a:rPr lang="en-US" sz="2800" b="1" dirty="0" err="1" smtClean="0"/>
              <a:t>Lucene</a:t>
            </a:r>
            <a:r>
              <a:rPr lang="en-US" sz="2800" b="1" dirty="0" smtClean="0"/>
              <a:t> : </a:t>
            </a:r>
            <a:r>
              <a:rPr lang="en-US" sz="2800" dirty="0" smtClean="0"/>
              <a:t>It </a:t>
            </a:r>
            <a:r>
              <a:rPr lang="en-US" sz="2800" dirty="0"/>
              <a:t>is a </a:t>
            </a:r>
            <a:r>
              <a:rPr lang="en-US" sz="2800" dirty="0" smtClean="0"/>
              <a:t>free and open source information retrieval software library written </a:t>
            </a:r>
            <a:r>
              <a:rPr lang="en-US" sz="2800" dirty="0"/>
              <a:t>completely </a:t>
            </a:r>
            <a:r>
              <a:rPr lang="en-US" sz="2800" dirty="0" smtClean="0"/>
              <a:t>in Java.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7441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5314"/>
            <a:ext cx="8229600" cy="979714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Continued…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71500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err="1" smtClean="0"/>
              <a:t>Cloudera</a:t>
            </a:r>
            <a:r>
              <a:rPr lang="en-US" sz="2800" b="1" dirty="0" smtClean="0"/>
              <a:t> Virtual Machine</a:t>
            </a:r>
            <a:r>
              <a:rPr lang="en-US" sz="2800" dirty="0" smtClean="0"/>
              <a:t> </a:t>
            </a:r>
            <a:r>
              <a:rPr lang="en-US" sz="2800" b="1" dirty="0" smtClean="0"/>
              <a:t>:</a:t>
            </a:r>
            <a:r>
              <a:rPr lang="en-US" sz="2800" dirty="0" smtClean="0"/>
              <a:t> </a:t>
            </a:r>
            <a:r>
              <a:rPr lang="en-US" sz="2800" dirty="0" err="1" smtClean="0"/>
              <a:t>Cloudera</a:t>
            </a:r>
            <a:r>
              <a:rPr lang="en-US" sz="2800" dirty="0" smtClean="0"/>
              <a:t> provides </a:t>
            </a:r>
            <a:r>
              <a:rPr lang="en-US" sz="2800" dirty="0"/>
              <a:t>a scalable, flexible, integrated platform that makes it easy to manage rapidly increasing volumes and varieties of data in your enterprise. </a:t>
            </a:r>
            <a:endParaRPr lang="en-US" sz="2800" dirty="0" smtClean="0"/>
          </a:p>
          <a:p>
            <a:pPr lvl="1" algn="just">
              <a:buFont typeface="Wingdings" pitchFamily="2" charset="2"/>
              <a:buChar char="§"/>
            </a:pPr>
            <a:r>
              <a:rPr lang="en-US" sz="2400" dirty="0" err="1" smtClean="0"/>
              <a:t>Cloudera</a:t>
            </a:r>
            <a:r>
              <a:rPr lang="en-US" sz="2400" dirty="0" smtClean="0"/>
              <a:t> VM provide </a:t>
            </a:r>
            <a:r>
              <a:rPr lang="en-US" sz="2400" dirty="0"/>
              <a:t>everything you need to try CDH, </a:t>
            </a:r>
            <a:r>
              <a:rPr lang="en-US" sz="2400" dirty="0" err="1"/>
              <a:t>Cloudera</a:t>
            </a:r>
            <a:r>
              <a:rPr lang="en-US" sz="2400" dirty="0"/>
              <a:t> Manager, Impala, and </a:t>
            </a:r>
            <a:r>
              <a:rPr lang="en-US" sz="2400" dirty="0" err="1"/>
              <a:t>Cloudera</a:t>
            </a:r>
            <a:r>
              <a:rPr lang="en-US" sz="2400" dirty="0"/>
              <a:t> </a:t>
            </a:r>
            <a:r>
              <a:rPr lang="en-US" sz="2400" dirty="0" smtClean="0"/>
              <a:t>Search.</a:t>
            </a:r>
          </a:p>
          <a:p>
            <a:pPr algn="just"/>
            <a:r>
              <a:rPr lang="en-US" sz="2800" b="1" dirty="0" err="1" smtClean="0"/>
              <a:t>MongoDB</a:t>
            </a:r>
            <a:r>
              <a:rPr lang="en-US" sz="2800" b="1" dirty="0" smtClean="0"/>
              <a:t> : </a:t>
            </a:r>
            <a:r>
              <a:rPr lang="en-US" sz="2800" dirty="0" smtClean="0"/>
              <a:t>It </a:t>
            </a:r>
            <a:r>
              <a:rPr lang="en-US" sz="2800" dirty="0"/>
              <a:t>is an open source database management system (DBMS) that uses a document-oriented database model which supports various forms of data</a:t>
            </a:r>
            <a:r>
              <a:rPr lang="en-US" sz="2800" dirty="0" smtClean="0"/>
              <a:t>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400" dirty="0" smtClean="0"/>
              <a:t>Instead </a:t>
            </a:r>
            <a:r>
              <a:rPr lang="en-US" sz="2400" dirty="0"/>
              <a:t>of using tables and rows as in relational databases, the </a:t>
            </a:r>
            <a:r>
              <a:rPr lang="en-US" sz="2400" dirty="0" err="1"/>
              <a:t>MongoDB</a:t>
            </a:r>
            <a:r>
              <a:rPr lang="en-US" sz="2400" dirty="0"/>
              <a:t> architecture is made up of collections and documents.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29292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err="1" smtClean="0"/>
              <a:t>Jupyter</a:t>
            </a:r>
            <a:r>
              <a:rPr lang="en-US" sz="2800" b="1" dirty="0" smtClean="0"/>
              <a:t> Notebook </a:t>
            </a:r>
            <a:r>
              <a:rPr lang="en-US" sz="2800" b="1" dirty="0"/>
              <a:t>: </a:t>
            </a:r>
            <a:r>
              <a:rPr lang="en-US" sz="2800" dirty="0" smtClean="0"/>
              <a:t>It is </a:t>
            </a:r>
            <a:r>
              <a:rPr lang="en-US" sz="2800" dirty="0"/>
              <a:t>an open-source web application that allows you to create and share documents that contain live code, equations, visualizations and narrative text. </a:t>
            </a:r>
            <a:endParaRPr lang="en-US" sz="2800" dirty="0" smtClean="0"/>
          </a:p>
          <a:p>
            <a:pPr lvl="1" algn="just">
              <a:buFont typeface="Wingdings" pitchFamily="2" charset="2"/>
              <a:buChar char="§"/>
            </a:pPr>
            <a:r>
              <a:rPr lang="en-US" sz="2400" dirty="0" smtClean="0"/>
              <a:t>Uses </a:t>
            </a:r>
            <a:r>
              <a:rPr lang="en-US" sz="2400" dirty="0"/>
              <a:t>include: data cleaning and transformation, numerical simulation, statistical modeling, data visualization, machine learning, and much more</a:t>
            </a:r>
            <a:r>
              <a:rPr lang="en-US" sz="2400" dirty="0" smtClean="0"/>
              <a:t>.</a:t>
            </a:r>
            <a:endParaRPr lang="en-US" sz="2400" b="1" dirty="0" smtClean="0"/>
          </a:p>
          <a:p>
            <a:pPr algn="just"/>
            <a:r>
              <a:rPr lang="en-US" sz="2800" b="1" dirty="0" smtClean="0"/>
              <a:t>Apache </a:t>
            </a:r>
            <a:r>
              <a:rPr lang="en-US" sz="2800" b="1" dirty="0" err="1" smtClean="0"/>
              <a:t>Hadoop</a:t>
            </a:r>
            <a:r>
              <a:rPr lang="en-US" sz="2800" b="1" dirty="0" smtClean="0"/>
              <a:t> : </a:t>
            </a:r>
            <a:r>
              <a:rPr lang="en-US" sz="2800" dirty="0" smtClean="0"/>
              <a:t>It is a collection of open-source software utilities that facilitate using a network of many computers to solve problems involving massive amounts of data and computation.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2111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Hadoop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Ecosystem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0867"/>
            <a:ext cx="9144000" cy="5967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6919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chemeClr val="tx2">
                    <a:lumMod val="75000"/>
                  </a:schemeClr>
                </a:solidFill>
              </a:rPr>
              <a:t>E-R Diagram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" t="18072" r="-52" b="1377"/>
          <a:stretch/>
        </p:blipFill>
        <p:spPr bwMode="auto">
          <a:xfrm>
            <a:off x="0" y="0"/>
            <a:ext cx="9220200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6610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06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chemeClr val="tx2">
                    <a:lumMod val="75000"/>
                  </a:schemeClr>
                </a:solidFill>
              </a:rPr>
              <a:t>Data-Set for project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 descr="C:\Users\akanksha\Pictures\Screenshots\Screenshot (221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6448"/>
            <a:ext cx="9187362" cy="604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79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>
                <a:solidFill>
                  <a:schemeClr val="tx2">
                    <a:lumMod val="75000"/>
                  </a:schemeClr>
                </a:solidFill>
              </a:rPr>
              <a:t>Why a Big Data Project 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Data is one of the emerging technologies.</a:t>
            </a:r>
          </a:p>
          <a:p>
            <a:r>
              <a:rPr lang="en-US" dirty="0" smtClean="0"/>
              <a:t>Curious to analyze </a:t>
            </a:r>
            <a:r>
              <a:rPr lang="en-US" dirty="0"/>
              <a:t>and do basic exploration of large, complex datasets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be </a:t>
            </a:r>
            <a:r>
              <a:rPr lang="en-US" dirty="0"/>
              <a:t>able to discover useful and hidden knowledge from the Big Data efficiently and effectively. </a:t>
            </a:r>
            <a:endParaRPr lang="en-US" dirty="0" smtClean="0"/>
          </a:p>
          <a:p>
            <a:r>
              <a:rPr lang="en-US" dirty="0" smtClean="0"/>
              <a:t>One of the best skills to have.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25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6531"/>
            <a:ext cx="8229600" cy="1143000"/>
          </a:xfrm>
        </p:spPr>
        <p:txBody>
          <a:bodyPr>
            <a:normAutofit/>
          </a:bodyPr>
          <a:lstStyle/>
          <a:p>
            <a:r>
              <a:rPr lang="en-US" sz="4900" b="1" dirty="0" smtClean="0">
                <a:solidFill>
                  <a:schemeClr val="tx2">
                    <a:lumMod val="75000"/>
                  </a:schemeClr>
                </a:solidFill>
              </a:rPr>
              <a:t>Flow Chart</a:t>
            </a:r>
            <a:endParaRPr lang="en-US" dirty="0"/>
          </a:p>
        </p:txBody>
      </p:sp>
      <p:pic>
        <p:nvPicPr>
          <p:cNvPr id="3075" name="Picture 3" descr="E:\7th sem\final year project\Flow Char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7966"/>
            <a:ext cx="9144000" cy="577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576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89916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5595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261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5257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9851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2774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5267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1371599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REFERENCES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7543800" cy="47244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Coursera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Knime</a:t>
            </a:r>
            <a:r>
              <a:rPr lang="en-US" sz="2800" dirty="0" smtClean="0">
                <a:solidFill>
                  <a:schemeClr val="tx1"/>
                </a:solidFill>
              </a:rPr>
              <a:t> Community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Stack Overflow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Splunk Documents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Neo4j Online Community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Cloudera</a:t>
            </a:r>
            <a:r>
              <a:rPr lang="en-US" sz="2800" dirty="0" smtClean="0">
                <a:solidFill>
                  <a:schemeClr val="tx1"/>
                </a:solidFill>
              </a:rPr>
              <a:t> Community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45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524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0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142999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INTRODUCTION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95400"/>
            <a:ext cx="8534400" cy="52578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In this project :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B</a:t>
            </a:r>
            <a:r>
              <a:rPr lang="en-US" sz="2800" dirty="0" smtClean="0">
                <a:solidFill>
                  <a:schemeClr val="tx1"/>
                </a:solidFill>
              </a:rPr>
              <a:t>uild </a:t>
            </a:r>
            <a:r>
              <a:rPr lang="en-US" sz="2800" dirty="0">
                <a:solidFill>
                  <a:schemeClr val="tx1"/>
                </a:solidFill>
              </a:rPr>
              <a:t>a big data ecosystem using </a:t>
            </a:r>
            <a:r>
              <a:rPr lang="en-US" sz="2800" dirty="0" smtClean="0">
                <a:solidFill>
                  <a:schemeClr val="tx1"/>
                </a:solidFill>
              </a:rPr>
              <a:t>various tools </a:t>
            </a:r>
            <a:r>
              <a:rPr lang="en-US" sz="2800" dirty="0">
                <a:solidFill>
                  <a:schemeClr val="tx1"/>
                </a:solidFill>
              </a:rPr>
              <a:t>and </a:t>
            </a:r>
            <a:r>
              <a:rPr lang="en-US" sz="2800" dirty="0" smtClean="0">
                <a:solidFill>
                  <a:schemeClr val="tx1"/>
                </a:solidFill>
              </a:rPr>
              <a:t>methods.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Analyze </a:t>
            </a:r>
            <a:r>
              <a:rPr lang="en-US" sz="2800" dirty="0">
                <a:solidFill>
                  <a:schemeClr val="tx1"/>
                </a:solidFill>
              </a:rPr>
              <a:t>a data set simulating big data generated from a large number of users who are playing our imaginary game "Catch the Pink Flamingo". 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Then, walk </a:t>
            </a:r>
            <a:r>
              <a:rPr lang="en-US" sz="2800" dirty="0">
                <a:solidFill>
                  <a:schemeClr val="tx1"/>
                </a:solidFill>
              </a:rPr>
              <a:t>through the typical big data science steps for acquiring, exploring, preparing, analyzing, and reporting.</a:t>
            </a:r>
          </a:p>
        </p:txBody>
      </p:sp>
    </p:spTree>
    <p:extLst>
      <p:ext uri="{BB962C8B-B14F-4D97-AF65-F5344CB8AC3E}">
        <p14:creationId xmlns:p14="http://schemas.microsoft.com/office/powerpoint/2010/main" val="296612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BRIEF DESCRIPTION ABOUT OUR IMAGINARY GAME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Autofit/>
          </a:bodyPr>
          <a:lstStyle/>
          <a:p>
            <a:r>
              <a:rPr lang="en-US" sz="2400" dirty="0"/>
              <a:t>It’s a </a:t>
            </a:r>
            <a:r>
              <a:rPr lang="en-US" sz="2400" b="1" dirty="0"/>
              <a:t>multi-user </a:t>
            </a:r>
            <a:r>
              <a:rPr lang="en-US" sz="2400" b="1" dirty="0" smtClean="0"/>
              <a:t>game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players </a:t>
            </a:r>
            <a:r>
              <a:rPr lang="en-US" sz="2400" dirty="0"/>
              <a:t>have to catch Pink </a:t>
            </a:r>
            <a:r>
              <a:rPr lang="en-US" sz="2400" dirty="0" smtClean="0"/>
              <a:t>Flamingos randomly </a:t>
            </a:r>
            <a:r>
              <a:rPr lang="en-US" sz="2400" dirty="0"/>
              <a:t>pop up on a gridded world map based on missions that change in real-time. </a:t>
            </a:r>
            <a:endParaRPr lang="en-US" sz="2400" dirty="0" smtClean="0"/>
          </a:p>
          <a:p>
            <a:r>
              <a:rPr lang="en-US" sz="2400" dirty="0" smtClean="0"/>
              <a:t>After </a:t>
            </a:r>
            <a:r>
              <a:rPr lang="en-US" sz="2400" dirty="0"/>
              <a:t>the initial </a:t>
            </a:r>
            <a:r>
              <a:rPr lang="en-US" sz="2400" b="1" dirty="0"/>
              <a:t>sign up</a:t>
            </a:r>
            <a:r>
              <a:rPr lang="en-US" sz="2400" dirty="0"/>
              <a:t>, a player (user) is asked to play the </a:t>
            </a:r>
            <a:r>
              <a:rPr lang="en-US" sz="2400" i="1" u="sng" dirty="0"/>
              <a:t>Level 1</a:t>
            </a:r>
            <a:r>
              <a:rPr lang="en-US" sz="2400" dirty="0"/>
              <a:t> individually without joining any team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Here, the user gets trained as a player and starts building a game history. </a:t>
            </a:r>
          </a:p>
          <a:p>
            <a:r>
              <a:rPr lang="en-US" sz="2400" dirty="0" smtClean="0"/>
              <a:t>Level 1 is an easy entry to the game composed of only 64 (8x8) grid cells and longer, more obvious, fun missions. </a:t>
            </a:r>
          </a:p>
          <a:p>
            <a:r>
              <a:rPr lang="en-US" sz="2400" dirty="0" smtClean="0"/>
              <a:t>After Level </a:t>
            </a:r>
            <a:r>
              <a:rPr lang="en-US" sz="2400" dirty="0"/>
              <a:t>1, the player gets asked </a:t>
            </a:r>
            <a:r>
              <a:rPr lang="en-US" sz="2400" dirty="0" smtClean="0"/>
              <a:t>if he wants to play in a team or alone.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8804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Continued…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At the beginning of each level, the game creates a brand new map with more cells than the level before.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complexity of the missions also increases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missions change more frequently as the levels increase.</a:t>
            </a:r>
          </a:p>
          <a:p>
            <a:r>
              <a:rPr lang="en-US" sz="2800" dirty="0"/>
              <a:t>The players keep in touch via </a:t>
            </a:r>
            <a:r>
              <a:rPr lang="en-US" sz="2800" b="1" dirty="0"/>
              <a:t>chat boards</a:t>
            </a:r>
            <a:r>
              <a:rPr lang="en-US" sz="2800" dirty="0"/>
              <a:t> assigned to the teams and also via social media, e.g., Twitter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426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will extract and analyze the following type of queries:-</a:t>
            </a:r>
          </a:p>
          <a:p>
            <a:r>
              <a:rPr lang="en-US" sz="2800" dirty="0"/>
              <a:t>P</a:t>
            </a:r>
            <a:r>
              <a:rPr lang="en-US" sz="2800" dirty="0" smtClean="0"/>
              <a:t>layer </a:t>
            </a:r>
            <a:r>
              <a:rPr lang="en-US" sz="2800" dirty="0"/>
              <a:t>chat behavior to find ways of improving the game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Can pin-point the countries who have the most no. of players.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nalyze </a:t>
            </a:r>
            <a:r>
              <a:rPr lang="en-US" sz="2800" dirty="0"/>
              <a:t>their playing habits like how many hours they spend every week online, the </a:t>
            </a:r>
            <a:r>
              <a:rPr lang="en-US" sz="2800" dirty="0" smtClean="0"/>
              <a:t>popular time </a:t>
            </a:r>
            <a:r>
              <a:rPr lang="en-US" sz="2800" dirty="0"/>
              <a:t>during which the most of the players are </a:t>
            </a:r>
            <a:r>
              <a:rPr lang="en-US" sz="2800" dirty="0" smtClean="0"/>
              <a:t>online both during a day and a week.</a:t>
            </a:r>
          </a:p>
          <a:p>
            <a:r>
              <a:rPr lang="en-US" sz="2800" dirty="0" smtClean="0"/>
              <a:t>And much more………!!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9912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066799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TOOLS AND TECHNOLOGIES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524000"/>
            <a:ext cx="7772400" cy="4953000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3300" dirty="0" smtClean="0">
                <a:solidFill>
                  <a:schemeClr val="tx1"/>
                </a:solidFill>
              </a:rPr>
              <a:t>Apache Spark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300" dirty="0" err="1" smtClean="0">
                <a:solidFill>
                  <a:schemeClr val="tx1"/>
                </a:solidFill>
              </a:rPr>
              <a:t>Knime</a:t>
            </a:r>
            <a:endParaRPr lang="en-US" sz="33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300" dirty="0" smtClean="0">
                <a:solidFill>
                  <a:schemeClr val="tx1"/>
                </a:solidFill>
              </a:rPr>
              <a:t>Neo4j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300" dirty="0" smtClean="0">
                <a:solidFill>
                  <a:schemeClr val="tx1"/>
                </a:solidFill>
              </a:rPr>
              <a:t>Splunk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300" dirty="0" smtClean="0">
                <a:solidFill>
                  <a:schemeClr val="tx1"/>
                </a:solidFill>
              </a:rPr>
              <a:t>Gephi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300" dirty="0" err="1" smtClean="0">
                <a:solidFill>
                  <a:schemeClr val="tx1"/>
                </a:solidFill>
              </a:rPr>
              <a:t>MongoDB</a:t>
            </a:r>
            <a:endParaRPr lang="en-US" sz="33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300" dirty="0" err="1" smtClean="0">
                <a:solidFill>
                  <a:schemeClr val="tx1"/>
                </a:solidFill>
              </a:rPr>
              <a:t>Jupyter</a:t>
            </a:r>
            <a:r>
              <a:rPr lang="en-US" sz="3300" dirty="0" smtClean="0">
                <a:solidFill>
                  <a:schemeClr val="tx1"/>
                </a:solidFill>
              </a:rPr>
              <a:t> Notebook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300" dirty="0" smtClean="0">
                <a:solidFill>
                  <a:schemeClr val="tx1"/>
                </a:solidFill>
              </a:rPr>
              <a:t>Apache </a:t>
            </a:r>
            <a:r>
              <a:rPr lang="en-US" sz="3300" dirty="0" err="1" smtClean="0">
                <a:solidFill>
                  <a:schemeClr val="tx1"/>
                </a:solidFill>
              </a:rPr>
              <a:t>Hadoop</a:t>
            </a:r>
            <a:endParaRPr lang="en-US" sz="33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300" dirty="0" err="1" smtClean="0">
                <a:solidFill>
                  <a:schemeClr val="tx1"/>
                </a:solidFill>
              </a:rPr>
              <a:t>Cloudera</a:t>
            </a:r>
            <a:r>
              <a:rPr lang="en-US" sz="3300" dirty="0" smtClean="0">
                <a:solidFill>
                  <a:schemeClr val="tx1"/>
                </a:solidFill>
              </a:rPr>
              <a:t> Virtual Machine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300" dirty="0">
                <a:solidFill>
                  <a:schemeClr val="tx1"/>
                </a:solidFill>
              </a:rPr>
              <a:t>Apache </a:t>
            </a:r>
            <a:r>
              <a:rPr lang="en-US" sz="3300" dirty="0" smtClean="0">
                <a:solidFill>
                  <a:schemeClr val="tx1"/>
                </a:solidFill>
              </a:rPr>
              <a:t>Lucene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300" dirty="0" smtClean="0">
                <a:solidFill>
                  <a:schemeClr val="tx1"/>
                </a:solidFill>
              </a:rPr>
              <a:t>Pandas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/>
          </a:p>
          <a:p>
            <a:pPr algn="l"/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0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Planning Of Work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r>
              <a:rPr lang="en-US" sz="2800" dirty="0"/>
              <a:t>In the </a:t>
            </a:r>
            <a:r>
              <a:rPr lang="en-US" sz="2800" dirty="0" smtClean="0"/>
              <a:t>beginning, </a:t>
            </a:r>
            <a:r>
              <a:rPr lang="en-US" sz="2800" dirty="0"/>
              <a:t>we will </a:t>
            </a:r>
            <a:r>
              <a:rPr lang="en-US" sz="2800" dirty="0" smtClean="0"/>
              <a:t>be introduced </a:t>
            </a:r>
            <a:r>
              <a:rPr lang="en-US" sz="2800" dirty="0"/>
              <a:t>to the data set and </a:t>
            </a:r>
            <a:r>
              <a:rPr lang="en-US" sz="2800" dirty="0" smtClean="0"/>
              <a:t>will guide ourselves </a:t>
            </a:r>
            <a:r>
              <a:rPr lang="en-US" sz="2800" dirty="0"/>
              <a:t>through some exploratory analysis using tools such as Splunk and Open Office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Then we will move into more challenging big data problems requiring the more advanced tools </a:t>
            </a:r>
            <a:r>
              <a:rPr lang="en-US" sz="2800" dirty="0" smtClean="0"/>
              <a:t>that we have </a:t>
            </a:r>
            <a:r>
              <a:rPr lang="en-US" sz="2800" dirty="0"/>
              <a:t>learned including KNIME, Spark's MLLib and Gephi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Finally, </a:t>
            </a:r>
            <a:r>
              <a:rPr lang="en-US" sz="2800" dirty="0" smtClean="0"/>
              <a:t> </a:t>
            </a:r>
            <a:r>
              <a:rPr lang="en-US" sz="2800" dirty="0"/>
              <a:t>we will </a:t>
            </a:r>
            <a:r>
              <a:rPr lang="en-US" sz="2800" dirty="0" smtClean="0"/>
              <a:t>bring </a:t>
            </a:r>
            <a:r>
              <a:rPr lang="en-US" sz="2800" dirty="0"/>
              <a:t>it all together to create engaging and compelling reports and slide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63568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14299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Introduction to Big Data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534400" cy="56388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en-US" sz="3000" dirty="0" smtClean="0">
                <a:solidFill>
                  <a:schemeClr val="tx1"/>
                </a:solidFill>
              </a:rPr>
              <a:t>About the course: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Introduction </a:t>
            </a:r>
            <a:r>
              <a:rPr lang="en-US" sz="3000" dirty="0">
                <a:solidFill>
                  <a:schemeClr val="tx1"/>
                </a:solidFill>
              </a:rPr>
              <a:t>to one of the most common </a:t>
            </a:r>
            <a:r>
              <a:rPr lang="en-US" sz="3000" dirty="0" smtClean="0">
                <a:solidFill>
                  <a:schemeClr val="tx1"/>
                </a:solidFill>
              </a:rPr>
              <a:t>frameworks i.e. </a:t>
            </a:r>
            <a:r>
              <a:rPr lang="en-US" sz="3000" dirty="0" err="1" smtClean="0">
                <a:solidFill>
                  <a:schemeClr val="tx1"/>
                </a:solidFill>
              </a:rPr>
              <a:t>Hadoop</a:t>
            </a:r>
            <a:r>
              <a:rPr lang="en-US" sz="30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Big </a:t>
            </a:r>
            <a:r>
              <a:rPr lang="en-US" sz="3000" dirty="0">
                <a:solidFill>
                  <a:schemeClr val="tx1"/>
                </a:solidFill>
              </a:rPr>
              <a:t>Data landscape including the </a:t>
            </a:r>
            <a:r>
              <a:rPr lang="en-US" sz="3000" dirty="0" smtClean="0">
                <a:solidFill>
                  <a:schemeClr val="tx1"/>
                </a:solidFill>
              </a:rPr>
              <a:t>three key </a:t>
            </a:r>
            <a:r>
              <a:rPr lang="en-US" sz="3000" dirty="0">
                <a:solidFill>
                  <a:schemeClr val="tx1"/>
                </a:solidFill>
              </a:rPr>
              <a:t>sources of Big Data: people, </a:t>
            </a:r>
            <a:r>
              <a:rPr lang="en-US" sz="3000" dirty="0" smtClean="0">
                <a:solidFill>
                  <a:schemeClr val="tx1"/>
                </a:solidFill>
              </a:rPr>
              <a:t>organizations </a:t>
            </a:r>
            <a:r>
              <a:rPr lang="en-US" sz="3000" dirty="0">
                <a:solidFill>
                  <a:schemeClr val="tx1"/>
                </a:solidFill>
              </a:rPr>
              <a:t>and sensors</a:t>
            </a:r>
            <a:r>
              <a:rPr lang="en-US" sz="30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6 V’s </a:t>
            </a:r>
            <a:r>
              <a:rPr lang="en-US" sz="3000" dirty="0">
                <a:solidFill>
                  <a:schemeClr val="tx1"/>
                </a:solidFill>
              </a:rPr>
              <a:t>of Big Data (volume, velocity, variety, veracity, valence, and value</a:t>
            </a:r>
            <a:r>
              <a:rPr lang="en-US" sz="3000" dirty="0" smtClean="0">
                <a:solidFill>
                  <a:schemeClr val="tx1"/>
                </a:solidFill>
              </a:rPr>
              <a:t>).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Summarize the features and value of core </a:t>
            </a:r>
            <a:r>
              <a:rPr lang="en-US" sz="3000" dirty="0" err="1">
                <a:solidFill>
                  <a:schemeClr val="tx1"/>
                </a:solidFill>
              </a:rPr>
              <a:t>Hadoop</a:t>
            </a:r>
            <a:r>
              <a:rPr lang="en-US" sz="3000" dirty="0">
                <a:solidFill>
                  <a:schemeClr val="tx1"/>
                </a:solidFill>
              </a:rPr>
              <a:t> stack </a:t>
            </a:r>
            <a:r>
              <a:rPr lang="en-US" sz="3000" dirty="0" smtClean="0">
                <a:solidFill>
                  <a:schemeClr val="tx1"/>
                </a:solidFill>
              </a:rPr>
              <a:t>components.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Install and run a program using </a:t>
            </a:r>
            <a:r>
              <a:rPr lang="en-US" sz="3000" dirty="0" err="1">
                <a:solidFill>
                  <a:schemeClr val="tx1"/>
                </a:solidFill>
              </a:rPr>
              <a:t>Hadoop</a:t>
            </a:r>
            <a:r>
              <a:rPr lang="en-US" sz="3000" dirty="0">
                <a:solidFill>
                  <a:schemeClr val="tx1"/>
                </a:solidFill>
              </a:rPr>
              <a:t>! </a:t>
            </a:r>
            <a:endParaRPr lang="en-US" sz="3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94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1055</Words>
  <Application>Microsoft Office PowerPoint</Application>
  <PresentationFormat>On-screen Show (4:3)</PresentationFormat>
  <Paragraphs>115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PROJECT TITLE- Catch The Flamingo   </vt:lpstr>
      <vt:lpstr>Why a Big Data Project ? </vt:lpstr>
      <vt:lpstr>INTRODUCTION</vt:lpstr>
      <vt:lpstr>BRIEF DESCRIPTION ABOUT OUR IMAGINARY GAME</vt:lpstr>
      <vt:lpstr>Continued…</vt:lpstr>
      <vt:lpstr>Objectives</vt:lpstr>
      <vt:lpstr>TOOLS AND TECHNOLOGIES</vt:lpstr>
      <vt:lpstr>Planning Of Work</vt:lpstr>
      <vt:lpstr>Introduction to Big Data</vt:lpstr>
      <vt:lpstr>Big Data Modeling &amp; Management Systems</vt:lpstr>
      <vt:lpstr>Big Data Integration &amp; Processing</vt:lpstr>
      <vt:lpstr>Machine Learning with Big Data</vt:lpstr>
      <vt:lpstr>Graph Analytics for Big Data</vt:lpstr>
      <vt:lpstr>Description of Tools</vt:lpstr>
      <vt:lpstr>Continued…</vt:lpstr>
      <vt:lpstr>Continued…</vt:lpstr>
      <vt:lpstr>Hadoop Ecosystem</vt:lpstr>
      <vt:lpstr>E-R Diagram </vt:lpstr>
      <vt:lpstr>Data-Set for project </vt:lpstr>
      <vt:lpstr>Flow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TITLE- Catch The Pink Flamingo GROUP NO. – 5</dc:title>
  <dc:creator>Windows User</dc:creator>
  <cp:lastModifiedBy>Windows User</cp:lastModifiedBy>
  <cp:revision>34</cp:revision>
  <dcterms:created xsi:type="dcterms:W3CDTF">2018-04-17T14:06:28Z</dcterms:created>
  <dcterms:modified xsi:type="dcterms:W3CDTF">2019-05-27T12:31:44Z</dcterms:modified>
</cp:coreProperties>
</file>