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83" r:id="rId4"/>
    <p:sldId id="284" r:id="rId5"/>
    <p:sldId id="285" r:id="rId6"/>
    <p:sldId id="286" r:id="rId7"/>
    <p:sldId id="289" r:id="rId8"/>
    <p:sldId id="288" r:id="rId9"/>
    <p:sldId id="287" r:id="rId10"/>
    <p:sldId id="290" r:id="rId11"/>
    <p:sldId id="292" r:id="rId12"/>
    <p:sldId id="291" r:id="rId13"/>
    <p:sldId id="293" r:id="rId14"/>
    <p:sldId id="299" r:id="rId15"/>
    <p:sldId id="298" r:id="rId16"/>
    <p:sldId id="297" r:id="rId17"/>
    <p:sldId id="296" r:id="rId18"/>
    <p:sldId id="303" r:id="rId19"/>
    <p:sldId id="302" r:id="rId20"/>
    <p:sldId id="295" r:id="rId21"/>
    <p:sldId id="301" r:id="rId22"/>
    <p:sldId id="294" r:id="rId23"/>
    <p:sldId id="300" r:id="rId24"/>
    <p:sldId id="306" r:id="rId25"/>
    <p:sldId id="305" r:id="rId26"/>
    <p:sldId id="307" r:id="rId27"/>
    <p:sldId id="309" r:id="rId28"/>
    <p:sldId id="308" r:id="rId29"/>
    <p:sldId id="304" r:id="rId30"/>
    <p:sldId id="310" r:id="rId31"/>
    <p:sldId id="315" r:id="rId32"/>
    <p:sldId id="311" r:id="rId33"/>
    <p:sldId id="312" r:id="rId34"/>
    <p:sldId id="314" r:id="rId35"/>
    <p:sldId id="31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8B0D-0327-3ADB-B927-FB61F21D5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23B28F-E885-4BF0-9A34-C77EC42B9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AE0F57-6FF7-BCF7-6A51-BA54ED35D26F}"/>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5" name="Footer Placeholder 4">
            <a:extLst>
              <a:ext uri="{FF2B5EF4-FFF2-40B4-BE49-F238E27FC236}">
                <a16:creationId xmlns:a16="http://schemas.microsoft.com/office/drawing/2014/main" id="{5EE386EB-47BC-97AD-9396-D61999494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F3741-DE22-E71D-CFCB-54F71DFC82AE}"/>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219301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94BE-BCAB-9ACD-0455-C46FF5E3DD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00015-DD77-4664-DA8C-C80CDE8D72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6918B-8483-0659-A0F3-4E38CC290E2C}"/>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5" name="Footer Placeholder 4">
            <a:extLst>
              <a:ext uri="{FF2B5EF4-FFF2-40B4-BE49-F238E27FC236}">
                <a16:creationId xmlns:a16="http://schemas.microsoft.com/office/drawing/2014/main" id="{AC329D49-47D3-2994-0610-1749C66C8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586F4-64E6-14C6-0901-C82363FCB4E9}"/>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233034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B4AA8-B328-488F-9CBF-FBC0D25D8E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C0B7C1-488D-EC7C-4166-26FEA7CC7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7B9623-B83F-4365-2D45-EE3BE8F8612F}"/>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5" name="Footer Placeholder 4">
            <a:extLst>
              <a:ext uri="{FF2B5EF4-FFF2-40B4-BE49-F238E27FC236}">
                <a16:creationId xmlns:a16="http://schemas.microsoft.com/office/drawing/2014/main" id="{748FD54C-6273-8B13-70A6-C7F15DA21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2A5DA-C872-AEF4-18DA-8A3BE733AD31}"/>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146894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432A-9336-44C2-596F-7545B2F00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13ABB6-4EB6-E438-78A2-167813B2C4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C8B7A5-F2BC-0510-3023-C9E9FFDD67AC}"/>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5" name="Footer Placeholder 4">
            <a:extLst>
              <a:ext uri="{FF2B5EF4-FFF2-40B4-BE49-F238E27FC236}">
                <a16:creationId xmlns:a16="http://schemas.microsoft.com/office/drawing/2014/main" id="{C5EDE5EB-8F23-6189-5938-A6285AE5E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3C4E51-1408-8E4D-5721-AC4C6EA070AB}"/>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420380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DE71-AF8D-94A2-AFBC-F310A2610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653F48-73A6-5D0E-CAD8-83E6FBDFF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6B29D0-A686-F52B-F2CC-38376EDC2F6D}"/>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5" name="Footer Placeholder 4">
            <a:extLst>
              <a:ext uri="{FF2B5EF4-FFF2-40B4-BE49-F238E27FC236}">
                <a16:creationId xmlns:a16="http://schemas.microsoft.com/office/drawing/2014/main" id="{65454DCE-428C-9C53-8FEC-A4C38717A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BBCA0-5068-3781-5B0E-4B39D2A07D59}"/>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200060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BE5B-5E2D-7236-021E-D67B2BFE76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DC8B25-7DC1-E940-7F8A-2F7790878A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A0EB55-9670-B13C-154B-0826758202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4BA691-0154-445F-2A0F-5459770B765F}"/>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6" name="Footer Placeholder 5">
            <a:extLst>
              <a:ext uri="{FF2B5EF4-FFF2-40B4-BE49-F238E27FC236}">
                <a16:creationId xmlns:a16="http://schemas.microsoft.com/office/drawing/2014/main" id="{D0612812-2EDC-712E-1B20-72E082918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943676-3795-107D-F9F2-A93C5194A330}"/>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310381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0AB38-98AD-BA3C-8A8B-143DB77323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E87C48-1740-CE1A-9CD0-1885CC17B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31E2C3-D2F9-3F24-8342-FB2607829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BC0699-8947-428C-7205-E99807267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392708-A59B-1B22-0F3C-3551F06AA6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546B60-CC43-F75F-E2BE-8666F11A44BE}"/>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8" name="Footer Placeholder 7">
            <a:extLst>
              <a:ext uri="{FF2B5EF4-FFF2-40B4-BE49-F238E27FC236}">
                <a16:creationId xmlns:a16="http://schemas.microsoft.com/office/drawing/2014/main" id="{03B00BF3-68EA-5A4B-6569-A6031BF527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3707A8-5991-28DB-4C06-AA58119E11FC}"/>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125767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948DE-E59C-B5AC-BFDF-103F938C68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06B95E-B58C-8AC0-6CD0-0A0A481F4C4D}"/>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4" name="Footer Placeholder 3">
            <a:extLst>
              <a:ext uri="{FF2B5EF4-FFF2-40B4-BE49-F238E27FC236}">
                <a16:creationId xmlns:a16="http://schemas.microsoft.com/office/drawing/2014/main" id="{EA508AF3-895A-C994-1E78-47BA376086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046B9F-32F4-340B-3CE2-2A114C1B7269}"/>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728951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11C761-6B9C-0233-4A9D-399FA118F779}"/>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3" name="Footer Placeholder 2">
            <a:extLst>
              <a:ext uri="{FF2B5EF4-FFF2-40B4-BE49-F238E27FC236}">
                <a16:creationId xmlns:a16="http://schemas.microsoft.com/office/drawing/2014/main" id="{40BFA057-1F28-804D-AB5D-7052188716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ECA5DC-8093-4CE4-D770-DD98E29E00F8}"/>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256643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B6B-7F6E-5A28-9586-9B60A480D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D5E1D0-8791-7690-BCB0-248159E90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15AAE0-D1B1-C46D-D7C6-92AE01A7A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7D116-E226-E512-F8D3-592049ABEF94}"/>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6" name="Footer Placeholder 5">
            <a:extLst>
              <a:ext uri="{FF2B5EF4-FFF2-40B4-BE49-F238E27FC236}">
                <a16:creationId xmlns:a16="http://schemas.microsoft.com/office/drawing/2014/main" id="{3720F87F-56AA-1389-924B-2D184F351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BDA307-34BC-3EFD-8FEB-4BBE61F492BE}"/>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288407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F797E-B4DE-E0DF-3784-E6E87D0E3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43E3C9-3AD2-6904-1249-FC659BEFE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ACF0EF-018F-0088-0978-DC26CA822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AD1C9-0CC8-4BF0-E8DD-DCF3D74F620D}"/>
              </a:ext>
            </a:extLst>
          </p:cNvPr>
          <p:cNvSpPr>
            <a:spLocks noGrp="1"/>
          </p:cNvSpPr>
          <p:nvPr>
            <p:ph type="dt" sz="half" idx="10"/>
          </p:nvPr>
        </p:nvSpPr>
        <p:spPr/>
        <p:txBody>
          <a:bodyPr/>
          <a:lstStyle/>
          <a:p>
            <a:fld id="{6C1A9BEF-6C9A-4D5D-BE41-1A337D7BAC2C}" type="datetimeFigureOut">
              <a:rPr lang="en-IN" smtClean="0"/>
              <a:t>08-10-2024</a:t>
            </a:fld>
            <a:endParaRPr lang="en-IN"/>
          </a:p>
        </p:txBody>
      </p:sp>
      <p:sp>
        <p:nvSpPr>
          <p:cNvPr id="6" name="Footer Placeholder 5">
            <a:extLst>
              <a:ext uri="{FF2B5EF4-FFF2-40B4-BE49-F238E27FC236}">
                <a16:creationId xmlns:a16="http://schemas.microsoft.com/office/drawing/2014/main" id="{B63CD60D-1F3F-36C7-B737-F3FFFE2E7B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B4F9FB-D98A-2E03-EBF2-9BD99C50516E}"/>
              </a:ext>
            </a:extLst>
          </p:cNvPr>
          <p:cNvSpPr>
            <a:spLocks noGrp="1"/>
          </p:cNvSpPr>
          <p:nvPr>
            <p:ph type="sldNum" sz="quarter" idx="12"/>
          </p:nvPr>
        </p:nvSpPr>
        <p:spPr/>
        <p:txBody>
          <a:bodyPr/>
          <a:lstStyle/>
          <a:p>
            <a:fld id="{71AD10D9-D39D-4EC9-8326-E21DAAB99098}" type="slidenum">
              <a:rPr lang="en-IN" smtClean="0"/>
              <a:t>‹#›</a:t>
            </a:fld>
            <a:endParaRPr lang="en-IN"/>
          </a:p>
        </p:txBody>
      </p:sp>
    </p:spTree>
    <p:extLst>
      <p:ext uri="{BB962C8B-B14F-4D97-AF65-F5344CB8AC3E}">
        <p14:creationId xmlns:p14="http://schemas.microsoft.com/office/powerpoint/2010/main" val="29050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072B9-7C52-C49F-CAE0-212F5B96D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FC27F-6E3F-79F3-11FB-F554AB412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0E0BC9-2E10-EC15-F7AD-F9CBEFC5D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1A9BEF-6C9A-4D5D-BE41-1A337D7BAC2C}" type="datetimeFigureOut">
              <a:rPr lang="en-IN" smtClean="0"/>
              <a:t>08-10-2024</a:t>
            </a:fld>
            <a:endParaRPr lang="en-IN"/>
          </a:p>
        </p:txBody>
      </p:sp>
      <p:sp>
        <p:nvSpPr>
          <p:cNvPr id="5" name="Footer Placeholder 4">
            <a:extLst>
              <a:ext uri="{FF2B5EF4-FFF2-40B4-BE49-F238E27FC236}">
                <a16:creationId xmlns:a16="http://schemas.microsoft.com/office/drawing/2014/main" id="{8D9EC69A-69AA-EEF9-BB59-3D47E1B2A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7E0CD3-4DF7-4FE9-1DB8-3DA213BE2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D10D9-D39D-4EC9-8326-E21DAAB99098}" type="slidenum">
              <a:rPr lang="en-IN" smtClean="0"/>
              <a:t>‹#›</a:t>
            </a:fld>
            <a:endParaRPr lang="en-IN"/>
          </a:p>
        </p:txBody>
      </p:sp>
    </p:spTree>
    <p:extLst>
      <p:ext uri="{BB962C8B-B14F-4D97-AF65-F5344CB8AC3E}">
        <p14:creationId xmlns:p14="http://schemas.microsoft.com/office/powerpoint/2010/main" val="2480925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ParasChauhan777/Loan-Eda" TargetMode="External"/><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3B723-99F6-CF7C-6323-7F76C05C9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636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5">
            <a:extLst>
              <a:ext uri="{FF2B5EF4-FFF2-40B4-BE49-F238E27FC236}">
                <a16:creationId xmlns:a16="http://schemas.microsoft.com/office/drawing/2014/main" id="{0E613F80-F06D-4DF0-A9AD-A1C4F2EA926A}"/>
              </a:ext>
            </a:extLst>
          </p:cNvPr>
          <p:cNvSpPr txBox="1"/>
          <p:nvPr/>
        </p:nvSpPr>
        <p:spPr>
          <a:xfrm>
            <a:off x="92000" y="80069"/>
            <a:ext cx="797934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Cleaning &amp; Pre-Processing:</a:t>
            </a:r>
          </a:p>
        </p:txBody>
      </p:sp>
      <p:sp>
        <p:nvSpPr>
          <p:cNvPr id="4" name="TextBox 6">
            <a:extLst>
              <a:ext uri="{FF2B5EF4-FFF2-40B4-BE49-F238E27FC236}">
                <a16:creationId xmlns:a16="http://schemas.microsoft.com/office/drawing/2014/main" id="{D95B1C30-1FE5-4513-9979-BB278710F640}"/>
              </a:ext>
            </a:extLst>
          </p:cNvPr>
          <p:cNvSpPr txBox="1"/>
          <p:nvPr/>
        </p:nvSpPr>
        <p:spPr>
          <a:xfrm>
            <a:off x="51334" y="800824"/>
            <a:ext cx="1208933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GB" sz="2000" b="1" u="sng" dirty="0"/>
              <a:t>Key consideration</a:t>
            </a:r>
            <a:r>
              <a:rPr lang="en-GB" sz="2000" b="1" dirty="0"/>
              <a:t>: Although we have addressed all the null values, we still need to examine two numerical features—</a:t>
            </a:r>
            <a:r>
              <a:rPr lang="en-GB" sz="2000" b="1" u="sng" dirty="0"/>
              <a:t>'applicant income'</a:t>
            </a:r>
            <a:r>
              <a:rPr lang="en-GB" sz="2000" b="1" dirty="0"/>
              <a:t> and </a:t>
            </a:r>
            <a:r>
              <a:rPr lang="en-GB" sz="2000" b="1" u="sng" dirty="0"/>
              <a:t>'co-applicant income'</a:t>
            </a:r>
            <a:r>
              <a:rPr lang="en-GB" sz="2000" b="1" dirty="0"/>
              <a:t>—for outliers to ensure data balance and improve the </a:t>
            </a:r>
            <a:r>
              <a:rPr lang="en-GB" sz="2000" b="1" u="sng" dirty="0"/>
              <a:t>quality of insights</a:t>
            </a:r>
            <a:r>
              <a:rPr lang="en-GB" sz="2000" b="1" dirty="0"/>
              <a:t>.</a:t>
            </a:r>
          </a:p>
        </p:txBody>
      </p:sp>
      <p:sp>
        <p:nvSpPr>
          <p:cNvPr id="5" name="TextBox 7">
            <a:extLst>
              <a:ext uri="{FF2B5EF4-FFF2-40B4-BE49-F238E27FC236}">
                <a16:creationId xmlns:a16="http://schemas.microsoft.com/office/drawing/2014/main" id="{94311317-690B-40B9-A2FA-6A519872C444}"/>
              </a:ext>
            </a:extLst>
          </p:cNvPr>
          <p:cNvSpPr txBox="1"/>
          <p:nvPr/>
        </p:nvSpPr>
        <p:spPr>
          <a:xfrm>
            <a:off x="24830" y="1914005"/>
            <a:ext cx="1208933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GB" sz="2000" b="1" dirty="0"/>
              <a:t>For the </a:t>
            </a:r>
            <a:r>
              <a:rPr lang="en-GB" sz="2000" b="1" u="sng" dirty="0"/>
              <a:t>'Applicant Income' </a:t>
            </a:r>
            <a:r>
              <a:rPr lang="en-GB" sz="2000" b="1" dirty="0"/>
              <a:t>feature, outliers were addressed using the </a:t>
            </a:r>
            <a:r>
              <a:rPr lang="en-GB" sz="2000" b="1" u="sng" dirty="0"/>
              <a:t>IQR method</a:t>
            </a:r>
            <a:r>
              <a:rPr lang="en-GB" sz="2000" b="1" dirty="0"/>
              <a:t>. Additionally, some applicants had an </a:t>
            </a:r>
            <a:r>
              <a:rPr lang="en-GB" sz="2000" b="1" u="sng" dirty="0"/>
              <a:t>income of 0</a:t>
            </a:r>
            <a:r>
              <a:rPr lang="en-GB" sz="2000" b="1" dirty="0"/>
              <a:t>, which is unrealistic for a home loan scenario, so these values were also </a:t>
            </a:r>
            <a:r>
              <a:rPr lang="en-GB" sz="2000" b="1" u="sng" dirty="0"/>
              <a:t>replaced with the median.</a:t>
            </a:r>
          </a:p>
        </p:txBody>
      </p:sp>
      <p:sp>
        <p:nvSpPr>
          <p:cNvPr id="6" name="TextBox 8">
            <a:extLst>
              <a:ext uri="{FF2B5EF4-FFF2-40B4-BE49-F238E27FC236}">
                <a16:creationId xmlns:a16="http://schemas.microsoft.com/office/drawing/2014/main" id="{D64D6D4F-E794-4C30-9381-429B3CE33A88}"/>
              </a:ext>
            </a:extLst>
          </p:cNvPr>
          <p:cNvSpPr txBox="1"/>
          <p:nvPr/>
        </p:nvSpPr>
        <p:spPr>
          <a:xfrm>
            <a:off x="51334" y="2947672"/>
            <a:ext cx="1208933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GB" sz="2000" b="1" dirty="0"/>
              <a:t>For the </a:t>
            </a:r>
            <a:r>
              <a:rPr lang="en-GB" sz="2000" b="1" u="sng" dirty="0"/>
              <a:t>‘</a:t>
            </a:r>
            <a:r>
              <a:rPr lang="en-IN" sz="2000" b="1" u="sng" dirty="0"/>
              <a:t>Co-Applicant Income</a:t>
            </a:r>
            <a:r>
              <a:rPr lang="en-GB" sz="2000" b="1" u="sng" dirty="0"/>
              <a:t>' </a:t>
            </a:r>
            <a:r>
              <a:rPr lang="en-GB" sz="2000" b="1" dirty="0"/>
              <a:t>feature, outliers were addressed using the </a:t>
            </a:r>
            <a:r>
              <a:rPr lang="en-GB" sz="2000" b="1" u="sng" dirty="0"/>
              <a:t>IQR method</a:t>
            </a:r>
            <a:r>
              <a:rPr lang="en-GB" sz="2000" b="1" dirty="0"/>
              <a:t>. Additionally, some applicants had an </a:t>
            </a:r>
            <a:r>
              <a:rPr lang="en-GB" sz="2000" b="1" u="sng" dirty="0"/>
              <a:t>income of 0</a:t>
            </a:r>
            <a:r>
              <a:rPr lang="en-GB" sz="2000" b="1" dirty="0"/>
              <a:t>, which is unrealistic for a home loan scenario, so these values were also </a:t>
            </a:r>
            <a:r>
              <a:rPr lang="en-GB" sz="2000" b="1" u="sng" dirty="0"/>
              <a:t>replaced with the median.</a:t>
            </a:r>
          </a:p>
        </p:txBody>
      </p:sp>
      <p:pic>
        <p:nvPicPr>
          <p:cNvPr id="8" name="Picture 7">
            <a:extLst>
              <a:ext uri="{FF2B5EF4-FFF2-40B4-BE49-F238E27FC236}">
                <a16:creationId xmlns:a16="http://schemas.microsoft.com/office/drawing/2014/main" id="{1BCE9654-1536-FCC1-5A0E-75AD22D18075}"/>
              </a:ext>
            </a:extLst>
          </p:cNvPr>
          <p:cNvPicPr>
            <a:picLocks noChangeAspect="1"/>
          </p:cNvPicPr>
          <p:nvPr/>
        </p:nvPicPr>
        <p:blipFill>
          <a:blip r:embed="rId3"/>
          <a:stretch>
            <a:fillRect/>
          </a:stretch>
        </p:blipFill>
        <p:spPr>
          <a:xfrm>
            <a:off x="3339552" y="3618818"/>
            <a:ext cx="4266580" cy="3067105"/>
          </a:xfrm>
          <a:prstGeom prst="rect">
            <a:avLst/>
          </a:prstGeom>
        </p:spPr>
      </p:pic>
      <p:pic>
        <p:nvPicPr>
          <p:cNvPr id="10" name="Picture 9">
            <a:extLst>
              <a:ext uri="{FF2B5EF4-FFF2-40B4-BE49-F238E27FC236}">
                <a16:creationId xmlns:a16="http://schemas.microsoft.com/office/drawing/2014/main" id="{2A59AF9C-4383-2E3B-39FB-6321A16862EE}"/>
              </a:ext>
            </a:extLst>
          </p:cNvPr>
          <p:cNvPicPr>
            <a:picLocks noChangeAspect="1"/>
          </p:cNvPicPr>
          <p:nvPr/>
        </p:nvPicPr>
        <p:blipFill>
          <a:blip r:embed="rId4"/>
          <a:stretch>
            <a:fillRect/>
          </a:stretch>
        </p:blipFill>
        <p:spPr>
          <a:xfrm>
            <a:off x="8086106" y="3593624"/>
            <a:ext cx="3642068" cy="467230"/>
          </a:xfrm>
          <a:prstGeom prst="rect">
            <a:avLst/>
          </a:prstGeom>
        </p:spPr>
      </p:pic>
      <p:pic>
        <p:nvPicPr>
          <p:cNvPr id="12" name="Picture 11">
            <a:extLst>
              <a:ext uri="{FF2B5EF4-FFF2-40B4-BE49-F238E27FC236}">
                <a16:creationId xmlns:a16="http://schemas.microsoft.com/office/drawing/2014/main" id="{99B1E317-A761-989A-EF8B-24CA2941B031}"/>
              </a:ext>
            </a:extLst>
          </p:cNvPr>
          <p:cNvPicPr>
            <a:picLocks noChangeAspect="1"/>
          </p:cNvPicPr>
          <p:nvPr/>
        </p:nvPicPr>
        <p:blipFill>
          <a:blip r:embed="rId5"/>
          <a:stretch>
            <a:fillRect/>
          </a:stretch>
        </p:blipFill>
        <p:spPr>
          <a:xfrm>
            <a:off x="8002862" y="4100716"/>
            <a:ext cx="3819525" cy="2552700"/>
          </a:xfrm>
          <a:prstGeom prst="rect">
            <a:avLst/>
          </a:prstGeom>
        </p:spPr>
      </p:pic>
    </p:spTree>
    <p:extLst>
      <p:ext uri="{BB962C8B-B14F-4D97-AF65-F5344CB8AC3E}">
        <p14:creationId xmlns:p14="http://schemas.microsoft.com/office/powerpoint/2010/main" val="378926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FD35FCD7-ECCE-42EC-9C5E-6E1BBDF281E7}"/>
              </a:ext>
            </a:extLst>
          </p:cNvPr>
          <p:cNvSpPr txBox="1"/>
          <p:nvPr/>
        </p:nvSpPr>
        <p:spPr>
          <a:xfrm>
            <a:off x="475402" y="-21675"/>
            <a:ext cx="477413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BEFORE CLEANING</a:t>
            </a:r>
          </a:p>
        </p:txBody>
      </p:sp>
      <p:sp>
        <p:nvSpPr>
          <p:cNvPr id="4" name="TextBox 3">
            <a:extLst>
              <a:ext uri="{FF2B5EF4-FFF2-40B4-BE49-F238E27FC236}">
                <a16:creationId xmlns:a16="http://schemas.microsoft.com/office/drawing/2014/main" id="{B40FD124-DE82-4FA9-B469-C18DA792C3A3}"/>
              </a:ext>
            </a:extLst>
          </p:cNvPr>
          <p:cNvSpPr txBox="1"/>
          <p:nvPr/>
        </p:nvSpPr>
        <p:spPr>
          <a:xfrm>
            <a:off x="6862950" y="0"/>
            <a:ext cx="477413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AFTER CLEANING</a:t>
            </a:r>
          </a:p>
        </p:txBody>
      </p:sp>
      <p:pic>
        <p:nvPicPr>
          <p:cNvPr id="6" name="Picture 5">
            <a:extLst>
              <a:ext uri="{FF2B5EF4-FFF2-40B4-BE49-F238E27FC236}">
                <a16:creationId xmlns:a16="http://schemas.microsoft.com/office/drawing/2014/main" id="{5F757E21-E08A-9603-7590-5EC6FBBCABD9}"/>
              </a:ext>
            </a:extLst>
          </p:cNvPr>
          <p:cNvPicPr>
            <a:picLocks noChangeAspect="1"/>
          </p:cNvPicPr>
          <p:nvPr/>
        </p:nvPicPr>
        <p:blipFill>
          <a:blip r:embed="rId3"/>
          <a:stretch>
            <a:fillRect/>
          </a:stretch>
        </p:blipFill>
        <p:spPr>
          <a:xfrm>
            <a:off x="541662" y="559836"/>
            <a:ext cx="4043589" cy="4375406"/>
          </a:xfrm>
          <a:prstGeom prst="rect">
            <a:avLst/>
          </a:prstGeom>
        </p:spPr>
      </p:pic>
      <p:pic>
        <p:nvPicPr>
          <p:cNvPr id="8" name="Picture 7">
            <a:extLst>
              <a:ext uri="{FF2B5EF4-FFF2-40B4-BE49-F238E27FC236}">
                <a16:creationId xmlns:a16="http://schemas.microsoft.com/office/drawing/2014/main" id="{5C60F3C8-970B-94B7-16E6-BB26B1A4B34E}"/>
              </a:ext>
            </a:extLst>
          </p:cNvPr>
          <p:cNvPicPr>
            <a:picLocks noChangeAspect="1"/>
          </p:cNvPicPr>
          <p:nvPr/>
        </p:nvPicPr>
        <p:blipFill>
          <a:blip r:embed="rId4"/>
          <a:stretch>
            <a:fillRect/>
          </a:stretch>
        </p:blipFill>
        <p:spPr>
          <a:xfrm>
            <a:off x="6862950" y="576263"/>
            <a:ext cx="4080518" cy="4358979"/>
          </a:xfrm>
          <a:prstGeom prst="rect">
            <a:avLst/>
          </a:prstGeom>
        </p:spPr>
      </p:pic>
      <p:sp>
        <p:nvSpPr>
          <p:cNvPr id="9" name="TextBox 6">
            <a:extLst>
              <a:ext uri="{FF2B5EF4-FFF2-40B4-BE49-F238E27FC236}">
                <a16:creationId xmlns:a16="http://schemas.microsoft.com/office/drawing/2014/main" id="{05713097-B30F-410F-B821-E726127B1BF5}"/>
              </a:ext>
            </a:extLst>
          </p:cNvPr>
          <p:cNvSpPr txBox="1"/>
          <p:nvPr/>
        </p:nvSpPr>
        <p:spPr>
          <a:xfrm>
            <a:off x="51334" y="4994923"/>
            <a:ext cx="12089332"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GB" b="1" dirty="0">
                <a:solidFill>
                  <a:srgbClr val="FF0000"/>
                </a:solidFill>
              </a:rPr>
              <a:t>SUMMARY : </a:t>
            </a:r>
            <a:r>
              <a:rPr lang="en-GB" b="1" dirty="0"/>
              <a:t>Handling null values and outliers requires a systematic approach that suits the specific characteristics and attributes of the data. By implementing the described strategies, we can effectively manage and fill in missing values, ensuring the dataset's completeness, integrity, and reliability for subsequent analysis and insights.</a:t>
            </a:r>
            <a:endParaRPr lang="en-GB" b="1" u="sng" dirty="0"/>
          </a:p>
        </p:txBody>
      </p:sp>
      <p:sp>
        <p:nvSpPr>
          <p:cNvPr id="10" name="Rectangle 9">
            <a:extLst>
              <a:ext uri="{FF2B5EF4-FFF2-40B4-BE49-F238E27FC236}">
                <a16:creationId xmlns:a16="http://schemas.microsoft.com/office/drawing/2014/main" id="{97BB29DE-56A6-406B-9BFA-271DE0D9DA65}"/>
              </a:ext>
            </a:extLst>
          </p:cNvPr>
          <p:cNvSpPr>
            <a:spLocks noChangeArrowheads="1"/>
          </p:cNvSpPr>
          <p:nvPr/>
        </p:nvSpPr>
        <p:spPr bwMode="auto">
          <a:xfrm>
            <a:off x="27554" y="5884946"/>
            <a:ext cx="999004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With these null, missing, and invalid values properly addressed, we are now prepared to proceed </a:t>
            </a:r>
          </a:p>
          <a:p>
            <a:pPr marR="0" lvl="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with analyzing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56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C4B2E60B-CF1B-3124-DB80-A89332DA941E}"/>
              </a:ext>
            </a:extLst>
          </p:cNvPr>
          <p:cNvSpPr txBox="1"/>
          <p:nvPr/>
        </p:nvSpPr>
        <p:spPr>
          <a:xfrm>
            <a:off x="0" y="0"/>
            <a:ext cx="7979343" cy="707886"/>
          </a:xfrm>
          <a:prstGeom prst="rect">
            <a:avLst/>
          </a:prstGeom>
          <a:noFill/>
        </p:spPr>
        <p:txBody>
          <a:bodyPr wrap="square" rtlCol="0">
            <a:spAutoFit/>
          </a:bodyPr>
          <a:lstStyle/>
          <a:p>
            <a:r>
              <a:rPr lang="en-IN" sz="4000" b="1" i="1" u="sng" dirty="0">
                <a:effectLst>
                  <a:outerShdw blurRad="38100" dist="38100" dir="2700000" algn="tl">
                    <a:srgbClr val="000000">
                      <a:alpha val="43137"/>
                    </a:srgbClr>
                  </a:outerShdw>
                </a:effectLst>
              </a:rPr>
              <a:t>Data Visualization and Insights</a:t>
            </a:r>
            <a:endPar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7F387B55-FA5F-2A38-E0EE-A499D61A56BB}"/>
              </a:ext>
            </a:extLst>
          </p:cNvPr>
          <p:cNvSpPr txBox="1"/>
          <p:nvPr/>
        </p:nvSpPr>
        <p:spPr>
          <a:xfrm>
            <a:off x="0" y="707886"/>
            <a:ext cx="8633861" cy="400110"/>
          </a:xfrm>
          <a:prstGeom prst="rect">
            <a:avLst/>
          </a:prstGeom>
          <a:noFill/>
        </p:spPr>
        <p:txBody>
          <a:bodyPr wrap="square" rtlCol="0">
            <a:spAutoFit/>
          </a:bodyPr>
          <a:lstStyle/>
          <a:p>
            <a:r>
              <a:rPr lang="en-IN" sz="2000" b="1" dirty="0"/>
              <a:t># </a:t>
            </a:r>
            <a:r>
              <a:rPr lang="en-GB" sz="2000" b="1" u="sng" dirty="0"/>
              <a:t>Histograms</a:t>
            </a:r>
            <a:r>
              <a:rPr lang="en-GB" sz="2000" b="1" dirty="0"/>
              <a:t>: Plot the frequency distribution of key Numeric variables.</a:t>
            </a:r>
            <a:endParaRPr lang="en-IN" sz="2000" b="1" dirty="0"/>
          </a:p>
        </p:txBody>
      </p:sp>
      <p:pic>
        <p:nvPicPr>
          <p:cNvPr id="7" name="Picture 6">
            <a:extLst>
              <a:ext uri="{FF2B5EF4-FFF2-40B4-BE49-F238E27FC236}">
                <a16:creationId xmlns:a16="http://schemas.microsoft.com/office/drawing/2014/main" id="{91252C9B-881E-9AE4-1FE5-99951A0F4224}"/>
              </a:ext>
            </a:extLst>
          </p:cNvPr>
          <p:cNvPicPr>
            <a:picLocks noChangeAspect="1"/>
          </p:cNvPicPr>
          <p:nvPr/>
        </p:nvPicPr>
        <p:blipFill>
          <a:blip r:embed="rId3"/>
          <a:stretch>
            <a:fillRect/>
          </a:stretch>
        </p:blipFill>
        <p:spPr>
          <a:xfrm>
            <a:off x="998061" y="1107996"/>
            <a:ext cx="8340578" cy="5516603"/>
          </a:xfrm>
          <a:prstGeom prst="rect">
            <a:avLst/>
          </a:prstGeom>
        </p:spPr>
      </p:pic>
    </p:spTree>
    <p:extLst>
      <p:ext uri="{BB962C8B-B14F-4D97-AF65-F5344CB8AC3E}">
        <p14:creationId xmlns:p14="http://schemas.microsoft.com/office/powerpoint/2010/main" val="375432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73DE2BE6-74A7-95D0-E56B-93AA982D673D}"/>
              </a:ext>
            </a:extLst>
          </p:cNvPr>
          <p:cNvSpPr txBox="1"/>
          <p:nvPr/>
        </p:nvSpPr>
        <p:spPr>
          <a:xfrm>
            <a:off x="0" y="0"/>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a:t>
            </a:r>
            <a:r>
              <a:rPr lang="en-IN" sz="3600" b="1" dirty="0"/>
              <a:t> </a:t>
            </a:r>
            <a:r>
              <a:rPr lang="en-IN" sz="3600" b="1" i="1" u="sng" dirty="0">
                <a:effectLst>
                  <a:outerShdw blurRad="38100" dist="38100" dir="2700000" algn="tl">
                    <a:srgbClr val="000000">
                      <a:alpha val="43137"/>
                    </a:srgbClr>
                  </a:outerShdw>
                </a:effectLst>
              </a:rPr>
              <a:t>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76FFA26A-944C-0FF8-0AD9-E588CD9CB204}"/>
              </a:ext>
            </a:extLst>
          </p:cNvPr>
          <p:cNvSpPr txBox="1"/>
          <p:nvPr/>
        </p:nvSpPr>
        <p:spPr>
          <a:xfrm>
            <a:off x="0" y="858087"/>
            <a:ext cx="11720362" cy="5324535"/>
          </a:xfrm>
          <a:prstGeom prst="rect">
            <a:avLst/>
          </a:prstGeom>
          <a:noFill/>
        </p:spPr>
        <p:txBody>
          <a:bodyPr wrap="square" rtlCol="0">
            <a:spAutoFit/>
          </a:bodyPr>
          <a:lstStyle/>
          <a:p>
            <a:pPr marL="285750" indent="-285750">
              <a:buFont typeface="Wingdings" panose="05000000000000000000" pitchFamily="2" charset="2"/>
              <a:buChar char="Ø"/>
            </a:pPr>
            <a:r>
              <a:rPr lang="en-GB" sz="2000" b="1" dirty="0">
                <a:solidFill>
                  <a:srgbClr val="FF0000"/>
                </a:solidFill>
              </a:rPr>
              <a:t>Applicant Income Distribution:</a:t>
            </a:r>
            <a:r>
              <a:rPr lang="en-GB" sz="2000" b="1" dirty="0">
                <a:solidFill>
                  <a:schemeClr val="accent1"/>
                </a:solidFill>
              </a:rPr>
              <a:t> </a:t>
            </a:r>
            <a:r>
              <a:rPr lang="en-GB" sz="2000" b="1" dirty="0"/>
              <a:t>The distribution is right-skewed, indicating a higher concentration of applicants with lower incomes . There might be a few high-income outliers influencing the distribution.</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Co-applicant Income Distribution: </a:t>
            </a:r>
            <a:r>
              <a:rPr lang="en-GB" sz="2000" b="1" dirty="0"/>
              <a:t>A significant portion of co-applicants have zero income (likely indicating single applicants).The distribution is also right-skewed, similar to applicant income.</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Loan Amount Distribution: </a:t>
            </a:r>
            <a:r>
              <a:rPr lang="en-GB" sz="2000" b="1" dirty="0"/>
              <a:t>The distribution appears to be relatively normal, with a peak around the average loan amount. This suggests that most loans fall within a typical range.</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Loan Amount Term Distribution: </a:t>
            </a:r>
            <a:r>
              <a:rPr lang="en-GB" sz="2000" b="1" dirty="0"/>
              <a:t>The majority of loans have a term of around 360 months (30 years). There are smaller peaks for other common loan terms (e.g., 180 months, 480 months).</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Credit History Distribution: </a:t>
            </a:r>
            <a:r>
              <a:rPr lang="en-GB" sz="2000" b="1" dirty="0"/>
              <a:t>Most applicants have a credit history (value of 1), which is a positive sign for loan approval. A smaller portion of applicants have no credit history (value of 0).</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Dependents Distribution: </a:t>
            </a:r>
            <a:r>
              <a:rPr lang="en-GB" sz="2000" b="1" dirty="0"/>
              <a:t>The majority of applicants have zero or one dependent. There's a decreasing trend in the number of applicants with more dependents.</a:t>
            </a:r>
          </a:p>
        </p:txBody>
      </p:sp>
    </p:spTree>
    <p:extLst>
      <p:ext uri="{BB962C8B-B14F-4D97-AF65-F5344CB8AC3E}">
        <p14:creationId xmlns:p14="http://schemas.microsoft.com/office/powerpoint/2010/main" val="247477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4C9CFF1-A546-0556-4093-550F5CA706C3}"/>
              </a:ext>
            </a:extLst>
          </p:cNvPr>
          <p:cNvSpPr txBox="1"/>
          <p:nvPr/>
        </p:nvSpPr>
        <p:spPr>
          <a:xfrm>
            <a:off x="0" y="0"/>
            <a:ext cx="8633861" cy="400110"/>
          </a:xfrm>
          <a:prstGeom prst="rect">
            <a:avLst/>
          </a:prstGeom>
          <a:noFill/>
        </p:spPr>
        <p:txBody>
          <a:bodyPr wrap="square" rtlCol="0">
            <a:spAutoFit/>
          </a:bodyPr>
          <a:lstStyle/>
          <a:p>
            <a:r>
              <a:rPr lang="en-GB" sz="2000" b="1" dirty="0"/>
              <a:t># </a:t>
            </a:r>
            <a:r>
              <a:rPr lang="en-GB" sz="2000" b="1" i="1" u="sng" dirty="0">
                <a:effectLst>
                  <a:outerShdw blurRad="38100" dist="38100" dir="2700000" algn="tl">
                    <a:srgbClr val="000000">
                      <a:alpha val="43137"/>
                    </a:srgbClr>
                  </a:outerShdw>
                </a:effectLst>
              </a:rPr>
              <a:t>Identify potential outliers and visualize the spread of data</a:t>
            </a:r>
            <a:r>
              <a:rPr lang="en-GB" sz="2000" b="1" dirty="0"/>
              <a:t>.</a:t>
            </a:r>
          </a:p>
        </p:txBody>
      </p:sp>
      <p:pic>
        <p:nvPicPr>
          <p:cNvPr id="4" name="Picture 3">
            <a:extLst>
              <a:ext uri="{FF2B5EF4-FFF2-40B4-BE49-F238E27FC236}">
                <a16:creationId xmlns:a16="http://schemas.microsoft.com/office/drawing/2014/main" id="{8CDCB63F-272B-D264-34EE-7475BE75458A}"/>
              </a:ext>
            </a:extLst>
          </p:cNvPr>
          <p:cNvPicPr>
            <a:picLocks noChangeAspect="1"/>
          </p:cNvPicPr>
          <p:nvPr/>
        </p:nvPicPr>
        <p:blipFill>
          <a:blip r:embed="rId3"/>
          <a:stretch>
            <a:fillRect/>
          </a:stretch>
        </p:blipFill>
        <p:spPr>
          <a:xfrm>
            <a:off x="2649945" y="435012"/>
            <a:ext cx="6892109" cy="4787976"/>
          </a:xfrm>
          <a:prstGeom prst="rect">
            <a:avLst/>
          </a:prstGeom>
        </p:spPr>
      </p:pic>
      <p:pic>
        <p:nvPicPr>
          <p:cNvPr id="5" name="Picture 4">
            <a:extLst>
              <a:ext uri="{FF2B5EF4-FFF2-40B4-BE49-F238E27FC236}">
                <a16:creationId xmlns:a16="http://schemas.microsoft.com/office/drawing/2014/main" id="{B88584A8-72F0-7C20-9058-EFEDA8F8066A}"/>
              </a:ext>
            </a:extLst>
          </p:cNvPr>
          <p:cNvPicPr>
            <a:picLocks noChangeAspect="1"/>
          </p:cNvPicPr>
          <p:nvPr/>
        </p:nvPicPr>
        <p:blipFill>
          <a:blip r:embed="rId4"/>
          <a:stretch>
            <a:fillRect/>
          </a:stretch>
        </p:blipFill>
        <p:spPr>
          <a:xfrm>
            <a:off x="2649945" y="5222988"/>
            <a:ext cx="6892109" cy="1600110"/>
          </a:xfrm>
          <a:prstGeom prst="rect">
            <a:avLst/>
          </a:prstGeom>
        </p:spPr>
      </p:pic>
    </p:spTree>
    <p:extLst>
      <p:ext uri="{BB962C8B-B14F-4D97-AF65-F5344CB8AC3E}">
        <p14:creationId xmlns:p14="http://schemas.microsoft.com/office/powerpoint/2010/main" val="52299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4B7AD63-2486-047A-96F0-E339FD3DDE04}"/>
              </a:ext>
            </a:extLst>
          </p:cNvPr>
          <p:cNvSpPr txBox="1"/>
          <p:nvPr/>
        </p:nvSpPr>
        <p:spPr>
          <a:xfrm>
            <a:off x="0" y="0"/>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A7CB6543-73D9-AC95-DB4C-7DFCF3896AB1}"/>
              </a:ext>
            </a:extLst>
          </p:cNvPr>
          <p:cNvSpPr txBox="1"/>
          <p:nvPr/>
        </p:nvSpPr>
        <p:spPr>
          <a:xfrm>
            <a:off x="9416" y="646331"/>
            <a:ext cx="11720362" cy="6186309"/>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rgbClr val="FF0000"/>
                </a:solidFill>
              </a:rPr>
              <a:t>Applicant Income: </a:t>
            </a:r>
            <a:r>
              <a:rPr lang="en-GB" b="1" dirty="0"/>
              <a:t>The distribution is heavily skewed to the right, with a long tail indicating a significant number of applicants with higher incomes. The majority of applicants fall within a lower income range.</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Co-applicant Income: </a:t>
            </a:r>
            <a:r>
              <a:rPr lang="en-GB" b="1" dirty="0"/>
              <a:t>Similar to applicant income, the distribution is right-skewed. However, the concentration of co-applicant incomes around zero suggests that many loan applications do not include a co-applicant.</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Loan Amount : </a:t>
            </a:r>
            <a:r>
              <a:rPr lang="en-GB" b="1" dirty="0"/>
              <a:t>The distribution appears relatively symmetrical, with a slight right skew. Most loan amounts fall within a central range, with some outliers on the higher end.</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Loan Amount Term: </a:t>
            </a:r>
            <a:r>
              <a:rPr lang="en-GB" b="1" dirty="0"/>
              <a:t>The distribution is heavily concentrated around a specific term (likely the most common loan term offered). There are a few outliers indicating loans with shorter or longer terms.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v"/>
            </a:pPr>
            <a:r>
              <a:rPr lang="en-GB" b="1" dirty="0">
                <a:solidFill>
                  <a:srgbClr val="FF0000"/>
                </a:solidFill>
              </a:rPr>
              <a:t>Potential Implications</a:t>
            </a:r>
          </a:p>
          <a:p>
            <a:pPr marL="285750" indent="-285750">
              <a:buFont typeface="Wingdings" panose="05000000000000000000" pitchFamily="2" charset="2"/>
              <a:buChar char="v"/>
            </a:pPr>
            <a:endParaRPr lang="en-GB" b="1" dirty="0"/>
          </a:p>
          <a:p>
            <a:pPr marL="285750" indent="-285750">
              <a:buFont typeface="Wingdings" panose="05000000000000000000" pitchFamily="2" charset="2"/>
              <a:buChar char="Ø"/>
            </a:pPr>
            <a:r>
              <a:rPr lang="en-GB" b="1" dirty="0"/>
              <a:t>The right skewness in income distributions suggests that targeting marketing or loan products towards higher-income individuals could be beneficial.</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The concentration of co-applicant income around zero highlights the importance of considering individual applicants without co-applicants.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The outliers in loan amount and loan amount term warrant further investigation to understand the specific circumstances surrounding those loans.</a:t>
            </a:r>
          </a:p>
        </p:txBody>
      </p:sp>
    </p:spTree>
    <p:extLst>
      <p:ext uri="{BB962C8B-B14F-4D97-AF65-F5344CB8AC3E}">
        <p14:creationId xmlns:p14="http://schemas.microsoft.com/office/powerpoint/2010/main" val="185049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5C0B16A-44E0-FA82-ADBF-F2191E3E49E3}"/>
              </a:ext>
            </a:extLst>
          </p:cNvPr>
          <p:cNvSpPr txBox="1"/>
          <p:nvPr/>
        </p:nvSpPr>
        <p:spPr>
          <a:xfrm>
            <a:off x="73855" y="13252"/>
            <a:ext cx="8633861" cy="400110"/>
          </a:xfrm>
          <a:prstGeom prst="rect">
            <a:avLst/>
          </a:prstGeom>
          <a:noFill/>
        </p:spPr>
        <p:txBody>
          <a:bodyPr wrap="square" rtlCol="0">
            <a:spAutoFit/>
          </a:bodyPr>
          <a:lstStyle/>
          <a:p>
            <a:r>
              <a:rPr lang="en-GB" sz="2000" b="1" i="1" u="sng" dirty="0">
                <a:effectLst>
                  <a:outerShdw blurRad="38100" dist="38100" dir="2700000" algn="tl">
                    <a:srgbClr val="000000">
                      <a:alpha val="43137"/>
                    </a:srgbClr>
                  </a:outerShdw>
                </a:effectLst>
              </a:rPr>
              <a:t># Visualize the frequency distribution of categorical variables</a:t>
            </a:r>
            <a:r>
              <a:rPr lang="en-GB" sz="2000" b="1" dirty="0"/>
              <a:t>.</a:t>
            </a:r>
          </a:p>
        </p:txBody>
      </p:sp>
      <p:pic>
        <p:nvPicPr>
          <p:cNvPr id="4" name="Picture 3">
            <a:extLst>
              <a:ext uri="{FF2B5EF4-FFF2-40B4-BE49-F238E27FC236}">
                <a16:creationId xmlns:a16="http://schemas.microsoft.com/office/drawing/2014/main" id="{FE0036A2-B1C6-354B-8494-7720F1630F36}"/>
              </a:ext>
            </a:extLst>
          </p:cNvPr>
          <p:cNvPicPr>
            <a:picLocks noChangeAspect="1"/>
          </p:cNvPicPr>
          <p:nvPr/>
        </p:nvPicPr>
        <p:blipFill>
          <a:blip r:embed="rId3"/>
          <a:stretch>
            <a:fillRect/>
          </a:stretch>
        </p:blipFill>
        <p:spPr>
          <a:xfrm>
            <a:off x="370707" y="693575"/>
            <a:ext cx="3623778" cy="5470850"/>
          </a:xfrm>
          <a:prstGeom prst="rect">
            <a:avLst/>
          </a:prstGeom>
        </p:spPr>
      </p:pic>
      <p:pic>
        <p:nvPicPr>
          <p:cNvPr id="5" name="Picture 4">
            <a:extLst>
              <a:ext uri="{FF2B5EF4-FFF2-40B4-BE49-F238E27FC236}">
                <a16:creationId xmlns:a16="http://schemas.microsoft.com/office/drawing/2014/main" id="{B5788F8D-A94D-B1F6-BC2A-CA636410F6AD}"/>
              </a:ext>
            </a:extLst>
          </p:cNvPr>
          <p:cNvPicPr>
            <a:picLocks noChangeAspect="1"/>
          </p:cNvPicPr>
          <p:nvPr/>
        </p:nvPicPr>
        <p:blipFill>
          <a:blip r:embed="rId4"/>
          <a:stretch>
            <a:fillRect/>
          </a:stretch>
        </p:blipFill>
        <p:spPr>
          <a:xfrm>
            <a:off x="4470298" y="693575"/>
            <a:ext cx="3403167" cy="5445068"/>
          </a:xfrm>
          <a:prstGeom prst="rect">
            <a:avLst/>
          </a:prstGeom>
        </p:spPr>
      </p:pic>
      <p:pic>
        <p:nvPicPr>
          <p:cNvPr id="6" name="Picture 5">
            <a:extLst>
              <a:ext uri="{FF2B5EF4-FFF2-40B4-BE49-F238E27FC236}">
                <a16:creationId xmlns:a16="http://schemas.microsoft.com/office/drawing/2014/main" id="{1247611F-A48C-5319-1A61-D6B9E8C08984}"/>
              </a:ext>
            </a:extLst>
          </p:cNvPr>
          <p:cNvPicPr>
            <a:picLocks noChangeAspect="1"/>
          </p:cNvPicPr>
          <p:nvPr/>
        </p:nvPicPr>
        <p:blipFill>
          <a:blip r:embed="rId5"/>
          <a:stretch>
            <a:fillRect/>
          </a:stretch>
        </p:blipFill>
        <p:spPr>
          <a:xfrm>
            <a:off x="8296270" y="1920758"/>
            <a:ext cx="3672773" cy="3111160"/>
          </a:xfrm>
          <a:prstGeom prst="rect">
            <a:avLst/>
          </a:prstGeom>
        </p:spPr>
      </p:pic>
    </p:spTree>
    <p:extLst>
      <p:ext uri="{BB962C8B-B14F-4D97-AF65-F5344CB8AC3E}">
        <p14:creationId xmlns:p14="http://schemas.microsoft.com/office/powerpoint/2010/main" val="103769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179445D-65D8-7598-49A1-BC2F8317CC37}"/>
              </a:ext>
            </a:extLst>
          </p:cNvPr>
          <p:cNvSpPr txBox="1"/>
          <p:nvPr/>
        </p:nvSpPr>
        <p:spPr>
          <a:xfrm>
            <a:off x="0" y="0"/>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37DA749F-1F59-D632-59CB-C07DC8825089}"/>
              </a:ext>
            </a:extLst>
          </p:cNvPr>
          <p:cNvSpPr txBox="1"/>
          <p:nvPr/>
        </p:nvSpPr>
        <p:spPr>
          <a:xfrm>
            <a:off x="0" y="646331"/>
            <a:ext cx="11720362" cy="6186309"/>
          </a:xfrm>
          <a:prstGeom prst="rect">
            <a:avLst/>
          </a:prstGeom>
          <a:noFill/>
        </p:spPr>
        <p:txBody>
          <a:bodyPr wrap="square" rtlCol="0">
            <a:spAutoFit/>
          </a:bodyPr>
          <a:lstStyle/>
          <a:p>
            <a:pPr marL="285750" indent="-285750">
              <a:buFont typeface="Wingdings" panose="05000000000000000000" pitchFamily="2" charset="2"/>
              <a:buChar char="Ø"/>
            </a:pPr>
            <a:r>
              <a:rPr lang="en-GB" b="1" dirty="0">
                <a:solidFill>
                  <a:srgbClr val="FF0000"/>
                </a:solidFill>
              </a:rPr>
              <a:t>Loan Amount Distribution: </a:t>
            </a:r>
            <a:r>
              <a:rPr lang="en-GB" b="1" dirty="0"/>
              <a:t>The distribution of loan amounts is right-skewed, indicating a higher frequency of smaller loan amounts. The peak of the distribution suggests a common loan amount range . The long tail to the right indicates the presence of some larger loan amounts, potentially outliers.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 </a:t>
            </a:r>
            <a:r>
              <a:rPr lang="en-GB" b="1" dirty="0">
                <a:solidFill>
                  <a:srgbClr val="FF0000"/>
                </a:solidFill>
              </a:rPr>
              <a:t>Applicant Income Distribution: </a:t>
            </a:r>
            <a:r>
              <a:rPr lang="en-GB" b="1" dirty="0"/>
              <a:t>The distribution of applicant incomes is also right-skewed, suggesting a higher concentration of lower-income applicants. The presence of outliers in the higher income range might influence loan approval decisions.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Co-applicant Income Distribution: </a:t>
            </a:r>
            <a:r>
              <a:rPr lang="en-GB" b="1" dirty="0"/>
              <a:t>A significant portion of co-applicants have zero income, indicating a reliance on a single primary applicant's income in many cases. The right skew suggests that when co-applicants do contribute income, it's often lower than the primary applicant’s.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Loan Amount Term Distribution: </a:t>
            </a:r>
            <a:r>
              <a:rPr lang="en-GB" b="1" dirty="0"/>
              <a:t>The majority of loans have a term of 360 months (30 years), indicating a preference for long-term loans. Shorter-term loans are less common, suggesting they might be associated with specific loan types or applicant profiles.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Credit History Distribution: </a:t>
            </a:r>
            <a:r>
              <a:rPr lang="en-GB" b="1" dirty="0"/>
              <a:t>A large proportion of applicants have a credit history (value of 1), which is a positive indicator for loan approval. The presence of applicants without credit history (value of 0) suggests a need for alternative assessment criteria for these cases.</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solidFill>
                  <a:srgbClr val="FF0000"/>
                </a:solidFill>
              </a:rPr>
              <a:t>Dependents Distribution: </a:t>
            </a:r>
            <a:r>
              <a:rPr lang="en-GB" b="1" dirty="0"/>
              <a:t>The most common number of dependents is 0, followed by 1 and 2. This distribution reflects the family structures of loan applicants and might influence loan affordability assessments</a:t>
            </a:r>
          </a:p>
        </p:txBody>
      </p:sp>
    </p:spTree>
    <p:extLst>
      <p:ext uri="{BB962C8B-B14F-4D97-AF65-F5344CB8AC3E}">
        <p14:creationId xmlns:p14="http://schemas.microsoft.com/office/powerpoint/2010/main" val="223601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DF001B4-1353-6EC6-7898-51E53F1029E7}"/>
              </a:ext>
            </a:extLst>
          </p:cNvPr>
          <p:cNvSpPr txBox="1"/>
          <p:nvPr/>
        </p:nvSpPr>
        <p:spPr>
          <a:xfrm>
            <a:off x="0" y="0"/>
            <a:ext cx="8633861" cy="461665"/>
          </a:xfrm>
          <a:prstGeom prst="rect">
            <a:avLst/>
          </a:prstGeom>
          <a:noFill/>
        </p:spPr>
        <p:txBody>
          <a:bodyPr wrap="square" rtlCol="0">
            <a:spAutoFit/>
          </a:bodyPr>
          <a:lstStyle/>
          <a:p>
            <a:r>
              <a:rPr lang="en-GB" sz="2400" b="1" i="1" u="sng" dirty="0">
                <a:effectLst>
                  <a:outerShdw blurRad="38100" dist="38100" dir="2700000" algn="tl">
                    <a:srgbClr val="000000">
                      <a:alpha val="43137"/>
                    </a:srgbClr>
                  </a:outerShdw>
                </a:effectLst>
              </a:rPr>
              <a:t># </a:t>
            </a:r>
            <a:r>
              <a:rPr lang="en-GB" sz="2000" b="1" i="1" u="sng" dirty="0">
                <a:effectLst>
                  <a:outerShdw blurRad="38100" dist="38100" dir="2700000" algn="tl">
                    <a:srgbClr val="000000">
                      <a:alpha val="43137"/>
                    </a:srgbClr>
                  </a:outerShdw>
                </a:effectLst>
              </a:rPr>
              <a:t>Represent the composition of categorical variables</a:t>
            </a:r>
            <a:r>
              <a:rPr lang="en-GB" sz="2000" b="1" dirty="0"/>
              <a:t>.</a:t>
            </a:r>
          </a:p>
        </p:txBody>
      </p:sp>
      <p:pic>
        <p:nvPicPr>
          <p:cNvPr id="4" name="Picture 3">
            <a:extLst>
              <a:ext uri="{FF2B5EF4-FFF2-40B4-BE49-F238E27FC236}">
                <a16:creationId xmlns:a16="http://schemas.microsoft.com/office/drawing/2014/main" id="{5B62260A-558D-D16C-BE38-ECC30AFB4E2A}"/>
              </a:ext>
            </a:extLst>
          </p:cNvPr>
          <p:cNvPicPr>
            <a:picLocks noChangeAspect="1"/>
          </p:cNvPicPr>
          <p:nvPr/>
        </p:nvPicPr>
        <p:blipFill>
          <a:blip r:embed="rId3"/>
          <a:stretch>
            <a:fillRect/>
          </a:stretch>
        </p:blipFill>
        <p:spPr>
          <a:xfrm>
            <a:off x="1653138" y="738858"/>
            <a:ext cx="8885723" cy="5751457"/>
          </a:xfrm>
          <a:prstGeom prst="rect">
            <a:avLst/>
          </a:prstGeom>
        </p:spPr>
      </p:pic>
    </p:spTree>
    <p:extLst>
      <p:ext uri="{BB962C8B-B14F-4D97-AF65-F5344CB8AC3E}">
        <p14:creationId xmlns:p14="http://schemas.microsoft.com/office/powerpoint/2010/main" val="975476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E7DBB53-B1A6-4845-9241-B2B82CE74D89}"/>
              </a:ext>
            </a:extLst>
          </p:cNvPr>
          <p:cNvSpPr txBox="1"/>
          <p:nvPr/>
        </p:nvSpPr>
        <p:spPr>
          <a:xfrm>
            <a:off x="0" y="0"/>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2214015F-33D5-ED97-B2CF-B46F0178966F}"/>
              </a:ext>
            </a:extLst>
          </p:cNvPr>
          <p:cNvSpPr txBox="1"/>
          <p:nvPr/>
        </p:nvSpPr>
        <p:spPr>
          <a:xfrm>
            <a:off x="-2" y="657194"/>
            <a:ext cx="11720362" cy="5940088"/>
          </a:xfrm>
          <a:prstGeom prst="rect">
            <a:avLst/>
          </a:prstGeom>
          <a:noFill/>
        </p:spPr>
        <p:txBody>
          <a:bodyPr wrap="square" rtlCol="0">
            <a:spAutoFit/>
          </a:bodyPr>
          <a:lstStyle/>
          <a:p>
            <a:pPr marL="285750" indent="-285750">
              <a:buFont typeface="Wingdings" panose="05000000000000000000" pitchFamily="2" charset="2"/>
              <a:buChar char="Ø"/>
            </a:pPr>
            <a:r>
              <a:rPr lang="en-GB" sz="2000" b="1" dirty="0">
                <a:solidFill>
                  <a:srgbClr val="FF0000"/>
                </a:solidFill>
              </a:rPr>
              <a:t>Loan Amount Distribution: </a:t>
            </a:r>
            <a:r>
              <a:rPr lang="en-GB" sz="2000" b="1" dirty="0"/>
              <a:t>The distribution is slightly right-skewed, indicating a higher concentration of loans around the lower to mid-range values. This suggests that most loans granted are of smaller amounts.</a:t>
            </a:r>
          </a:p>
          <a:p>
            <a:pPr marL="285750" indent="-285750">
              <a:buFont typeface="Wingdings" panose="05000000000000000000" pitchFamily="2" charset="2"/>
              <a:buChar char="Ø"/>
            </a:pPr>
            <a:r>
              <a:rPr lang="en-GB" sz="2000" b="1" dirty="0"/>
              <a:t> </a:t>
            </a:r>
            <a:r>
              <a:rPr lang="en-GB" sz="2000" b="1" dirty="0">
                <a:solidFill>
                  <a:srgbClr val="FF0000"/>
                </a:solidFill>
              </a:rPr>
              <a:t>Applicant Income Distribution : </a:t>
            </a:r>
            <a:r>
              <a:rPr lang="en-GB" sz="2000" b="1" dirty="0"/>
              <a:t>Heavily right-skewed, indicating a large number of applicants have lower incomes, with a few outliers having significantly higher incomes.</a:t>
            </a:r>
          </a:p>
          <a:p>
            <a:pPr marL="285750" indent="-285750">
              <a:buFont typeface="Wingdings" panose="05000000000000000000" pitchFamily="2" charset="2"/>
              <a:buChar char="Ø"/>
            </a:pPr>
            <a:r>
              <a:rPr lang="en-GB" sz="2000" b="1" dirty="0">
                <a:solidFill>
                  <a:srgbClr val="FF0000"/>
                </a:solidFill>
              </a:rPr>
              <a:t>Co-applicant Income Distribution: </a:t>
            </a:r>
            <a:r>
              <a:rPr lang="en-GB" sz="2000" b="1" dirty="0"/>
              <a:t>Similar to Applicant Income, it's right-skewed, suggesting that in many cases, the co-applicant's income is either low or absent.</a:t>
            </a:r>
          </a:p>
          <a:p>
            <a:pPr marL="285750" indent="-285750">
              <a:buFont typeface="Wingdings" panose="05000000000000000000" pitchFamily="2" charset="2"/>
              <a:buChar char="Ø"/>
            </a:pPr>
            <a:r>
              <a:rPr lang="en-GB" sz="2000" b="1" dirty="0">
                <a:solidFill>
                  <a:srgbClr val="FF0000"/>
                </a:solidFill>
              </a:rPr>
              <a:t>Loan Amount Term Distribution: </a:t>
            </a:r>
            <a:r>
              <a:rPr lang="en-GB" sz="2000" b="1" dirty="0"/>
              <a:t>A strong peak around 360 months (30 years) suggests that the most common loan term is 30 years. There are smaller peaks, indicating some preference for shorter-term loans as well.</a:t>
            </a:r>
          </a:p>
          <a:p>
            <a:pPr marL="285750" indent="-285750">
              <a:buFont typeface="Wingdings" panose="05000000000000000000" pitchFamily="2" charset="2"/>
              <a:buChar char="Ø"/>
            </a:pPr>
            <a:r>
              <a:rPr lang="en-GB" sz="2000" b="1" dirty="0">
                <a:solidFill>
                  <a:srgbClr val="FF0000"/>
                </a:solidFill>
              </a:rPr>
              <a:t>Credit History Distribution: </a:t>
            </a:r>
            <a:r>
              <a:rPr lang="en-GB" sz="2000" b="1" dirty="0"/>
              <a:t>Majority of applicants have a credit history (value 1), which is a positive sign for loan approval.</a:t>
            </a:r>
          </a:p>
          <a:p>
            <a:pPr marL="285750" indent="-285750">
              <a:buFont typeface="Wingdings" panose="05000000000000000000" pitchFamily="2" charset="2"/>
              <a:buChar char="Ø"/>
            </a:pPr>
            <a:r>
              <a:rPr lang="en-GB" sz="2000" b="1" dirty="0">
                <a:solidFill>
                  <a:srgbClr val="FF0000"/>
                </a:solidFill>
              </a:rPr>
              <a:t>Dependents Distribution: </a:t>
            </a:r>
            <a:r>
              <a:rPr lang="en-GB" sz="2000" b="1" dirty="0"/>
              <a:t>Most applicants have 0 dependents, followed by 1 and 2 dependents. Fewer applicants have 3+ dependents. Further Analysis (Not directly from histograms, but insights you can derive) </a:t>
            </a:r>
          </a:p>
          <a:p>
            <a:pPr marL="285750" indent="-285750">
              <a:buFont typeface="Wingdings" panose="05000000000000000000" pitchFamily="2" charset="2"/>
              <a:buChar char="Ø"/>
            </a:pPr>
            <a:r>
              <a:rPr lang="en-GB" sz="2000" b="1" dirty="0">
                <a:solidFill>
                  <a:srgbClr val="FF0000"/>
                </a:solidFill>
              </a:rPr>
              <a:t>Income and Loan Amount: </a:t>
            </a:r>
            <a:r>
              <a:rPr lang="en-GB" sz="2000" b="1" dirty="0"/>
              <a:t>Investigate the relationship between applicant/co-applicant income and loan amount. Do higher incomes generally correlate with larger loan amounts?</a:t>
            </a:r>
          </a:p>
          <a:p>
            <a:pPr marL="285750" indent="-285750">
              <a:buFont typeface="Wingdings" panose="05000000000000000000" pitchFamily="2" charset="2"/>
              <a:buChar char="Ø"/>
            </a:pPr>
            <a:r>
              <a:rPr lang="en-GB" sz="2000" b="1" dirty="0">
                <a:solidFill>
                  <a:srgbClr val="FF0000"/>
                </a:solidFill>
              </a:rPr>
              <a:t>Credit History and Loan Approval:</a:t>
            </a:r>
            <a:r>
              <a:rPr lang="en-GB" sz="2000" b="1" dirty="0">
                <a:solidFill>
                  <a:schemeClr val="accent1"/>
                </a:solidFill>
              </a:rPr>
              <a:t> </a:t>
            </a:r>
            <a:r>
              <a:rPr lang="en-GB" sz="2000" b="1" dirty="0"/>
              <a:t>Analyse the impact of credit history on loan approval rates</a:t>
            </a:r>
          </a:p>
          <a:p>
            <a:pPr marL="285750" indent="-285750">
              <a:buFont typeface="Wingdings" panose="05000000000000000000" pitchFamily="2" charset="2"/>
              <a:buChar char="Ø"/>
            </a:pPr>
            <a:r>
              <a:rPr lang="en-GB" sz="2000" b="1" dirty="0">
                <a:solidFill>
                  <a:srgbClr val="FF0000"/>
                </a:solidFill>
              </a:rPr>
              <a:t>Demographics and Loan Characteristics: </a:t>
            </a:r>
            <a:r>
              <a:rPr lang="en-GB" sz="2000" b="1" dirty="0"/>
              <a:t>Explore how factors like gender, marital status, education, self-employment, and property area might influence loan amounts, terms, or approval rates.</a:t>
            </a:r>
          </a:p>
        </p:txBody>
      </p:sp>
    </p:spTree>
    <p:extLst>
      <p:ext uri="{BB962C8B-B14F-4D97-AF65-F5344CB8AC3E}">
        <p14:creationId xmlns:p14="http://schemas.microsoft.com/office/powerpoint/2010/main" val="316720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F97F7-4444-614C-3944-3A98657C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a:extLst>
              <a:ext uri="{FF2B5EF4-FFF2-40B4-BE49-F238E27FC236}">
                <a16:creationId xmlns:a16="http://schemas.microsoft.com/office/drawing/2014/main" id="{D511F122-F863-3BA6-7651-0628AD8B338D}"/>
              </a:ext>
            </a:extLst>
          </p:cNvPr>
          <p:cNvSpPr txBox="1"/>
          <p:nvPr/>
        </p:nvSpPr>
        <p:spPr>
          <a:xfrm>
            <a:off x="0" y="179249"/>
            <a:ext cx="11999495" cy="6678751"/>
          </a:xfrm>
          <a:prstGeom prst="rect">
            <a:avLst/>
          </a:prstGeom>
          <a:noFill/>
        </p:spPr>
        <p:txBody>
          <a:bodyPr wrap="square" rtlCol="0">
            <a:spAutoFit/>
          </a:bodyPr>
          <a:lstStyle/>
          <a:p>
            <a:r>
              <a:rPr lang="en-US" sz="4400" b="1" i="1" u="sng" dirty="0">
                <a:effectLst>
                  <a:outerShdw blurRad="38100" dist="38100" dir="2700000" algn="tl">
                    <a:srgbClr val="000000">
                      <a:alpha val="43137"/>
                    </a:srgbClr>
                  </a:outerShdw>
                </a:effectLst>
              </a:rPr>
              <a:t>INTRODUCTION	</a:t>
            </a:r>
            <a:endParaRPr lang="en-US" b="1" i="1" u="sng" dirty="0">
              <a:effectLst>
                <a:outerShdw blurRad="38100" dist="38100" dir="2700000" algn="tl">
                  <a:srgbClr val="000000">
                    <a:alpha val="43137"/>
                  </a:srgbClr>
                </a:outerShdw>
              </a:effectLst>
            </a:endParaRPr>
          </a:p>
          <a:p>
            <a:pPr marL="285750" indent="-285750">
              <a:buFont typeface="Wingdings" panose="05000000000000000000" pitchFamily="2" charset="2"/>
              <a:buChar char="q"/>
            </a:pPr>
            <a:r>
              <a:rPr lang="en-US" sz="2800" dirty="0"/>
              <a:t>The dataset, obtained from Skill Circle, offers crucial insights for analyzing loan applications. In this task, we need to conduct an Exploratory Data Analysis (EDA) on this dataset, focusing on home loan approvals.</a:t>
            </a:r>
          </a:p>
          <a:p>
            <a:pPr marL="285750" indent="-285750">
              <a:buFont typeface="Wingdings" panose="05000000000000000000" pitchFamily="2" charset="2"/>
              <a:buChar char="q"/>
            </a:pPr>
            <a:r>
              <a:rPr lang="en-US" sz="2800" dirty="0"/>
              <a:t> The primary focus of this assessment is on data exploration and visualization</a:t>
            </a:r>
            <a:r>
              <a:rPr lang="en-US" sz="2800" b="1" i="1" dirty="0"/>
              <a:t>.</a:t>
            </a:r>
          </a:p>
          <a:p>
            <a:r>
              <a:rPr lang="en-US" dirty="0"/>
              <a:t> </a:t>
            </a:r>
            <a:r>
              <a:rPr lang="en-US" sz="4400" b="1" i="1" u="sng" dirty="0">
                <a:effectLst>
                  <a:outerShdw blurRad="38100" dist="38100" dir="2700000" algn="tl">
                    <a:srgbClr val="000000">
                      <a:alpha val="43137"/>
                    </a:srgbClr>
                  </a:outerShdw>
                </a:effectLst>
              </a:rPr>
              <a:t>Objectives of the project:</a:t>
            </a:r>
          </a:p>
          <a:p>
            <a:r>
              <a:rPr lang="en-US" dirty="0"/>
              <a:t> </a:t>
            </a:r>
            <a:r>
              <a:rPr lang="en-US" sz="3200" dirty="0"/>
              <a:t>The goals of this assessment is to:</a:t>
            </a:r>
          </a:p>
          <a:p>
            <a:r>
              <a:rPr lang="en-US" sz="2800" dirty="0"/>
              <a:t> </a:t>
            </a:r>
            <a:r>
              <a:rPr lang="en-US" sz="2800" dirty="0" err="1"/>
              <a:t>i</a:t>
            </a:r>
            <a:r>
              <a:rPr lang="en-US" sz="2800" dirty="0"/>
              <a:t>. Gain familiarity with the dataset.</a:t>
            </a:r>
          </a:p>
          <a:p>
            <a:r>
              <a:rPr lang="en-US" sz="2800" dirty="0"/>
              <a:t> ii. Identify patterns, trends, and potential insights.</a:t>
            </a:r>
          </a:p>
          <a:p>
            <a:r>
              <a:rPr lang="en-US" sz="2800" dirty="0"/>
              <a:t> iii. Perform data exploration and visualization.</a:t>
            </a:r>
          </a:p>
          <a:p>
            <a:r>
              <a:rPr lang="en-US" sz="2800" dirty="0"/>
              <a:t> iv. Generate meaningful visualizations to communicate your findings.</a:t>
            </a:r>
          </a:p>
          <a:p>
            <a:r>
              <a:rPr lang="en-US" sz="2800" dirty="0"/>
              <a:t> v. This project aims to predict loan approval based on the given dataset.</a:t>
            </a:r>
          </a:p>
          <a:p>
            <a:r>
              <a:rPr lang="en-US" sz="2800" dirty="0"/>
              <a:t> vi. It involves data cleaning, data analysis, pre-processing to gain beneficial derivatives.</a:t>
            </a:r>
            <a:endParaRPr lang="en-IN" sz="2800" dirty="0"/>
          </a:p>
        </p:txBody>
      </p:sp>
    </p:spTree>
    <p:extLst>
      <p:ext uri="{BB962C8B-B14F-4D97-AF65-F5344CB8AC3E}">
        <p14:creationId xmlns:p14="http://schemas.microsoft.com/office/powerpoint/2010/main" val="378062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914FA09-CA44-10B1-0011-4D579951427A}"/>
              </a:ext>
            </a:extLst>
          </p:cNvPr>
          <p:cNvSpPr txBox="1"/>
          <p:nvPr/>
        </p:nvSpPr>
        <p:spPr>
          <a:xfrm>
            <a:off x="0" y="0"/>
            <a:ext cx="10943924" cy="523220"/>
          </a:xfrm>
          <a:prstGeom prst="rect">
            <a:avLst/>
          </a:prstGeom>
          <a:noFill/>
        </p:spPr>
        <p:txBody>
          <a:bodyPr wrap="square" rtlCol="0">
            <a:spAutoFit/>
          </a:bodyPr>
          <a:lstStyle/>
          <a:p>
            <a:r>
              <a:rPr lang="en-GB" sz="2800" b="1" i="1" u="sng" dirty="0">
                <a:effectLst>
                  <a:outerShdw blurRad="38100" dist="38100" dir="2700000" algn="tl">
                    <a:srgbClr val="000000">
                      <a:alpha val="43137"/>
                    </a:srgbClr>
                  </a:outerShdw>
                </a:effectLst>
              </a:rPr>
              <a:t># </a:t>
            </a:r>
            <a:r>
              <a:rPr lang="en-GB" sz="2000" b="1" i="1" u="sng" dirty="0">
                <a:effectLst>
                  <a:outerShdw blurRad="38100" dist="38100" dir="2700000" algn="tl">
                    <a:srgbClr val="000000">
                      <a:alpha val="43137"/>
                    </a:srgbClr>
                  </a:outerShdw>
                </a:effectLst>
              </a:rPr>
              <a:t>Scatter plots to explore relationships between pairs of numeric variables</a:t>
            </a:r>
            <a:r>
              <a:rPr lang="en-GB" sz="2000" b="1" dirty="0"/>
              <a:t>.</a:t>
            </a:r>
            <a:endParaRPr lang="en-GB" sz="2400" b="1" dirty="0"/>
          </a:p>
        </p:txBody>
      </p:sp>
      <p:pic>
        <p:nvPicPr>
          <p:cNvPr id="4" name="Picture 3">
            <a:extLst>
              <a:ext uri="{FF2B5EF4-FFF2-40B4-BE49-F238E27FC236}">
                <a16:creationId xmlns:a16="http://schemas.microsoft.com/office/drawing/2014/main" id="{B52B7F43-44A9-FB36-FDC8-F8B61BEACEC0}"/>
              </a:ext>
            </a:extLst>
          </p:cNvPr>
          <p:cNvPicPr>
            <a:picLocks noChangeAspect="1"/>
          </p:cNvPicPr>
          <p:nvPr/>
        </p:nvPicPr>
        <p:blipFill>
          <a:blip r:embed="rId3"/>
          <a:stretch>
            <a:fillRect/>
          </a:stretch>
        </p:blipFill>
        <p:spPr>
          <a:xfrm>
            <a:off x="84611" y="997976"/>
            <a:ext cx="6051145" cy="4626677"/>
          </a:xfrm>
          <a:prstGeom prst="rect">
            <a:avLst/>
          </a:prstGeom>
        </p:spPr>
      </p:pic>
      <p:pic>
        <p:nvPicPr>
          <p:cNvPr id="5" name="Picture 4">
            <a:extLst>
              <a:ext uri="{FF2B5EF4-FFF2-40B4-BE49-F238E27FC236}">
                <a16:creationId xmlns:a16="http://schemas.microsoft.com/office/drawing/2014/main" id="{34C1F395-6A60-D119-AD2B-075FE3D556E7}"/>
              </a:ext>
            </a:extLst>
          </p:cNvPr>
          <p:cNvPicPr>
            <a:picLocks noChangeAspect="1"/>
          </p:cNvPicPr>
          <p:nvPr/>
        </p:nvPicPr>
        <p:blipFill>
          <a:blip r:embed="rId4"/>
          <a:stretch>
            <a:fillRect/>
          </a:stretch>
        </p:blipFill>
        <p:spPr>
          <a:xfrm>
            <a:off x="6400800" y="994664"/>
            <a:ext cx="5711688" cy="4635719"/>
          </a:xfrm>
          <a:prstGeom prst="rect">
            <a:avLst/>
          </a:prstGeom>
        </p:spPr>
      </p:pic>
    </p:spTree>
    <p:extLst>
      <p:ext uri="{BB962C8B-B14F-4D97-AF65-F5344CB8AC3E}">
        <p14:creationId xmlns:p14="http://schemas.microsoft.com/office/powerpoint/2010/main" val="241563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7D6F770-A0B6-6B96-00A9-8B5D87B3D150}"/>
              </a:ext>
            </a:extLst>
          </p:cNvPr>
          <p:cNvSpPr txBox="1"/>
          <p:nvPr/>
        </p:nvSpPr>
        <p:spPr>
          <a:xfrm>
            <a:off x="208015" y="111876"/>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4515D826-EA4C-DD5A-DBA9-5BEEC95D1ACB}"/>
              </a:ext>
            </a:extLst>
          </p:cNvPr>
          <p:cNvSpPr txBox="1"/>
          <p:nvPr/>
        </p:nvSpPr>
        <p:spPr>
          <a:xfrm>
            <a:off x="234519" y="1650985"/>
            <a:ext cx="9134375" cy="3046988"/>
          </a:xfrm>
          <a:prstGeom prst="rect">
            <a:avLst/>
          </a:prstGeom>
          <a:noFill/>
        </p:spPr>
        <p:txBody>
          <a:bodyPr wrap="square" rtlCol="0">
            <a:spAutoFit/>
          </a:bodyPr>
          <a:lstStyle/>
          <a:p>
            <a:pPr marL="285750" indent="-285750">
              <a:buFont typeface="Wingdings" panose="05000000000000000000" pitchFamily="2" charset="2"/>
              <a:buChar char="Ø"/>
            </a:pPr>
            <a:r>
              <a:rPr lang="en-GB" sz="2400" b="1" dirty="0">
                <a:solidFill>
                  <a:srgbClr val="FF0000"/>
                </a:solidFill>
              </a:rPr>
              <a:t>Applicant Income vs Loan Amount: </a:t>
            </a:r>
            <a:r>
              <a:rPr lang="en-GB" sz="2400" b="1" dirty="0"/>
              <a:t>There's a slight positive correlation, indicating higher-income applicants tend to request larger loans. However, the correlation isn't very strong, suggesting other factors influence loan amount. </a:t>
            </a:r>
          </a:p>
          <a:p>
            <a:pPr marL="285750" indent="-285750">
              <a:buFont typeface="Wingdings" panose="05000000000000000000" pitchFamily="2" charset="2"/>
              <a:buChar char="Ø"/>
            </a:pPr>
            <a:endParaRPr lang="en-GB" sz="2400" b="1" dirty="0"/>
          </a:p>
          <a:p>
            <a:pPr marL="285750" indent="-285750">
              <a:buFont typeface="Wingdings" panose="05000000000000000000" pitchFamily="2" charset="2"/>
              <a:buChar char="Ø"/>
            </a:pPr>
            <a:r>
              <a:rPr lang="en-GB" sz="2400" b="1" dirty="0">
                <a:solidFill>
                  <a:srgbClr val="FF0000"/>
                </a:solidFill>
              </a:rPr>
              <a:t>Co-applicant Income vs Loan Amount: </a:t>
            </a:r>
            <a:r>
              <a:rPr lang="en-GB" sz="2400" b="1" dirty="0"/>
              <a:t>A weaker positive correlation than with Applicant Income, suggesting co applicant income plays a less significant role in loan amount determination.</a:t>
            </a:r>
            <a:endParaRPr lang="en-IN" sz="2400" b="1" dirty="0"/>
          </a:p>
        </p:txBody>
      </p:sp>
    </p:spTree>
    <p:extLst>
      <p:ext uri="{BB962C8B-B14F-4D97-AF65-F5344CB8AC3E}">
        <p14:creationId xmlns:p14="http://schemas.microsoft.com/office/powerpoint/2010/main" val="1397487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7E8ECEC-28AE-6E10-99FA-D3B0E6BCDD6B}"/>
              </a:ext>
            </a:extLst>
          </p:cNvPr>
          <p:cNvSpPr txBox="1"/>
          <p:nvPr/>
        </p:nvSpPr>
        <p:spPr>
          <a:xfrm>
            <a:off x="13252" y="13252"/>
            <a:ext cx="10943924" cy="584775"/>
          </a:xfrm>
          <a:prstGeom prst="rect">
            <a:avLst/>
          </a:prstGeom>
          <a:noFill/>
        </p:spPr>
        <p:txBody>
          <a:bodyPr wrap="square" rtlCol="0">
            <a:spAutoFit/>
          </a:bodyPr>
          <a:lstStyle/>
          <a:p>
            <a:r>
              <a:rPr lang="en-GB" sz="3200" b="1" i="1" u="sng" dirty="0">
                <a:effectLst>
                  <a:outerShdw blurRad="38100" dist="38100" dir="2700000" algn="tl">
                    <a:srgbClr val="000000">
                      <a:alpha val="43137"/>
                    </a:srgbClr>
                  </a:outerShdw>
                </a:effectLst>
              </a:rPr>
              <a:t># </a:t>
            </a:r>
            <a:r>
              <a:rPr lang="en-GB" sz="2000" b="1" i="1" u="sng" dirty="0">
                <a:effectLst>
                  <a:outerShdw blurRad="38100" dist="38100" dir="2700000" algn="tl">
                    <a:srgbClr val="000000">
                      <a:alpha val="43137"/>
                    </a:srgbClr>
                  </a:outerShdw>
                </a:effectLst>
              </a:rPr>
              <a:t>Using scatter plot to visualize interactions between  multiple numeric variables</a:t>
            </a:r>
            <a:r>
              <a:rPr lang="en-GB" sz="2800" b="1" dirty="0"/>
              <a:t>.</a:t>
            </a:r>
            <a:endParaRPr lang="en-GB" sz="2000" b="1" dirty="0"/>
          </a:p>
        </p:txBody>
      </p:sp>
      <p:pic>
        <p:nvPicPr>
          <p:cNvPr id="4" name="Picture 3">
            <a:extLst>
              <a:ext uri="{FF2B5EF4-FFF2-40B4-BE49-F238E27FC236}">
                <a16:creationId xmlns:a16="http://schemas.microsoft.com/office/drawing/2014/main" id="{77985ACD-5362-4D4E-876F-7D0B53AD4A4C}"/>
              </a:ext>
            </a:extLst>
          </p:cNvPr>
          <p:cNvPicPr>
            <a:picLocks noChangeAspect="1"/>
          </p:cNvPicPr>
          <p:nvPr/>
        </p:nvPicPr>
        <p:blipFill>
          <a:blip r:embed="rId3"/>
          <a:stretch>
            <a:fillRect/>
          </a:stretch>
        </p:blipFill>
        <p:spPr>
          <a:xfrm>
            <a:off x="2360902" y="571523"/>
            <a:ext cx="6222119" cy="6238891"/>
          </a:xfrm>
          <a:prstGeom prst="rect">
            <a:avLst/>
          </a:prstGeom>
        </p:spPr>
      </p:pic>
    </p:spTree>
    <p:extLst>
      <p:ext uri="{BB962C8B-B14F-4D97-AF65-F5344CB8AC3E}">
        <p14:creationId xmlns:p14="http://schemas.microsoft.com/office/powerpoint/2010/main" val="334033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C678C2F-7621-44FA-C10E-E98A767AE92D}"/>
              </a:ext>
            </a:extLst>
          </p:cNvPr>
          <p:cNvSpPr txBox="1"/>
          <p:nvPr/>
        </p:nvSpPr>
        <p:spPr>
          <a:xfrm>
            <a:off x="0" y="0"/>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a:t>
            </a:r>
            <a:r>
              <a:rPr lang="en-IN" sz="3600" b="1" dirty="0"/>
              <a:t> </a:t>
            </a:r>
            <a:r>
              <a:rPr lang="en-IN" sz="3600" b="1" i="1" u="sng" dirty="0">
                <a:effectLst>
                  <a:outerShdw blurRad="38100" dist="38100" dir="2700000" algn="tl">
                    <a:srgbClr val="000000">
                      <a:alpha val="43137"/>
                    </a:srgbClr>
                  </a:outerShdw>
                </a:effectLst>
              </a:rPr>
              <a:t>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EECB3DF8-1B91-EFCC-D540-8B1E6D6E0209}"/>
              </a:ext>
            </a:extLst>
          </p:cNvPr>
          <p:cNvSpPr txBox="1"/>
          <p:nvPr/>
        </p:nvSpPr>
        <p:spPr>
          <a:xfrm>
            <a:off x="26504" y="1351508"/>
            <a:ext cx="10842859" cy="4154984"/>
          </a:xfrm>
          <a:prstGeom prst="rect">
            <a:avLst/>
          </a:prstGeom>
          <a:noFill/>
        </p:spPr>
        <p:txBody>
          <a:bodyPr wrap="square" rtlCol="0">
            <a:spAutoFit/>
          </a:bodyPr>
          <a:lstStyle/>
          <a:p>
            <a:pPr marL="285750" indent="-285750">
              <a:buFont typeface="Wingdings" panose="05000000000000000000" pitchFamily="2" charset="2"/>
              <a:buChar char="Ø"/>
            </a:pPr>
            <a:r>
              <a:rPr lang="en-GB" sz="2400" b="1" dirty="0"/>
              <a:t>There is a positive correlation between 'Applicant Income' and 'Loan Amount,' meaning that as 'Applicant Income' rises, the 'Loan Amount' they qualify for generally increases as well.</a:t>
            </a:r>
          </a:p>
          <a:p>
            <a:pPr marL="285750" indent="-285750">
              <a:buFont typeface="Wingdings" panose="05000000000000000000" pitchFamily="2" charset="2"/>
              <a:buChar char="Ø"/>
            </a:pPr>
            <a:endParaRPr lang="en-GB" sz="2400" b="1" dirty="0"/>
          </a:p>
          <a:p>
            <a:pPr marL="285750" indent="-285750">
              <a:buFont typeface="Wingdings" panose="05000000000000000000" pitchFamily="2" charset="2"/>
              <a:buChar char="Ø"/>
            </a:pPr>
            <a:r>
              <a:rPr lang="en-GB" sz="2400" b="1" dirty="0"/>
              <a:t>There is no notable correlation between 'Co-applicant Income' and 'Loan Amount,' indicating that the 'Loan Amount' does not appear to be significantly affected by 'Co-applicant Income.’</a:t>
            </a:r>
          </a:p>
          <a:p>
            <a:pPr marL="285750" indent="-285750">
              <a:buFont typeface="Wingdings" panose="05000000000000000000" pitchFamily="2" charset="2"/>
              <a:buChar char="Ø"/>
            </a:pPr>
            <a:endParaRPr lang="en-GB" sz="2400" b="1" dirty="0"/>
          </a:p>
          <a:p>
            <a:pPr marL="285750" indent="-285750">
              <a:buFont typeface="Wingdings" panose="05000000000000000000" pitchFamily="2" charset="2"/>
              <a:buChar char="Ø"/>
            </a:pPr>
            <a:r>
              <a:rPr lang="en-GB" sz="2400" b="1" dirty="0"/>
              <a:t>There is no evident correlation between 'Loan Amount' and 'Loan Amount Term,' suggesting that the length of the loan does not strongly influence the amount borrowed.</a:t>
            </a:r>
            <a:endParaRPr lang="en-IN" sz="2400" b="1" dirty="0"/>
          </a:p>
        </p:txBody>
      </p:sp>
    </p:spTree>
    <p:extLst>
      <p:ext uri="{BB962C8B-B14F-4D97-AF65-F5344CB8AC3E}">
        <p14:creationId xmlns:p14="http://schemas.microsoft.com/office/powerpoint/2010/main" val="230505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F87C90B-E66A-F6AD-EDE0-7B7DCF0799B4}"/>
              </a:ext>
            </a:extLst>
          </p:cNvPr>
          <p:cNvSpPr txBox="1"/>
          <p:nvPr/>
        </p:nvSpPr>
        <p:spPr>
          <a:xfrm>
            <a:off x="88999" y="26504"/>
            <a:ext cx="10943924" cy="646331"/>
          </a:xfrm>
          <a:prstGeom prst="rect">
            <a:avLst/>
          </a:prstGeom>
          <a:noFill/>
        </p:spPr>
        <p:txBody>
          <a:bodyPr wrap="square" rtlCol="0">
            <a:spAutoFit/>
          </a:bodyPr>
          <a:lstStyle/>
          <a:p>
            <a:r>
              <a:rPr lang="en-GB" sz="3600" b="1" i="1" u="sng" dirty="0">
                <a:effectLst>
                  <a:outerShdw blurRad="38100" dist="38100" dir="2700000" algn="tl">
                    <a:srgbClr val="000000">
                      <a:alpha val="43137"/>
                    </a:srgbClr>
                  </a:outerShdw>
                </a:effectLst>
              </a:rPr>
              <a:t># </a:t>
            </a:r>
            <a:r>
              <a:rPr lang="en-GB" sz="2000" b="1" i="1" u="sng" dirty="0">
                <a:effectLst>
                  <a:outerShdw blurRad="38100" dist="38100" dir="2700000" algn="tl">
                    <a:srgbClr val="000000">
                      <a:alpha val="43137"/>
                    </a:srgbClr>
                  </a:outerShdw>
                </a:effectLst>
              </a:rPr>
              <a:t>Investigate the relationship between categorical and numeric variables violin plots</a:t>
            </a:r>
            <a:r>
              <a:rPr lang="en-GB" sz="2400" b="1" dirty="0"/>
              <a:t>.</a:t>
            </a:r>
            <a:endParaRPr lang="en-GB" sz="2000" b="1" dirty="0"/>
          </a:p>
        </p:txBody>
      </p:sp>
      <p:pic>
        <p:nvPicPr>
          <p:cNvPr id="4" name="Picture 3">
            <a:extLst>
              <a:ext uri="{FF2B5EF4-FFF2-40B4-BE49-F238E27FC236}">
                <a16:creationId xmlns:a16="http://schemas.microsoft.com/office/drawing/2014/main" id="{1E01BE8B-F140-2413-80BD-DACF990D2514}"/>
              </a:ext>
            </a:extLst>
          </p:cNvPr>
          <p:cNvPicPr>
            <a:picLocks noChangeAspect="1"/>
          </p:cNvPicPr>
          <p:nvPr/>
        </p:nvPicPr>
        <p:blipFill>
          <a:blip r:embed="rId3"/>
          <a:stretch>
            <a:fillRect/>
          </a:stretch>
        </p:blipFill>
        <p:spPr>
          <a:xfrm>
            <a:off x="115504" y="606574"/>
            <a:ext cx="3807468" cy="2991052"/>
          </a:xfrm>
          <a:prstGeom prst="rect">
            <a:avLst/>
          </a:prstGeom>
        </p:spPr>
      </p:pic>
      <p:pic>
        <p:nvPicPr>
          <p:cNvPr id="5" name="Picture 4">
            <a:extLst>
              <a:ext uri="{FF2B5EF4-FFF2-40B4-BE49-F238E27FC236}">
                <a16:creationId xmlns:a16="http://schemas.microsoft.com/office/drawing/2014/main" id="{5ACDD185-B671-6390-2943-DFF89C561B4C}"/>
              </a:ext>
            </a:extLst>
          </p:cNvPr>
          <p:cNvPicPr>
            <a:picLocks noChangeAspect="1"/>
          </p:cNvPicPr>
          <p:nvPr/>
        </p:nvPicPr>
        <p:blipFill>
          <a:blip r:embed="rId4"/>
          <a:stretch>
            <a:fillRect/>
          </a:stretch>
        </p:blipFill>
        <p:spPr>
          <a:xfrm>
            <a:off x="132520" y="3699959"/>
            <a:ext cx="3823159" cy="3019850"/>
          </a:xfrm>
          <a:prstGeom prst="rect">
            <a:avLst/>
          </a:prstGeom>
        </p:spPr>
      </p:pic>
      <p:pic>
        <p:nvPicPr>
          <p:cNvPr id="6" name="Picture 5">
            <a:extLst>
              <a:ext uri="{FF2B5EF4-FFF2-40B4-BE49-F238E27FC236}">
                <a16:creationId xmlns:a16="http://schemas.microsoft.com/office/drawing/2014/main" id="{3122BD86-A083-36BD-F803-75A833161BCC}"/>
              </a:ext>
            </a:extLst>
          </p:cNvPr>
          <p:cNvPicPr>
            <a:picLocks noChangeAspect="1"/>
          </p:cNvPicPr>
          <p:nvPr/>
        </p:nvPicPr>
        <p:blipFill>
          <a:blip r:embed="rId5"/>
          <a:stretch>
            <a:fillRect/>
          </a:stretch>
        </p:blipFill>
        <p:spPr>
          <a:xfrm>
            <a:off x="4144304" y="2181367"/>
            <a:ext cx="3728285" cy="2911820"/>
          </a:xfrm>
          <a:prstGeom prst="rect">
            <a:avLst/>
          </a:prstGeom>
        </p:spPr>
      </p:pic>
      <p:pic>
        <p:nvPicPr>
          <p:cNvPr id="7" name="Picture 6">
            <a:extLst>
              <a:ext uri="{FF2B5EF4-FFF2-40B4-BE49-F238E27FC236}">
                <a16:creationId xmlns:a16="http://schemas.microsoft.com/office/drawing/2014/main" id="{681244B6-0A65-FB58-3964-1B5B10380E5D}"/>
              </a:ext>
            </a:extLst>
          </p:cNvPr>
          <p:cNvPicPr>
            <a:picLocks noChangeAspect="1"/>
          </p:cNvPicPr>
          <p:nvPr/>
        </p:nvPicPr>
        <p:blipFill>
          <a:blip r:embed="rId6"/>
          <a:stretch>
            <a:fillRect/>
          </a:stretch>
        </p:blipFill>
        <p:spPr>
          <a:xfrm>
            <a:off x="8067418" y="619826"/>
            <a:ext cx="3810485" cy="3053629"/>
          </a:xfrm>
          <a:prstGeom prst="rect">
            <a:avLst/>
          </a:prstGeom>
        </p:spPr>
      </p:pic>
      <p:pic>
        <p:nvPicPr>
          <p:cNvPr id="8" name="Picture 7">
            <a:extLst>
              <a:ext uri="{FF2B5EF4-FFF2-40B4-BE49-F238E27FC236}">
                <a16:creationId xmlns:a16="http://schemas.microsoft.com/office/drawing/2014/main" id="{13772960-1B5A-1229-21EF-C988AC71BDCB}"/>
              </a:ext>
            </a:extLst>
          </p:cNvPr>
          <p:cNvPicPr>
            <a:picLocks noChangeAspect="1"/>
          </p:cNvPicPr>
          <p:nvPr/>
        </p:nvPicPr>
        <p:blipFill>
          <a:blip r:embed="rId7"/>
          <a:stretch>
            <a:fillRect/>
          </a:stretch>
        </p:blipFill>
        <p:spPr>
          <a:xfrm>
            <a:off x="8096610" y="3699959"/>
            <a:ext cx="3827479" cy="3019850"/>
          </a:xfrm>
          <a:prstGeom prst="rect">
            <a:avLst/>
          </a:prstGeom>
        </p:spPr>
      </p:pic>
    </p:spTree>
    <p:extLst>
      <p:ext uri="{BB962C8B-B14F-4D97-AF65-F5344CB8AC3E}">
        <p14:creationId xmlns:p14="http://schemas.microsoft.com/office/powerpoint/2010/main" val="240484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26FB0005-A8C8-DB1A-BFE1-805899506446}"/>
              </a:ext>
            </a:extLst>
          </p:cNvPr>
          <p:cNvSpPr txBox="1"/>
          <p:nvPr/>
        </p:nvSpPr>
        <p:spPr>
          <a:xfrm>
            <a:off x="0" y="0"/>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136B409D-67D8-5EC6-D207-216E49D8D6DF}"/>
              </a:ext>
            </a:extLst>
          </p:cNvPr>
          <p:cNvSpPr txBox="1"/>
          <p:nvPr/>
        </p:nvSpPr>
        <p:spPr>
          <a:xfrm>
            <a:off x="39756" y="1362227"/>
            <a:ext cx="10842859" cy="4401205"/>
          </a:xfrm>
          <a:prstGeom prst="rect">
            <a:avLst/>
          </a:prstGeom>
          <a:noFill/>
        </p:spPr>
        <p:txBody>
          <a:bodyPr wrap="square" rtlCol="0">
            <a:spAutoFit/>
          </a:bodyPr>
          <a:lstStyle/>
          <a:p>
            <a:pPr marL="285750" indent="-285750">
              <a:buFont typeface="Wingdings" panose="05000000000000000000" pitchFamily="2" charset="2"/>
              <a:buChar char="Ø"/>
            </a:pPr>
            <a:r>
              <a:rPr lang="en-GB" sz="2000" b="1" dirty="0">
                <a:solidFill>
                  <a:srgbClr val="FF0000"/>
                </a:solidFill>
                <a:effectLst>
                  <a:outerShdw blurRad="38100" dist="38100" dir="2700000" algn="tl">
                    <a:srgbClr val="000000">
                      <a:alpha val="43137"/>
                    </a:srgbClr>
                  </a:outerShdw>
                </a:effectLst>
              </a:rPr>
              <a:t>Loan Amount Variation Across Property Areas:  </a:t>
            </a:r>
            <a:r>
              <a:rPr lang="en-GB" sz="2000" b="1" dirty="0"/>
              <a:t>The plot shows how the distribution of loan amounts differs across property areas (Urban, Semi-urban, Rural). Observe the median, quartiles, and spread of loan amounts for each category. For example, you might find that median loan amounts are generally higher in urban areas compared to semi-urban or rural areas.</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effectLst>
                  <a:outerShdw blurRad="38100" dist="38100" dir="2700000" algn="tl">
                    <a:srgbClr val="000000">
                      <a:alpha val="43137"/>
                    </a:srgbClr>
                  </a:outerShdw>
                </a:effectLst>
              </a:rPr>
              <a:t>Outlier Analysis: </a:t>
            </a:r>
            <a:r>
              <a:rPr lang="en-GB" sz="2000" b="1" dirty="0"/>
              <a:t>Look for potential outliers (data points far from the main distribution) in each property area. These outliers could indicate unusual loan applications that might require further investigation.</a:t>
            </a:r>
          </a:p>
          <a:p>
            <a:pPr marL="285750" indent="-285750">
              <a:buFont typeface="Wingdings" panose="05000000000000000000" pitchFamily="2" charset="2"/>
              <a:buChar char="Ø"/>
            </a:pPr>
            <a:endParaRPr lang="en-GB" sz="2000" b="1" dirty="0">
              <a:solidFill>
                <a:srgbClr val="FF0000"/>
              </a:solidFill>
            </a:endParaRPr>
          </a:p>
          <a:p>
            <a:pPr marL="285750" indent="-285750">
              <a:buFont typeface="Wingdings" panose="05000000000000000000" pitchFamily="2" charset="2"/>
              <a:buChar char="Ø"/>
            </a:pPr>
            <a:r>
              <a:rPr lang="en-GB" sz="2000" b="1" dirty="0">
                <a:solidFill>
                  <a:srgbClr val="FF0000"/>
                </a:solidFill>
                <a:effectLst>
                  <a:outerShdw blurRad="38100" dist="38100" dir="2700000" algn="tl">
                    <a:srgbClr val="000000">
                      <a:alpha val="43137"/>
                    </a:srgbClr>
                  </a:outerShdw>
                </a:effectLst>
              </a:rPr>
              <a:t>Property Area and Loan Amount Relationship:  </a:t>
            </a:r>
            <a:r>
              <a:rPr lang="en-GB" sz="2000" b="1" dirty="0"/>
              <a:t>Consider whether there's a clear pattern or trend in loan amounts based on property area.</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effectLst>
                  <a:outerShdw blurRad="38100" dist="38100" dir="2700000" algn="tl">
                    <a:srgbClr val="000000">
                      <a:alpha val="43137"/>
                    </a:srgbClr>
                  </a:outerShdw>
                </a:effectLst>
              </a:rPr>
              <a:t>Distribution Shape: </a:t>
            </a:r>
            <a:r>
              <a:rPr lang="en-GB" sz="2000" b="1" dirty="0"/>
              <a:t>Analyse the shape of the violin plots for each property area. This can provide insights into the underlying factors influencing loan amounts in different areas.</a:t>
            </a:r>
          </a:p>
        </p:txBody>
      </p:sp>
    </p:spTree>
    <p:extLst>
      <p:ext uri="{BB962C8B-B14F-4D97-AF65-F5344CB8AC3E}">
        <p14:creationId xmlns:p14="http://schemas.microsoft.com/office/powerpoint/2010/main" val="168977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5A0893C4-3075-3527-AE9E-9B2181536FEB}"/>
              </a:ext>
            </a:extLst>
          </p:cNvPr>
          <p:cNvSpPr txBox="1"/>
          <p:nvPr/>
        </p:nvSpPr>
        <p:spPr>
          <a:xfrm>
            <a:off x="115503" y="0"/>
            <a:ext cx="10943924" cy="707886"/>
          </a:xfrm>
          <a:prstGeom prst="rect">
            <a:avLst/>
          </a:prstGeom>
          <a:noFill/>
        </p:spPr>
        <p:txBody>
          <a:bodyPr wrap="square" rtlCol="0">
            <a:spAutoFit/>
          </a:bodyPr>
          <a:lstStyle/>
          <a:p>
            <a:r>
              <a:rPr lang="en-GB" sz="4000" b="1" dirty="0"/>
              <a:t>* </a:t>
            </a:r>
            <a:r>
              <a:rPr lang="en-GB" sz="4000" dirty="0"/>
              <a:t>c</a:t>
            </a:r>
            <a:r>
              <a:rPr lang="en-GB" sz="2400" b="1" dirty="0"/>
              <a:t>orrelation analysis to identify relationships between numeric variables</a:t>
            </a:r>
            <a:r>
              <a:rPr lang="en-GB" sz="3200" b="1" dirty="0"/>
              <a:t>.</a:t>
            </a:r>
            <a:endParaRPr lang="en-GB" sz="2400" b="1" dirty="0"/>
          </a:p>
        </p:txBody>
      </p:sp>
      <p:pic>
        <p:nvPicPr>
          <p:cNvPr id="4" name="Picture 3">
            <a:extLst>
              <a:ext uri="{FF2B5EF4-FFF2-40B4-BE49-F238E27FC236}">
                <a16:creationId xmlns:a16="http://schemas.microsoft.com/office/drawing/2014/main" id="{39CB26C8-F199-FBF6-85D2-39CDE46AA244}"/>
              </a:ext>
            </a:extLst>
          </p:cNvPr>
          <p:cNvPicPr>
            <a:picLocks noChangeAspect="1"/>
          </p:cNvPicPr>
          <p:nvPr/>
        </p:nvPicPr>
        <p:blipFill>
          <a:blip r:embed="rId3"/>
          <a:stretch>
            <a:fillRect/>
          </a:stretch>
        </p:blipFill>
        <p:spPr>
          <a:xfrm>
            <a:off x="2217063" y="707886"/>
            <a:ext cx="6740804" cy="6034909"/>
          </a:xfrm>
          <a:prstGeom prst="rect">
            <a:avLst/>
          </a:prstGeom>
        </p:spPr>
      </p:pic>
    </p:spTree>
    <p:extLst>
      <p:ext uri="{BB962C8B-B14F-4D97-AF65-F5344CB8AC3E}">
        <p14:creationId xmlns:p14="http://schemas.microsoft.com/office/powerpoint/2010/main" val="2352115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66103FE-4D15-65A1-DD90-0BF5CA90C71B}"/>
              </a:ext>
            </a:extLst>
          </p:cNvPr>
          <p:cNvSpPr txBox="1"/>
          <p:nvPr/>
        </p:nvSpPr>
        <p:spPr>
          <a:xfrm>
            <a:off x="26504" y="26504"/>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F1BB761F-4F8C-A787-A32E-3E2C4F7006AD}"/>
              </a:ext>
            </a:extLst>
          </p:cNvPr>
          <p:cNvSpPr txBox="1"/>
          <p:nvPr/>
        </p:nvSpPr>
        <p:spPr>
          <a:xfrm>
            <a:off x="0" y="1255129"/>
            <a:ext cx="10842859" cy="5016758"/>
          </a:xfrm>
          <a:prstGeom prst="rect">
            <a:avLst/>
          </a:prstGeom>
          <a:noFill/>
        </p:spPr>
        <p:txBody>
          <a:bodyPr wrap="square" rtlCol="0">
            <a:spAutoFit/>
          </a:bodyPr>
          <a:lstStyle/>
          <a:p>
            <a:pPr marL="285750" indent="-285750">
              <a:buFont typeface="Wingdings" panose="05000000000000000000" pitchFamily="2" charset="2"/>
              <a:buChar char="Ø"/>
            </a:pPr>
            <a:r>
              <a:rPr lang="en-GB" sz="2000" b="1" dirty="0">
                <a:solidFill>
                  <a:srgbClr val="FF0000"/>
                </a:solidFill>
              </a:rPr>
              <a:t>Positive Correlation between Loan Amount and Applicant Income:</a:t>
            </a:r>
            <a:r>
              <a:rPr lang="en-GB" sz="2000" b="1" dirty="0">
                <a:solidFill>
                  <a:schemeClr val="accent1"/>
                </a:solidFill>
              </a:rPr>
              <a:t> </a:t>
            </a:r>
            <a:r>
              <a:rPr lang="en-GB" sz="2000" b="1" dirty="0"/>
              <a:t>The heatmap shows a moderate positive correlation (0.57) between 'Loan Amount' and 'Applicant Income'. This suggests that individuals with higher incomes tend to apply for larger loans.</a:t>
            </a:r>
          </a:p>
          <a:p>
            <a:endParaRPr lang="en-GB" sz="2000" b="1" dirty="0"/>
          </a:p>
          <a:p>
            <a:pPr marL="285750" indent="-285750">
              <a:buFont typeface="Wingdings" panose="05000000000000000000" pitchFamily="2" charset="2"/>
              <a:buChar char="Ø"/>
            </a:pPr>
            <a:r>
              <a:rPr lang="en-GB" sz="2000" b="1" dirty="0">
                <a:solidFill>
                  <a:srgbClr val="FF0000"/>
                </a:solidFill>
              </a:rPr>
              <a:t>Weak Correlation between Loan Amount and Co-applicant Income: </a:t>
            </a:r>
            <a:r>
              <a:rPr lang="en-GB" sz="2000" b="1" dirty="0"/>
              <a:t>The correlation between 'Loan Amount' and ‘Co-applicant Income' is relatively weak (0.19). This indicates that the co-applicant's income has a lesser impact on the loan amount compared to the applicant's income.</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No Strong Linear Relationships: </a:t>
            </a:r>
            <a:r>
              <a:rPr lang="en-GB" sz="2000" b="1" dirty="0"/>
              <a:t>There are no extremely strong linear relationships (close to 1 or -1) observed in the heatmap. This implies that the relationships between these numerical variables are not strictly linear and might involve other factors.</a:t>
            </a:r>
          </a:p>
          <a:p>
            <a:pPr marL="285750" indent="-285750">
              <a:buFont typeface="Wingdings" panose="05000000000000000000" pitchFamily="2" charset="2"/>
              <a:buChar char="Ø"/>
            </a:pPr>
            <a:endParaRPr lang="en-GB" sz="2000" b="1" dirty="0"/>
          </a:p>
          <a:p>
            <a:pPr marL="285750" indent="-285750">
              <a:buFont typeface="Wingdings" panose="05000000000000000000" pitchFamily="2" charset="2"/>
              <a:buChar char="Ø"/>
            </a:pPr>
            <a:r>
              <a:rPr lang="en-GB" sz="2000" b="1" dirty="0">
                <a:solidFill>
                  <a:srgbClr val="FF0000"/>
                </a:solidFill>
              </a:rPr>
              <a:t>Potential Multicollinearity</a:t>
            </a:r>
            <a:r>
              <a:rPr lang="en-GB" sz="2000" b="1" dirty="0">
                <a:solidFill>
                  <a:schemeClr val="accent1"/>
                </a:solidFill>
              </a:rPr>
              <a:t>: </a:t>
            </a:r>
            <a:r>
              <a:rPr lang="en-GB" sz="2000" b="1" dirty="0"/>
              <a:t>While not extremely high, the correlation between 'Applicant Income' and ‘Co applicant Income' (0.38) suggests a degree of multicollinearity. This could be considered during feature selection for modelling , especially if using linear models sensitive to multicollinearity.</a:t>
            </a:r>
          </a:p>
        </p:txBody>
      </p:sp>
    </p:spTree>
    <p:extLst>
      <p:ext uri="{BB962C8B-B14F-4D97-AF65-F5344CB8AC3E}">
        <p14:creationId xmlns:p14="http://schemas.microsoft.com/office/powerpoint/2010/main" val="767904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93CAE8F-AF90-91DE-FD02-A308E136DBC3}"/>
              </a:ext>
            </a:extLst>
          </p:cNvPr>
          <p:cNvSpPr txBox="1"/>
          <p:nvPr/>
        </p:nvSpPr>
        <p:spPr>
          <a:xfrm>
            <a:off x="39756" y="13252"/>
            <a:ext cx="8633861" cy="461665"/>
          </a:xfrm>
          <a:prstGeom prst="rect">
            <a:avLst/>
          </a:prstGeom>
          <a:noFill/>
        </p:spPr>
        <p:txBody>
          <a:bodyPr wrap="square" rtlCol="0">
            <a:spAutoFit/>
          </a:bodyPr>
          <a:lstStyle/>
          <a:p>
            <a:r>
              <a:rPr lang="en-GB" sz="2400" b="1" dirty="0"/>
              <a:t># </a:t>
            </a:r>
            <a:r>
              <a:rPr lang="en-GB" sz="2000" b="1" i="1" u="sng" dirty="0"/>
              <a:t>The distribution of categorical variables across multiple categories</a:t>
            </a:r>
            <a:r>
              <a:rPr lang="en-GB" sz="2400" b="1" i="1" u="sng" dirty="0"/>
              <a:t>.</a:t>
            </a:r>
            <a:endParaRPr lang="en-GB" sz="2000" b="1" i="1" u="sng" dirty="0"/>
          </a:p>
        </p:txBody>
      </p:sp>
      <p:pic>
        <p:nvPicPr>
          <p:cNvPr id="4" name="Picture 3">
            <a:extLst>
              <a:ext uri="{FF2B5EF4-FFF2-40B4-BE49-F238E27FC236}">
                <a16:creationId xmlns:a16="http://schemas.microsoft.com/office/drawing/2014/main" id="{0F571A9E-16D2-8BF5-CE6B-E66F6C394CDC}"/>
              </a:ext>
            </a:extLst>
          </p:cNvPr>
          <p:cNvPicPr>
            <a:picLocks noChangeAspect="1"/>
          </p:cNvPicPr>
          <p:nvPr/>
        </p:nvPicPr>
        <p:blipFill>
          <a:blip r:embed="rId3"/>
          <a:stretch>
            <a:fillRect/>
          </a:stretch>
        </p:blipFill>
        <p:spPr>
          <a:xfrm>
            <a:off x="254633" y="1262170"/>
            <a:ext cx="5397239" cy="4704958"/>
          </a:xfrm>
          <a:prstGeom prst="rect">
            <a:avLst/>
          </a:prstGeom>
        </p:spPr>
      </p:pic>
      <p:pic>
        <p:nvPicPr>
          <p:cNvPr id="5" name="Picture 4">
            <a:extLst>
              <a:ext uri="{FF2B5EF4-FFF2-40B4-BE49-F238E27FC236}">
                <a16:creationId xmlns:a16="http://schemas.microsoft.com/office/drawing/2014/main" id="{2B0DEDF5-8A22-5830-DA46-3F31D83F6E06}"/>
              </a:ext>
            </a:extLst>
          </p:cNvPr>
          <p:cNvPicPr>
            <a:picLocks noChangeAspect="1"/>
          </p:cNvPicPr>
          <p:nvPr/>
        </p:nvPicPr>
        <p:blipFill>
          <a:blip r:embed="rId4"/>
          <a:stretch>
            <a:fillRect/>
          </a:stretch>
        </p:blipFill>
        <p:spPr>
          <a:xfrm>
            <a:off x="6540129" y="1156810"/>
            <a:ext cx="5173816" cy="4810318"/>
          </a:xfrm>
          <a:prstGeom prst="rect">
            <a:avLst/>
          </a:prstGeom>
        </p:spPr>
      </p:pic>
    </p:spTree>
    <p:extLst>
      <p:ext uri="{BB962C8B-B14F-4D97-AF65-F5344CB8AC3E}">
        <p14:creationId xmlns:p14="http://schemas.microsoft.com/office/powerpoint/2010/main" val="1658913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7F4A6-13AA-8564-9FC8-F2AE710CD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06870D3-1822-899C-BC42-4FEBED13D255}"/>
              </a:ext>
            </a:extLst>
          </p:cNvPr>
          <p:cNvSpPr txBox="1"/>
          <p:nvPr/>
        </p:nvSpPr>
        <p:spPr>
          <a:xfrm>
            <a:off x="39756" y="26504"/>
            <a:ext cx="2598821" cy="646331"/>
          </a:xfrm>
          <a:prstGeom prst="rect">
            <a:avLst/>
          </a:prstGeom>
          <a:noFill/>
        </p:spPr>
        <p:txBody>
          <a:bodyPr wrap="square" rtlCol="0">
            <a:spAutoFit/>
          </a:bodyPr>
          <a:lstStyle/>
          <a:p>
            <a:r>
              <a:rPr lang="en-IN" sz="3600" b="1" i="1" u="sng" dirty="0">
                <a:effectLst>
                  <a:outerShdw blurRad="38100" dist="38100" dir="2700000" algn="tl">
                    <a:srgbClr val="000000">
                      <a:alpha val="43137"/>
                    </a:srgbClr>
                  </a:outerShdw>
                </a:effectLst>
              </a:rPr>
              <a:t>Key insights</a:t>
            </a:r>
            <a:endParaRPr lang="en-IN" sz="36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1DD83914-B40A-155A-A667-CD501E76D4F2}"/>
              </a:ext>
            </a:extLst>
          </p:cNvPr>
          <p:cNvSpPr txBox="1"/>
          <p:nvPr/>
        </p:nvSpPr>
        <p:spPr>
          <a:xfrm>
            <a:off x="13252" y="1505396"/>
            <a:ext cx="11685069" cy="3847207"/>
          </a:xfrm>
          <a:prstGeom prst="rect">
            <a:avLst/>
          </a:prstGeom>
          <a:noFill/>
        </p:spPr>
        <p:txBody>
          <a:bodyPr wrap="square" rtlCol="0">
            <a:spAutoFit/>
          </a:bodyPr>
          <a:lstStyle/>
          <a:p>
            <a:pPr marL="285750" indent="-285750">
              <a:buFont typeface="Wingdings" panose="05000000000000000000" pitchFamily="2" charset="2"/>
              <a:buChar char="Ø"/>
            </a:pPr>
            <a:r>
              <a:rPr lang="en-IN" sz="2400" b="1" dirty="0">
                <a:solidFill>
                  <a:srgbClr val="FF0000"/>
                </a:solidFill>
              </a:rPr>
              <a:t>Education and Self-Employment Relationship : </a:t>
            </a:r>
            <a:r>
              <a:rPr lang="en-GB" sz="2400" b="1" dirty="0"/>
              <a:t>Most graduates are not self-employed, suggesting a preference for traditional employment. A significant portion of non-graduates are self-employed, indicating entrepreneurship in this group. </a:t>
            </a:r>
          </a:p>
          <a:p>
            <a:pPr marL="285750" indent="-285750">
              <a:buFont typeface="Wingdings" panose="05000000000000000000" pitchFamily="2" charset="2"/>
              <a:buChar char="Ø"/>
            </a:pPr>
            <a:endParaRPr lang="en-GB" sz="2400" b="1" dirty="0"/>
          </a:p>
          <a:p>
            <a:pPr marL="285750" indent="-285750">
              <a:buFont typeface="Wingdings" panose="05000000000000000000" pitchFamily="2" charset="2"/>
              <a:buChar char="Ø"/>
            </a:pPr>
            <a:r>
              <a:rPr lang="en-IN" sz="2400" b="1" dirty="0">
                <a:solidFill>
                  <a:srgbClr val="FF0000"/>
                </a:solidFill>
              </a:rPr>
              <a:t>Potential Loan Targeting : </a:t>
            </a:r>
            <a:r>
              <a:rPr lang="en-GB" sz="2400" b="1" dirty="0"/>
              <a:t>Financial institutions could tailor loan products for self-employed non-graduates, addressing their specific needs.</a:t>
            </a:r>
          </a:p>
          <a:p>
            <a:endParaRPr lang="en-GB" sz="2400" b="1" dirty="0"/>
          </a:p>
          <a:p>
            <a:endParaRPr lang="en-GB" sz="2400" b="1" dirty="0"/>
          </a:p>
          <a:p>
            <a:pPr marL="285750" indent="-285750">
              <a:buFont typeface="Wingdings" panose="05000000000000000000" pitchFamily="2" charset="2"/>
              <a:buChar char="Ø"/>
            </a:pPr>
            <a:endParaRPr lang="en-IN" sz="2400" b="1" dirty="0"/>
          </a:p>
          <a:p>
            <a:pPr marL="285750" indent="-285750">
              <a:buFont typeface="Wingdings" panose="05000000000000000000" pitchFamily="2" charset="2"/>
              <a:buChar char="Ø"/>
            </a:pPr>
            <a:endParaRPr lang="en-GB" sz="2800" b="1" dirty="0"/>
          </a:p>
        </p:txBody>
      </p:sp>
    </p:spTree>
    <p:extLst>
      <p:ext uri="{BB962C8B-B14F-4D97-AF65-F5344CB8AC3E}">
        <p14:creationId xmlns:p14="http://schemas.microsoft.com/office/powerpoint/2010/main" val="426652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F97F7-4444-614C-3944-3A98657C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2707"/>
          </a:xfrm>
          <a:prstGeom prst="rect">
            <a:avLst/>
          </a:prstGeom>
        </p:spPr>
      </p:pic>
      <p:sp>
        <p:nvSpPr>
          <p:cNvPr id="4" name="TextBox 3">
            <a:extLst>
              <a:ext uri="{FF2B5EF4-FFF2-40B4-BE49-F238E27FC236}">
                <a16:creationId xmlns:a16="http://schemas.microsoft.com/office/drawing/2014/main" id="{36908503-F504-FEBC-494C-C6D692C8CDBC}"/>
              </a:ext>
            </a:extLst>
          </p:cNvPr>
          <p:cNvSpPr txBox="1"/>
          <p:nvPr/>
        </p:nvSpPr>
        <p:spPr>
          <a:xfrm>
            <a:off x="25202" y="-182087"/>
            <a:ext cx="10707756" cy="5201424"/>
          </a:xfrm>
          <a:prstGeom prst="rect">
            <a:avLst/>
          </a:prstGeom>
          <a:noFill/>
        </p:spPr>
        <p:txBody>
          <a:bodyPr wrap="square">
            <a:spAutoFit/>
          </a:bodyPr>
          <a:lstStyle/>
          <a:p>
            <a:r>
              <a:rPr lang="en-US" sz="4600" b="1" i="1" u="sng" dirty="0">
                <a:effectLst>
                  <a:outerShdw blurRad="38100" dist="38100" dir="2700000" algn="tl">
                    <a:srgbClr val="000000">
                      <a:alpha val="43137"/>
                    </a:srgbClr>
                  </a:outerShdw>
                </a:effectLst>
              </a:rPr>
              <a:t>Description of Dataset</a:t>
            </a:r>
          </a:p>
          <a:p>
            <a:pPr marL="285750" indent="-285750">
              <a:buFont typeface="Wingdings" panose="05000000000000000000" pitchFamily="2" charset="2"/>
              <a:buChar char="q"/>
            </a:pPr>
            <a:r>
              <a:rPr lang="en-US" sz="3200" dirty="0"/>
              <a:t> I have conducted my work using Google </a:t>
            </a:r>
            <a:r>
              <a:rPr lang="en-US" sz="3200" u="sng" dirty="0" err="1"/>
              <a:t>Colab</a:t>
            </a:r>
            <a:r>
              <a:rPr lang="en-US" sz="3200" dirty="0"/>
              <a:t> Notebook.</a:t>
            </a:r>
          </a:p>
          <a:p>
            <a:pPr marL="285750" indent="-285750">
              <a:buFont typeface="Wingdings" panose="05000000000000000000" pitchFamily="2" charset="2"/>
              <a:buChar char="q"/>
            </a:pPr>
            <a:r>
              <a:rPr lang="en-US" sz="3200" dirty="0"/>
              <a:t> The dataset has been imported from Files.</a:t>
            </a:r>
          </a:p>
          <a:p>
            <a:pPr marL="285750" indent="-285750">
              <a:buFont typeface="Wingdings" panose="05000000000000000000" pitchFamily="2" charset="2"/>
              <a:buChar char="q"/>
            </a:pPr>
            <a:r>
              <a:rPr lang="en-US" sz="3200" dirty="0"/>
              <a:t>  As we begin our Exploratory Data Analysis (EDA), I've named the dataset ‘l’.</a:t>
            </a:r>
          </a:p>
          <a:p>
            <a:pPr marL="285750" indent="-285750">
              <a:buFont typeface="Wingdings" panose="05000000000000000000" pitchFamily="2" charset="2"/>
              <a:buChar char="q"/>
            </a:pPr>
            <a:r>
              <a:rPr lang="en-US" sz="3200" dirty="0"/>
              <a:t>  The dataset comprises of 367 rows and 12 columns.</a:t>
            </a:r>
          </a:p>
          <a:p>
            <a:pPr marL="285750" indent="-285750">
              <a:buFont typeface="Wingdings" panose="05000000000000000000" pitchFamily="2" charset="2"/>
              <a:buChar char="q"/>
            </a:pPr>
            <a:r>
              <a:rPr lang="en-US" sz="3200" dirty="0"/>
              <a:t>  For data cleaning, I have utilized libraries like </a:t>
            </a:r>
            <a:r>
              <a:rPr lang="en-US" sz="3200" u="sng" dirty="0" err="1"/>
              <a:t>Numpy</a:t>
            </a:r>
            <a:r>
              <a:rPr lang="en-US" sz="3200" dirty="0"/>
              <a:t> , </a:t>
            </a:r>
            <a:r>
              <a:rPr lang="en-US" sz="3200" u="sng" dirty="0"/>
              <a:t>Pandas</a:t>
            </a:r>
            <a:r>
              <a:rPr lang="en-US" sz="3200" dirty="0"/>
              <a:t> , </a:t>
            </a:r>
            <a:r>
              <a:rPr lang="en-US" sz="3200" u="sng" dirty="0"/>
              <a:t>Matplotlib</a:t>
            </a:r>
            <a:r>
              <a:rPr lang="en-US" sz="3200" dirty="0"/>
              <a:t> , </a:t>
            </a:r>
            <a:r>
              <a:rPr lang="en-US" sz="3200" u="sng" dirty="0" err="1"/>
              <a:t>Plotly</a:t>
            </a:r>
            <a:r>
              <a:rPr lang="en-US" sz="3200" dirty="0"/>
              <a:t> and Seaborn .</a:t>
            </a:r>
          </a:p>
          <a:p>
            <a:pPr marL="285750" indent="-285750">
              <a:buFont typeface="Wingdings" panose="05000000000000000000" pitchFamily="2" charset="2"/>
              <a:buChar char="q"/>
            </a:pPr>
            <a:r>
              <a:rPr lang="en-US" sz="3200" dirty="0"/>
              <a:t> Any duplicate entries that were found have also been removed</a:t>
            </a:r>
            <a:r>
              <a:rPr lang="en-US" dirty="0"/>
              <a:t>.</a:t>
            </a:r>
            <a:endParaRPr lang="en-IN" dirty="0"/>
          </a:p>
        </p:txBody>
      </p:sp>
      <p:pic>
        <p:nvPicPr>
          <p:cNvPr id="5" name="Picture 4">
            <a:extLst>
              <a:ext uri="{FF2B5EF4-FFF2-40B4-BE49-F238E27FC236}">
                <a16:creationId xmlns:a16="http://schemas.microsoft.com/office/drawing/2014/main" id="{D8B1C008-6224-6BAD-3D1A-064A90B98458}"/>
              </a:ext>
            </a:extLst>
          </p:cNvPr>
          <p:cNvPicPr>
            <a:picLocks noChangeAspect="1"/>
          </p:cNvPicPr>
          <p:nvPr/>
        </p:nvPicPr>
        <p:blipFill>
          <a:blip r:embed="rId3"/>
          <a:stretch>
            <a:fillRect/>
          </a:stretch>
        </p:blipFill>
        <p:spPr>
          <a:xfrm>
            <a:off x="217147" y="5147864"/>
            <a:ext cx="5379080" cy="1656315"/>
          </a:xfrm>
          <a:prstGeom prst="rect">
            <a:avLst/>
          </a:prstGeom>
        </p:spPr>
      </p:pic>
      <p:pic>
        <p:nvPicPr>
          <p:cNvPr id="7" name="Picture 6">
            <a:extLst>
              <a:ext uri="{FF2B5EF4-FFF2-40B4-BE49-F238E27FC236}">
                <a16:creationId xmlns:a16="http://schemas.microsoft.com/office/drawing/2014/main" id="{B497B32A-F68D-C6C7-9EDC-D9FF36A009FC}"/>
              </a:ext>
            </a:extLst>
          </p:cNvPr>
          <p:cNvPicPr>
            <a:picLocks noChangeAspect="1"/>
          </p:cNvPicPr>
          <p:nvPr/>
        </p:nvPicPr>
        <p:blipFill>
          <a:blip r:embed="rId4"/>
          <a:stretch>
            <a:fillRect/>
          </a:stretch>
        </p:blipFill>
        <p:spPr>
          <a:xfrm>
            <a:off x="7752587" y="4853507"/>
            <a:ext cx="3271923" cy="585222"/>
          </a:xfrm>
          <a:prstGeom prst="rect">
            <a:avLst/>
          </a:prstGeom>
        </p:spPr>
      </p:pic>
      <p:pic>
        <p:nvPicPr>
          <p:cNvPr id="9" name="Picture 8">
            <a:extLst>
              <a:ext uri="{FF2B5EF4-FFF2-40B4-BE49-F238E27FC236}">
                <a16:creationId xmlns:a16="http://schemas.microsoft.com/office/drawing/2014/main" id="{4BE5EA06-01E5-B74D-8076-CD90BE26BF47}"/>
              </a:ext>
            </a:extLst>
          </p:cNvPr>
          <p:cNvPicPr>
            <a:picLocks noChangeAspect="1"/>
          </p:cNvPicPr>
          <p:nvPr/>
        </p:nvPicPr>
        <p:blipFill>
          <a:blip r:embed="rId5"/>
          <a:stretch>
            <a:fillRect/>
          </a:stretch>
        </p:blipFill>
        <p:spPr>
          <a:xfrm>
            <a:off x="8450541" y="5620816"/>
            <a:ext cx="1876013" cy="950595"/>
          </a:xfrm>
          <a:prstGeom prst="rect">
            <a:avLst/>
          </a:prstGeom>
        </p:spPr>
      </p:pic>
    </p:spTree>
    <p:extLst>
      <p:ext uri="{BB962C8B-B14F-4D97-AF65-F5344CB8AC3E}">
        <p14:creationId xmlns:p14="http://schemas.microsoft.com/office/powerpoint/2010/main" val="2382457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D2B6F-E40C-ACD5-BD7C-47AE4741A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
            <a:ext cx="12191999" cy="6856895"/>
          </a:xfrm>
          <a:prstGeom prst="rect">
            <a:avLst/>
          </a:prstGeom>
        </p:spPr>
      </p:pic>
      <p:sp>
        <p:nvSpPr>
          <p:cNvPr id="4" name="TextBox 3">
            <a:extLst>
              <a:ext uri="{FF2B5EF4-FFF2-40B4-BE49-F238E27FC236}">
                <a16:creationId xmlns:a16="http://schemas.microsoft.com/office/drawing/2014/main" id="{C0D7F6E7-4D77-769D-E658-55EF9D312B97}"/>
              </a:ext>
            </a:extLst>
          </p:cNvPr>
          <p:cNvSpPr txBox="1"/>
          <p:nvPr/>
        </p:nvSpPr>
        <p:spPr>
          <a:xfrm>
            <a:off x="4899259" y="61845"/>
            <a:ext cx="2954955" cy="646331"/>
          </a:xfrm>
          <a:prstGeom prst="rect">
            <a:avLst/>
          </a:prstGeom>
          <a:noFill/>
        </p:spPr>
        <p:txBody>
          <a:bodyPr wrap="square" rtlCol="0">
            <a:spAutoFit/>
          </a:bodyPr>
          <a:lstStyle/>
          <a:p>
            <a:r>
              <a:rPr lang="en-IN" sz="3600" b="1" dirty="0"/>
              <a:t>FINAL REPORT</a:t>
            </a:r>
            <a:endParaRPr lang="en-IN" sz="3600" b="1"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1B39EB7F-6DDE-3134-1729-ACC767876290}"/>
              </a:ext>
            </a:extLst>
          </p:cNvPr>
          <p:cNvSpPr txBox="1"/>
          <p:nvPr/>
        </p:nvSpPr>
        <p:spPr>
          <a:xfrm>
            <a:off x="69850" y="672156"/>
            <a:ext cx="12052300" cy="830997"/>
          </a:xfrm>
          <a:prstGeom prst="rect">
            <a:avLst/>
          </a:prstGeom>
          <a:noFill/>
        </p:spPr>
        <p:txBody>
          <a:bodyPr wrap="square" rtlCol="0">
            <a:spAutoFit/>
          </a:bodyPr>
          <a:lstStyle/>
          <a:p>
            <a:r>
              <a:rPr lang="en-GB" sz="2400" b="1" dirty="0">
                <a:solidFill>
                  <a:schemeClr val="accent1"/>
                </a:solidFill>
              </a:rPr>
              <a:t>Summarizing the key findings, drawing conclusions, and offering recommendations based on the insights obtained from the analysis:</a:t>
            </a:r>
            <a:endParaRPr lang="en-IN" sz="2400" b="1" dirty="0">
              <a:solidFill>
                <a:schemeClr val="accent1"/>
              </a:solidFill>
            </a:endParaRPr>
          </a:p>
        </p:txBody>
      </p:sp>
      <p:sp>
        <p:nvSpPr>
          <p:cNvPr id="6" name="TextBox 5">
            <a:extLst>
              <a:ext uri="{FF2B5EF4-FFF2-40B4-BE49-F238E27FC236}">
                <a16:creationId xmlns:a16="http://schemas.microsoft.com/office/drawing/2014/main" id="{DC1501ED-0763-D837-D012-3B1FFA90ED9D}"/>
              </a:ext>
            </a:extLst>
          </p:cNvPr>
          <p:cNvSpPr txBox="1"/>
          <p:nvPr/>
        </p:nvSpPr>
        <p:spPr>
          <a:xfrm>
            <a:off x="113196" y="1802045"/>
            <a:ext cx="11696165" cy="3847207"/>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solidFill>
                  <a:srgbClr val="FF0000"/>
                </a:solidFill>
              </a:rPr>
              <a:t>Distribution of Numeric Variables :</a:t>
            </a:r>
          </a:p>
          <a:p>
            <a:pPr marL="285750" indent="-285750">
              <a:buFont typeface="Wingdings" panose="05000000000000000000" pitchFamily="2" charset="2"/>
              <a:buChar char="q"/>
            </a:pPr>
            <a:endParaRPr lang="en-IN" sz="2400" b="1" dirty="0">
              <a:solidFill>
                <a:srgbClr val="FF0000"/>
              </a:solidFill>
            </a:endParaRPr>
          </a:p>
          <a:p>
            <a:r>
              <a:rPr lang="en-GB" sz="2800" b="1" dirty="0">
                <a:solidFill>
                  <a:schemeClr val="accent2"/>
                </a:solidFill>
              </a:rPr>
              <a:t>Applicant Income and Co-applicant Income are right-skewed, which signifies a predominance of lower incomes with a few high earners. The Loan Amount exhibits a generally normal distribution, albeit with some outliers. The Loan Amount Term is mainly clustered around 360 months. Credit History is negatively skewed, implying that most applicants have a credit history. The distribution of Dependents shows that a larger proportion of applicants have no dependents</a:t>
            </a:r>
            <a:r>
              <a:rPr lang="en-GB" sz="2400" b="1" dirty="0">
                <a:solidFill>
                  <a:schemeClr val="accent2"/>
                </a:solidFill>
              </a:rPr>
              <a:t>.</a:t>
            </a:r>
            <a:endParaRPr lang="en-IN" sz="2400" b="1" dirty="0">
              <a:solidFill>
                <a:schemeClr val="accent2"/>
              </a:solidFill>
            </a:endParaRPr>
          </a:p>
        </p:txBody>
      </p:sp>
    </p:spTree>
    <p:extLst>
      <p:ext uri="{BB962C8B-B14F-4D97-AF65-F5344CB8AC3E}">
        <p14:creationId xmlns:p14="http://schemas.microsoft.com/office/powerpoint/2010/main" val="3764546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B19F3-1418-92E5-1A2D-E6080758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533" cy="6857999"/>
          </a:xfrm>
          <a:prstGeom prst="rect">
            <a:avLst/>
          </a:prstGeom>
        </p:spPr>
      </p:pic>
      <p:sp>
        <p:nvSpPr>
          <p:cNvPr id="2" name="TextBox 1">
            <a:extLst>
              <a:ext uri="{FF2B5EF4-FFF2-40B4-BE49-F238E27FC236}">
                <a16:creationId xmlns:a16="http://schemas.microsoft.com/office/drawing/2014/main" id="{C7F27DBA-167B-02DF-8A35-558B7EBCDF32}"/>
              </a:ext>
            </a:extLst>
          </p:cNvPr>
          <p:cNvSpPr txBox="1"/>
          <p:nvPr/>
        </p:nvSpPr>
        <p:spPr>
          <a:xfrm>
            <a:off x="4618521" y="50102"/>
            <a:ext cx="2954955" cy="646331"/>
          </a:xfrm>
          <a:prstGeom prst="rect">
            <a:avLst/>
          </a:prstGeom>
          <a:noFill/>
        </p:spPr>
        <p:txBody>
          <a:bodyPr wrap="square" rtlCol="0">
            <a:spAutoFit/>
          </a:bodyPr>
          <a:lstStyle/>
          <a:p>
            <a:r>
              <a:rPr lang="en-IN" sz="3600" b="1" dirty="0"/>
              <a:t>FINAL REPORT</a:t>
            </a:r>
            <a:endParaRPr lang="en-IN" sz="3600" b="1"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B7A00E31-AB08-DE95-B043-ABA73CA49DCE}"/>
              </a:ext>
            </a:extLst>
          </p:cNvPr>
          <p:cNvSpPr txBox="1"/>
          <p:nvPr/>
        </p:nvSpPr>
        <p:spPr>
          <a:xfrm>
            <a:off x="69848" y="681024"/>
            <a:ext cx="12052300" cy="830997"/>
          </a:xfrm>
          <a:prstGeom prst="rect">
            <a:avLst/>
          </a:prstGeom>
          <a:noFill/>
        </p:spPr>
        <p:txBody>
          <a:bodyPr wrap="square" rtlCol="0">
            <a:spAutoFit/>
          </a:bodyPr>
          <a:lstStyle/>
          <a:p>
            <a:r>
              <a:rPr lang="en-GB" sz="2400" b="1" dirty="0">
                <a:solidFill>
                  <a:schemeClr val="accent1"/>
                </a:solidFill>
              </a:rPr>
              <a:t>Summarizing the key findings, drawing conclusions, and offering recommendations based on the insights obtained from the analysis:</a:t>
            </a:r>
            <a:endParaRPr lang="en-IN" sz="2400" b="1" dirty="0">
              <a:solidFill>
                <a:schemeClr val="accent1"/>
              </a:solidFill>
            </a:endParaRPr>
          </a:p>
        </p:txBody>
      </p:sp>
      <p:sp>
        <p:nvSpPr>
          <p:cNvPr id="5" name="TextBox 4">
            <a:extLst>
              <a:ext uri="{FF2B5EF4-FFF2-40B4-BE49-F238E27FC236}">
                <a16:creationId xmlns:a16="http://schemas.microsoft.com/office/drawing/2014/main" id="{59FC319A-82CB-A3A4-FECB-DAC43837AF9C}"/>
              </a:ext>
            </a:extLst>
          </p:cNvPr>
          <p:cNvSpPr txBox="1"/>
          <p:nvPr/>
        </p:nvSpPr>
        <p:spPr>
          <a:xfrm>
            <a:off x="155151" y="2150389"/>
            <a:ext cx="11696165" cy="2246769"/>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solidFill>
                  <a:srgbClr val="FF0000"/>
                </a:solidFill>
              </a:rPr>
              <a:t>Categorical Variable Analysis :</a:t>
            </a:r>
          </a:p>
          <a:p>
            <a:pPr marL="285750" indent="-285750">
              <a:buFont typeface="Wingdings" panose="05000000000000000000" pitchFamily="2" charset="2"/>
              <a:buChar char="q"/>
            </a:pPr>
            <a:endParaRPr lang="en-IN" sz="2800" b="1" dirty="0">
              <a:solidFill>
                <a:srgbClr val="FF0000"/>
              </a:solidFill>
            </a:endParaRPr>
          </a:p>
          <a:p>
            <a:r>
              <a:rPr lang="en-GB" sz="2800" b="1" dirty="0"/>
              <a:t>The majority of applicants are male and married. Most applicants are graduates and not self-employed. The distribution of Property Area is fairly balanced across urban, semi-urban, and rural regions.</a:t>
            </a:r>
            <a:endParaRPr lang="en-IN" sz="2400" b="1" dirty="0">
              <a:solidFill>
                <a:srgbClr val="FF0000"/>
              </a:solidFill>
            </a:endParaRPr>
          </a:p>
        </p:txBody>
      </p:sp>
    </p:spTree>
    <p:extLst>
      <p:ext uri="{BB962C8B-B14F-4D97-AF65-F5344CB8AC3E}">
        <p14:creationId xmlns:p14="http://schemas.microsoft.com/office/powerpoint/2010/main" val="855096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B19F3-1418-92E5-1A2D-E6080758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533" cy="6857999"/>
          </a:xfrm>
          <a:prstGeom prst="rect">
            <a:avLst/>
          </a:prstGeom>
        </p:spPr>
      </p:pic>
      <p:sp>
        <p:nvSpPr>
          <p:cNvPr id="4" name="TextBox 3">
            <a:extLst>
              <a:ext uri="{FF2B5EF4-FFF2-40B4-BE49-F238E27FC236}">
                <a16:creationId xmlns:a16="http://schemas.microsoft.com/office/drawing/2014/main" id="{3DBF943A-4BBA-C0CC-480B-837B0B747167}"/>
              </a:ext>
            </a:extLst>
          </p:cNvPr>
          <p:cNvSpPr txBox="1"/>
          <p:nvPr/>
        </p:nvSpPr>
        <p:spPr>
          <a:xfrm>
            <a:off x="4618521" y="-69166"/>
            <a:ext cx="2954955" cy="646331"/>
          </a:xfrm>
          <a:prstGeom prst="rect">
            <a:avLst/>
          </a:prstGeom>
          <a:noFill/>
        </p:spPr>
        <p:txBody>
          <a:bodyPr wrap="square" rtlCol="0">
            <a:spAutoFit/>
          </a:bodyPr>
          <a:lstStyle/>
          <a:p>
            <a:r>
              <a:rPr lang="en-IN" sz="3600" b="1" dirty="0"/>
              <a:t>FINAL REPORT</a:t>
            </a:r>
            <a:endParaRPr lang="en-IN" sz="3600" b="1"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332C433E-58DA-4324-A3B1-0621A64250B0}"/>
              </a:ext>
            </a:extLst>
          </p:cNvPr>
          <p:cNvSpPr txBox="1"/>
          <p:nvPr/>
        </p:nvSpPr>
        <p:spPr>
          <a:xfrm>
            <a:off x="69850" y="625634"/>
            <a:ext cx="12052300" cy="830997"/>
          </a:xfrm>
          <a:prstGeom prst="rect">
            <a:avLst/>
          </a:prstGeom>
          <a:noFill/>
        </p:spPr>
        <p:txBody>
          <a:bodyPr wrap="square" rtlCol="0">
            <a:spAutoFit/>
          </a:bodyPr>
          <a:lstStyle/>
          <a:p>
            <a:r>
              <a:rPr lang="en-GB" sz="2400" b="1" dirty="0">
                <a:solidFill>
                  <a:schemeClr val="accent1"/>
                </a:solidFill>
              </a:rPr>
              <a:t>Summarizing the key findings, drawing conclusions, and offering recommendations based on the insights obtained from the analysis:</a:t>
            </a:r>
            <a:endParaRPr lang="en-IN" sz="2400" b="1" dirty="0">
              <a:solidFill>
                <a:schemeClr val="accent1"/>
              </a:solidFill>
            </a:endParaRPr>
          </a:p>
        </p:txBody>
      </p:sp>
      <p:sp>
        <p:nvSpPr>
          <p:cNvPr id="6" name="TextBox 5">
            <a:extLst>
              <a:ext uri="{FF2B5EF4-FFF2-40B4-BE49-F238E27FC236}">
                <a16:creationId xmlns:a16="http://schemas.microsoft.com/office/drawing/2014/main" id="{3C8D573E-D36B-1E12-148F-5BD4363030DB}"/>
              </a:ext>
            </a:extLst>
          </p:cNvPr>
          <p:cNvSpPr txBox="1"/>
          <p:nvPr/>
        </p:nvSpPr>
        <p:spPr>
          <a:xfrm>
            <a:off x="139700" y="1895584"/>
            <a:ext cx="11696165" cy="3970318"/>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solidFill>
                  <a:srgbClr val="FF0000"/>
                </a:solidFill>
              </a:rPr>
              <a:t>Relationships between Variables:</a:t>
            </a:r>
          </a:p>
          <a:p>
            <a:pPr marL="285750" indent="-285750">
              <a:buFont typeface="Wingdings" panose="05000000000000000000" pitchFamily="2" charset="2"/>
              <a:buChar char="q"/>
            </a:pPr>
            <a:endParaRPr lang="en-IN" sz="2800" b="1" dirty="0">
              <a:solidFill>
                <a:srgbClr val="FF0000"/>
              </a:solidFill>
            </a:endParaRPr>
          </a:p>
          <a:p>
            <a:r>
              <a:rPr lang="en-GB" sz="2800" b="1" dirty="0"/>
              <a:t>There is a positive correlation between Applicant Income and Loan Amount, indicating that applicants with higher incomes tend to request larger loans. There is a weak positive correlation between Co-applicant Income and Loan Amount. There is no strong linear relationship between Loan Amount and Loan Amount Term. Box plots reveal variations in Loan Amount distribution across different categories such as Gender, Marital Status, Education, Self-Employed status, and Property Area.</a:t>
            </a:r>
            <a:endParaRPr lang="en-IN" sz="2400" b="1" dirty="0">
              <a:solidFill>
                <a:srgbClr val="FF0000"/>
              </a:solidFill>
            </a:endParaRPr>
          </a:p>
        </p:txBody>
      </p:sp>
    </p:spTree>
    <p:extLst>
      <p:ext uri="{BB962C8B-B14F-4D97-AF65-F5344CB8AC3E}">
        <p14:creationId xmlns:p14="http://schemas.microsoft.com/office/powerpoint/2010/main" val="425911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B19F3-1418-92E5-1A2D-E6080758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533" cy="6857999"/>
          </a:xfrm>
          <a:prstGeom prst="rect">
            <a:avLst/>
          </a:prstGeom>
        </p:spPr>
      </p:pic>
      <p:sp>
        <p:nvSpPr>
          <p:cNvPr id="2" name="TextBox 1">
            <a:extLst>
              <a:ext uri="{FF2B5EF4-FFF2-40B4-BE49-F238E27FC236}">
                <a16:creationId xmlns:a16="http://schemas.microsoft.com/office/drawing/2014/main" id="{A8ACF76A-C14F-8733-DD41-383239AF857A}"/>
              </a:ext>
            </a:extLst>
          </p:cNvPr>
          <p:cNvSpPr txBox="1"/>
          <p:nvPr/>
        </p:nvSpPr>
        <p:spPr>
          <a:xfrm>
            <a:off x="4618521" y="76606"/>
            <a:ext cx="2954955" cy="646331"/>
          </a:xfrm>
          <a:prstGeom prst="rect">
            <a:avLst/>
          </a:prstGeom>
          <a:noFill/>
        </p:spPr>
        <p:txBody>
          <a:bodyPr wrap="square" rtlCol="0">
            <a:spAutoFit/>
          </a:bodyPr>
          <a:lstStyle/>
          <a:p>
            <a:r>
              <a:rPr lang="en-IN" sz="3600" b="1" dirty="0"/>
              <a:t>FINAL REPORT</a:t>
            </a:r>
            <a:endParaRPr lang="en-IN" sz="3600" b="1"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C3105666-574A-1C70-4F3D-DCDDDC9E015E}"/>
              </a:ext>
            </a:extLst>
          </p:cNvPr>
          <p:cNvSpPr txBox="1"/>
          <p:nvPr/>
        </p:nvSpPr>
        <p:spPr>
          <a:xfrm>
            <a:off x="69848" y="694276"/>
            <a:ext cx="12052300" cy="830997"/>
          </a:xfrm>
          <a:prstGeom prst="rect">
            <a:avLst/>
          </a:prstGeom>
          <a:noFill/>
        </p:spPr>
        <p:txBody>
          <a:bodyPr wrap="square" rtlCol="0">
            <a:spAutoFit/>
          </a:bodyPr>
          <a:lstStyle/>
          <a:p>
            <a:r>
              <a:rPr lang="en-GB" sz="2400" b="1" dirty="0">
                <a:solidFill>
                  <a:schemeClr val="accent1"/>
                </a:solidFill>
              </a:rPr>
              <a:t>Summarizing the key findings, drawing conclusions, and offering recommendations based on the insights obtained from the analysis:</a:t>
            </a:r>
            <a:endParaRPr lang="en-IN" sz="2400" b="1" dirty="0">
              <a:solidFill>
                <a:schemeClr val="accent1"/>
              </a:solidFill>
            </a:endParaRPr>
          </a:p>
        </p:txBody>
      </p:sp>
      <p:sp>
        <p:nvSpPr>
          <p:cNvPr id="5" name="TextBox 4">
            <a:extLst>
              <a:ext uri="{FF2B5EF4-FFF2-40B4-BE49-F238E27FC236}">
                <a16:creationId xmlns:a16="http://schemas.microsoft.com/office/drawing/2014/main" id="{1059F7FD-DCDC-4784-27CB-1F2EA36D65F8}"/>
              </a:ext>
            </a:extLst>
          </p:cNvPr>
          <p:cNvSpPr txBox="1"/>
          <p:nvPr/>
        </p:nvSpPr>
        <p:spPr>
          <a:xfrm>
            <a:off x="139700" y="1761827"/>
            <a:ext cx="11696165" cy="4401205"/>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solidFill>
                  <a:srgbClr val="FF0000"/>
                </a:solidFill>
              </a:rPr>
              <a:t>CONCLISIONS:</a:t>
            </a:r>
          </a:p>
          <a:p>
            <a:endParaRPr lang="en-GB" sz="2800" dirty="0">
              <a:solidFill>
                <a:schemeClr val="accent1"/>
              </a:solidFill>
            </a:endParaRPr>
          </a:p>
          <a:p>
            <a:pPr marL="457200" indent="-457200">
              <a:buFont typeface="Wingdings" panose="05000000000000000000" pitchFamily="2" charset="2"/>
              <a:buChar char="Ø"/>
            </a:pPr>
            <a:r>
              <a:rPr lang="en-GB" sz="2800" b="1" dirty="0">
                <a:solidFill>
                  <a:schemeClr val="accent1"/>
                </a:solidFill>
              </a:rPr>
              <a:t>Income and Loan Amount: </a:t>
            </a:r>
            <a:r>
              <a:rPr lang="en-GB" sz="2800" b="1" dirty="0"/>
              <a:t>Applicant income significantly influences the amount of the loan they can receive.</a:t>
            </a:r>
          </a:p>
          <a:p>
            <a:pPr marL="457200" indent="-457200">
              <a:buFont typeface="Wingdings" panose="05000000000000000000" pitchFamily="2" charset="2"/>
              <a:buChar char="Ø"/>
            </a:pPr>
            <a:endParaRPr lang="en-GB" sz="2800" b="1" dirty="0"/>
          </a:p>
          <a:p>
            <a:pPr marL="457200" indent="-457200">
              <a:buFont typeface="Wingdings" panose="05000000000000000000" pitchFamily="2" charset="2"/>
              <a:buChar char="Ø"/>
            </a:pPr>
            <a:r>
              <a:rPr lang="en-GB" sz="2800" b="1" dirty="0">
                <a:solidFill>
                  <a:schemeClr val="accent1"/>
                </a:solidFill>
              </a:rPr>
              <a:t>Demographic Factors: </a:t>
            </a:r>
            <a:r>
              <a:rPr lang="en-GB" sz="2800" b="1" dirty="0"/>
              <a:t>Factors such as gender, marital status, education, and employment status impact the characteristics of loan applications.</a:t>
            </a:r>
          </a:p>
          <a:p>
            <a:pPr marL="457200" indent="-457200">
              <a:buFont typeface="Wingdings" panose="05000000000000000000" pitchFamily="2" charset="2"/>
              <a:buChar char="Ø"/>
            </a:pPr>
            <a:endParaRPr lang="en-GB" sz="2800" b="1" dirty="0"/>
          </a:p>
          <a:p>
            <a:pPr marL="457200" indent="-457200">
              <a:buFont typeface="Wingdings" panose="05000000000000000000" pitchFamily="2" charset="2"/>
              <a:buChar char="Ø"/>
            </a:pPr>
            <a:r>
              <a:rPr lang="en-GB" sz="2800" b="1" dirty="0">
                <a:solidFill>
                  <a:schemeClr val="accent1"/>
                </a:solidFill>
              </a:rPr>
              <a:t>Credit History: </a:t>
            </a:r>
            <a:r>
              <a:rPr lang="en-GB" sz="2800" b="1" dirty="0"/>
              <a:t>The credit history of applicants affects their loan application outcomes</a:t>
            </a:r>
          </a:p>
        </p:txBody>
      </p:sp>
    </p:spTree>
    <p:extLst>
      <p:ext uri="{BB962C8B-B14F-4D97-AF65-F5344CB8AC3E}">
        <p14:creationId xmlns:p14="http://schemas.microsoft.com/office/powerpoint/2010/main" val="1104620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B19F3-1418-92E5-1A2D-E6080758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533" cy="6857999"/>
          </a:xfrm>
          <a:prstGeom prst="rect">
            <a:avLst/>
          </a:prstGeom>
        </p:spPr>
      </p:pic>
      <p:sp>
        <p:nvSpPr>
          <p:cNvPr id="2" name="TextBox 1">
            <a:extLst>
              <a:ext uri="{FF2B5EF4-FFF2-40B4-BE49-F238E27FC236}">
                <a16:creationId xmlns:a16="http://schemas.microsoft.com/office/drawing/2014/main" id="{D001E526-9B64-7F8C-6B18-3D9AF3481182}"/>
              </a:ext>
            </a:extLst>
          </p:cNvPr>
          <p:cNvSpPr txBox="1"/>
          <p:nvPr/>
        </p:nvSpPr>
        <p:spPr>
          <a:xfrm>
            <a:off x="4618522" y="89858"/>
            <a:ext cx="2954955" cy="646331"/>
          </a:xfrm>
          <a:prstGeom prst="rect">
            <a:avLst/>
          </a:prstGeom>
          <a:noFill/>
        </p:spPr>
        <p:txBody>
          <a:bodyPr wrap="square" rtlCol="0">
            <a:spAutoFit/>
          </a:bodyPr>
          <a:lstStyle/>
          <a:p>
            <a:r>
              <a:rPr lang="en-IN" sz="3600" b="1" dirty="0"/>
              <a:t>FINAL REPORT</a:t>
            </a:r>
            <a:endParaRPr lang="en-IN" sz="3600" b="1"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31706A40-4E19-D91C-EDAB-8A3BCC378715}"/>
              </a:ext>
            </a:extLst>
          </p:cNvPr>
          <p:cNvSpPr txBox="1"/>
          <p:nvPr/>
        </p:nvSpPr>
        <p:spPr>
          <a:xfrm>
            <a:off x="69848" y="780348"/>
            <a:ext cx="12052300" cy="830997"/>
          </a:xfrm>
          <a:prstGeom prst="rect">
            <a:avLst/>
          </a:prstGeom>
          <a:noFill/>
        </p:spPr>
        <p:txBody>
          <a:bodyPr wrap="square" rtlCol="0">
            <a:spAutoFit/>
          </a:bodyPr>
          <a:lstStyle/>
          <a:p>
            <a:r>
              <a:rPr lang="en-GB" sz="2400" b="1" dirty="0">
                <a:solidFill>
                  <a:schemeClr val="accent1"/>
                </a:solidFill>
              </a:rPr>
              <a:t>Summarizing the key findings, drawing conclusions, and offering recommendations based on the insights obtained from the analysis:</a:t>
            </a:r>
            <a:endParaRPr lang="en-IN" sz="2400" b="1" dirty="0">
              <a:solidFill>
                <a:schemeClr val="accent1"/>
              </a:solidFill>
            </a:endParaRPr>
          </a:p>
        </p:txBody>
      </p:sp>
      <p:sp>
        <p:nvSpPr>
          <p:cNvPr id="5" name="TextBox 4">
            <a:extLst>
              <a:ext uri="{FF2B5EF4-FFF2-40B4-BE49-F238E27FC236}">
                <a16:creationId xmlns:a16="http://schemas.microsoft.com/office/drawing/2014/main" id="{33FDB72A-930E-285C-75C0-AF8F13BBFFFE}"/>
              </a:ext>
            </a:extLst>
          </p:cNvPr>
          <p:cNvSpPr txBox="1"/>
          <p:nvPr/>
        </p:nvSpPr>
        <p:spPr>
          <a:xfrm>
            <a:off x="126448" y="1668222"/>
            <a:ext cx="11696165" cy="5016758"/>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solidFill>
                  <a:srgbClr val="FF0000"/>
                </a:solidFill>
              </a:rPr>
              <a:t>Recommendations :</a:t>
            </a:r>
          </a:p>
          <a:p>
            <a:endParaRPr lang="en-GB" sz="2800" dirty="0">
              <a:solidFill>
                <a:schemeClr val="accent1"/>
              </a:solidFill>
            </a:endParaRPr>
          </a:p>
          <a:p>
            <a:pPr marL="457200" indent="-457200">
              <a:buFont typeface="Wingdings" panose="05000000000000000000" pitchFamily="2" charset="2"/>
              <a:buChar char="Ø"/>
            </a:pPr>
            <a:r>
              <a:rPr lang="en-GB" sz="2400" b="1" dirty="0">
                <a:solidFill>
                  <a:schemeClr val="accent1"/>
                </a:solidFill>
              </a:rPr>
              <a:t>Target Marketing: </a:t>
            </a:r>
            <a:r>
              <a:rPr lang="en-GB" sz="2400" b="1" dirty="0"/>
              <a:t>Customize loan products and marketing strategies according to income levels and demographic characteristics.</a:t>
            </a:r>
          </a:p>
          <a:p>
            <a:pPr marL="457200" indent="-457200">
              <a:buFont typeface="Wingdings" panose="05000000000000000000" pitchFamily="2" charset="2"/>
              <a:buChar char="Ø"/>
            </a:pPr>
            <a:endParaRPr lang="en-GB" sz="2400" b="1" dirty="0">
              <a:solidFill>
                <a:schemeClr val="accent1"/>
              </a:solidFill>
            </a:endParaRPr>
          </a:p>
          <a:p>
            <a:pPr marL="457200" indent="-457200">
              <a:buFont typeface="Wingdings" panose="05000000000000000000" pitchFamily="2" charset="2"/>
              <a:buChar char="Ø"/>
            </a:pPr>
            <a:r>
              <a:rPr lang="en-GB" sz="2400" b="1" dirty="0">
                <a:solidFill>
                  <a:schemeClr val="accent1"/>
                </a:solidFill>
              </a:rPr>
              <a:t>Risk Assessment: </a:t>
            </a:r>
            <a:r>
              <a:rPr lang="en-GB" sz="2400" b="1" dirty="0"/>
              <a:t>Evaluate income, credit history, and other factors to inform loan approval and risk assessment.</a:t>
            </a:r>
          </a:p>
          <a:p>
            <a:pPr marL="457200" indent="-457200">
              <a:buFont typeface="Wingdings" panose="05000000000000000000" pitchFamily="2" charset="2"/>
              <a:buChar char="Ø"/>
            </a:pPr>
            <a:endParaRPr lang="en-GB" sz="2400" b="1" dirty="0">
              <a:solidFill>
                <a:schemeClr val="accent1"/>
              </a:solidFill>
            </a:endParaRPr>
          </a:p>
          <a:p>
            <a:pPr marL="457200" indent="-457200">
              <a:buFont typeface="Wingdings" panose="05000000000000000000" pitchFamily="2" charset="2"/>
              <a:buChar char="Ø"/>
            </a:pPr>
            <a:r>
              <a:rPr lang="en-GB" sz="2400" b="1" dirty="0">
                <a:solidFill>
                  <a:schemeClr val="accent1"/>
                </a:solidFill>
              </a:rPr>
              <a:t>Product Diversification:</a:t>
            </a:r>
            <a:r>
              <a:rPr lang="en-GB" sz="2400" b="1" dirty="0"/>
              <a:t> Provide loan products with different terms and amounts to meet diverse customer needs.</a:t>
            </a:r>
          </a:p>
          <a:p>
            <a:pPr marL="457200" indent="-457200">
              <a:buFont typeface="Wingdings" panose="05000000000000000000" pitchFamily="2" charset="2"/>
              <a:buChar char="Ø"/>
            </a:pPr>
            <a:endParaRPr lang="en-GB" sz="2400" b="1" dirty="0">
              <a:solidFill>
                <a:schemeClr val="accent1"/>
              </a:solidFill>
            </a:endParaRPr>
          </a:p>
          <a:p>
            <a:pPr marL="457200" indent="-457200">
              <a:buFont typeface="Wingdings" panose="05000000000000000000" pitchFamily="2" charset="2"/>
              <a:buChar char="Ø"/>
            </a:pPr>
            <a:r>
              <a:rPr lang="en-GB" sz="2400" b="1" dirty="0">
                <a:solidFill>
                  <a:schemeClr val="accent1"/>
                </a:solidFill>
              </a:rPr>
              <a:t>Further Analysis: </a:t>
            </a:r>
            <a:r>
              <a:rPr lang="en-GB" sz="2400" b="1" dirty="0"/>
              <a:t>Investigate additional factors and their interactions to enhance insights and improve decision-making</a:t>
            </a:r>
            <a:r>
              <a:rPr lang="en-GB" sz="2400" b="1" dirty="0">
                <a:solidFill>
                  <a:schemeClr val="accent1"/>
                </a:solidFill>
              </a:rPr>
              <a:t>.</a:t>
            </a:r>
            <a:endParaRPr lang="en-GB" sz="2400" b="1" dirty="0"/>
          </a:p>
        </p:txBody>
      </p:sp>
    </p:spTree>
    <p:extLst>
      <p:ext uri="{BB962C8B-B14F-4D97-AF65-F5344CB8AC3E}">
        <p14:creationId xmlns:p14="http://schemas.microsoft.com/office/powerpoint/2010/main" val="154039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B19F3-1418-92E5-1A2D-E60807587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9533" cy="6857999"/>
          </a:xfrm>
          <a:prstGeom prst="rect">
            <a:avLst/>
          </a:prstGeom>
        </p:spPr>
      </p:pic>
      <p:sp>
        <p:nvSpPr>
          <p:cNvPr id="2" name="TextBox 1">
            <a:extLst>
              <a:ext uri="{FF2B5EF4-FFF2-40B4-BE49-F238E27FC236}">
                <a16:creationId xmlns:a16="http://schemas.microsoft.com/office/drawing/2014/main" id="{1E130A0E-95BB-AFFE-9338-DD7AAB0DD40D}"/>
              </a:ext>
            </a:extLst>
          </p:cNvPr>
          <p:cNvSpPr txBox="1"/>
          <p:nvPr/>
        </p:nvSpPr>
        <p:spPr>
          <a:xfrm>
            <a:off x="1065565" y="-106017"/>
            <a:ext cx="10058402" cy="1200329"/>
          </a:xfrm>
          <a:prstGeom prst="rect">
            <a:avLst/>
          </a:prstGeom>
          <a:noFill/>
        </p:spPr>
        <p:txBody>
          <a:bodyPr wrap="square" rtlCol="0">
            <a:spAutoFit/>
          </a:bodyPr>
          <a:lstStyle/>
          <a:p>
            <a:r>
              <a:rPr lang="en-US" sz="7200" b="1" dirty="0"/>
              <a:t>THANKYOU FOR READING </a:t>
            </a:r>
            <a:endParaRPr lang="en-IN" sz="7200" b="1" dirty="0"/>
          </a:p>
        </p:txBody>
      </p:sp>
      <p:sp>
        <p:nvSpPr>
          <p:cNvPr id="4" name="TextBox 3">
            <a:extLst>
              <a:ext uri="{FF2B5EF4-FFF2-40B4-BE49-F238E27FC236}">
                <a16:creationId xmlns:a16="http://schemas.microsoft.com/office/drawing/2014/main" id="{5F14535F-0952-7815-71E3-F6FF39282E47}"/>
              </a:ext>
            </a:extLst>
          </p:cNvPr>
          <p:cNvSpPr txBox="1"/>
          <p:nvPr/>
        </p:nvSpPr>
        <p:spPr>
          <a:xfrm>
            <a:off x="5399027" y="1431161"/>
            <a:ext cx="7089913" cy="461665"/>
          </a:xfrm>
          <a:prstGeom prst="rect">
            <a:avLst/>
          </a:prstGeom>
          <a:noFill/>
        </p:spPr>
        <p:txBody>
          <a:bodyPr wrap="square" rtlCol="0">
            <a:spAutoFit/>
          </a:bodyPr>
          <a:lstStyle/>
          <a:p>
            <a:r>
              <a:rPr lang="en-IN" sz="2400" b="1" dirty="0">
                <a:hlinkClick r:id="rId3"/>
              </a:rPr>
              <a:t>https://github.com/ParasChauhan777/Loan-Eda</a:t>
            </a:r>
            <a:endParaRPr lang="en-IN" sz="2400" b="1" dirty="0"/>
          </a:p>
        </p:txBody>
      </p:sp>
      <p:sp>
        <p:nvSpPr>
          <p:cNvPr id="5" name="TextBox 4">
            <a:extLst>
              <a:ext uri="{FF2B5EF4-FFF2-40B4-BE49-F238E27FC236}">
                <a16:creationId xmlns:a16="http://schemas.microsoft.com/office/drawing/2014/main" id="{5B227AA0-B088-DDFD-1568-7F5848BD8F30}"/>
              </a:ext>
            </a:extLst>
          </p:cNvPr>
          <p:cNvSpPr txBox="1"/>
          <p:nvPr/>
        </p:nvSpPr>
        <p:spPr>
          <a:xfrm>
            <a:off x="6764002" y="863479"/>
            <a:ext cx="4359965" cy="461665"/>
          </a:xfrm>
          <a:prstGeom prst="rect">
            <a:avLst/>
          </a:prstGeom>
          <a:noFill/>
        </p:spPr>
        <p:txBody>
          <a:bodyPr wrap="square" rtlCol="0">
            <a:spAutoFit/>
          </a:bodyPr>
          <a:lstStyle/>
          <a:p>
            <a:r>
              <a:rPr lang="en-US" sz="2400" b="1" dirty="0"/>
              <a:t>FOR CODING PART :-</a:t>
            </a:r>
            <a:endParaRPr lang="en-IN" sz="2400" b="1" dirty="0"/>
          </a:p>
        </p:txBody>
      </p:sp>
    </p:spTree>
    <p:extLst>
      <p:ext uri="{BB962C8B-B14F-4D97-AF65-F5344CB8AC3E}">
        <p14:creationId xmlns:p14="http://schemas.microsoft.com/office/powerpoint/2010/main" val="373066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F97F7-4444-614C-3944-3A98657C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5" name="TextBox 6">
            <a:extLst>
              <a:ext uri="{FF2B5EF4-FFF2-40B4-BE49-F238E27FC236}">
                <a16:creationId xmlns:a16="http://schemas.microsoft.com/office/drawing/2014/main" id="{38570F11-FCD3-40E9-89FF-608BA4FBC69C}"/>
              </a:ext>
            </a:extLst>
          </p:cNvPr>
          <p:cNvSpPr txBox="1"/>
          <p:nvPr/>
        </p:nvSpPr>
        <p:spPr>
          <a:xfrm>
            <a:off x="0" y="954518"/>
            <a:ext cx="11956182"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en-GB" sz="2800" b="1" dirty="0"/>
              <a:t>The dataset contains information collected from multiple borrowers and, at first glance, seems to pertain to home loans. Additionally, there are some outliers and missing values evident in the data.</a:t>
            </a:r>
          </a:p>
        </p:txBody>
      </p:sp>
      <p:sp>
        <p:nvSpPr>
          <p:cNvPr id="6" name="TextBox 5">
            <a:extLst>
              <a:ext uri="{FF2B5EF4-FFF2-40B4-BE49-F238E27FC236}">
                <a16:creationId xmlns:a16="http://schemas.microsoft.com/office/drawing/2014/main" id="{63C4DD2B-708C-40B6-B0DF-951795A80C86}"/>
              </a:ext>
            </a:extLst>
          </p:cNvPr>
          <p:cNvSpPr txBox="1"/>
          <p:nvPr/>
        </p:nvSpPr>
        <p:spPr>
          <a:xfrm>
            <a:off x="88233" y="123316"/>
            <a:ext cx="64008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Description</a:t>
            </a:r>
            <a:r>
              <a:rPr lang="en-IN" sz="4000" b="1" dirty="0">
                <a:latin typeface="Aharoni" panose="02010803020104030203" pitchFamily="2" charset="-79"/>
                <a:cs typeface="Aharoni" panose="02010803020104030203" pitchFamily="2" charset="-79"/>
              </a:rPr>
              <a:t> </a:t>
            </a:r>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of</a:t>
            </a:r>
            <a:r>
              <a:rPr lang="en-IN" sz="4000" b="1" dirty="0">
                <a:latin typeface="Aharoni" panose="02010803020104030203" pitchFamily="2" charset="-79"/>
                <a:cs typeface="Aharoni" panose="02010803020104030203" pitchFamily="2" charset="-79"/>
              </a:rPr>
              <a:t> </a:t>
            </a:r>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Dataset</a:t>
            </a:r>
            <a:r>
              <a:rPr lang="en-IN" sz="4000" b="1" dirty="0">
                <a:latin typeface="Aharoni" panose="02010803020104030203" pitchFamily="2" charset="-79"/>
                <a:cs typeface="Aharoni" panose="02010803020104030203" pitchFamily="2" charset="-79"/>
              </a:rPr>
              <a:t>:</a:t>
            </a:r>
          </a:p>
        </p:txBody>
      </p:sp>
      <p:sp>
        <p:nvSpPr>
          <p:cNvPr id="7" name="TextBox 17">
            <a:extLst>
              <a:ext uri="{FF2B5EF4-FFF2-40B4-BE49-F238E27FC236}">
                <a16:creationId xmlns:a16="http://schemas.microsoft.com/office/drawing/2014/main" id="{D0FDE1CE-0172-4571-80C2-0F88B3E9585E}"/>
              </a:ext>
            </a:extLst>
          </p:cNvPr>
          <p:cNvSpPr txBox="1"/>
          <p:nvPr/>
        </p:nvSpPr>
        <p:spPr>
          <a:xfrm>
            <a:off x="195716" y="2396067"/>
            <a:ext cx="538694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Key</a:t>
            </a:r>
            <a:r>
              <a:rPr lang="en-IN" sz="3200" b="1" dirty="0">
                <a:latin typeface="Aharoni" panose="02010803020104030203" pitchFamily="2" charset="-79"/>
                <a:cs typeface="Aharoni" panose="02010803020104030203" pitchFamily="2" charset="-79"/>
              </a:rPr>
              <a:t> </a:t>
            </a:r>
            <a:r>
              <a:rPr lang="en-IN" sz="32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Features</a:t>
            </a:r>
            <a:r>
              <a:rPr lang="en-IN" sz="3200" b="1" dirty="0">
                <a:latin typeface="Aharoni" panose="02010803020104030203" pitchFamily="2" charset="-79"/>
                <a:cs typeface="Aharoni" panose="02010803020104030203" pitchFamily="2" charset="-79"/>
              </a:rPr>
              <a:t> </a:t>
            </a:r>
            <a:r>
              <a:rPr lang="en-IN" sz="32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include</a:t>
            </a:r>
            <a:r>
              <a:rPr lang="en-IN" sz="3200" b="1" dirty="0">
                <a:latin typeface="Aharoni" panose="02010803020104030203" pitchFamily="2" charset="-79"/>
                <a:cs typeface="Aharoni" panose="02010803020104030203" pitchFamily="2" charset="-79"/>
              </a:rPr>
              <a:t>:</a:t>
            </a:r>
          </a:p>
        </p:txBody>
      </p:sp>
      <p:sp>
        <p:nvSpPr>
          <p:cNvPr id="8" name="TextBox 18">
            <a:extLst>
              <a:ext uri="{FF2B5EF4-FFF2-40B4-BE49-F238E27FC236}">
                <a16:creationId xmlns:a16="http://schemas.microsoft.com/office/drawing/2014/main" id="{B0DC77A0-EFAF-4082-818C-5E1BB80B9CC7}"/>
              </a:ext>
            </a:extLst>
          </p:cNvPr>
          <p:cNvSpPr txBox="1"/>
          <p:nvPr/>
        </p:nvSpPr>
        <p:spPr>
          <a:xfrm>
            <a:off x="88233" y="2980842"/>
            <a:ext cx="6933404" cy="34778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GB" sz="2000" b="1" u="sng" dirty="0"/>
              <a:t>Loan ID </a:t>
            </a:r>
            <a:r>
              <a:rPr lang="en-GB" sz="2000" b="1" dirty="0"/>
              <a:t>: A unique identifier assigned to each loan application Gender for tracking and reference purposes.</a:t>
            </a:r>
          </a:p>
          <a:p>
            <a:pPr marL="285750" indent="-285750">
              <a:buFont typeface="Wingdings" panose="05000000000000000000" pitchFamily="2" charset="2"/>
              <a:buChar char="v"/>
            </a:pPr>
            <a:r>
              <a:rPr lang="en-GB" sz="2000" b="1" u="sng" dirty="0"/>
              <a:t>Gender</a:t>
            </a:r>
            <a:r>
              <a:rPr lang="en-GB" sz="2000" b="1" dirty="0"/>
              <a:t> : The gender of the applicant (e.g., Male, Female).</a:t>
            </a:r>
          </a:p>
          <a:p>
            <a:pPr marL="285750" indent="-285750">
              <a:buFont typeface="Wingdings" panose="05000000000000000000" pitchFamily="2" charset="2"/>
              <a:buChar char="v"/>
            </a:pPr>
            <a:r>
              <a:rPr lang="en-GB" sz="2000" b="1" u="sng" dirty="0"/>
              <a:t>Married</a:t>
            </a:r>
            <a:r>
              <a:rPr lang="en-GB" sz="2000" b="1" dirty="0"/>
              <a:t> : Marital status of the applicant (e.g., Yes, No).</a:t>
            </a:r>
          </a:p>
          <a:p>
            <a:pPr marL="285750" indent="-285750">
              <a:buFont typeface="Wingdings" panose="05000000000000000000" pitchFamily="2" charset="2"/>
              <a:buChar char="v"/>
            </a:pPr>
            <a:r>
              <a:rPr lang="en-GB" sz="2000" b="1" dirty="0"/>
              <a:t>Dependents Education : The number of dependents or family members who rely on the applicant for financial support.</a:t>
            </a:r>
          </a:p>
          <a:p>
            <a:pPr marL="285750" indent="-285750">
              <a:buFont typeface="Wingdings" panose="05000000000000000000" pitchFamily="2" charset="2"/>
              <a:buChar char="v"/>
            </a:pPr>
            <a:r>
              <a:rPr lang="en-GB" sz="2000" b="1" u="sng" dirty="0"/>
              <a:t>Education</a:t>
            </a:r>
            <a:r>
              <a:rPr lang="en-GB" sz="2000" b="1" dirty="0"/>
              <a:t> : The educational qualification of the applicant (e.g., Graduate, Not Graduate).</a:t>
            </a:r>
          </a:p>
          <a:p>
            <a:pPr marL="285750" indent="-285750">
              <a:buFont typeface="Wingdings" panose="05000000000000000000" pitchFamily="2" charset="2"/>
              <a:buChar char="v"/>
            </a:pPr>
            <a:r>
              <a:rPr lang="en-GB" sz="2000" b="1" u="sng" dirty="0"/>
              <a:t>Self Employed </a:t>
            </a:r>
            <a:r>
              <a:rPr lang="en-GB" sz="2000" b="1" dirty="0"/>
              <a:t>: Indicates whether the applicant is self or not (e.g., Yes, No).</a:t>
            </a:r>
          </a:p>
          <a:p>
            <a:pPr marL="285750" indent="-285750">
              <a:buFont typeface="Wingdings" panose="05000000000000000000" pitchFamily="2" charset="2"/>
              <a:buChar char="v"/>
            </a:pPr>
            <a:r>
              <a:rPr lang="en-GB" sz="2000" b="1" u="sng" dirty="0"/>
              <a:t>Applicant Income </a:t>
            </a:r>
            <a:r>
              <a:rPr lang="en-GB" sz="2000" b="1" dirty="0"/>
              <a:t>: The monthly income of the applicant.</a:t>
            </a:r>
          </a:p>
        </p:txBody>
      </p:sp>
      <p:pic>
        <p:nvPicPr>
          <p:cNvPr id="10" name="Picture 9">
            <a:extLst>
              <a:ext uri="{FF2B5EF4-FFF2-40B4-BE49-F238E27FC236}">
                <a16:creationId xmlns:a16="http://schemas.microsoft.com/office/drawing/2014/main" id="{07B757FE-F07A-7EE0-797B-09AA391318E1}"/>
              </a:ext>
            </a:extLst>
          </p:cNvPr>
          <p:cNvPicPr>
            <a:picLocks noChangeAspect="1"/>
          </p:cNvPicPr>
          <p:nvPr/>
        </p:nvPicPr>
        <p:blipFill>
          <a:blip r:embed="rId3"/>
          <a:stretch>
            <a:fillRect/>
          </a:stretch>
        </p:blipFill>
        <p:spPr>
          <a:xfrm>
            <a:off x="7217352" y="2324480"/>
            <a:ext cx="4300879" cy="3966535"/>
          </a:xfrm>
          <a:prstGeom prst="rect">
            <a:avLst/>
          </a:prstGeom>
        </p:spPr>
      </p:pic>
    </p:spTree>
    <p:extLst>
      <p:ext uri="{BB962C8B-B14F-4D97-AF65-F5344CB8AC3E}">
        <p14:creationId xmlns:p14="http://schemas.microsoft.com/office/powerpoint/2010/main" val="823046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9F97F7-4444-614C-3944-3A98657C1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0">
            <a:extLst>
              <a:ext uri="{FF2B5EF4-FFF2-40B4-BE49-F238E27FC236}">
                <a16:creationId xmlns:a16="http://schemas.microsoft.com/office/drawing/2014/main" id="{FB256380-8762-4113-BCC5-ED9392BD724D}"/>
              </a:ext>
            </a:extLst>
          </p:cNvPr>
          <p:cNvSpPr txBox="1"/>
          <p:nvPr/>
        </p:nvSpPr>
        <p:spPr>
          <a:xfrm>
            <a:off x="0" y="0"/>
            <a:ext cx="64008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Description of Dataset:</a:t>
            </a:r>
          </a:p>
        </p:txBody>
      </p:sp>
      <p:sp>
        <p:nvSpPr>
          <p:cNvPr id="4" name="TextBox 12">
            <a:extLst>
              <a:ext uri="{FF2B5EF4-FFF2-40B4-BE49-F238E27FC236}">
                <a16:creationId xmlns:a16="http://schemas.microsoft.com/office/drawing/2014/main" id="{C0F2C032-776D-4F8D-8836-0D52570E6BBC}"/>
              </a:ext>
            </a:extLst>
          </p:cNvPr>
          <p:cNvSpPr txBox="1"/>
          <p:nvPr/>
        </p:nvSpPr>
        <p:spPr>
          <a:xfrm>
            <a:off x="92764" y="654878"/>
            <a:ext cx="7286324" cy="286232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GB" sz="2000" b="1" u="sng" dirty="0"/>
              <a:t>Co-applicant</a:t>
            </a:r>
            <a:r>
              <a:rPr lang="en-GB" sz="2000" b="1" dirty="0"/>
              <a:t> </a:t>
            </a:r>
            <a:r>
              <a:rPr lang="en-GB" sz="2000" b="1" u="sng" dirty="0"/>
              <a:t>Income</a:t>
            </a:r>
            <a:r>
              <a:rPr lang="en-GB" sz="2000" b="1" dirty="0"/>
              <a:t> : The monthly income of the co-applicant.</a:t>
            </a:r>
          </a:p>
          <a:p>
            <a:pPr marL="285750" indent="-285750">
              <a:buFont typeface="Wingdings" panose="05000000000000000000" pitchFamily="2" charset="2"/>
              <a:buChar char="Ø"/>
            </a:pPr>
            <a:r>
              <a:rPr lang="en-GB" sz="2000" b="1" u="sng" dirty="0"/>
              <a:t>Loan</a:t>
            </a:r>
            <a:r>
              <a:rPr lang="en-GB" sz="2000" b="1" dirty="0"/>
              <a:t> </a:t>
            </a:r>
            <a:r>
              <a:rPr lang="en-GB" sz="2000" b="1" u="sng" dirty="0"/>
              <a:t>Amount</a:t>
            </a:r>
            <a:r>
              <a:rPr lang="en-GB" sz="2000" b="1" dirty="0"/>
              <a:t> : The total amount of the loan requested by the applicant.</a:t>
            </a:r>
          </a:p>
          <a:p>
            <a:pPr marL="285750" indent="-285750">
              <a:buFont typeface="Wingdings" panose="05000000000000000000" pitchFamily="2" charset="2"/>
              <a:buChar char="Ø"/>
            </a:pPr>
            <a:r>
              <a:rPr lang="en-GB" sz="2000" b="1" u="sng" dirty="0"/>
              <a:t>Loan</a:t>
            </a:r>
            <a:r>
              <a:rPr lang="en-GB" sz="2000" b="1" dirty="0"/>
              <a:t> </a:t>
            </a:r>
            <a:r>
              <a:rPr lang="en-GB" sz="2000" b="1" u="sng" dirty="0"/>
              <a:t>Amount</a:t>
            </a:r>
            <a:r>
              <a:rPr lang="en-GB" sz="2000" b="1" dirty="0"/>
              <a:t> </a:t>
            </a:r>
            <a:r>
              <a:rPr lang="en-GB" sz="2000" b="1" u="sng" dirty="0"/>
              <a:t>Term</a:t>
            </a:r>
            <a:r>
              <a:rPr lang="en-GB" sz="2000" b="1" dirty="0"/>
              <a:t> : The tenure or duration of the loan in months.</a:t>
            </a:r>
          </a:p>
          <a:p>
            <a:pPr marL="285750" indent="-285750">
              <a:buFont typeface="Wingdings" panose="05000000000000000000" pitchFamily="2" charset="2"/>
              <a:buChar char="Ø"/>
            </a:pPr>
            <a:r>
              <a:rPr lang="en-GB" sz="2000" b="1" u="sng" dirty="0"/>
              <a:t>Credit</a:t>
            </a:r>
            <a:r>
              <a:rPr lang="en-GB" sz="2000" b="1" dirty="0"/>
              <a:t> </a:t>
            </a:r>
            <a:r>
              <a:rPr lang="en-GB" sz="2000" b="1" u="sng" dirty="0"/>
              <a:t>History</a:t>
            </a:r>
            <a:r>
              <a:rPr lang="en-GB" sz="2000" b="1" dirty="0"/>
              <a:t> : A numerical indicator of the applicant's credit history, reflecting their ability to repay the loan. (e.g., 1, 0).</a:t>
            </a:r>
          </a:p>
          <a:p>
            <a:pPr marL="285750" indent="-285750">
              <a:buFont typeface="Wingdings" panose="05000000000000000000" pitchFamily="2" charset="2"/>
              <a:buChar char="Ø"/>
            </a:pPr>
            <a:r>
              <a:rPr lang="en-GB" sz="2000" b="1" u="sng" dirty="0"/>
              <a:t>Property</a:t>
            </a:r>
            <a:r>
              <a:rPr lang="en-GB" sz="2000" b="1" dirty="0"/>
              <a:t> </a:t>
            </a:r>
            <a:r>
              <a:rPr lang="en-GB" sz="2000" b="1" u="sng" dirty="0"/>
              <a:t>Area</a:t>
            </a:r>
            <a:r>
              <a:rPr lang="en-GB" sz="2000" b="1" dirty="0"/>
              <a:t>: The geographical area or type of area where the property is located (e.g., Urban, Semi-urban, Rural). </a:t>
            </a:r>
            <a:endParaRPr lang="en-IN" sz="2000" b="1" dirty="0"/>
          </a:p>
        </p:txBody>
      </p:sp>
      <p:pic>
        <p:nvPicPr>
          <p:cNvPr id="6" name="Picture 5">
            <a:extLst>
              <a:ext uri="{FF2B5EF4-FFF2-40B4-BE49-F238E27FC236}">
                <a16:creationId xmlns:a16="http://schemas.microsoft.com/office/drawing/2014/main" id="{D7620C01-FB35-4CE8-CD68-E0FF30909A82}"/>
              </a:ext>
            </a:extLst>
          </p:cNvPr>
          <p:cNvPicPr>
            <a:picLocks noChangeAspect="1"/>
          </p:cNvPicPr>
          <p:nvPr/>
        </p:nvPicPr>
        <p:blipFill>
          <a:blip r:embed="rId3"/>
          <a:stretch>
            <a:fillRect/>
          </a:stretch>
        </p:blipFill>
        <p:spPr>
          <a:xfrm>
            <a:off x="768629" y="3572445"/>
            <a:ext cx="6332167" cy="3080157"/>
          </a:xfrm>
          <a:prstGeom prst="rect">
            <a:avLst/>
          </a:prstGeom>
        </p:spPr>
      </p:pic>
    </p:spTree>
    <p:extLst>
      <p:ext uri="{BB962C8B-B14F-4D97-AF65-F5344CB8AC3E}">
        <p14:creationId xmlns:p14="http://schemas.microsoft.com/office/powerpoint/2010/main" val="180830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7">
            <a:extLst>
              <a:ext uri="{FF2B5EF4-FFF2-40B4-BE49-F238E27FC236}">
                <a16:creationId xmlns:a16="http://schemas.microsoft.com/office/drawing/2014/main" id="{FBA793B9-88A5-498D-916E-DC24D9201571}"/>
              </a:ext>
            </a:extLst>
          </p:cNvPr>
          <p:cNvSpPr txBox="1"/>
          <p:nvPr/>
        </p:nvSpPr>
        <p:spPr>
          <a:xfrm>
            <a:off x="99533" y="20528"/>
            <a:ext cx="797934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Cleaning &amp; Pre-Processing:</a:t>
            </a:r>
          </a:p>
        </p:txBody>
      </p:sp>
      <p:sp>
        <p:nvSpPr>
          <p:cNvPr id="4" name="TextBox 8">
            <a:extLst>
              <a:ext uri="{FF2B5EF4-FFF2-40B4-BE49-F238E27FC236}">
                <a16:creationId xmlns:a16="http://schemas.microsoft.com/office/drawing/2014/main" id="{EBC30CEC-0CA3-4FD7-8538-0EBC6BEF2011}"/>
              </a:ext>
            </a:extLst>
          </p:cNvPr>
          <p:cNvSpPr txBox="1"/>
          <p:nvPr/>
        </p:nvSpPr>
        <p:spPr>
          <a:xfrm>
            <a:off x="99533" y="681983"/>
            <a:ext cx="661255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t>Our dataset has a total of</a:t>
            </a:r>
            <a:r>
              <a:rPr lang="en-GB" sz="2400" b="1" dirty="0">
                <a:solidFill>
                  <a:srgbClr val="0070C0"/>
                </a:solidFill>
              </a:rPr>
              <a:t> </a:t>
            </a:r>
            <a:r>
              <a:rPr lang="en-GB" sz="2400" b="1" dirty="0">
                <a:solidFill>
                  <a:srgbClr val="FF0000"/>
                </a:solidFill>
              </a:rPr>
              <a:t>84</a:t>
            </a:r>
            <a:r>
              <a:rPr lang="en-GB" sz="2400" b="1" dirty="0">
                <a:solidFill>
                  <a:srgbClr val="0070C0"/>
                </a:solidFill>
              </a:rPr>
              <a:t> </a:t>
            </a:r>
            <a:r>
              <a:rPr lang="en-GB" sz="2400" b="1" dirty="0">
                <a:solidFill>
                  <a:srgbClr val="FF0000"/>
                </a:solidFill>
              </a:rPr>
              <a:t>null</a:t>
            </a:r>
            <a:r>
              <a:rPr lang="en-GB" sz="2400" b="1" dirty="0">
                <a:solidFill>
                  <a:srgbClr val="0070C0"/>
                </a:solidFill>
              </a:rPr>
              <a:t> </a:t>
            </a:r>
            <a:r>
              <a:rPr lang="en-GB" sz="2400" b="1" dirty="0">
                <a:solidFill>
                  <a:srgbClr val="FF0000"/>
                </a:solidFill>
              </a:rPr>
              <a:t>values</a:t>
            </a:r>
            <a:r>
              <a:rPr lang="en-GB" sz="2400" b="1" dirty="0"/>
              <a:t>. Of these, </a:t>
            </a:r>
            <a:r>
              <a:rPr lang="en-GB" sz="2400" b="1" dirty="0">
                <a:solidFill>
                  <a:srgbClr val="FF0000"/>
                </a:solidFill>
              </a:rPr>
              <a:t>34 are found in categorical features</a:t>
            </a:r>
            <a:r>
              <a:rPr lang="en-GB" sz="2400" b="1" dirty="0"/>
              <a:t>, while </a:t>
            </a:r>
            <a:r>
              <a:rPr lang="en-GB" sz="2400" b="1" dirty="0">
                <a:solidFill>
                  <a:srgbClr val="FF0000"/>
                </a:solidFill>
              </a:rPr>
              <a:t>50 are in numerical features.</a:t>
            </a:r>
          </a:p>
        </p:txBody>
      </p:sp>
      <p:sp>
        <p:nvSpPr>
          <p:cNvPr id="5" name="TextBox 9">
            <a:extLst>
              <a:ext uri="{FF2B5EF4-FFF2-40B4-BE49-F238E27FC236}">
                <a16:creationId xmlns:a16="http://schemas.microsoft.com/office/drawing/2014/main" id="{A94985DB-7803-4FB5-A2E9-D5F29C2C9523}"/>
              </a:ext>
            </a:extLst>
          </p:cNvPr>
          <p:cNvSpPr txBox="1"/>
          <p:nvPr/>
        </p:nvSpPr>
        <p:spPr>
          <a:xfrm>
            <a:off x="37112" y="1847743"/>
            <a:ext cx="694944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sz="2000" b="1" dirty="0"/>
              <a:t>For the </a:t>
            </a:r>
            <a:r>
              <a:rPr lang="en-GB" sz="2000" b="1" u="sng" dirty="0"/>
              <a:t>'Gender' </a:t>
            </a:r>
            <a:r>
              <a:rPr lang="en-GB" sz="2000" b="1" dirty="0"/>
              <a:t>attribute, which has </a:t>
            </a:r>
            <a:r>
              <a:rPr lang="en-GB" sz="2000" b="1" u="sng" dirty="0"/>
              <a:t>11 null values</a:t>
            </a:r>
            <a:r>
              <a:rPr lang="en-GB" sz="2000" b="1" dirty="0"/>
              <a:t>, filling in the missing entries with the </a:t>
            </a:r>
            <a:r>
              <a:rPr lang="en-GB" sz="2000" b="1" u="sng" dirty="0"/>
              <a:t>mode value—'male'—</a:t>
            </a:r>
            <a:r>
              <a:rPr lang="en-GB" sz="2000" b="1" dirty="0"/>
              <a:t>will help ensure data completeness.</a:t>
            </a:r>
            <a:endParaRPr lang="en-IN" sz="2000" b="1" dirty="0"/>
          </a:p>
        </p:txBody>
      </p:sp>
      <p:pic>
        <p:nvPicPr>
          <p:cNvPr id="7" name="Picture 6">
            <a:extLst>
              <a:ext uri="{FF2B5EF4-FFF2-40B4-BE49-F238E27FC236}">
                <a16:creationId xmlns:a16="http://schemas.microsoft.com/office/drawing/2014/main" id="{A2957B36-ED4A-C4E0-E3C8-C5103EE3AED9}"/>
              </a:ext>
            </a:extLst>
          </p:cNvPr>
          <p:cNvPicPr>
            <a:picLocks noChangeAspect="1"/>
          </p:cNvPicPr>
          <p:nvPr/>
        </p:nvPicPr>
        <p:blipFill>
          <a:blip r:embed="rId3"/>
          <a:stretch>
            <a:fillRect/>
          </a:stretch>
        </p:blipFill>
        <p:spPr>
          <a:xfrm>
            <a:off x="473559" y="2871564"/>
            <a:ext cx="4803063" cy="424916"/>
          </a:xfrm>
          <a:prstGeom prst="rect">
            <a:avLst/>
          </a:prstGeom>
        </p:spPr>
      </p:pic>
      <p:sp>
        <p:nvSpPr>
          <p:cNvPr id="8" name="TextBox 11">
            <a:extLst>
              <a:ext uri="{FF2B5EF4-FFF2-40B4-BE49-F238E27FC236}">
                <a16:creationId xmlns:a16="http://schemas.microsoft.com/office/drawing/2014/main" id="{49A2BC0D-6EB0-4CF0-B7BB-38080472312E}"/>
              </a:ext>
            </a:extLst>
          </p:cNvPr>
          <p:cNvSpPr txBox="1"/>
          <p:nvPr/>
        </p:nvSpPr>
        <p:spPr>
          <a:xfrm>
            <a:off x="28937" y="3345244"/>
            <a:ext cx="736332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sz="2000" b="1" dirty="0"/>
              <a:t>For the </a:t>
            </a:r>
            <a:r>
              <a:rPr lang="en-GB" sz="2000" b="1" u="sng" dirty="0"/>
              <a:t>‘Dependents’ </a:t>
            </a:r>
            <a:r>
              <a:rPr lang="en-GB" sz="2000" b="1" dirty="0"/>
              <a:t>attribute, which has </a:t>
            </a:r>
            <a:r>
              <a:rPr lang="en-GB" sz="2000" b="1" u="sng" dirty="0"/>
              <a:t>10 null values</a:t>
            </a:r>
            <a:r>
              <a:rPr lang="en-GB" sz="2000" b="1" dirty="0"/>
              <a:t>, filling in the missing entries with the </a:t>
            </a:r>
            <a:r>
              <a:rPr lang="en-GB" sz="2000" b="1" u="sng" dirty="0"/>
              <a:t>mode value—’0’—</a:t>
            </a:r>
            <a:r>
              <a:rPr lang="en-GB" sz="2000" b="1" dirty="0"/>
              <a:t>will help ensure data completeness.</a:t>
            </a:r>
            <a:endParaRPr lang="en-IN" sz="2000" b="1" dirty="0"/>
          </a:p>
        </p:txBody>
      </p:sp>
      <p:pic>
        <p:nvPicPr>
          <p:cNvPr id="10" name="Picture 9">
            <a:extLst>
              <a:ext uri="{FF2B5EF4-FFF2-40B4-BE49-F238E27FC236}">
                <a16:creationId xmlns:a16="http://schemas.microsoft.com/office/drawing/2014/main" id="{5978D985-3C03-8479-895B-5E3C30218B83}"/>
              </a:ext>
            </a:extLst>
          </p:cNvPr>
          <p:cNvPicPr>
            <a:picLocks noChangeAspect="1"/>
          </p:cNvPicPr>
          <p:nvPr/>
        </p:nvPicPr>
        <p:blipFill>
          <a:blip r:embed="rId4"/>
          <a:stretch>
            <a:fillRect/>
          </a:stretch>
        </p:blipFill>
        <p:spPr>
          <a:xfrm>
            <a:off x="429860" y="4351065"/>
            <a:ext cx="4846762" cy="588479"/>
          </a:xfrm>
          <a:prstGeom prst="rect">
            <a:avLst/>
          </a:prstGeom>
        </p:spPr>
      </p:pic>
      <p:sp>
        <p:nvSpPr>
          <p:cNvPr id="11" name="TextBox 12">
            <a:extLst>
              <a:ext uri="{FF2B5EF4-FFF2-40B4-BE49-F238E27FC236}">
                <a16:creationId xmlns:a16="http://schemas.microsoft.com/office/drawing/2014/main" id="{33292057-C146-4651-A923-DEB135CE6F1C}"/>
              </a:ext>
            </a:extLst>
          </p:cNvPr>
          <p:cNvSpPr txBox="1"/>
          <p:nvPr/>
        </p:nvSpPr>
        <p:spPr>
          <a:xfrm>
            <a:off x="42197" y="5054769"/>
            <a:ext cx="736332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GB" sz="2000" b="1" dirty="0"/>
              <a:t>For the </a:t>
            </a:r>
            <a:r>
              <a:rPr lang="en-GB" sz="2000" b="1" u="sng" dirty="0"/>
              <a:t>'</a:t>
            </a:r>
            <a:r>
              <a:rPr lang="en-IN" b="1" u="sng" dirty="0" err="1"/>
              <a:t>Self_Employed</a:t>
            </a:r>
            <a:r>
              <a:rPr lang="en-GB" sz="2000" b="1" u="sng" dirty="0"/>
              <a:t>' </a:t>
            </a:r>
            <a:r>
              <a:rPr lang="en-GB" sz="2000" b="1" dirty="0"/>
              <a:t>attribute, which has </a:t>
            </a:r>
            <a:r>
              <a:rPr lang="en-GB" sz="2000" b="1" u="sng" dirty="0"/>
              <a:t>23 null values</a:t>
            </a:r>
            <a:r>
              <a:rPr lang="en-GB" sz="2000" b="1" dirty="0"/>
              <a:t>, filling in the missing entries with the </a:t>
            </a:r>
            <a:r>
              <a:rPr lang="en-GB" sz="2000" b="1" u="sng" dirty="0"/>
              <a:t>mode value—’No'—</a:t>
            </a:r>
            <a:r>
              <a:rPr lang="en-GB" sz="2000" b="1" dirty="0"/>
              <a:t>will help ensure data completeness.</a:t>
            </a:r>
            <a:endParaRPr lang="en-IN" sz="2000" b="1" dirty="0"/>
          </a:p>
        </p:txBody>
      </p:sp>
      <p:pic>
        <p:nvPicPr>
          <p:cNvPr id="13" name="Picture 12">
            <a:extLst>
              <a:ext uri="{FF2B5EF4-FFF2-40B4-BE49-F238E27FC236}">
                <a16:creationId xmlns:a16="http://schemas.microsoft.com/office/drawing/2014/main" id="{A3B9631B-F3D5-478A-1AD7-6BBE2F271617}"/>
              </a:ext>
            </a:extLst>
          </p:cNvPr>
          <p:cNvPicPr>
            <a:picLocks noChangeAspect="1"/>
          </p:cNvPicPr>
          <p:nvPr/>
        </p:nvPicPr>
        <p:blipFill>
          <a:blip r:embed="rId5"/>
          <a:stretch>
            <a:fillRect/>
          </a:stretch>
        </p:blipFill>
        <p:spPr>
          <a:xfrm>
            <a:off x="433386" y="6092892"/>
            <a:ext cx="6077825" cy="548832"/>
          </a:xfrm>
          <a:prstGeom prst="rect">
            <a:avLst/>
          </a:prstGeom>
        </p:spPr>
      </p:pic>
      <p:pic>
        <p:nvPicPr>
          <p:cNvPr id="15" name="Picture 14">
            <a:extLst>
              <a:ext uri="{FF2B5EF4-FFF2-40B4-BE49-F238E27FC236}">
                <a16:creationId xmlns:a16="http://schemas.microsoft.com/office/drawing/2014/main" id="{1170DDE5-D0EB-28E1-6B1A-E081A81D6C88}"/>
              </a:ext>
            </a:extLst>
          </p:cNvPr>
          <p:cNvPicPr>
            <a:picLocks noChangeAspect="1"/>
          </p:cNvPicPr>
          <p:nvPr/>
        </p:nvPicPr>
        <p:blipFill>
          <a:blip r:embed="rId6"/>
          <a:stretch>
            <a:fillRect/>
          </a:stretch>
        </p:blipFill>
        <p:spPr>
          <a:xfrm>
            <a:off x="8295862" y="840049"/>
            <a:ext cx="2531164" cy="5774987"/>
          </a:xfrm>
          <a:prstGeom prst="rect">
            <a:avLst/>
          </a:prstGeom>
        </p:spPr>
      </p:pic>
    </p:spTree>
    <p:extLst>
      <p:ext uri="{BB962C8B-B14F-4D97-AF65-F5344CB8AC3E}">
        <p14:creationId xmlns:p14="http://schemas.microsoft.com/office/powerpoint/2010/main" val="3077218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4">
            <a:extLst>
              <a:ext uri="{FF2B5EF4-FFF2-40B4-BE49-F238E27FC236}">
                <a16:creationId xmlns:a16="http://schemas.microsoft.com/office/drawing/2014/main" id="{928EAD10-E8C5-4512-BA80-79A0BF2D4A57}"/>
              </a:ext>
            </a:extLst>
          </p:cNvPr>
          <p:cNvSpPr txBox="1"/>
          <p:nvPr/>
        </p:nvSpPr>
        <p:spPr>
          <a:xfrm>
            <a:off x="65492" y="53569"/>
            <a:ext cx="797934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Cleaning &amp; Pre-Processing:</a:t>
            </a:r>
          </a:p>
        </p:txBody>
      </p:sp>
      <p:sp>
        <p:nvSpPr>
          <p:cNvPr id="4" name="TextBox 5">
            <a:extLst>
              <a:ext uri="{FF2B5EF4-FFF2-40B4-BE49-F238E27FC236}">
                <a16:creationId xmlns:a16="http://schemas.microsoft.com/office/drawing/2014/main" id="{23A798E7-B016-4AF1-88BA-48E244756A8E}"/>
              </a:ext>
            </a:extLst>
          </p:cNvPr>
          <p:cNvSpPr txBox="1"/>
          <p:nvPr/>
        </p:nvSpPr>
        <p:spPr>
          <a:xfrm>
            <a:off x="51334" y="695239"/>
            <a:ext cx="1208933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t>For the </a:t>
            </a:r>
            <a:r>
              <a:rPr lang="en-GB" sz="2400" b="1" u="sng" dirty="0"/>
              <a:t>'Loan Amount' </a:t>
            </a:r>
            <a:r>
              <a:rPr lang="en-GB" sz="2400" b="1" dirty="0"/>
              <a:t>feature, which has both </a:t>
            </a:r>
            <a:r>
              <a:rPr lang="en-GB" sz="2400" b="1" u="sng" dirty="0"/>
              <a:t>outliers and null values</a:t>
            </a:r>
            <a:r>
              <a:rPr lang="en-GB" sz="2400" b="1" dirty="0"/>
              <a:t>, the process involved first filling the </a:t>
            </a:r>
            <a:r>
              <a:rPr lang="en-GB" sz="2400" b="1" u="sng" dirty="0"/>
              <a:t>5 null values with the median</a:t>
            </a:r>
            <a:r>
              <a:rPr lang="en-GB" sz="2400" b="1" dirty="0"/>
              <a:t>. Subsequently, the outliers were managed using the</a:t>
            </a:r>
            <a:r>
              <a:rPr lang="en-GB" sz="2400" b="1" u="sng" dirty="0"/>
              <a:t> Interquartile Range (IQR) method</a:t>
            </a:r>
            <a:r>
              <a:rPr lang="en-GB" sz="2400" b="1" dirty="0"/>
              <a:t>.</a:t>
            </a:r>
          </a:p>
        </p:txBody>
      </p:sp>
      <p:pic>
        <p:nvPicPr>
          <p:cNvPr id="6" name="Picture 5">
            <a:extLst>
              <a:ext uri="{FF2B5EF4-FFF2-40B4-BE49-F238E27FC236}">
                <a16:creationId xmlns:a16="http://schemas.microsoft.com/office/drawing/2014/main" id="{07859E82-69B6-3A86-82D9-D05C6435CECD}"/>
              </a:ext>
            </a:extLst>
          </p:cNvPr>
          <p:cNvPicPr>
            <a:picLocks noChangeAspect="1"/>
          </p:cNvPicPr>
          <p:nvPr/>
        </p:nvPicPr>
        <p:blipFill>
          <a:blip r:embed="rId3"/>
          <a:stretch>
            <a:fillRect/>
          </a:stretch>
        </p:blipFill>
        <p:spPr>
          <a:xfrm>
            <a:off x="218870" y="2663689"/>
            <a:ext cx="5227778" cy="1709529"/>
          </a:xfrm>
          <a:prstGeom prst="rect">
            <a:avLst/>
          </a:prstGeom>
        </p:spPr>
      </p:pic>
      <p:pic>
        <p:nvPicPr>
          <p:cNvPr id="8" name="Picture 7">
            <a:extLst>
              <a:ext uri="{FF2B5EF4-FFF2-40B4-BE49-F238E27FC236}">
                <a16:creationId xmlns:a16="http://schemas.microsoft.com/office/drawing/2014/main" id="{5D05599A-4B97-9683-64BF-A25D119089F6}"/>
              </a:ext>
            </a:extLst>
          </p:cNvPr>
          <p:cNvPicPr>
            <a:picLocks noChangeAspect="1"/>
          </p:cNvPicPr>
          <p:nvPr/>
        </p:nvPicPr>
        <p:blipFill>
          <a:blip r:embed="rId4"/>
          <a:stretch>
            <a:fillRect/>
          </a:stretch>
        </p:blipFill>
        <p:spPr>
          <a:xfrm>
            <a:off x="6175518" y="1919847"/>
            <a:ext cx="4987229" cy="4109892"/>
          </a:xfrm>
          <a:prstGeom prst="rect">
            <a:avLst/>
          </a:prstGeom>
        </p:spPr>
      </p:pic>
    </p:spTree>
    <p:extLst>
      <p:ext uri="{BB962C8B-B14F-4D97-AF65-F5344CB8AC3E}">
        <p14:creationId xmlns:p14="http://schemas.microsoft.com/office/powerpoint/2010/main" val="103610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5">
            <a:extLst>
              <a:ext uri="{FF2B5EF4-FFF2-40B4-BE49-F238E27FC236}">
                <a16:creationId xmlns:a16="http://schemas.microsoft.com/office/drawing/2014/main" id="{E0D39A45-9DAC-4F87-BC52-77DFDA395F6F}"/>
              </a:ext>
            </a:extLst>
          </p:cNvPr>
          <p:cNvSpPr txBox="1"/>
          <p:nvPr/>
        </p:nvSpPr>
        <p:spPr>
          <a:xfrm>
            <a:off x="0" y="0"/>
            <a:ext cx="797934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Cleaning &amp; Pre-Processing:</a:t>
            </a:r>
          </a:p>
        </p:txBody>
      </p:sp>
      <p:sp>
        <p:nvSpPr>
          <p:cNvPr id="4" name="TextBox 4">
            <a:extLst>
              <a:ext uri="{FF2B5EF4-FFF2-40B4-BE49-F238E27FC236}">
                <a16:creationId xmlns:a16="http://schemas.microsoft.com/office/drawing/2014/main" id="{B31B3A4E-5067-454E-AF0B-108AF94C6EA4}"/>
              </a:ext>
            </a:extLst>
          </p:cNvPr>
          <p:cNvSpPr txBox="1"/>
          <p:nvPr/>
        </p:nvSpPr>
        <p:spPr>
          <a:xfrm>
            <a:off x="51335" y="721737"/>
            <a:ext cx="1047089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t>For the </a:t>
            </a:r>
            <a:r>
              <a:rPr lang="en-GB" sz="2400" b="1" u="sng" dirty="0"/>
              <a:t>'Loan Amount Term' </a:t>
            </a:r>
            <a:r>
              <a:rPr lang="en-GB" sz="2400" b="1" dirty="0"/>
              <a:t>feature, which has both </a:t>
            </a:r>
            <a:r>
              <a:rPr lang="en-GB" sz="2400" b="1" u="sng" dirty="0"/>
              <a:t>outliers and null values</a:t>
            </a:r>
            <a:r>
              <a:rPr lang="en-GB" sz="2400" b="1" dirty="0"/>
              <a:t>, the process involved first filling the </a:t>
            </a:r>
            <a:r>
              <a:rPr lang="en-GB" sz="2400" b="1" u="sng" dirty="0"/>
              <a:t>6 null values with the median</a:t>
            </a:r>
            <a:r>
              <a:rPr lang="en-GB" sz="2400" b="1" dirty="0"/>
              <a:t>. Subsequently, the outliers were managed using the</a:t>
            </a:r>
            <a:r>
              <a:rPr lang="en-GB" sz="2400" b="1" u="sng" dirty="0"/>
              <a:t> Interquartile Range (IQR) method</a:t>
            </a:r>
            <a:r>
              <a:rPr lang="en-GB" sz="2400" b="1" dirty="0"/>
              <a:t>.</a:t>
            </a:r>
          </a:p>
        </p:txBody>
      </p:sp>
      <p:pic>
        <p:nvPicPr>
          <p:cNvPr id="6" name="Picture 5">
            <a:extLst>
              <a:ext uri="{FF2B5EF4-FFF2-40B4-BE49-F238E27FC236}">
                <a16:creationId xmlns:a16="http://schemas.microsoft.com/office/drawing/2014/main" id="{24D14571-2D6F-9310-9B92-07F601AFB424}"/>
              </a:ext>
            </a:extLst>
          </p:cNvPr>
          <p:cNvPicPr>
            <a:picLocks noChangeAspect="1"/>
          </p:cNvPicPr>
          <p:nvPr/>
        </p:nvPicPr>
        <p:blipFill>
          <a:blip r:embed="rId3"/>
          <a:stretch>
            <a:fillRect/>
          </a:stretch>
        </p:blipFill>
        <p:spPr>
          <a:xfrm>
            <a:off x="246403" y="2396366"/>
            <a:ext cx="4017434" cy="996193"/>
          </a:xfrm>
          <a:prstGeom prst="rect">
            <a:avLst/>
          </a:prstGeom>
        </p:spPr>
      </p:pic>
      <p:pic>
        <p:nvPicPr>
          <p:cNvPr id="8" name="Picture 7">
            <a:extLst>
              <a:ext uri="{FF2B5EF4-FFF2-40B4-BE49-F238E27FC236}">
                <a16:creationId xmlns:a16="http://schemas.microsoft.com/office/drawing/2014/main" id="{DBA6A1B4-6C1F-AD09-8510-E18711596346}"/>
              </a:ext>
            </a:extLst>
          </p:cNvPr>
          <p:cNvPicPr>
            <a:picLocks noChangeAspect="1"/>
          </p:cNvPicPr>
          <p:nvPr/>
        </p:nvPicPr>
        <p:blipFill>
          <a:blip r:embed="rId4"/>
          <a:stretch>
            <a:fillRect/>
          </a:stretch>
        </p:blipFill>
        <p:spPr>
          <a:xfrm>
            <a:off x="192989" y="4099270"/>
            <a:ext cx="6954971" cy="446226"/>
          </a:xfrm>
          <a:prstGeom prst="rect">
            <a:avLst/>
          </a:prstGeom>
        </p:spPr>
      </p:pic>
      <p:pic>
        <p:nvPicPr>
          <p:cNvPr id="10" name="Picture 9">
            <a:extLst>
              <a:ext uri="{FF2B5EF4-FFF2-40B4-BE49-F238E27FC236}">
                <a16:creationId xmlns:a16="http://schemas.microsoft.com/office/drawing/2014/main" id="{2AC28326-C21B-7CED-C256-B8CF2DF65B7B}"/>
              </a:ext>
            </a:extLst>
          </p:cNvPr>
          <p:cNvPicPr>
            <a:picLocks noChangeAspect="1"/>
          </p:cNvPicPr>
          <p:nvPr/>
        </p:nvPicPr>
        <p:blipFill>
          <a:blip r:embed="rId5"/>
          <a:stretch>
            <a:fillRect/>
          </a:stretch>
        </p:blipFill>
        <p:spPr>
          <a:xfrm>
            <a:off x="7340949" y="2260403"/>
            <a:ext cx="4604647" cy="3875860"/>
          </a:xfrm>
          <a:prstGeom prst="rect">
            <a:avLst/>
          </a:prstGeom>
        </p:spPr>
      </p:pic>
    </p:spTree>
    <p:extLst>
      <p:ext uri="{BB962C8B-B14F-4D97-AF65-F5344CB8AC3E}">
        <p14:creationId xmlns:p14="http://schemas.microsoft.com/office/powerpoint/2010/main" val="148197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C22D3E-D5BB-E0E8-4A89-858608C45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6">
            <a:extLst>
              <a:ext uri="{FF2B5EF4-FFF2-40B4-BE49-F238E27FC236}">
                <a16:creationId xmlns:a16="http://schemas.microsoft.com/office/drawing/2014/main" id="{4F4D9CA8-8FFD-4A84-BEBA-C1AD40C64182}"/>
              </a:ext>
            </a:extLst>
          </p:cNvPr>
          <p:cNvSpPr txBox="1"/>
          <p:nvPr/>
        </p:nvSpPr>
        <p:spPr>
          <a:xfrm>
            <a:off x="25734" y="66817"/>
            <a:ext cx="7979343"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b="1" i="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Cleaning &amp; Pre-Processing:</a:t>
            </a:r>
          </a:p>
        </p:txBody>
      </p:sp>
      <p:sp>
        <p:nvSpPr>
          <p:cNvPr id="4" name="TextBox 7">
            <a:extLst>
              <a:ext uri="{FF2B5EF4-FFF2-40B4-BE49-F238E27FC236}">
                <a16:creationId xmlns:a16="http://schemas.microsoft.com/office/drawing/2014/main" id="{9AB69DEE-49EE-4E02-8D5B-FBEB4467342B}"/>
              </a:ext>
            </a:extLst>
          </p:cNvPr>
          <p:cNvSpPr txBox="1"/>
          <p:nvPr/>
        </p:nvSpPr>
        <p:spPr>
          <a:xfrm>
            <a:off x="51334" y="788009"/>
            <a:ext cx="1068292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2400" b="1" dirty="0"/>
              <a:t>For the </a:t>
            </a:r>
            <a:r>
              <a:rPr lang="en-GB" sz="2400" b="1" u="sng" dirty="0"/>
              <a:t>‘Credit History' </a:t>
            </a:r>
            <a:r>
              <a:rPr lang="en-GB" sz="2400" b="1" dirty="0"/>
              <a:t>feature, which has both </a:t>
            </a:r>
            <a:r>
              <a:rPr lang="en-GB" sz="2400" b="1" u="sng" dirty="0"/>
              <a:t>outliers and null values</a:t>
            </a:r>
            <a:r>
              <a:rPr lang="en-GB" sz="2400" b="1" dirty="0"/>
              <a:t>, the process involved first filling the </a:t>
            </a:r>
            <a:r>
              <a:rPr lang="en-GB" sz="2400" b="1" u="sng" dirty="0"/>
              <a:t>29 null values with the median</a:t>
            </a:r>
            <a:r>
              <a:rPr lang="en-GB" sz="2400" b="1" dirty="0"/>
              <a:t>. Subsequently, the outliers were managed using the</a:t>
            </a:r>
            <a:r>
              <a:rPr lang="en-GB" sz="2400" b="1" u="sng" dirty="0"/>
              <a:t> Interquartile Range (IQR) method</a:t>
            </a:r>
            <a:r>
              <a:rPr lang="en-GB" sz="2400" b="1" dirty="0"/>
              <a:t>.</a:t>
            </a:r>
          </a:p>
        </p:txBody>
      </p:sp>
      <p:pic>
        <p:nvPicPr>
          <p:cNvPr id="6" name="Picture 5">
            <a:extLst>
              <a:ext uri="{FF2B5EF4-FFF2-40B4-BE49-F238E27FC236}">
                <a16:creationId xmlns:a16="http://schemas.microsoft.com/office/drawing/2014/main" id="{7AAD13F0-1BB8-8EC2-F7EE-2EBC898F03AD}"/>
              </a:ext>
            </a:extLst>
          </p:cNvPr>
          <p:cNvPicPr>
            <a:picLocks noChangeAspect="1"/>
          </p:cNvPicPr>
          <p:nvPr/>
        </p:nvPicPr>
        <p:blipFill>
          <a:blip r:embed="rId3"/>
          <a:stretch>
            <a:fillRect/>
          </a:stretch>
        </p:blipFill>
        <p:spPr>
          <a:xfrm>
            <a:off x="296521" y="2686053"/>
            <a:ext cx="5596365" cy="1302851"/>
          </a:xfrm>
          <a:prstGeom prst="rect">
            <a:avLst/>
          </a:prstGeom>
        </p:spPr>
      </p:pic>
      <p:pic>
        <p:nvPicPr>
          <p:cNvPr id="8" name="Picture 7">
            <a:extLst>
              <a:ext uri="{FF2B5EF4-FFF2-40B4-BE49-F238E27FC236}">
                <a16:creationId xmlns:a16="http://schemas.microsoft.com/office/drawing/2014/main" id="{5901B3AC-C808-B571-5925-A82B73B02B68}"/>
              </a:ext>
            </a:extLst>
          </p:cNvPr>
          <p:cNvPicPr>
            <a:picLocks noChangeAspect="1"/>
          </p:cNvPicPr>
          <p:nvPr/>
        </p:nvPicPr>
        <p:blipFill>
          <a:blip r:embed="rId4"/>
          <a:stretch>
            <a:fillRect/>
          </a:stretch>
        </p:blipFill>
        <p:spPr>
          <a:xfrm>
            <a:off x="6214740" y="2172122"/>
            <a:ext cx="5341156" cy="4245881"/>
          </a:xfrm>
          <a:prstGeom prst="rect">
            <a:avLst/>
          </a:prstGeom>
        </p:spPr>
      </p:pic>
    </p:spTree>
    <p:extLst>
      <p:ext uri="{BB962C8B-B14F-4D97-AF65-F5344CB8AC3E}">
        <p14:creationId xmlns:p14="http://schemas.microsoft.com/office/powerpoint/2010/main" val="3797296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3004</Words>
  <Application>Microsoft Office PowerPoint</Application>
  <PresentationFormat>Widescreen</PresentationFormat>
  <Paragraphs>184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Aharoni</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2024-09-28T21:37:19Z</dcterms:created>
  <dcterms:modified xsi:type="dcterms:W3CDTF">2024-10-07T21:01:54Z</dcterms:modified>
</cp:coreProperties>
</file>