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6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5" r:id="rId5"/>
    <p:sldId id="266" r:id="rId6"/>
    <p:sldId id="260" r:id="rId7"/>
    <p:sldId id="276" r:id="rId8"/>
    <p:sldId id="283" r:id="rId9"/>
    <p:sldId id="282" r:id="rId10"/>
    <p:sldId id="271" r:id="rId11"/>
    <p:sldId id="272" r:id="rId12"/>
    <p:sldId id="273" r:id="rId13"/>
    <p:sldId id="274" r:id="rId14"/>
    <p:sldId id="261" r:id="rId15"/>
    <p:sldId id="284" r:id="rId16"/>
    <p:sldId id="267" r:id="rId17"/>
    <p:sldId id="285" r:id="rId18"/>
    <p:sldId id="270" r:id="rId19"/>
    <p:sldId id="268" r:id="rId20"/>
    <p:sldId id="269" r:id="rId21"/>
    <p:sldId id="262" r:id="rId22"/>
    <p:sldId id="275" r:id="rId23"/>
    <p:sldId id="278" r:id="rId24"/>
    <p:sldId id="279" r:id="rId25"/>
    <p:sldId id="280" r:id="rId26"/>
    <p:sldId id="281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28A-FC6A-31E2-C8CA-495F38CEC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6008C-3520-5FE3-8953-1F483E6E7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3E8C4-91AE-D6F9-39A2-1EDE224E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D7D-D1B1-4F20-A7B9-96F7BE21C8D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0A7B-E30E-1FFD-995D-AE1B7703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C35EC-5B9D-AD3D-1E7C-E1E18743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787A-3A95-4DCA-8AFE-663BE3C10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7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5C91-45B2-6D81-9400-E6D0C9EB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E9523-0B83-43F7-3E70-A177CC18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DEA1-0E9A-5147-FC1B-D8C3D006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D7D-D1B1-4F20-A7B9-96F7BE21C8D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EF11-DC4F-0B75-8995-89181C34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0E28-A7BA-3FEA-C4CA-62AC8397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787A-3A95-4DCA-8AFE-663BE3C10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02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89D76-6080-17FC-0D1D-E666A0FE6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43C52-D1B8-DA19-E78A-88B660619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380C-2CA9-6563-6B0C-6CCD67A5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D7D-D1B1-4F20-A7B9-96F7BE21C8D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E01D-7C5C-3D9D-C9E2-0EA89359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B6D7-1D4A-0FD3-F231-3FCD229A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787A-3A95-4DCA-8AFE-663BE3C10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7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DDEC-E800-CD7A-052E-3D525B3E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E79E-3E89-C440-7037-539D2F3B1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2C815-8F7E-1451-1E4F-B9605AB0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D7D-D1B1-4F20-A7B9-96F7BE21C8D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4FA1-61DF-DFF4-03B6-F8895FF8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7F5F-F868-9AC3-BF92-3CAA40C5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787A-3A95-4DCA-8AFE-663BE3C10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10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D674-E83C-2EA1-F9EA-B7B91850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E95E3-F0FB-6523-24D6-FBCD0506C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B56DA-F901-A0BE-8B0C-E96F2D84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D7D-D1B1-4F20-A7B9-96F7BE21C8D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B14C-CBE9-1429-83C9-D8B5F741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C42C-8AFA-6F30-FC8F-743273D3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787A-3A95-4DCA-8AFE-663BE3C10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86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4730-6C08-0F70-7C8B-AB376C91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FDAE-3806-07D3-6F6D-B04607DCA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303E1-55A6-FF36-DE83-9CD989BFA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E83AF-8C60-C095-4B80-B80F88E0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D7D-D1B1-4F20-A7B9-96F7BE21C8D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C4195-1708-1F2D-ED8D-DD353EF4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B5DF4-0CE1-3DEE-9EC6-BF48E2DB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787A-3A95-4DCA-8AFE-663BE3C10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45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44AE-31AD-0EDE-4C8C-8C468D37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8AAC9-82A0-5744-F4CF-00B2AC52D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9F5C6-B867-9284-2B34-CF730EE73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57A6A-4927-4571-BC98-AA1F63365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EA9EA-DBFE-0AFA-AEAD-39A6DD2C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6C46F-6B3A-DD60-9131-14651B0B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D7D-D1B1-4F20-A7B9-96F7BE21C8D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894A5-542F-67D9-48C0-4DD18DBC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B3156-F0D7-0F81-53BC-1ECD5D3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787A-3A95-4DCA-8AFE-663BE3C10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1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A332-9A89-5AD0-DB79-EE61C407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03AFA-7FD5-2FAF-CCA8-49E5E765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D7D-D1B1-4F20-A7B9-96F7BE21C8D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D1AF5-4961-1450-EF40-205DF1E8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1D346-0239-4602-48E4-C2ED0D40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787A-3A95-4DCA-8AFE-663BE3C10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8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3A666-6208-9509-9FD2-288E0D07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D7D-D1B1-4F20-A7B9-96F7BE21C8D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78761-50AB-9B03-F47C-B5A19E2C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C5768-A7DD-CA79-E5E7-6C732053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787A-3A95-4DCA-8AFE-663BE3C10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9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2129-990B-B376-2C64-571BFCBD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0299-C2FD-EE55-43E7-192818748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8B85B-0EFD-F341-5C72-87AB2E727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CD81C-8105-08D0-B25C-56DCDCBC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D7D-D1B1-4F20-A7B9-96F7BE21C8D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113C9-F249-C85B-547C-9CF4DCD2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819EE-6936-5736-F265-147ECD2D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787A-3A95-4DCA-8AFE-663BE3C10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8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00F8-B1B3-4B8A-47C3-65861EEE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FD176-E9C9-F765-565B-A55B09145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23DB2-8EB9-B718-BA69-9692D42E0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4EEF4-98C5-857A-4543-370D5334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D7D-D1B1-4F20-A7B9-96F7BE21C8D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2A96F-E805-5AE7-1030-CDCE88CE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DE9B-2C9D-4FF9-B0AD-9C37FA93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787A-3A95-4DCA-8AFE-663BE3C10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8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893F7-A580-1F1D-74BD-B00542F5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DF6A3-7CB7-6333-70B7-97C0B087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B3FD0-AEAB-3B62-E513-CAF700DD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B1D7D-D1B1-4F20-A7B9-96F7BE21C8D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6488D-B5C4-A4F1-D4D1-372900BA0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BEDE8-05ED-9693-6C93-EC7714CBC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F787A-3A95-4DCA-8AFE-663BE3C10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93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asChauhan777/Vehicle-Insurance-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150A93-F354-166E-0D69-D658F4773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55" y="2377773"/>
            <a:ext cx="7010607" cy="4063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101C01-499F-E7F9-97A1-0734A20FBDB8}"/>
              </a:ext>
            </a:extLst>
          </p:cNvPr>
          <p:cNvSpPr txBox="1"/>
          <p:nvPr/>
        </p:nvSpPr>
        <p:spPr>
          <a:xfrm>
            <a:off x="212039" y="385273"/>
            <a:ext cx="7991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EXPLORATORY DATA ANALYSIS</a:t>
            </a:r>
            <a:endParaRPr lang="en-IN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B6B49-6CDE-433C-D669-BA3A4C9C7A20}"/>
              </a:ext>
            </a:extLst>
          </p:cNvPr>
          <p:cNvSpPr txBox="1"/>
          <p:nvPr/>
        </p:nvSpPr>
        <p:spPr>
          <a:xfrm>
            <a:off x="1470985" y="1404739"/>
            <a:ext cx="6586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 INSURANCE</a:t>
            </a:r>
            <a:endParaRPr lang="en-IN" sz="44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0ABCB-C08A-D5AD-0260-7BD3B57B9014}"/>
              </a:ext>
            </a:extLst>
          </p:cNvPr>
          <p:cNvSpPr txBox="1"/>
          <p:nvPr/>
        </p:nvSpPr>
        <p:spPr>
          <a:xfrm>
            <a:off x="132522" y="5512899"/>
            <a:ext cx="294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</a:t>
            </a:r>
            <a:r>
              <a:rPr lang="en-US" sz="2400" dirty="0"/>
              <a:t> </a:t>
            </a:r>
            <a:r>
              <a:rPr lang="en-US" sz="2400" b="1" dirty="0"/>
              <a:t>BY</a:t>
            </a:r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2A123-9EEE-A36C-7B10-69C043D8F5C3}"/>
              </a:ext>
            </a:extLst>
          </p:cNvPr>
          <p:cNvSpPr txBox="1"/>
          <p:nvPr/>
        </p:nvSpPr>
        <p:spPr>
          <a:xfrm>
            <a:off x="251794" y="5963478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PARAS</a:t>
            </a:r>
            <a:r>
              <a:rPr lang="en-US" dirty="0"/>
              <a:t> </a:t>
            </a:r>
            <a:r>
              <a:rPr lang="en-US" b="1" dirty="0"/>
              <a:t>CHAUHAN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0039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91EFD-38B9-02CE-C840-FFD4DEE70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02" y="532848"/>
            <a:ext cx="7150100" cy="5765800"/>
          </a:xfrm>
          <a:prstGeom prst="rect">
            <a:avLst/>
          </a:prstGeom>
        </p:spPr>
      </p:pic>
      <p:pic>
        <p:nvPicPr>
          <p:cNvPr id="2" name="object 4">
            <a:extLst>
              <a:ext uri="{FF2B5EF4-FFF2-40B4-BE49-F238E27FC236}">
                <a16:creationId xmlns:a16="http://schemas.microsoft.com/office/drawing/2014/main" id="{D90E5E78-606F-E22D-4B4C-F11331165F4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378" y="103182"/>
            <a:ext cx="2976961" cy="489966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EC1CCA68-1FEC-B48A-4C05-6EFADEC091A4}"/>
              </a:ext>
            </a:extLst>
          </p:cNvPr>
          <p:cNvSpPr txBox="1"/>
          <p:nvPr/>
        </p:nvSpPr>
        <p:spPr>
          <a:xfrm>
            <a:off x="62585" y="966596"/>
            <a:ext cx="1180973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334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Age</a:t>
            </a:r>
            <a:r>
              <a:rPr sz="2400" b="1" spc="-35" dirty="0">
                <a:solidFill>
                  <a:srgbClr val="536AFB"/>
                </a:solidFill>
                <a:latin typeface="Arial"/>
                <a:cs typeface="Arial"/>
              </a:rPr>
              <a:t> Distribution</a:t>
            </a:r>
            <a:r>
              <a:rPr sz="2400" b="1" spc="-1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:</a:t>
            </a:r>
            <a:r>
              <a:rPr sz="2400" b="1" spc="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dataset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has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wide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age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range,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around </a:t>
            </a:r>
            <a:r>
              <a:rPr sz="2400" b="1" cap="small" spc="-355" dirty="0">
                <a:latin typeface="Arial"/>
                <a:cs typeface="Arial"/>
              </a:rPr>
              <a:t>2</a:t>
            </a:r>
            <a:r>
              <a:rPr sz="2400" b="1" spc="-355" dirty="0">
                <a:latin typeface="Arial"/>
                <a:cs typeface="Arial"/>
              </a:rPr>
              <a:t>0</a:t>
            </a:r>
            <a:r>
              <a:rPr sz="2400" b="1" dirty="0">
                <a:latin typeface="Arial"/>
                <a:cs typeface="Arial"/>
              </a:rPr>
              <a:t> to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355" dirty="0">
                <a:latin typeface="Arial"/>
                <a:cs typeface="Arial"/>
              </a:rPr>
              <a:t>80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years </a:t>
            </a:r>
            <a:r>
              <a:rPr sz="2400" b="1" dirty="0">
                <a:latin typeface="Arial"/>
                <a:cs typeface="Arial"/>
              </a:rPr>
              <a:t>old.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The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majority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individuals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fall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within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cap="small" spc="-254" dirty="0">
                <a:latin typeface="Arial"/>
                <a:cs typeface="Arial"/>
              </a:rPr>
              <a:t>2</a:t>
            </a:r>
            <a:r>
              <a:rPr sz="2400" b="1" spc="-254" dirty="0">
                <a:latin typeface="Arial"/>
                <a:cs typeface="Arial"/>
              </a:rPr>
              <a:t>0-</a:t>
            </a:r>
            <a:r>
              <a:rPr sz="2400" b="1" spc="-355" dirty="0">
                <a:latin typeface="Arial"/>
                <a:cs typeface="Arial"/>
              </a:rPr>
              <a:t>50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age</a:t>
            </a:r>
            <a:r>
              <a:rPr sz="2400" b="1" dirty="0">
                <a:latin typeface="Arial"/>
                <a:cs typeface="Arial"/>
              </a:rPr>
              <a:t> group,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55" dirty="0">
                <a:latin typeface="Arial"/>
                <a:cs typeface="Arial"/>
              </a:rPr>
              <a:t>peak </a:t>
            </a:r>
            <a:r>
              <a:rPr sz="2400" b="1" dirty="0">
                <a:latin typeface="Arial"/>
                <a:cs typeface="Arial"/>
              </a:rPr>
              <a:t>around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254" dirty="0">
                <a:latin typeface="Arial"/>
                <a:cs typeface="Arial"/>
              </a:rPr>
              <a:t>30-</a:t>
            </a:r>
            <a:r>
              <a:rPr sz="2400" b="1" spc="-355" dirty="0">
                <a:latin typeface="Arial"/>
                <a:cs typeface="Arial"/>
              </a:rPr>
              <a:t>40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age</a:t>
            </a:r>
            <a:r>
              <a:rPr sz="2400" b="1" spc="-10" dirty="0">
                <a:latin typeface="Arial"/>
                <a:cs typeface="Arial"/>
              </a:rPr>
              <a:t> range.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536AFB"/>
              </a:buClr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b="1" spc="-95" dirty="0">
                <a:solidFill>
                  <a:srgbClr val="536AFB"/>
                </a:solidFill>
                <a:latin typeface="Arial"/>
                <a:cs typeface="Arial"/>
              </a:rPr>
              <a:t>Response</a:t>
            </a:r>
            <a:r>
              <a:rPr sz="2400" b="1" spc="-3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536AFB"/>
                </a:solidFill>
                <a:latin typeface="Arial"/>
                <a:cs typeface="Arial"/>
              </a:rPr>
              <a:t>Variable</a:t>
            </a:r>
            <a:r>
              <a:rPr sz="2400" b="1" spc="-2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:</a:t>
            </a:r>
            <a:r>
              <a:rPr sz="2400" b="1" spc="-2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graph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shows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95" dirty="0">
                <a:latin typeface="Arial"/>
                <a:cs typeface="Arial"/>
              </a:rPr>
              <a:t>two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distinct</a:t>
            </a:r>
            <a:r>
              <a:rPr sz="2400" b="1" spc="-25" dirty="0">
                <a:latin typeface="Arial"/>
                <a:cs typeface="Arial"/>
              </a:rPr>
              <a:t> categories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"Response" </a:t>
            </a:r>
            <a:r>
              <a:rPr sz="2400" b="1" dirty="0">
                <a:latin typeface="Arial"/>
                <a:cs typeface="Arial"/>
              </a:rPr>
              <a:t>variable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b="1" spc="-225" dirty="0">
                <a:latin typeface="Arial"/>
                <a:cs typeface="Arial"/>
              </a:rPr>
              <a:t>(0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190" dirty="0">
                <a:latin typeface="Arial"/>
                <a:cs typeface="Arial"/>
              </a:rPr>
              <a:t>1).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95" dirty="0">
                <a:latin typeface="Arial"/>
                <a:cs typeface="Arial"/>
              </a:rPr>
              <a:t>We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can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infer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this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variable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represents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binary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outcome, </a:t>
            </a:r>
            <a:r>
              <a:rPr sz="2400" b="1" spc="-180" dirty="0">
                <a:latin typeface="Arial"/>
                <a:cs typeface="Arial"/>
              </a:rPr>
              <a:t>such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whether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customer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made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purchase</a:t>
            </a:r>
            <a:r>
              <a:rPr sz="2400" b="1" dirty="0">
                <a:latin typeface="Arial"/>
                <a:cs typeface="Arial"/>
              </a:rPr>
              <a:t> or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not.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536AFB"/>
              </a:buClr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4965" marR="889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b="1" spc="-95" dirty="0">
                <a:solidFill>
                  <a:srgbClr val="536AFB"/>
                </a:solidFill>
                <a:latin typeface="Arial"/>
                <a:cs typeface="Arial"/>
              </a:rPr>
              <a:t>Response</a:t>
            </a:r>
            <a:r>
              <a:rPr sz="2400" b="1" spc="-3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65" dirty="0">
                <a:solidFill>
                  <a:srgbClr val="536AFB"/>
                </a:solidFill>
                <a:latin typeface="Arial"/>
                <a:cs typeface="Arial"/>
              </a:rPr>
              <a:t>by</a:t>
            </a:r>
            <a:r>
              <a:rPr sz="2400" b="1" spc="-1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Age</a:t>
            </a:r>
            <a:r>
              <a:rPr sz="2400" b="1" spc="-3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:</a:t>
            </a:r>
            <a:r>
              <a:rPr sz="2400" b="1" spc="-2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The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graph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5" dirty="0">
                <a:latin typeface="Arial"/>
                <a:cs typeface="Arial"/>
              </a:rPr>
              <a:t>suggests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response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rate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varies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across </a:t>
            </a:r>
            <a:r>
              <a:rPr sz="2400" b="1" dirty="0">
                <a:latin typeface="Arial"/>
                <a:cs typeface="Arial"/>
              </a:rPr>
              <a:t>different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age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groups.</a:t>
            </a:r>
            <a:r>
              <a:rPr sz="2400" b="1" spc="-45" dirty="0">
                <a:latin typeface="Arial"/>
                <a:cs typeface="Arial"/>
              </a:rPr>
              <a:t> For </a:t>
            </a:r>
            <a:r>
              <a:rPr sz="2400" b="1" spc="-80" dirty="0">
                <a:latin typeface="Arial"/>
                <a:cs typeface="Arial"/>
              </a:rPr>
              <a:t>instance,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response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rate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appears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higher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250" dirty="0">
                <a:latin typeface="Arial"/>
                <a:cs typeface="Arial"/>
              </a:rPr>
              <a:t>30-</a:t>
            </a:r>
            <a:r>
              <a:rPr sz="2400" b="1" spc="-380" dirty="0">
                <a:latin typeface="Arial"/>
                <a:cs typeface="Arial"/>
              </a:rPr>
              <a:t>50 </a:t>
            </a:r>
            <a:r>
              <a:rPr sz="2400" b="1" spc="50" dirty="0">
                <a:latin typeface="Arial"/>
                <a:cs typeface="Arial"/>
              </a:rPr>
              <a:t>age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range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compared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younger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older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age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groups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325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91EFD-38B9-02CE-C840-FFD4DEE70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02" y="532848"/>
            <a:ext cx="7150100" cy="5765800"/>
          </a:xfrm>
          <a:prstGeom prst="rect">
            <a:avLst/>
          </a:prstGeom>
        </p:spPr>
      </p:pic>
      <p:pic>
        <p:nvPicPr>
          <p:cNvPr id="2" name="object 4">
            <a:extLst>
              <a:ext uri="{FF2B5EF4-FFF2-40B4-BE49-F238E27FC236}">
                <a16:creationId xmlns:a16="http://schemas.microsoft.com/office/drawing/2014/main" id="{5368EA00-D55F-3092-8F70-75AE47E2E65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015" y="103182"/>
            <a:ext cx="7481874" cy="489966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4D9DABBC-8340-2894-9A52-0E52312C6F2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0844" y="936556"/>
            <a:ext cx="7830311" cy="56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9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91EFD-38B9-02CE-C840-FFD4DEE70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02" y="532848"/>
            <a:ext cx="7150100" cy="5765800"/>
          </a:xfrm>
          <a:prstGeom prst="rect">
            <a:avLst/>
          </a:prstGeom>
        </p:spPr>
      </p:pic>
      <p:pic>
        <p:nvPicPr>
          <p:cNvPr id="2" name="object 4">
            <a:extLst>
              <a:ext uri="{FF2B5EF4-FFF2-40B4-BE49-F238E27FC236}">
                <a16:creationId xmlns:a16="http://schemas.microsoft.com/office/drawing/2014/main" id="{F2158A2B-3DFB-7D64-C2C3-4A54205176D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378" y="131318"/>
            <a:ext cx="2976961" cy="489966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0BFA4ECE-4E6E-178C-47A7-4A4B31028EE6}"/>
              </a:ext>
            </a:extLst>
          </p:cNvPr>
          <p:cNvSpPr txBox="1"/>
          <p:nvPr/>
        </p:nvSpPr>
        <p:spPr>
          <a:xfrm>
            <a:off x="62585" y="838911"/>
            <a:ext cx="1190625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4478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spc="65" dirty="0">
                <a:solidFill>
                  <a:srgbClr val="536AFB"/>
                </a:solidFill>
                <a:latin typeface="Arial"/>
                <a:cs typeface="Arial"/>
              </a:rPr>
              <a:t>More</a:t>
            </a:r>
            <a:r>
              <a:rPr sz="2400" b="1" spc="-17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36AFB"/>
                </a:solidFill>
                <a:latin typeface="Arial"/>
                <a:cs typeface="Arial"/>
              </a:rPr>
              <a:t>males</a:t>
            </a:r>
            <a:r>
              <a:rPr sz="2400" b="1" spc="-9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36AFB"/>
                </a:solidFill>
                <a:latin typeface="Arial"/>
                <a:cs typeface="Arial"/>
              </a:rPr>
              <a:t>responded</a:t>
            </a:r>
            <a:r>
              <a:rPr sz="2400" b="1" spc="-6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:</a:t>
            </a:r>
            <a:r>
              <a:rPr sz="2400" b="1" spc="-6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The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blue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bars,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representing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response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150" dirty="0">
                <a:latin typeface="Arial"/>
                <a:cs typeface="Arial"/>
              </a:rPr>
              <a:t>'0',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40" dirty="0">
                <a:latin typeface="Arial"/>
                <a:cs typeface="Arial"/>
              </a:rPr>
              <a:t>are </a:t>
            </a:r>
            <a:r>
              <a:rPr sz="2400" b="1" spc="-40" dirty="0">
                <a:latin typeface="Arial"/>
                <a:cs typeface="Arial"/>
              </a:rPr>
              <a:t>significantly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higher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males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females,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indicating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more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males </a:t>
            </a:r>
            <a:r>
              <a:rPr sz="2400" b="1" dirty="0">
                <a:latin typeface="Arial"/>
                <a:cs typeface="Arial"/>
              </a:rPr>
              <a:t>participated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survey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provided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this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response.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536AFB"/>
              </a:buClr>
              <a:buFont typeface="Wingdings"/>
              <a:buChar char=""/>
            </a:pP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b="1" spc="-10" dirty="0">
                <a:solidFill>
                  <a:srgbClr val="536AFB"/>
                </a:solidFill>
                <a:latin typeface="Arial"/>
                <a:cs typeface="Arial"/>
              </a:rPr>
              <a:t>Similar</a:t>
            </a:r>
            <a:r>
              <a:rPr sz="2400" b="1" spc="-7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536AFB"/>
                </a:solidFill>
                <a:latin typeface="Arial"/>
                <a:cs typeface="Arial"/>
              </a:rPr>
              <a:t>response </a:t>
            </a:r>
            <a:r>
              <a:rPr sz="2400" b="1" spc="-10" dirty="0">
                <a:solidFill>
                  <a:srgbClr val="536AFB"/>
                </a:solidFill>
                <a:latin typeface="Arial"/>
                <a:cs typeface="Arial"/>
              </a:rPr>
              <a:t>patterns</a:t>
            </a:r>
            <a:r>
              <a:rPr sz="2400" b="1" spc="-4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:</a:t>
            </a:r>
            <a:r>
              <a:rPr sz="2400" b="1" spc="-3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The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proportion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55" dirty="0">
                <a:latin typeface="Arial"/>
                <a:cs typeface="Arial"/>
              </a:rPr>
              <a:t>'1'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responses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(orange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bars)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'0' </a:t>
            </a:r>
            <a:r>
              <a:rPr sz="2400" b="1" spc="-75" dirty="0">
                <a:latin typeface="Arial"/>
                <a:cs typeface="Arial"/>
              </a:rPr>
              <a:t>responses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seems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consistent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5" dirty="0">
                <a:latin typeface="Arial"/>
                <a:cs typeface="Arial"/>
              </a:rPr>
              <a:t>across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both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genders,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suggesting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there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might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not </a:t>
            </a:r>
            <a:r>
              <a:rPr sz="2400" b="1" dirty="0">
                <a:latin typeface="Arial"/>
                <a:cs typeface="Arial"/>
              </a:rPr>
              <a:t>be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significant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difference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175" dirty="0">
                <a:latin typeface="Arial"/>
                <a:cs typeface="Arial"/>
              </a:rPr>
              <a:t>way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males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females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responded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the </a:t>
            </a:r>
            <a:r>
              <a:rPr sz="2400" b="1" spc="-35" dirty="0">
                <a:latin typeface="Arial"/>
                <a:cs typeface="Arial"/>
              </a:rPr>
              <a:t>question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survey.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394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91EFD-38B9-02CE-C840-FFD4DEE70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02" y="532848"/>
            <a:ext cx="7150100" cy="5765800"/>
          </a:xfrm>
          <a:prstGeom prst="rect">
            <a:avLst/>
          </a:prstGeom>
        </p:spPr>
      </p:pic>
      <p:pic>
        <p:nvPicPr>
          <p:cNvPr id="2" name="object 4">
            <a:extLst>
              <a:ext uri="{FF2B5EF4-FFF2-40B4-BE49-F238E27FC236}">
                <a16:creationId xmlns:a16="http://schemas.microsoft.com/office/drawing/2014/main" id="{BE5F254D-5974-60D1-D80E-03A464F10C9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015" y="131318"/>
            <a:ext cx="7481874" cy="489966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8F16893C-9D3A-6E60-A11A-763C3EF9800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0844" y="815340"/>
            <a:ext cx="7830311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58D8F-3AEA-1D2B-CE60-49DD7F8C2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0" y="558247"/>
            <a:ext cx="8572500" cy="5715000"/>
          </a:xfrm>
          <a:prstGeom prst="rect">
            <a:avLst/>
          </a:prstGeom>
        </p:spPr>
      </p:pic>
      <p:pic>
        <p:nvPicPr>
          <p:cNvPr id="4" name="object 7">
            <a:extLst>
              <a:ext uri="{FF2B5EF4-FFF2-40B4-BE49-F238E27FC236}">
                <a16:creationId xmlns:a16="http://schemas.microsoft.com/office/drawing/2014/main" id="{E88A85CF-5A5A-4FDE-2781-01DD110688C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378" y="131318"/>
            <a:ext cx="2976961" cy="489966"/>
          </a:xfrm>
          <a:prstGeom prst="rect">
            <a:avLst/>
          </a:prstGeom>
        </p:spPr>
      </p:pic>
      <p:sp>
        <p:nvSpPr>
          <p:cNvPr id="5" name="object 8">
            <a:extLst>
              <a:ext uri="{FF2B5EF4-FFF2-40B4-BE49-F238E27FC236}">
                <a16:creationId xmlns:a16="http://schemas.microsoft.com/office/drawing/2014/main" id="{061B1A37-550F-7F15-D684-F279B180EA83}"/>
              </a:ext>
            </a:extLst>
          </p:cNvPr>
          <p:cNvSpPr txBox="1"/>
          <p:nvPr/>
        </p:nvSpPr>
        <p:spPr>
          <a:xfrm>
            <a:off x="78739" y="708736"/>
            <a:ext cx="1158494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Most</a:t>
            </a:r>
            <a:r>
              <a:rPr sz="2400" b="1" spc="-170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vehicles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are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less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than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350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85" dirty="0">
                <a:latin typeface="Arial"/>
                <a:cs typeface="Arial"/>
              </a:rPr>
              <a:t>year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old.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This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category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has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45" dirty="0">
                <a:latin typeface="Arial"/>
                <a:cs typeface="Arial"/>
              </a:rPr>
              <a:t> highest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count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for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both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response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values.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 dirty="0">
              <a:latin typeface="Arial"/>
              <a:cs typeface="Arial"/>
            </a:endParaRPr>
          </a:p>
          <a:p>
            <a:pPr marL="355600" marR="65405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spc="-95" dirty="0">
                <a:latin typeface="Arial"/>
                <a:cs typeface="Arial"/>
              </a:rPr>
              <a:t>Response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350" dirty="0">
                <a:latin typeface="Arial"/>
                <a:cs typeface="Arial"/>
              </a:rPr>
              <a:t>0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is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more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frequent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overall.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For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each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vehicle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age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group,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count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for </a:t>
            </a:r>
            <a:r>
              <a:rPr sz="2400" b="1" spc="-60" dirty="0">
                <a:latin typeface="Arial"/>
                <a:cs typeface="Arial"/>
              </a:rPr>
              <a:t>response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350" dirty="0">
                <a:latin typeface="Arial"/>
                <a:cs typeface="Arial"/>
              </a:rPr>
              <a:t>0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is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higher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response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1.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spc="-95" dirty="0">
                <a:latin typeface="Arial"/>
                <a:cs typeface="Arial"/>
              </a:rPr>
              <a:t>Response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350" dirty="0">
                <a:latin typeface="Arial"/>
                <a:cs typeface="Arial"/>
              </a:rPr>
              <a:t>1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is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relatively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more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common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vehicles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older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than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cap="small" spc="-350" dirty="0">
                <a:latin typeface="Arial"/>
                <a:cs typeface="Arial"/>
              </a:rPr>
              <a:t>2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years.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While </a:t>
            </a:r>
            <a:r>
              <a:rPr sz="2400" b="1" spc="-60" dirty="0">
                <a:latin typeface="Arial"/>
                <a:cs typeface="Arial"/>
              </a:rPr>
              <a:t>response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350" dirty="0">
                <a:latin typeface="Arial"/>
                <a:cs typeface="Arial"/>
              </a:rPr>
              <a:t>0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still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dominates,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proportion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response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350" dirty="0">
                <a:latin typeface="Arial"/>
                <a:cs typeface="Arial"/>
              </a:rPr>
              <a:t>1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is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slightly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higher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the </a:t>
            </a:r>
            <a:r>
              <a:rPr sz="2400" b="1" spc="-20" dirty="0">
                <a:latin typeface="Arial"/>
                <a:cs typeface="Arial"/>
              </a:rPr>
              <a:t>oldest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age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group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compared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other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two.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011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2807E-2653-289D-BB87-CB75B43B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object 4">
            <a:extLst>
              <a:ext uri="{FF2B5EF4-FFF2-40B4-BE49-F238E27FC236}">
                <a16:creationId xmlns:a16="http://schemas.microsoft.com/office/drawing/2014/main" id="{B8A3A6D0-9F39-73F8-9BE1-9579861D863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015" y="103183"/>
            <a:ext cx="7481874" cy="489966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E39A62AF-A905-454A-A8BC-A4FBC68CC28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5123" y="729293"/>
            <a:ext cx="7921752" cy="584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0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58D8F-3AEA-1D2B-CE60-49DD7F8C2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0" y="558247"/>
            <a:ext cx="8572500" cy="5715000"/>
          </a:xfrm>
          <a:prstGeom prst="rect">
            <a:avLst/>
          </a:prstGeom>
        </p:spPr>
      </p:pic>
      <p:pic>
        <p:nvPicPr>
          <p:cNvPr id="2" name="object 7">
            <a:extLst>
              <a:ext uri="{FF2B5EF4-FFF2-40B4-BE49-F238E27FC236}">
                <a16:creationId xmlns:a16="http://schemas.microsoft.com/office/drawing/2014/main" id="{0316B6BB-76DF-0ECD-F4C1-B3E6C8BB2E5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378" y="103183"/>
            <a:ext cx="2976961" cy="489966"/>
          </a:xfrm>
          <a:prstGeom prst="rect">
            <a:avLst/>
          </a:prstGeom>
        </p:spPr>
      </p:pic>
      <p:sp>
        <p:nvSpPr>
          <p:cNvPr id="4" name="object 8">
            <a:extLst>
              <a:ext uri="{FF2B5EF4-FFF2-40B4-BE49-F238E27FC236}">
                <a16:creationId xmlns:a16="http://schemas.microsoft.com/office/drawing/2014/main" id="{6C2A8DE4-F6DE-6382-1E0C-E074026A3360}"/>
              </a:ext>
            </a:extLst>
          </p:cNvPr>
          <p:cNvSpPr txBox="1"/>
          <p:nvPr/>
        </p:nvSpPr>
        <p:spPr>
          <a:xfrm>
            <a:off x="78739" y="938021"/>
            <a:ext cx="986726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spc="65" dirty="0">
                <a:solidFill>
                  <a:srgbClr val="536AFB"/>
                </a:solidFill>
                <a:latin typeface="Arial"/>
                <a:cs typeface="Arial"/>
              </a:rPr>
              <a:t>More</a:t>
            </a:r>
            <a:r>
              <a:rPr sz="2400" b="1" spc="1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36AFB"/>
                </a:solidFill>
                <a:latin typeface="Arial"/>
                <a:cs typeface="Arial"/>
              </a:rPr>
              <a:t>loans</a:t>
            </a:r>
            <a:r>
              <a:rPr sz="2400" b="1" spc="2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65" dirty="0">
                <a:solidFill>
                  <a:srgbClr val="536AFB"/>
                </a:solidFill>
                <a:latin typeface="Arial"/>
                <a:cs typeface="Arial"/>
              </a:rPr>
              <a:t>are</a:t>
            </a:r>
            <a:r>
              <a:rPr sz="2400" b="1" spc="2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approved</a:t>
            </a:r>
            <a:r>
              <a:rPr sz="2400" b="1" spc="3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for</a:t>
            </a:r>
            <a:r>
              <a:rPr sz="2400" b="1" spc="1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536AFB"/>
                </a:solidFill>
                <a:latin typeface="Arial"/>
                <a:cs typeface="Arial"/>
              </a:rPr>
              <a:t>those</a:t>
            </a:r>
            <a:r>
              <a:rPr sz="2400" b="1" spc="1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without</a:t>
            </a:r>
            <a:r>
              <a:rPr sz="2400" b="1" spc="4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536AFB"/>
                </a:solidFill>
                <a:latin typeface="Arial"/>
                <a:cs typeface="Arial"/>
              </a:rPr>
              <a:t>vehicle</a:t>
            </a:r>
            <a:r>
              <a:rPr sz="2400" b="1" spc="3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36AFB"/>
                </a:solidFill>
                <a:latin typeface="Arial"/>
                <a:cs typeface="Arial"/>
              </a:rPr>
              <a:t>damage.</a:t>
            </a:r>
            <a:endParaRPr sz="2400" dirty="0">
              <a:latin typeface="Arial"/>
              <a:cs typeface="Arial"/>
            </a:endParaRPr>
          </a:p>
          <a:p>
            <a:pPr marL="12700" marR="60325">
              <a:lnSpc>
                <a:spcPct val="100000"/>
              </a:lnSpc>
            </a:pPr>
            <a:r>
              <a:rPr sz="2400" b="1" spc="-120" dirty="0">
                <a:latin typeface="Arial"/>
                <a:cs typeface="Arial"/>
              </a:rPr>
              <a:t>The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"No"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category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under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"Vehicle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Damage"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has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significantly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higher </a:t>
            </a:r>
            <a:r>
              <a:rPr sz="2400" b="1" spc="-120" dirty="0">
                <a:latin typeface="Arial"/>
                <a:cs typeface="Arial"/>
              </a:rPr>
              <a:t>counts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both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approved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(Response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=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225" dirty="0">
                <a:latin typeface="Arial"/>
                <a:cs typeface="Arial"/>
              </a:rPr>
              <a:t>1)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rejected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(Response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=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0) </a:t>
            </a:r>
            <a:r>
              <a:rPr sz="2400" b="1" spc="-10" dirty="0">
                <a:latin typeface="Arial"/>
                <a:cs typeface="Arial"/>
              </a:rPr>
              <a:t>loans.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b="1" spc="-30" dirty="0">
                <a:solidFill>
                  <a:srgbClr val="536AFB"/>
                </a:solidFill>
                <a:latin typeface="Arial"/>
                <a:cs typeface="Arial"/>
              </a:rPr>
              <a:t>Vehicle</a:t>
            </a:r>
            <a:r>
              <a:rPr sz="2400" b="1" spc="3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536AFB"/>
                </a:solidFill>
                <a:latin typeface="Arial"/>
                <a:cs typeface="Arial"/>
              </a:rPr>
              <a:t>damage</a:t>
            </a:r>
            <a:r>
              <a:rPr sz="2400" b="1" spc="3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negatively</a:t>
            </a:r>
            <a:r>
              <a:rPr sz="2400" b="1" spc="4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536AFB"/>
                </a:solidFill>
                <a:latin typeface="Arial"/>
                <a:cs typeface="Arial"/>
              </a:rPr>
              <a:t>impacts</a:t>
            </a:r>
            <a:r>
              <a:rPr sz="2400" b="1" spc="2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loan</a:t>
            </a:r>
            <a:r>
              <a:rPr sz="2400" b="1" spc="3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536AFB"/>
                </a:solidFill>
                <a:latin typeface="Arial"/>
                <a:cs typeface="Arial"/>
              </a:rPr>
              <a:t>approval </a:t>
            </a:r>
            <a:r>
              <a:rPr sz="2400" b="1" spc="-50" dirty="0">
                <a:solidFill>
                  <a:srgbClr val="536AFB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 marR="5080" indent="8382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While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many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loans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are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still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approved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those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vehicle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damage,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proportion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approvals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is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lower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compared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those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without </a:t>
            </a:r>
            <a:r>
              <a:rPr sz="2400" b="1" spc="-30" dirty="0">
                <a:latin typeface="Arial"/>
                <a:cs typeface="Arial"/>
              </a:rPr>
              <a:t>vehicle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damage.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 dirty="0">
              <a:latin typeface="Arial"/>
              <a:cs typeface="Arial"/>
            </a:endParaRPr>
          </a:p>
          <a:p>
            <a:pPr marL="12700" marR="675640" indent="34226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spc="-125" dirty="0">
                <a:solidFill>
                  <a:srgbClr val="536AFB"/>
                </a:solidFill>
                <a:latin typeface="Arial"/>
                <a:cs typeface="Arial"/>
              </a:rPr>
              <a:t>The</a:t>
            </a:r>
            <a:r>
              <a:rPr sz="2400" b="1" spc="4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majority</a:t>
            </a:r>
            <a:r>
              <a:rPr sz="2400" b="1" spc="4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of</a:t>
            </a:r>
            <a:r>
              <a:rPr sz="2400" b="1" spc="2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loan</a:t>
            </a:r>
            <a:r>
              <a:rPr sz="2400" b="1" spc="3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536AFB"/>
                </a:solidFill>
                <a:latin typeface="Arial"/>
                <a:cs typeface="Arial"/>
              </a:rPr>
              <a:t>applicants</a:t>
            </a:r>
            <a:r>
              <a:rPr sz="2400" b="1" spc="2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do</a:t>
            </a:r>
            <a:r>
              <a:rPr sz="2400" b="1" spc="4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not</a:t>
            </a:r>
            <a:r>
              <a:rPr sz="2400" b="1" spc="4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have</a:t>
            </a:r>
            <a:r>
              <a:rPr sz="2400" b="1" spc="5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536AFB"/>
                </a:solidFill>
                <a:latin typeface="Arial"/>
                <a:cs typeface="Arial"/>
              </a:rPr>
              <a:t>vehicle</a:t>
            </a:r>
            <a:r>
              <a:rPr sz="2400" b="1" spc="5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damage</a:t>
            </a:r>
            <a:r>
              <a:rPr sz="2400" b="1" spc="4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536AFB"/>
                </a:solidFill>
                <a:latin typeface="Arial"/>
                <a:cs typeface="Arial"/>
              </a:rPr>
              <a:t>. </a:t>
            </a:r>
            <a:r>
              <a:rPr sz="2400" b="1" spc="-190" dirty="0">
                <a:latin typeface="Arial"/>
                <a:cs typeface="Arial"/>
              </a:rPr>
              <a:t>This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140" dirty="0">
                <a:latin typeface="Arial"/>
                <a:cs typeface="Arial"/>
              </a:rPr>
              <a:t>is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evident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much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higher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counts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"No"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category </a:t>
            </a:r>
            <a:r>
              <a:rPr sz="2400" b="1" dirty="0">
                <a:latin typeface="Arial"/>
                <a:cs typeface="Arial"/>
              </a:rPr>
              <a:t>compared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50" dirty="0">
                <a:latin typeface="Arial"/>
                <a:cs typeface="Arial"/>
              </a:rPr>
              <a:t>"Yes"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category.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967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2807E-2653-289D-BB87-CB75B43B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object 4">
            <a:extLst>
              <a:ext uri="{FF2B5EF4-FFF2-40B4-BE49-F238E27FC236}">
                <a16:creationId xmlns:a16="http://schemas.microsoft.com/office/drawing/2014/main" id="{7A3ABB6A-20B4-A6C5-1048-6B4BEA2BDC4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015" y="103183"/>
            <a:ext cx="7481874" cy="489966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A6D957AC-FDF9-E961-2B43-6F84EE4E5B2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4456" y="907601"/>
            <a:ext cx="7943088" cy="569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1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58D8F-3AEA-1D2B-CE60-49DD7F8C2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0" y="544995"/>
            <a:ext cx="8572500" cy="5715000"/>
          </a:xfrm>
          <a:prstGeom prst="rect">
            <a:avLst/>
          </a:prstGeom>
        </p:spPr>
      </p:pic>
      <p:pic>
        <p:nvPicPr>
          <p:cNvPr id="2" name="object 4">
            <a:extLst>
              <a:ext uri="{FF2B5EF4-FFF2-40B4-BE49-F238E27FC236}">
                <a16:creationId xmlns:a16="http://schemas.microsoft.com/office/drawing/2014/main" id="{BDFB5152-EB7F-2258-77F4-D428B248E1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378" y="103182"/>
            <a:ext cx="2976961" cy="489966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DCA9D8D7-A572-77F4-ABFC-693193D2124B}"/>
              </a:ext>
            </a:extLst>
          </p:cNvPr>
          <p:cNvSpPr txBox="1"/>
          <p:nvPr/>
        </p:nvSpPr>
        <p:spPr>
          <a:xfrm>
            <a:off x="78739" y="782573"/>
            <a:ext cx="1192657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8279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spc="-145" dirty="0">
                <a:solidFill>
                  <a:srgbClr val="536AFB"/>
                </a:solidFill>
                <a:latin typeface="Arial"/>
                <a:cs typeface="Arial"/>
              </a:rPr>
              <a:t>Class</a:t>
            </a:r>
            <a:r>
              <a:rPr sz="2400" b="1" spc="-2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Imbalance</a:t>
            </a:r>
            <a:r>
              <a:rPr sz="2400" b="1" spc="-4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:</a:t>
            </a:r>
            <a:r>
              <a:rPr sz="2400" b="1" spc="-2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The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dataset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40" dirty="0">
                <a:latin typeface="Arial"/>
                <a:cs typeface="Arial"/>
              </a:rPr>
              <a:t>is</a:t>
            </a:r>
            <a:r>
              <a:rPr sz="2400" b="1" spc="-25" dirty="0">
                <a:latin typeface="Arial"/>
                <a:cs typeface="Arial"/>
              </a:rPr>
              <a:t> imbalanced,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significantly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higher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number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individuals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who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90" dirty="0">
                <a:latin typeface="Arial"/>
                <a:cs typeface="Arial"/>
              </a:rPr>
              <a:t>were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previously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insured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(value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225" dirty="0">
                <a:latin typeface="Arial"/>
                <a:cs typeface="Arial"/>
              </a:rPr>
              <a:t>1)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compared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those </a:t>
            </a:r>
            <a:r>
              <a:rPr sz="2400" b="1" spc="45" dirty="0">
                <a:latin typeface="Arial"/>
                <a:cs typeface="Arial"/>
              </a:rPr>
              <a:t>who </a:t>
            </a:r>
            <a:r>
              <a:rPr sz="2400" b="1" spc="90" dirty="0">
                <a:latin typeface="Arial"/>
                <a:cs typeface="Arial"/>
              </a:rPr>
              <a:t>were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not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(value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0).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536AFB"/>
              </a:buClr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spc="-95" dirty="0">
                <a:solidFill>
                  <a:srgbClr val="536AFB"/>
                </a:solidFill>
                <a:latin typeface="Arial"/>
                <a:cs typeface="Arial"/>
              </a:rPr>
              <a:t>Response</a:t>
            </a:r>
            <a:r>
              <a:rPr sz="2400" b="1" spc="-7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Rate</a:t>
            </a:r>
            <a:r>
              <a:rPr sz="2400" b="1" spc="-7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:</a:t>
            </a:r>
            <a:r>
              <a:rPr sz="2400" b="1" spc="-4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The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response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rate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40" dirty="0">
                <a:latin typeface="Arial"/>
                <a:cs typeface="Arial"/>
              </a:rPr>
              <a:t>is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higher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individuals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who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95" dirty="0">
                <a:latin typeface="Arial"/>
                <a:cs typeface="Arial"/>
              </a:rPr>
              <a:t>were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previously </a:t>
            </a:r>
            <a:r>
              <a:rPr sz="2400" b="1" spc="-45" dirty="0">
                <a:latin typeface="Arial"/>
                <a:cs typeface="Arial"/>
              </a:rPr>
              <a:t>insured.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90" dirty="0">
                <a:latin typeface="Arial"/>
                <a:cs typeface="Arial"/>
              </a:rPr>
              <a:t>This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indicates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people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who</a:t>
            </a:r>
            <a:r>
              <a:rPr sz="2400" b="1" dirty="0">
                <a:latin typeface="Arial"/>
                <a:cs typeface="Arial"/>
              </a:rPr>
              <a:t> have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had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insurance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past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are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more </a:t>
            </a:r>
            <a:r>
              <a:rPr sz="2400" b="1" dirty="0">
                <a:latin typeface="Arial"/>
                <a:cs typeface="Arial"/>
              </a:rPr>
              <a:t>likely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respond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positively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new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insurance</a:t>
            </a:r>
            <a:r>
              <a:rPr sz="2400" b="1" spc="-10" dirty="0">
                <a:latin typeface="Arial"/>
                <a:cs typeface="Arial"/>
              </a:rPr>
              <a:t> offer.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536AFB"/>
              </a:buClr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5600" marR="12242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Target</a:t>
            </a:r>
            <a:r>
              <a:rPr sz="2400" b="1" spc="3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Variable</a:t>
            </a:r>
            <a:r>
              <a:rPr sz="2400" b="1" spc="4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:</a:t>
            </a:r>
            <a:r>
              <a:rPr sz="2400" b="1" spc="6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latin typeface="Arial"/>
                <a:cs typeface="Arial"/>
              </a:rPr>
              <a:t>"Response"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is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likely</a:t>
            </a:r>
            <a:r>
              <a:rPr sz="2400" b="1" spc="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target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variable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this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analysis, </a:t>
            </a:r>
            <a:r>
              <a:rPr sz="2400" b="1" spc="-25" dirty="0">
                <a:latin typeface="Arial"/>
                <a:cs typeface="Arial"/>
              </a:rPr>
              <a:t>indicating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whether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 individual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responded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positively to an </a:t>
            </a:r>
            <a:r>
              <a:rPr sz="2400" b="1" spc="-10" dirty="0">
                <a:latin typeface="Arial"/>
                <a:cs typeface="Arial"/>
              </a:rPr>
              <a:t>offer.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536AFB"/>
              </a:buClr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5600" marR="588645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spc="-30" dirty="0">
                <a:solidFill>
                  <a:srgbClr val="536AFB"/>
                </a:solidFill>
                <a:latin typeface="Arial"/>
                <a:cs typeface="Arial"/>
              </a:rPr>
              <a:t>Predictive</a:t>
            </a:r>
            <a:r>
              <a:rPr sz="2400" b="1" spc="-2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Power</a:t>
            </a:r>
            <a:r>
              <a:rPr sz="2400" b="1" spc="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:</a:t>
            </a:r>
            <a:r>
              <a:rPr sz="2400" b="1" spc="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"Previously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Insured"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could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valuable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predictor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the </a:t>
            </a:r>
            <a:r>
              <a:rPr sz="2400" b="1" spc="-130" dirty="0">
                <a:latin typeface="Arial"/>
                <a:cs typeface="Arial"/>
              </a:rPr>
              <a:t>"Response"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variable, given the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difference</a:t>
            </a:r>
            <a:r>
              <a:rPr sz="2400" b="1" dirty="0">
                <a:latin typeface="Arial"/>
                <a:cs typeface="Arial"/>
              </a:rPr>
              <a:t> in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response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rates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968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58D8F-3AEA-1D2B-CE60-49DD7F8C2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0" y="558247"/>
            <a:ext cx="8572500" cy="5715000"/>
          </a:xfrm>
          <a:prstGeom prst="rect">
            <a:avLst/>
          </a:prstGeom>
        </p:spPr>
      </p:pic>
      <p:pic>
        <p:nvPicPr>
          <p:cNvPr id="2" name="object 4">
            <a:extLst>
              <a:ext uri="{FF2B5EF4-FFF2-40B4-BE49-F238E27FC236}">
                <a16:creationId xmlns:a16="http://schemas.microsoft.com/office/drawing/2014/main" id="{849A6199-4AD2-7126-40D5-BE1499B31F7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015" y="103183"/>
            <a:ext cx="7481874" cy="489966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B2E6E477-A769-8943-39A4-B3767F6F3D5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4235" y="2009452"/>
            <a:ext cx="11489436" cy="32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150A93-F354-166E-0D69-D658F4773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96" y="1397112"/>
            <a:ext cx="7010607" cy="4063776"/>
          </a:xfrm>
          <a:prstGeom prst="rect">
            <a:avLst/>
          </a:prstGeom>
        </p:spPr>
      </p:pic>
      <p:pic>
        <p:nvPicPr>
          <p:cNvPr id="2" name="object 7">
            <a:extLst>
              <a:ext uri="{FF2B5EF4-FFF2-40B4-BE49-F238E27FC236}">
                <a16:creationId xmlns:a16="http://schemas.microsoft.com/office/drawing/2014/main" id="{DC709EC3-245E-FF74-434C-9170147C864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442" y="198052"/>
            <a:ext cx="3716515" cy="369697"/>
          </a:xfrm>
          <a:prstGeom prst="rect">
            <a:avLst/>
          </a:prstGeom>
        </p:spPr>
      </p:pic>
      <p:sp>
        <p:nvSpPr>
          <p:cNvPr id="4" name="object 8">
            <a:extLst>
              <a:ext uri="{FF2B5EF4-FFF2-40B4-BE49-F238E27FC236}">
                <a16:creationId xmlns:a16="http://schemas.microsoft.com/office/drawing/2014/main" id="{6296D799-7C83-8493-6F71-05AC93E4C85F}"/>
              </a:ext>
            </a:extLst>
          </p:cNvPr>
          <p:cNvSpPr txBox="1"/>
          <p:nvPr/>
        </p:nvSpPr>
        <p:spPr>
          <a:xfrm>
            <a:off x="78739" y="867917"/>
            <a:ext cx="11636375" cy="542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71475" algn="l"/>
              </a:tabLst>
            </a:pPr>
            <a:r>
              <a:rPr sz="2400" b="1" spc="-30" dirty="0">
                <a:latin typeface="Arial"/>
                <a:cs typeface="Arial"/>
              </a:rPr>
              <a:t>Vehicle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insurance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plays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vital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role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contemporary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life,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offering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financial </a:t>
            </a:r>
            <a:r>
              <a:rPr sz="2400" b="1" spc="-50" dirty="0">
                <a:latin typeface="Arial"/>
                <a:cs typeface="Arial"/>
              </a:rPr>
              <a:t>security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peace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mind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both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individuals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businesses.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Grasping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the </a:t>
            </a:r>
            <a:r>
              <a:rPr sz="2400" b="1" spc="-40" dirty="0">
                <a:latin typeface="Arial"/>
                <a:cs typeface="Arial"/>
              </a:rPr>
              <a:t>factors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impact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insurance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claims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is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crucial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insurance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companies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to </a:t>
            </a:r>
            <a:r>
              <a:rPr sz="2400" b="1" dirty="0">
                <a:latin typeface="Arial"/>
                <a:cs typeface="Arial"/>
              </a:rPr>
              <a:t>manage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risk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effectively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deliver the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best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coverage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their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5" dirty="0">
                <a:latin typeface="Arial"/>
                <a:cs typeface="Arial"/>
              </a:rPr>
              <a:t>clients.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20" dirty="0">
                <a:latin typeface="Arial"/>
                <a:cs typeface="Arial"/>
              </a:rPr>
              <a:t> this </a:t>
            </a:r>
            <a:r>
              <a:rPr sz="2400" b="1" spc="55" dirty="0">
                <a:latin typeface="Arial"/>
                <a:cs typeface="Arial"/>
              </a:rPr>
              <a:t>exploratory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70" dirty="0">
                <a:latin typeface="Arial"/>
                <a:cs typeface="Arial"/>
              </a:rPr>
              <a:t>data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analysis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135" dirty="0">
                <a:latin typeface="Arial"/>
                <a:cs typeface="Arial"/>
              </a:rPr>
              <a:t>(EDA)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project,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155" dirty="0">
                <a:latin typeface="Arial"/>
                <a:cs typeface="Arial"/>
              </a:rPr>
              <a:t>we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examine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dataset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detailed </a:t>
            </a:r>
            <a:r>
              <a:rPr sz="2400" b="1" spc="-30" dirty="0">
                <a:latin typeface="Arial"/>
                <a:cs typeface="Arial"/>
              </a:rPr>
              <a:t>vehicle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insurance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information,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with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goal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25" dirty="0">
                <a:latin typeface="Arial"/>
                <a:cs typeface="Arial"/>
              </a:rPr>
              <a:t> uncovering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valuable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insights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to </a:t>
            </a:r>
            <a:r>
              <a:rPr sz="2400" b="1" dirty="0">
                <a:latin typeface="Arial"/>
                <a:cs typeface="Arial"/>
              </a:rPr>
              <a:t>guide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decision-</a:t>
            </a:r>
            <a:r>
              <a:rPr sz="2400" b="1" dirty="0">
                <a:latin typeface="Arial"/>
                <a:cs typeface="Arial"/>
              </a:rPr>
              <a:t>making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within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insurance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industry.</a:t>
            </a:r>
            <a:endParaRPr sz="2400" dirty="0">
              <a:latin typeface="Arial"/>
              <a:cs typeface="Arial"/>
            </a:endParaRPr>
          </a:p>
          <a:p>
            <a:pPr marL="355600" marR="135890" indent="-342900">
              <a:lnSpc>
                <a:spcPct val="100000"/>
              </a:lnSpc>
              <a:spcBef>
                <a:spcPts val="21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spc="-125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dataset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question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contains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extensive information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related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vehicle </a:t>
            </a:r>
            <a:r>
              <a:rPr sz="2400" b="1" spc="-70" dirty="0">
                <a:latin typeface="Arial"/>
                <a:cs typeface="Arial"/>
              </a:rPr>
              <a:t>insurance,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including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details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about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insured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individuals, </a:t>
            </a:r>
            <a:r>
              <a:rPr sz="2400" b="1" dirty="0">
                <a:latin typeface="Arial"/>
                <a:cs typeface="Arial"/>
              </a:rPr>
              <a:t>their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vehicles,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the </a:t>
            </a:r>
            <a:r>
              <a:rPr sz="2400" b="1" spc="-35" dirty="0">
                <a:latin typeface="Arial"/>
                <a:cs typeface="Arial"/>
              </a:rPr>
              <a:t>corresponding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insurance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claims.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provides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detailed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view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various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factors </a:t>
            </a:r>
            <a:r>
              <a:rPr sz="2400" b="1" spc="-180" dirty="0">
                <a:latin typeface="Arial"/>
                <a:cs typeface="Arial"/>
              </a:rPr>
              <a:t>such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as</a:t>
            </a:r>
            <a:r>
              <a:rPr sz="2400" b="1" spc="-1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age,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gender,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geographic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location,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insurance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premiums,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policy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types,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more.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thoroughly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analysing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these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variables,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our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goal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40" dirty="0">
                <a:latin typeface="Arial"/>
                <a:cs typeface="Arial"/>
              </a:rPr>
              <a:t>is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identify </a:t>
            </a:r>
            <a:r>
              <a:rPr sz="2400" b="1" spc="-25" dirty="0">
                <a:latin typeface="Arial"/>
                <a:cs typeface="Arial"/>
              </a:rPr>
              <a:t>patterns,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trends,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correlations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reveal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insights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into the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factors </a:t>
            </a:r>
            <a:r>
              <a:rPr sz="2400" b="1" spc="-40" dirty="0">
                <a:latin typeface="Arial"/>
                <a:cs typeface="Arial"/>
              </a:rPr>
              <a:t>influencing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insurance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claims.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59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58D8F-3AEA-1D2B-CE60-49DD7F8C2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0" y="558247"/>
            <a:ext cx="8572500" cy="5715000"/>
          </a:xfrm>
          <a:prstGeom prst="rect">
            <a:avLst/>
          </a:prstGeom>
        </p:spPr>
      </p:pic>
      <p:pic>
        <p:nvPicPr>
          <p:cNvPr id="2" name="object 7">
            <a:extLst>
              <a:ext uri="{FF2B5EF4-FFF2-40B4-BE49-F238E27FC236}">
                <a16:creationId xmlns:a16="http://schemas.microsoft.com/office/drawing/2014/main" id="{61D100A9-79D6-3337-74C5-5BA012E89A4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378" y="103182"/>
            <a:ext cx="2976961" cy="489966"/>
          </a:xfrm>
          <a:prstGeom prst="rect">
            <a:avLst/>
          </a:prstGeom>
        </p:spPr>
      </p:pic>
      <p:sp>
        <p:nvSpPr>
          <p:cNvPr id="4" name="object 8">
            <a:extLst>
              <a:ext uri="{FF2B5EF4-FFF2-40B4-BE49-F238E27FC236}">
                <a16:creationId xmlns:a16="http://schemas.microsoft.com/office/drawing/2014/main" id="{660D2458-3868-15B6-4590-A9C11AC7D750}"/>
              </a:ext>
            </a:extLst>
          </p:cNvPr>
          <p:cNvSpPr txBox="1"/>
          <p:nvPr/>
        </p:nvSpPr>
        <p:spPr>
          <a:xfrm>
            <a:off x="184810" y="708736"/>
            <a:ext cx="11586210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spc="-35" dirty="0">
                <a:solidFill>
                  <a:srgbClr val="536AFB"/>
                </a:solidFill>
                <a:latin typeface="Arial"/>
                <a:cs typeface="Arial"/>
              </a:rPr>
              <a:t>Positive</a:t>
            </a:r>
            <a:r>
              <a:rPr sz="2400" b="1" spc="-8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536AFB"/>
                </a:solidFill>
                <a:latin typeface="Arial"/>
                <a:cs typeface="Arial"/>
              </a:rPr>
              <a:t>Correlations</a:t>
            </a:r>
            <a:r>
              <a:rPr sz="2400" b="1" spc="-8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536AF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536AFB"/>
              </a:buClr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12700" marR="112141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Age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There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is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moderate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positive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correlation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insurance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claims. </a:t>
            </a:r>
            <a:r>
              <a:rPr sz="2400" b="1" spc="-90" dirty="0">
                <a:latin typeface="Arial"/>
                <a:cs typeface="Arial"/>
              </a:rPr>
              <a:t>Response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Shows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moderate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positive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correlation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insurance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claims. </a:t>
            </a:r>
            <a:r>
              <a:rPr sz="2400" b="1" spc="-35" dirty="0">
                <a:latin typeface="Arial"/>
                <a:cs typeface="Arial"/>
              </a:rPr>
              <a:t>Insurance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Claim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Has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strong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positive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correlation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with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response.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spc="45" dirty="0">
                <a:solidFill>
                  <a:srgbClr val="536AFB"/>
                </a:solidFill>
                <a:latin typeface="Arial"/>
                <a:cs typeface="Arial"/>
              </a:rPr>
              <a:t>Negative</a:t>
            </a:r>
            <a:r>
              <a:rPr sz="2400" b="1" spc="-35" dirty="0">
                <a:solidFill>
                  <a:srgbClr val="536AFB"/>
                </a:solidFill>
                <a:latin typeface="Arial"/>
                <a:cs typeface="Arial"/>
              </a:rPr>
              <a:t> Correlations </a:t>
            </a:r>
            <a:r>
              <a:rPr sz="2400" b="1" spc="-50" dirty="0">
                <a:solidFill>
                  <a:srgbClr val="536AF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20" dirty="0">
                <a:latin typeface="Arial"/>
                <a:cs typeface="Arial"/>
              </a:rPr>
              <a:t>Previously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Insured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Exhibits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strong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negative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correlation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insurance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claims. </a:t>
            </a:r>
            <a:r>
              <a:rPr sz="2400" b="1" spc="-55" dirty="0">
                <a:latin typeface="Arial"/>
                <a:cs typeface="Arial"/>
              </a:rPr>
              <a:t>Policy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Sales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Channel</a:t>
            </a:r>
            <a:r>
              <a:rPr sz="2400" b="1" dirty="0">
                <a:latin typeface="Arial"/>
                <a:cs typeface="Arial"/>
              </a:rPr>
              <a:t> :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Demonstrates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moderate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negative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correlation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both </a:t>
            </a:r>
            <a:r>
              <a:rPr sz="2400" b="1" spc="-55" dirty="0">
                <a:latin typeface="Arial"/>
                <a:cs typeface="Arial"/>
              </a:rPr>
              <a:t>insurance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claims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previously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insured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status.</a:t>
            </a:r>
            <a:endParaRPr sz="2400" dirty="0">
              <a:latin typeface="Arial"/>
              <a:cs typeface="Arial"/>
            </a:endParaRPr>
          </a:p>
          <a:p>
            <a:pPr marL="12700" marR="1143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Age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Displays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slight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negative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correlation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Policy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Sales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Channel. </a:t>
            </a:r>
            <a:r>
              <a:rPr sz="2400" b="1" dirty="0">
                <a:latin typeface="Arial"/>
                <a:cs typeface="Arial"/>
              </a:rPr>
              <a:t>Annual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Premium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Shows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minor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negative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correlations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both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Policy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Sales </a:t>
            </a:r>
            <a:r>
              <a:rPr sz="2400" b="1" spc="-35" dirty="0">
                <a:latin typeface="Arial"/>
                <a:cs typeface="Arial"/>
              </a:rPr>
              <a:t>Channel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55" dirty="0">
                <a:latin typeface="Arial"/>
                <a:cs typeface="Arial"/>
              </a:rPr>
              <a:t> insurance </a:t>
            </a:r>
            <a:r>
              <a:rPr sz="2400" b="1" spc="-10" dirty="0">
                <a:latin typeface="Arial"/>
                <a:cs typeface="Arial"/>
              </a:rPr>
              <a:t>claims.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5839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129F18-E3BD-2429-7EB9-3EB875476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347" y="1647825"/>
            <a:ext cx="6427305" cy="3562350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8DCA21AF-C800-3B42-2CED-28A4B32F581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015" y="103182"/>
            <a:ext cx="7481874" cy="489966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5469D6DC-7C08-B1F6-0C83-3D47C8802FE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4663" y="732340"/>
            <a:ext cx="7662672" cy="583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18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5DB71-B4A0-570D-E588-373B24C7E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319087"/>
            <a:ext cx="7048500" cy="6219825"/>
          </a:xfrm>
          <a:prstGeom prst="rect">
            <a:avLst/>
          </a:prstGeom>
        </p:spPr>
      </p:pic>
      <p:pic>
        <p:nvPicPr>
          <p:cNvPr id="4" name="object 7">
            <a:extLst>
              <a:ext uri="{FF2B5EF4-FFF2-40B4-BE49-F238E27FC236}">
                <a16:creationId xmlns:a16="http://schemas.microsoft.com/office/drawing/2014/main" id="{DFC9CA8E-FA4A-E042-394D-868478EE9E2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378" y="131318"/>
            <a:ext cx="2976961" cy="489966"/>
          </a:xfrm>
          <a:prstGeom prst="rect">
            <a:avLst/>
          </a:prstGeom>
        </p:spPr>
      </p:pic>
      <p:sp>
        <p:nvSpPr>
          <p:cNvPr id="5" name="object 8">
            <a:extLst>
              <a:ext uri="{FF2B5EF4-FFF2-40B4-BE49-F238E27FC236}">
                <a16:creationId xmlns:a16="http://schemas.microsoft.com/office/drawing/2014/main" id="{D575DF65-737D-0100-C704-7ED922B7991D}"/>
              </a:ext>
            </a:extLst>
          </p:cNvPr>
          <p:cNvSpPr txBox="1"/>
          <p:nvPr/>
        </p:nvSpPr>
        <p:spPr>
          <a:xfrm>
            <a:off x="62585" y="650494"/>
            <a:ext cx="11812270" cy="612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-25" dirty="0">
                <a:solidFill>
                  <a:srgbClr val="536AFB"/>
                </a:solidFill>
                <a:latin typeface="Arial"/>
                <a:cs typeface="Arial"/>
              </a:rPr>
              <a:t>Strong</a:t>
            </a:r>
            <a:r>
              <a:rPr sz="2000" b="1" spc="-8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536AFB"/>
                </a:solidFill>
                <a:latin typeface="Arial"/>
                <a:cs typeface="Arial"/>
              </a:rPr>
              <a:t>Positive</a:t>
            </a:r>
            <a:r>
              <a:rPr sz="2000" b="1" spc="-9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36AFB"/>
                </a:solidFill>
                <a:latin typeface="Arial"/>
                <a:cs typeface="Arial"/>
              </a:rPr>
              <a:t>Correlation:</a:t>
            </a:r>
            <a:endParaRPr sz="2000" dirty="0">
              <a:latin typeface="Arial"/>
              <a:cs typeface="Arial"/>
            </a:endParaRPr>
          </a:p>
          <a:p>
            <a:pPr marL="12700" marR="462915">
              <a:lnSpc>
                <a:spcPct val="100000"/>
              </a:lnSpc>
            </a:pPr>
            <a:r>
              <a:rPr sz="2000" b="1" spc="-105" dirty="0">
                <a:latin typeface="Arial"/>
                <a:cs typeface="Arial"/>
              </a:rPr>
              <a:t>The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"Response"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variable</a:t>
            </a:r>
            <a:r>
              <a:rPr sz="2000" b="1" spc="-20" dirty="0">
                <a:latin typeface="Arial"/>
                <a:cs typeface="Arial"/>
              </a:rPr>
              <a:t> has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120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strong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positive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correlation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with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"Response"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feature,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which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is </a:t>
            </a:r>
            <a:r>
              <a:rPr sz="2000" b="1" dirty="0">
                <a:latin typeface="Arial"/>
                <a:cs typeface="Arial"/>
              </a:rPr>
              <a:t>expected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60" dirty="0">
                <a:latin typeface="Arial"/>
                <a:cs typeface="Arial"/>
              </a:rPr>
              <a:t>it's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likely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same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variable.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45" dirty="0">
                <a:solidFill>
                  <a:srgbClr val="536AFB"/>
                </a:solidFill>
                <a:latin typeface="Arial"/>
                <a:cs typeface="Arial"/>
              </a:rPr>
              <a:t>Moderate</a:t>
            </a:r>
            <a:r>
              <a:rPr sz="2000" b="1" spc="-5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536AFB"/>
                </a:solidFill>
                <a:latin typeface="Arial"/>
                <a:cs typeface="Arial"/>
              </a:rPr>
              <a:t>Positive</a:t>
            </a:r>
            <a:r>
              <a:rPr sz="2000" b="1" spc="-2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36AFB"/>
                </a:solidFill>
                <a:latin typeface="Arial"/>
                <a:cs typeface="Arial"/>
              </a:rPr>
              <a:t>Correlation:</a:t>
            </a:r>
            <a:endParaRPr sz="2000" dirty="0">
              <a:latin typeface="Arial"/>
              <a:cs typeface="Arial"/>
            </a:endParaRPr>
          </a:p>
          <a:p>
            <a:pPr marL="12700" marR="116839">
              <a:lnSpc>
                <a:spcPct val="100000"/>
              </a:lnSpc>
            </a:pPr>
            <a:r>
              <a:rPr sz="2000" b="1" spc="-105" dirty="0">
                <a:latin typeface="Arial"/>
                <a:cs typeface="Arial"/>
              </a:rPr>
              <a:t>The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"Age"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feature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has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b="1" spc="120" dirty="0">
                <a:latin typeface="Arial"/>
                <a:cs typeface="Arial"/>
              </a:rPr>
              <a:t>a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moderate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positive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correlation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with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"Response"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variable.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This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suggests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age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increases,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response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variable</a:t>
            </a:r>
            <a:r>
              <a:rPr sz="2000" b="1" spc="-30" dirty="0">
                <a:latin typeface="Arial"/>
                <a:cs typeface="Arial"/>
              </a:rPr>
              <a:t> tends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increase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10" dirty="0">
                <a:latin typeface="Arial"/>
                <a:cs typeface="Arial"/>
              </a:rPr>
              <a:t> well.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000" b="1" spc="100" dirty="0">
                <a:solidFill>
                  <a:srgbClr val="536AFB"/>
                </a:solidFill>
                <a:latin typeface="Arial"/>
                <a:cs typeface="Arial"/>
              </a:rPr>
              <a:t>Weak</a:t>
            </a:r>
            <a:r>
              <a:rPr sz="2000" b="1" spc="-4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536AFB"/>
                </a:solidFill>
                <a:latin typeface="Arial"/>
                <a:cs typeface="Arial"/>
              </a:rPr>
              <a:t>Positive </a:t>
            </a:r>
            <a:r>
              <a:rPr sz="2000" b="1" spc="-10" dirty="0">
                <a:solidFill>
                  <a:srgbClr val="536AFB"/>
                </a:solidFill>
                <a:latin typeface="Arial"/>
                <a:cs typeface="Arial"/>
              </a:rPr>
              <a:t>Correlation: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5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"Annual_Premium"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feature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shows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120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130" dirty="0">
                <a:latin typeface="Arial"/>
                <a:cs typeface="Arial"/>
              </a:rPr>
              <a:t>weak</a:t>
            </a:r>
            <a:r>
              <a:rPr sz="2000" b="1" spc="-10" dirty="0">
                <a:latin typeface="Arial"/>
                <a:cs typeface="Arial"/>
              </a:rPr>
              <a:t> positive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correlation.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60" dirty="0">
                <a:solidFill>
                  <a:srgbClr val="536AFB"/>
                </a:solidFill>
                <a:latin typeface="Arial"/>
                <a:cs typeface="Arial"/>
              </a:rPr>
              <a:t>Very</a:t>
            </a:r>
            <a:r>
              <a:rPr sz="2000" b="1" spc="-1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000" b="1" spc="100" dirty="0">
                <a:solidFill>
                  <a:srgbClr val="536AFB"/>
                </a:solidFill>
                <a:latin typeface="Arial"/>
                <a:cs typeface="Arial"/>
              </a:rPr>
              <a:t>Weak</a:t>
            </a:r>
            <a:r>
              <a:rPr sz="2000" b="1" spc="-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36AFB"/>
                </a:solidFill>
                <a:latin typeface="Arial"/>
                <a:cs typeface="Arial"/>
              </a:rPr>
              <a:t>or</a:t>
            </a:r>
            <a:r>
              <a:rPr sz="2000" b="1" spc="1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536AFB"/>
                </a:solidFill>
                <a:latin typeface="Arial"/>
                <a:cs typeface="Arial"/>
              </a:rPr>
              <a:t>No</a:t>
            </a:r>
            <a:r>
              <a:rPr sz="2000" b="1" spc="1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36AFB"/>
                </a:solidFill>
                <a:latin typeface="Arial"/>
                <a:cs typeface="Arial"/>
              </a:rPr>
              <a:t>Correlation: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110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features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"Driving_License,"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75" dirty="0">
                <a:latin typeface="Arial"/>
                <a:cs typeface="Arial"/>
              </a:rPr>
              <a:t>"Region_Code,"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"Vintage,"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"id"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show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very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130" dirty="0">
                <a:latin typeface="Arial"/>
                <a:cs typeface="Arial"/>
              </a:rPr>
              <a:t>weak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almost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no </a:t>
            </a:r>
            <a:r>
              <a:rPr sz="2000" b="1" dirty="0">
                <a:latin typeface="Arial"/>
                <a:cs typeface="Arial"/>
              </a:rPr>
              <a:t>correlation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with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"Response"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variable.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This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suggests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these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features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not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significantly </a:t>
            </a:r>
            <a:r>
              <a:rPr sz="2000" b="1" spc="-10" dirty="0">
                <a:latin typeface="Arial"/>
                <a:cs typeface="Arial"/>
              </a:rPr>
              <a:t>influence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target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variable.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000" b="1" spc="45" dirty="0">
                <a:solidFill>
                  <a:srgbClr val="536AFB"/>
                </a:solidFill>
                <a:latin typeface="Arial"/>
                <a:cs typeface="Arial"/>
              </a:rPr>
              <a:t>Moderate</a:t>
            </a:r>
            <a:r>
              <a:rPr sz="2000" b="1" spc="15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36AFB"/>
                </a:solidFill>
                <a:latin typeface="Arial"/>
                <a:cs typeface="Arial"/>
              </a:rPr>
              <a:t>Negative</a:t>
            </a:r>
            <a:r>
              <a:rPr sz="2000" b="1" spc="18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36AFB"/>
                </a:solidFill>
                <a:latin typeface="Arial"/>
                <a:cs typeface="Arial"/>
              </a:rPr>
              <a:t>Correlation:</a:t>
            </a:r>
            <a:endParaRPr sz="2000" dirty="0">
              <a:latin typeface="Arial"/>
              <a:cs typeface="Arial"/>
            </a:endParaRPr>
          </a:p>
          <a:p>
            <a:pPr marL="12700" marR="678180">
              <a:lnSpc>
                <a:spcPct val="100000"/>
              </a:lnSpc>
              <a:spcBef>
                <a:spcPts val="5"/>
              </a:spcBef>
            </a:pPr>
            <a:r>
              <a:rPr sz="2000" b="1" spc="-105" dirty="0">
                <a:latin typeface="Arial"/>
                <a:cs typeface="Arial"/>
              </a:rPr>
              <a:t>The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"Policy_Sales_Channel"</a:t>
            </a:r>
            <a:r>
              <a:rPr sz="2000" b="1" dirty="0">
                <a:latin typeface="Arial"/>
                <a:cs typeface="Arial"/>
              </a:rPr>
              <a:t> and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"Previously_Insured"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features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have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120" dirty="0">
                <a:latin typeface="Arial"/>
                <a:cs typeface="Arial"/>
              </a:rPr>
              <a:t>a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moderate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negative </a:t>
            </a:r>
            <a:r>
              <a:rPr sz="2000" b="1" dirty="0">
                <a:latin typeface="Arial"/>
                <a:cs typeface="Arial"/>
              </a:rPr>
              <a:t>correlation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with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"Response"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variable.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This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means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these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features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increase,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response </a:t>
            </a:r>
            <a:r>
              <a:rPr sz="2000" b="1" dirty="0">
                <a:latin typeface="Arial"/>
                <a:cs typeface="Arial"/>
              </a:rPr>
              <a:t>variable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tends</a:t>
            </a:r>
            <a:r>
              <a:rPr sz="2000" b="1" spc="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7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decrease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1285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5DB71-B4A0-570D-E588-373B24C7E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319087"/>
            <a:ext cx="7048500" cy="6219825"/>
          </a:xfrm>
          <a:prstGeom prst="rect">
            <a:avLst/>
          </a:prstGeom>
        </p:spPr>
      </p:pic>
      <p:pic>
        <p:nvPicPr>
          <p:cNvPr id="2" name="object 5">
            <a:extLst>
              <a:ext uri="{FF2B5EF4-FFF2-40B4-BE49-F238E27FC236}">
                <a16:creationId xmlns:a16="http://schemas.microsoft.com/office/drawing/2014/main" id="{9D965178-410A-2B91-4DD6-A4DF506AEF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015" y="131318"/>
            <a:ext cx="7481874" cy="489966"/>
          </a:xfrm>
          <a:prstGeom prst="rect">
            <a:avLst/>
          </a:prstGeom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D017C96B-E504-96C4-23B8-24D18C1FA28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3119" y="801623"/>
            <a:ext cx="7985759" cy="57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8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5DB71-B4A0-570D-E588-373B24C7E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319087"/>
            <a:ext cx="7048500" cy="6219825"/>
          </a:xfrm>
          <a:prstGeom prst="rect">
            <a:avLst/>
          </a:prstGeom>
        </p:spPr>
      </p:pic>
      <p:pic>
        <p:nvPicPr>
          <p:cNvPr id="2" name="object 4">
            <a:extLst>
              <a:ext uri="{FF2B5EF4-FFF2-40B4-BE49-F238E27FC236}">
                <a16:creationId xmlns:a16="http://schemas.microsoft.com/office/drawing/2014/main" id="{6CC503E5-8986-7692-DD6B-2815525AD46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378" y="131318"/>
            <a:ext cx="2976961" cy="489966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800327DC-2E09-DA5A-B39C-F3745981C612}"/>
              </a:ext>
            </a:extLst>
          </p:cNvPr>
          <p:cNvSpPr txBox="1"/>
          <p:nvPr/>
        </p:nvSpPr>
        <p:spPr>
          <a:xfrm>
            <a:off x="72339" y="966596"/>
            <a:ext cx="1171638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89405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spc="-180" dirty="0">
                <a:latin typeface="Arial"/>
                <a:cs typeface="Arial"/>
              </a:rPr>
              <a:t>This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correlation</a:t>
            </a:r>
            <a:r>
              <a:rPr sz="2400" b="1" spc="-140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matrix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provides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quick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visual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representation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the </a:t>
            </a:r>
            <a:r>
              <a:rPr sz="2400" b="1" spc="-35" dirty="0">
                <a:latin typeface="Arial"/>
                <a:cs typeface="Arial"/>
              </a:rPr>
              <a:t>relationships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between</a:t>
            </a:r>
            <a:r>
              <a:rPr sz="2400" b="1" spc="10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variables.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spc="-120" dirty="0">
                <a:latin typeface="Arial"/>
                <a:cs typeface="Arial"/>
              </a:rPr>
              <a:t>The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strongest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positive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correlation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observed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is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between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Previously_Insured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and </a:t>
            </a:r>
            <a:r>
              <a:rPr sz="2400" b="1" spc="-105" dirty="0">
                <a:latin typeface="Arial"/>
                <a:cs typeface="Arial"/>
              </a:rPr>
              <a:t>Response,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which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could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valuable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insight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marketing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strategies.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5600" marR="104394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spc="-120" dirty="0">
                <a:latin typeface="Arial"/>
                <a:cs typeface="Arial"/>
              </a:rPr>
              <a:t>The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lack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strong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correlations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5" dirty="0">
                <a:latin typeface="Arial"/>
                <a:cs typeface="Arial"/>
              </a:rPr>
              <a:t>suggests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variables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are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relatively </a:t>
            </a:r>
            <a:r>
              <a:rPr sz="2400" b="1" dirty="0">
                <a:latin typeface="Arial"/>
                <a:cs typeface="Arial"/>
              </a:rPr>
              <a:t>independent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each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other.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5600" marR="1076325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spc="-45" dirty="0">
                <a:latin typeface="Arial"/>
                <a:cs typeface="Arial"/>
              </a:rPr>
              <a:t>For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further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analysis,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50" dirty="0">
                <a:latin typeface="Arial"/>
                <a:cs typeface="Arial"/>
              </a:rPr>
              <a:t>is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recommended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delve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individual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variable </a:t>
            </a:r>
            <a:r>
              <a:rPr sz="2400" b="1" spc="-35" dirty="0">
                <a:latin typeface="Arial"/>
                <a:cs typeface="Arial"/>
              </a:rPr>
              <a:t>relationships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using </a:t>
            </a:r>
            <a:r>
              <a:rPr sz="2400" b="1" spc="-50" dirty="0">
                <a:latin typeface="Arial"/>
                <a:cs typeface="Arial"/>
              </a:rPr>
              <a:t>scatter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plots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other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visualization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techniques.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023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5DB71-B4A0-570D-E588-373B24C7E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319087"/>
            <a:ext cx="7048500" cy="6219825"/>
          </a:xfrm>
          <a:prstGeom prst="rect">
            <a:avLst/>
          </a:prstGeom>
        </p:spPr>
      </p:pic>
      <p:pic>
        <p:nvPicPr>
          <p:cNvPr id="2" name="object 4">
            <a:extLst>
              <a:ext uri="{FF2B5EF4-FFF2-40B4-BE49-F238E27FC236}">
                <a16:creationId xmlns:a16="http://schemas.microsoft.com/office/drawing/2014/main" id="{822883C2-0D19-7A38-F3F8-9874747083C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935" y="103183"/>
            <a:ext cx="2850184" cy="488950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D6F37876-5F83-6AA7-7724-0F5022369493}"/>
              </a:ext>
            </a:extLst>
          </p:cNvPr>
          <p:cNvSpPr txBox="1"/>
          <p:nvPr/>
        </p:nvSpPr>
        <p:spPr>
          <a:xfrm>
            <a:off x="131775" y="834897"/>
            <a:ext cx="1189291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9535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spc="-190" dirty="0">
                <a:latin typeface="Arial"/>
                <a:cs typeface="Arial"/>
              </a:rPr>
              <a:t>EDA</a:t>
            </a:r>
            <a:r>
              <a:rPr sz="2400" b="1" spc="-20" dirty="0">
                <a:latin typeface="Arial"/>
                <a:cs typeface="Arial"/>
              </a:rPr>
              <a:t> project</a:t>
            </a:r>
            <a:r>
              <a:rPr sz="2400" b="1" dirty="0">
                <a:latin typeface="Arial"/>
                <a:cs typeface="Arial"/>
              </a:rPr>
              <a:t> provided valuable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insights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into the </a:t>
            </a:r>
            <a:r>
              <a:rPr sz="2400" b="1" spc="-45" dirty="0">
                <a:latin typeface="Arial"/>
                <a:cs typeface="Arial"/>
              </a:rPr>
              <a:t>dynamics</a:t>
            </a:r>
            <a:r>
              <a:rPr sz="2400" b="1" dirty="0">
                <a:latin typeface="Arial"/>
                <a:cs typeface="Arial"/>
              </a:rPr>
              <a:t> of </a:t>
            </a:r>
            <a:r>
              <a:rPr sz="2400" b="1" spc="-35" dirty="0">
                <a:latin typeface="Arial"/>
                <a:cs typeface="Arial"/>
              </a:rPr>
              <a:t>vehicle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insurance, </a:t>
            </a:r>
            <a:r>
              <a:rPr sz="2400" b="1" spc="-20" dirty="0">
                <a:latin typeface="Arial"/>
                <a:cs typeface="Arial"/>
              </a:rPr>
              <a:t>highlighting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factors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influence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insurance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claims,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premiums,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customer </a:t>
            </a:r>
            <a:r>
              <a:rPr sz="2400" b="1" dirty="0">
                <a:latin typeface="Arial"/>
                <a:cs typeface="Arial"/>
              </a:rPr>
              <a:t>behavior.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Key </a:t>
            </a:r>
            <a:r>
              <a:rPr sz="2400" b="1" spc="-35" dirty="0">
                <a:latin typeface="Arial"/>
                <a:cs typeface="Arial"/>
              </a:rPr>
              <a:t>findings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include.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Age,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vehicle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age,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region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are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significant </a:t>
            </a:r>
            <a:r>
              <a:rPr sz="2400" b="1" spc="-40" dirty="0">
                <a:latin typeface="Arial"/>
                <a:cs typeface="Arial"/>
              </a:rPr>
              <a:t>predictors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insurance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claims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and </a:t>
            </a:r>
            <a:r>
              <a:rPr sz="2400" b="1" spc="-50" dirty="0">
                <a:latin typeface="Arial"/>
                <a:cs typeface="Arial"/>
              </a:rPr>
              <a:t>premiums.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Gender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does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not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60" dirty="0">
                <a:latin typeface="Arial"/>
                <a:cs typeface="Arial"/>
              </a:rPr>
              <a:t>appear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significant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factor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insurance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claims.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5600" marR="233679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spc="-40" dirty="0">
                <a:latin typeface="Arial"/>
                <a:cs typeface="Arial"/>
              </a:rPr>
              <a:t>Comprehensive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policies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are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0" dirty="0">
                <a:latin typeface="Arial"/>
                <a:cs typeface="Arial"/>
              </a:rPr>
              <a:t> most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common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type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insurance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coverage </a:t>
            </a:r>
            <a:r>
              <a:rPr sz="2400" b="1" dirty="0">
                <a:latin typeface="Arial"/>
                <a:cs typeface="Arial"/>
              </a:rPr>
              <a:t>among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insured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individuals.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Customer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loyalty</a:t>
            </a:r>
            <a:r>
              <a:rPr sz="2400" b="1" dirty="0">
                <a:latin typeface="Arial"/>
                <a:cs typeface="Arial"/>
              </a:rPr>
              <a:t> and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tenure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 the </a:t>
            </a:r>
            <a:r>
              <a:rPr sz="2400" b="1" spc="-10" dirty="0">
                <a:latin typeface="Arial"/>
                <a:cs typeface="Arial"/>
              </a:rPr>
              <a:t>insurance </a:t>
            </a:r>
            <a:r>
              <a:rPr sz="2400" b="1" dirty="0">
                <a:latin typeface="Arial"/>
                <a:cs typeface="Arial"/>
              </a:rPr>
              <a:t>company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are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associated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70" dirty="0">
                <a:latin typeface="Arial"/>
                <a:cs typeface="Arial"/>
              </a:rPr>
              <a:t>lower</a:t>
            </a:r>
            <a:r>
              <a:rPr sz="2400" b="1" spc="-30" dirty="0">
                <a:latin typeface="Arial"/>
                <a:cs typeface="Arial"/>
              </a:rPr>
              <a:t> claim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frequencies.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Based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on</a:t>
            </a:r>
            <a:r>
              <a:rPr sz="2400" b="1" spc="-45" dirty="0">
                <a:latin typeface="Arial"/>
                <a:cs typeface="Arial"/>
              </a:rPr>
              <a:t> these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insights,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following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recommendations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are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proposed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insurance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companies.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5600" marR="80772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Develop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personalized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insurance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products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pricing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strategies </a:t>
            </a:r>
            <a:r>
              <a:rPr sz="2400" b="1" dirty="0">
                <a:latin typeface="Arial"/>
                <a:cs typeface="Arial"/>
              </a:rPr>
              <a:t>tailored</a:t>
            </a:r>
            <a:r>
              <a:rPr sz="2400" b="1" spc="-25" dirty="0">
                <a:latin typeface="Arial"/>
                <a:cs typeface="Arial"/>
              </a:rPr>
              <a:t> to </a:t>
            </a:r>
            <a:r>
              <a:rPr sz="2400" b="1" dirty="0">
                <a:latin typeface="Arial"/>
                <a:cs typeface="Arial"/>
              </a:rPr>
              <a:t>different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age</a:t>
            </a:r>
            <a:r>
              <a:rPr sz="2400" b="1" spc="-40" dirty="0">
                <a:latin typeface="Arial"/>
                <a:cs typeface="Arial"/>
              </a:rPr>
              <a:t> groups, </a:t>
            </a:r>
            <a:r>
              <a:rPr sz="2400" b="1" spc="-35" dirty="0">
                <a:latin typeface="Arial"/>
                <a:cs typeface="Arial"/>
              </a:rPr>
              <a:t>vehicle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types,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regional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risk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factors.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3342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5DB71-B4A0-570D-E588-373B24C7E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6087" y="305834"/>
            <a:ext cx="6219825" cy="6219825"/>
          </a:xfrm>
          <a:prstGeom prst="rect">
            <a:avLst/>
          </a:prstGeom>
        </p:spPr>
      </p:pic>
      <p:grpSp>
        <p:nvGrpSpPr>
          <p:cNvPr id="2" name="object 7">
            <a:extLst>
              <a:ext uri="{FF2B5EF4-FFF2-40B4-BE49-F238E27FC236}">
                <a16:creationId xmlns:a16="http://schemas.microsoft.com/office/drawing/2014/main" id="{0636FB3D-B1AF-7F89-B652-BEE3BDEEAC6D}"/>
              </a:ext>
            </a:extLst>
          </p:cNvPr>
          <p:cNvGrpSpPr/>
          <p:nvPr/>
        </p:nvGrpSpPr>
        <p:grpSpPr>
          <a:xfrm>
            <a:off x="124968" y="86164"/>
            <a:ext cx="2899410" cy="537210"/>
            <a:chOff x="124968" y="114300"/>
            <a:chExt cx="2899410" cy="537210"/>
          </a:xfrm>
        </p:grpSpPr>
        <p:pic>
          <p:nvPicPr>
            <p:cNvPr id="4" name="object 8">
              <a:extLst>
                <a:ext uri="{FF2B5EF4-FFF2-40B4-BE49-F238E27FC236}">
                  <a16:creationId xmlns:a16="http://schemas.microsoft.com/office/drawing/2014/main" id="{76B9E7B9-3AB2-9D6C-F2E9-B2D85B376AF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8" y="114300"/>
              <a:ext cx="2899410" cy="537210"/>
            </a:xfrm>
            <a:prstGeom prst="rect">
              <a:avLst/>
            </a:prstGeom>
          </p:spPr>
        </p:pic>
        <p:pic>
          <p:nvPicPr>
            <p:cNvPr id="5" name="object 9">
              <a:extLst>
                <a:ext uri="{FF2B5EF4-FFF2-40B4-BE49-F238E27FC236}">
                  <a16:creationId xmlns:a16="http://schemas.microsoft.com/office/drawing/2014/main" id="{9C0E22FD-3AFA-3B7E-4F9A-B42E9BB5BAA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935" y="131318"/>
              <a:ext cx="2850184" cy="488950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22819348-855A-A764-C0B7-DC298170A8C0}"/>
              </a:ext>
            </a:extLst>
          </p:cNvPr>
          <p:cNvSpPr txBox="1"/>
          <p:nvPr/>
        </p:nvSpPr>
        <p:spPr>
          <a:xfrm>
            <a:off x="118495" y="920774"/>
            <a:ext cx="1136396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spc="-105" dirty="0">
                <a:latin typeface="Arial"/>
                <a:cs typeface="Arial"/>
              </a:rPr>
              <a:t>Enhance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customer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loyalty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programs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retention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strategies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incentivize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1" spc="-35" dirty="0">
                <a:latin typeface="Arial"/>
                <a:cs typeface="Arial"/>
              </a:rPr>
              <a:t>long-</a:t>
            </a:r>
            <a:r>
              <a:rPr sz="2400" b="1" dirty="0">
                <a:latin typeface="Arial"/>
                <a:cs typeface="Arial"/>
              </a:rPr>
              <a:t>term</a:t>
            </a:r>
            <a:r>
              <a:rPr sz="2400" b="1" spc="-35" dirty="0">
                <a:latin typeface="Arial"/>
                <a:cs typeface="Arial"/>
              </a:rPr>
              <a:t> relationships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reduce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claim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frequencies.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Monitor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55" dirty="0">
                <a:latin typeface="Arial"/>
                <a:cs typeface="Arial"/>
              </a:rPr>
              <a:t> analyze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claim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70" dirty="0">
                <a:latin typeface="Arial"/>
                <a:cs typeface="Arial"/>
              </a:rPr>
              <a:t>data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regularly</a:t>
            </a:r>
            <a:r>
              <a:rPr sz="2400" b="1" spc="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identify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emerging</a:t>
            </a:r>
            <a:r>
              <a:rPr sz="2400" b="1" spc="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trends, </a:t>
            </a:r>
            <a:r>
              <a:rPr sz="2400" b="1" spc="-25" dirty="0">
                <a:latin typeface="Arial"/>
                <a:cs typeface="Arial"/>
              </a:rPr>
              <a:t>patterns,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risk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factors,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enabling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proactive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risk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management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strategic </a:t>
            </a:r>
            <a:r>
              <a:rPr sz="2400" b="1" spc="-65" dirty="0">
                <a:latin typeface="Arial"/>
                <a:cs typeface="Arial"/>
              </a:rPr>
              <a:t>decision-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making.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DE87423-680A-9031-C2AE-98C529AE0C12}"/>
              </a:ext>
            </a:extLst>
          </p:cNvPr>
          <p:cNvSpPr txBox="1"/>
          <p:nvPr/>
        </p:nvSpPr>
        <p:spPr>
          <a:xfrm>
            <a:off x="78739" y="3345912"/>
            <a:ext cx="1176083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spc="-180" dirty="0">
                <a:latin typeface="Arial"/>
                <a:cs typeface="Arial"/>
              </a:rPr>
              <a:t>This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dataset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offers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rich</a:t>
            </a:r>
            <a:r>
              <a:rPr sz="2400" b="1" dirty="0">
                <a:latin typeface="Arial"/>
                <a:cs typeface="Arial"/>
              </a:rPr>
              <a:t> and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diverse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set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variables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provide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valuable </a:t>
            </a:r>
            <a:r>
              <a:rPr sz="2400" b="1" spc="-80" dirty="0">
                <a:latin typeface="Arial"/>
                <a:cs typeface="Arial"/>
              </a:rPr>
              <a:t>insights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into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5" dirty="0">
                <a:latin typeface="Arial"/>
                <a:cs typeface="Arial"/>
              </a:rPr>
              <a:t> dynamics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vehicle </a:t>
            </a:r>
            <a:r>
              <a:rPr sz="2400" b="1" spc="-70" dirty="0">
                <a:latin typeface="Arial"/>
                <a:cs typeface="Arial"/>
              </a:rPr>
              <a:t>insurance.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Through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meticulous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70" dirty="0">
                <a:latin typeface="Arial"/>
                <a:cs typeface="Arial"/>
              </a:rPr>
              <a:t>data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pre </a:t>
            </a:r>
            <a:r>
              <a:rPr sz="2400" b="1" spc="-85" dirty="0">
                <a:latin typeface="Arial"/>
                <a:cs typeface="Arial"/>
              </a:rPr>
              <a:t>processing,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visualization,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statistical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analysis,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project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successfully </a:t>
            </a:r>
            <a:r>
              <a:rPr sz="2400" b="1" dirty="0">
                <a:latin typeface="Arial"/>
                <a:cs typeface="Arial"/>
              </a:rPr>
              <a:t>identified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85" dirty="0">
                <a:latin typeface="Arial"/>
                <a:cs typeface="Arial"/>
              </a:rPr>
              <a:t>key</a:t>
            </a:r>
            <a:r>
              <a:rPr sz="2400" b="1" spc="-40" dirty="0">
                <a:latin typeface="Arial"/>
                <a:cs typeface="Arial"/>
              </a:rPr>
              <a:t> factors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influencing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insurance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claims,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premiums,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customer </a:t>
            </a:r>
            <a:r>
              <a:rPr sz="2400" b="1" dirty="0">
                <a:latin typeface="Arial"/>
                <a:cs typeface="Arial"/>
              </a:rPr>
              <a:t>behaviour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.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The</a:t>
            </a:r>
            <a:r>
              <a:rPr sz="2400" b="1" spc="-40" dirty="0">
                <a:latin typeface="Arial"/>
                <a:cs typeface="Arial"/>
              </a:rPr>
              <a:t> findings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this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85" dirty="0">
                <a:latin typeface="Arial"/>
                <a:cs typeface="Arial"/>
              </a:rPr>
              <a:t>EDA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project</a:t>
            </a:r>
            <a:r>
              <a:rPr sz="2400" b="1" spc="-40" dirty="0">
                <a:latin typeface="Arial"/>
                <a:cs typeface="Arial"/>
              </a:rPr>
              <a:t> can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inform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strategic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decision- </a:t>
            </a:r>
            <a:r>
              <a:rPr sz="2400" b="1" dirty="0">
                <a:latin typeface="Arial"/>
                <a:cs typeface="Arial"/>
              </a:rPr>
              <a:t>making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10" dirty="0">
                <a:latin typeface="Arial"/>
                <a:cs typeface="Arial"/>
              </a:rPr>
              <a:t>processes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within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insurance</a:t>
            </a:r>
            <a:r>
              <a:rPr sz="2400" b="1" dirty="0">
                <a:latin typeface="Arial"/>
                <a:cs typeface="Arial"/>
              </a:rPr>
              <a:t> domain,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aiding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development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of </a:t>
            </a:r>
            <a:r>
              <a:rPr sz="2400" b="1" dirty="0">
                <a:latin typeface="Arial"/>
                <a:cs typeface="Arial"/>
              </a:rPr>
              <a:t>personalized</a:t>
            </a:r>
            <a:r>
              <a:rPr sz="2400" b="1" spc="-50" dirty="0">
                <a:latin typeface="Arial"/>
                <a:cs typeface="Arial"/>
              </a:rPr>
              <a:t> insurance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products,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pricing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strategies,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customer </a:t>
            </a:r>
            <a:r>
              <a:rPr sz="2400" b="1" spc="-10" dirty="0">
                <a:latin typeface="Arial"/>
                <a:cs typeface="Arial"/>
              </a:rPr>
              <a:t>retention initiatives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tailored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different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demographic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groups, </a:t>
            </a:r>
            <a:r>
              <a:rPr sz="2400" b="1" spc="-30" dirty="0">
                <a:latin typeface="Arial"/>
                <a:cs typeface="Arial"/>
              </a:rPr>
              <a:t>vehicle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types,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regional </a:t>
            </a:r>
            <a:r>
              <a:rPr sz="2400" b="1" dirty="0">
                <a:latin typeface="Arial"/>
                <a:cs typeface="Arial"/>
              </a:rPr>
              <a:t>risk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factors.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774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1C0517-636A-5CC9-DA13-D7CFB1022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4239" y="1647825"/>
            <a:ext cx="5343525" cy="3562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1881FC-4BEC-019D-A6E5-2624AF4AE834}"/>
              </a:ext>
            </a:extLst>
          </p:cNvPr>
          <p:cNvSpPr txBox="1"/>
          <p:nvPr/>
        </p:nvSpPr>
        <p:spPr>
          <a:xfrm>
            <a:off x="1272209" y="1285461"/>
            <a:ext cx="7209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 FOR READING 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94318-CED3-09EC-3B50-C2092B0B2719}"/>
              </a:ext>
            </a:extLst>
          </p:cNvPr>
          <p:cNvSpPr txBox="1"/>
          <p:nvPr/>
        </p:nvSpPr>
        <p:spPr>
          <a:xfrm>
            <a:off x="463826" y="4929809"/>
            <a:ext cx="2960413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CODING PART :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1950FA-634B-3E7A-B948-67330F57BB67}"/>
              </a:ext>
            </a:extLst>
          </p:cNvPr>
          <p:cNvSpPr txBox="1"/>
          <p:nvPr/>
        </p:nvSpPr>
        <p:spPr>
          <a:xfrm>
            <a:off x="2941982" y="4958384"/>
            <a:ext cx="720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hlinkClick r:id="rId3"/>
              </a:rPr>
              <a:t>https://github.com/ParasChauhan777/Vehicle-Insurance-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9794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150A93-F354-166E-0D69-D658F4773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96" y="1397112"/>
            <a:ext cx="7010607" cy="4063776"/>
          </a:xfrm>
          <a:prstGeom prst="rect">
            <a:avLst/>
          </a:prstGeom>
        </p:spPr>
      </p:pic>
      <p:pic>
        <p:nvPicPr>
          <p:cNvPr id="2" name="object 9">
            <a:extLst>
              <a:ext uri="{FF2B5EF4-FFF2-40B4-BE49-F238E27FC236}">
                <a16:creationId xmlns:a16="http://schemas.microsoft.com/office/drawing/2014/main" id="{995DD095-9239-979D-4CB5-376429EDF1F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442" y="226187"/>
            <a:ext cx="3129775" cy="369697"/>
          </a:xfrm>
          <a:prstGeom prst="rect">
            <a:avLst/>
          </a:prstGeom>
        </p:spPr>
      </p:pic>
      <p:sp>
        <p:nvSpPr>
          <p:cNvPr id="4" name="object 13">
            <a:extLst>
              <a:ext uri="{FF2B5EF4-FFF2-40B4-BE49-F238E27FC236}">
                <a16:creationId xmlns:a16="http://schemas.microsoft.com/office/drawing/2014/main" id="{9908AB54-3DED-C0BB-A22B-7E87297F5433}"/>
              </a:ext>
            </a:extLst>
          </p:cNvPr>
          <p:cNvSpPr txBox="1"/>
          <p:nvPr/>
        </p:nvSpPr>
        <p:spPr>
          <a:xfrm>
            <a:off x="94894" y="867917"/>
            <a:ext cx="1155509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spc="8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 have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conducted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my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120" dirty="0">
                <a:latin typeface="Arial"/>
                <a:cs typeface="Arial"/>
              </a:rPr>
              <a:t>work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using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Google </a:t>
            </a:r>
            <a:r>
              <a:rPr sz="2400" b="1" spc="-20" dirty="0">
                <a:solidFill>
                  <a:srgbClr val="536AFB"/>
                </a:solidFill>
                <a:latin typeface="Arial"/>
                <a:cs typeface="Arial"/>
              </a:rPr>
              <a:t>Colab</a:t>
            </a:r>
            <a:r>
              <a:rPr sz="2400" b="1" spc="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36AFB"/>
                </a:solidFill>
                <a:latin typeface="Arial"/>
                <a:cs typeface="Arial"/>
              </a:rPr>
              <a:t>Notebook</a:t>
            </a:r>
            <a:r>
              <a:rPr sz="2400" b="1" spc="-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b="1" spc="-120" dirty="0">
                <a:latin typeface="Arial"/>
                <a:cs typeface="Arial"/>
              </a:rPr>
              <a:t>The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dataset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has</a:t>
            </a:r>
            <a:r>
              <a:rPr sz="2400" b="1" dirty="0">
                <a:latin typeface="Arial"/>
                <a:cs typeface="Arial"/>
              </a:rPr>
              <a:t> been imported from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Google</a:t>
            </a:r>
            <a:r>
              <a:rPr sz="2400" b="1" spc="-1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36AFB"/>
                </a:solidFill>
                <a:latin typeface="Arial"/>
                <a:cs typeface="Arial"/>
              </a:rPr>
              <a:t>Drive.</a:t>
            </a:r>
            <a:endParaRPr sz="2400" dirty="0">
              <a:latin typeface="Arial"/>
              <a:cs typeface="Arial"/>
            </a:endParaRPr>
          </a:p>
          <a:p>
            <a:pPr marL="438784" indent="-426084">
              <a:lnSpc>
                <a:spcPct val="100000"/>
              </a:lnSpc>
              <a:buFont typeface="Wingdings"/>
              <a:buChar char=""/>
              <a:tabLst>
                <a:tab pos="438784" algn="l"/>
              </a:tabLst>
            </a:pPr>
            <a:r>
              <a:rPr sz="2400" b="1" spc="-165" dirty="0">
                <a:latin typeface="Arial"/>
                <a:cs typeface="Arial"/>
              </a:rPr>
              <a:t>As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170" dirty="0">
                <a:latin typeface="Arial"/>
                <a:cs typeface="Arial"/>
              </a:rPr>
              <a:t>we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begin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our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Exploratory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Analysis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150" dirty="0">
                <a:latin typeface="Arial"/>
                <a:cs typeface="Arial"/>
              </a:rPr>
              <a:t>(EDA),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I've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named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dataset</a:t>
            </a:r>
            <a:r>
              <a:rPr lang="en-US" sz="2400" b="1" spc="-10" dirty="0">
                <a:latin typeface="Arial"/>
                <a:cs typeface="Arial"/>
              </a:rPr>
              <a:t> v.</a:t>
            </a: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b="1" spc="-120" dirty="0">
                <a:latin typeface="Arial"/>
                <a:cs typeface="Arial"/>
              </a:rPr>
              <a:t>The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dataset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comprises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355" dirty="0">
                <a:solidFill>
                  <a:srgbClr val="536AFB"/>
                </a:solidFill>
                <a:latin typeface="Arial"/>
                <a:cs typeface="Arial"/>
              </a:rPr>
              <a:t>381109</a:t>
            </a:r>
            <a:r>
              <a:rPr sz="2400" b="1" spc="6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rows</a:t>
            </a:r>
            <a:r>
              <a:rPr sz="2400" b="1" spc="2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and</a:t>
            </a:r>
            <a:r>
              <a:rPr sz="2400" b="1" spc="3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355" dirty="0">
                <a:solidFill>
                  <a:srgbClr val="536AFB"/>
                </a:solidFill>
                <a:latin typeface="Arial"/>
                <a:cs typeface="Arial"/>
              </a:rPr>
              <a:t>1</a:t>
            </a:r>
            <a:r>
              <a:rPr sz="2400" b="1" cap="small" spc="-355" dirty="0">
                <a:solidFill>
                  <a:srgbClr val="536AFB"/>
                </a:solidFill>
                <a:latin typeface="Arial"/>
                <a:cs typeface="Arial"/>
              </a:rPr>
              <a:t>2</a:t>
            </a:r>
            <a:r>
              <a:rPr sz="2400" b="1" spc="4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36AFB"/>
                </a:solidFill>
                <a:latin typeface="Arial"/>
                <a:cs typeface="Arial"/>
              </a:rPr>
              <a:t>columns.</a:t>
            </a: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b="1" spc="-45" dirty="0">
                <a:latin typeface="Arial"/>
                <a:cs typeface="Arial"/>
              </a:rPr>
              <a:t>For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70" dirty="0">
                <a:latin typeface="Arial"/>
                <a:cs typeface="Arial"/>
              </a:rPr>
              <a:t>data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cleaning,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85" dirty="0">
                <a:latin typeface="Arial"/>
                <a:cs typeface="Arial"/>
              </a:rPr>
              <a:t>I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have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utilized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libraries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Numpy</a:t>
            </a:r>
            <a:r>
              <a:rPr sz="2400" b="1" spc="-1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,</a:t>
            </a:r>
            <a:r>
              <a:rPr sz="2400" b="1" spc="-3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36AFB"/>
                </a:solidFill>
                <a:latin typeface="Arial"/>
                <a:cs typeface="Arial"/>
              </a:rPr>
              <a:t>Pandas</a:t>
            </a:r>
            <a:r>
              <a:rPr sz="2400" b="1" spc="-2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,</a:t>
            </a:r>
            <a:r>
              <a:rPr sz="2400" b="1" spc="-3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Matplotlib</a:t>
            </a:r>
            <a:r>
              <a:rPr sz="2400" b="1" spc="-2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,</a:t>
            </a:r>
            <a:r>
              <a:rPr sz="2400" b="1" spc="-2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36AFB"/>
                </a:solidFill>
                <a:latin typeface="Arial"/>
                <a:cs typeface="Arial"/>
              </a:rPr>
              <a:t>Plotly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562281A2-8987-3225-F3A4-05F48AF88B8B}"/>
              </a:ext>
            </a:extLst>
          </p:cNvPr>
          <p:cNvSpPr txBox="1"/>
          <p:nvPr/>
        </p:nvSpPr>
        <p:spPr>
          <a:xfrm>
            <a:off x="94894" y="2709918"/>
            <a:ext cx="95516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Seaborn</a:t>
            </a:r>
            <a:r>
              <a:rPr sz="2400" b="1" spc="-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536AFB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Any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36AFB"/>
                </a:solidFill>
                <a:latin typeface="Arial"/>
                <a:cs typeface="Arial"/>
              </a:rPr>
              <a:t>duplicate</a:t>
            </a:r>
            <a:r>
              <a:rPr sz="2400" b="1" spc="-2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entries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90" dirty="0">
                <a:latin typeface="Arial"/>
                <a:cs typeface="Arial"/>
              </a:rPr>
              <a:t>were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found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have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also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been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removed.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65198-6F10-BCD8-3C7E-969EBDD5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13" y="3917820"/>
            <a:ext cx="4890051" cy="2270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A497BE-C232-6A73-4405-7F4AF9E74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848" y="3917820"/>
            <a:ext cx="2749234" cy="596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132147-64E5-CFCF-D869-B7C6461A7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100" y="4849599"/>
            <a:ext cx="2045596" cy="100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1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150A93-F354-166E-0D69-D658F4773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96" y="1397112"/>
            <a:ext cx="7010607" cy="4063776"/>
          </a:xfrm>
          <a:prstGeom prst="rect">
            <a:avLst/>
          </a:prstGeom>
        </p:spPr>
      </p:pic>
      <p:pic>
        <p:nvPicPr>
          <p:cNvPr id="2" name="object 7">
            <a:extLst>
              <a:ext uri="{FF2B5EF4-FFF2-40B4-BE49-F238E27FC236}">
                <a16:creationId xmlns:a16="http://schemas.microsoft.com/office/drawing/2014/main" id="{83D9A615-8A1D-52B2-D942-99799E29DCF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442" y="226186"/>
            <a:ext cx="3129775" cy="369697"/>
          </a:xfrm>
          <a:prstGeom prst="rect">
            <a:avLst/>
          </a:prstGeom>
        </p:spPr>
      </p:pic>
      <p:sp>
        <p:nvSpPr>
          <p:cNvPr id="4" name="object 8">
            <a:extLst>
              <a:ext uri="{FF2B5EF4-FFF2-40B4-BE49-F238E27FC236}">
                <a16:creationId xmlns:a16="http://schemas.microsoft.com/office/drawing/2014/main" id="{7E88FDD4-4EA5-91AB-E2B6-9EEBF4BC8589}"/>
              </a:ext>
            </a:extLst>
          </p:cNvPr>
          <p:cNvSpPr txBox="1"/>
          <p:nvPr/>
        </p:nvSpPr>
        <p:spPr>
          <a:xfrm>
            <a:off x="96723" y="735662"/>
            <a:ext cx="10935970" cy="6114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dataset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being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analysed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offers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extensive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90" dirty="0">
                <a:latin typeface="Arial"/>
                <a:cs typeface="Arial"/>
              </a:rPr>
              <a:t>array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information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about </a:t>
            </a:r>
            <a:r>
              <a:rPr sz="2400" b="1" spc="-30" dirty="0">
                <a:latin typeface="Arial"/>
                <a:cs typeface="Arial"/>
              </a:rPr>
              <a:t>vehicle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insurance,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including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various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details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about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insured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individuals,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their </a:t>
            </a:r>
            <a:r>
              <a:rPr sz="2400" b="1" spc="-70" dirty="0">
                <a:latin typeface="Arial"/>
                <a:cs typeface="Arial"/>
              </a:rPr>
              <a:t>vehicles,</a:t>
            </a:r>
            <a:r>
              <a:rPr sz="2400" b="1" dirty="0">
                <a:latin typeface="Arial"/>
                <a:cs typeface="Arial"/>
              </a:rPr>
              <a:t> and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insurance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claims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associated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them.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following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is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95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thorough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overview</a:t>
            </a:r>
            <a:r>
              <a:rPr sz="2400" b="1" dirty="0">
                <a:latin typeface="Arial"/>
                <a:cs typeface="Arial"/>
              </a:rPr>
              <a:t> of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5" dirty="0">
                <a:latin typeface="Arial"/>
                <a:cs typeface="Arial"/>
              </a:rPr>
              <a:t> dataset's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main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components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variables:</a:t>
            </a:r>
            <a:endParaRPr sz="2400" dirty="0">
              <a:latin typeface="Arial"/>
              <a:cs typeface="Arial"/>
            </a:endParaRPr>
          </a:p>
          <a:p>
            <a:pPr marL="355600" marR="3779520" indent="-342900">
              <a:lnSpc>
                <a:spcPct val="100000"/>
              </a:lnSpc>
              <a:spcBef>
                <a:spcPts val="128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Age:</a:t>
            </a:r>
            <a:r>
              <a:rPr sz="2400" b="1" spc="-7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The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age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insured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person,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which </a:t>
            </a:r>
            <a:r>
              <a:rPr sz="2400" b="1" spc="-55" dirty="0">
                <a:latin typeface="Arial"/>
                <a:cs typeface="Arial"/>
              </a:rPr>
              <a:t>reflects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their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life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stage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possible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risk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profile.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536AFB"/>
              </a:buClr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5600" marR="421386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Gender:</a:t>
            </a:r>
            <a:r>
              <a:rPr sz="2400" b="1" spc="-4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The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gender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insured </a:t>
            </a:r>
            <a:r>
              <a:rPr sz="2400" b="1" spc="-10" dirty="0">
                <a:latin typeface="Arial"/>
                <a:cs typeface="Arial"/>
              </a:rPr>
              <a:t>person, which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could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impact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insurance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premiums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and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frequency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claims.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536AFB"/>
              </a:buClr>
            </a:pPr>
            <a:endParaRPr sz="2400" dirty="0">
              <a:latin typeface="Arial"/>
              <a:cs typeface="Arial"/>
            </a:endParaRPr>
          </a:p>
          <a:p>
            <a:pPr marL="355600" marR="421513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Driving</a:t>
            </a:r>
            <a:r>
              <a:rPr sz="2400" b="1" spc="1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536AFB"/>
                </a:solidFill>
                <a:latin typeface="Arial"/>
                <a:cs typeface="Arial"/>
              </a:rPr>
              <a:t>License:</a:t>
            </a:r>
            <a:r>
              <a:rPr sz="2400" b="1" spc="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The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status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type of</a:t>
            </a:r>
            <a:r>
              <a:rPr sz="2400" b="1" spc="-10" dirty="0">
                <a:latin typeface="Arial"/>
                <a:cs typeface="Arial"/>
              </a:rPr>
              <a:t> driving </a:t>
            </a:r>
            <a:r>
              <a:rPr sz="2400" b="1" spc="-80" dirty="0">
                <a:latin typeface="Arial"/>
                <a:cs typeface="Arial"/>
              </a:rPr>
              <a:t>license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held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by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insured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individual,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which </a:t>
            </a:r>
            <a:r>
              <a:rPr sz="2400" b="1" spc="60" dirty="0">
                <a:latin typeface="Arial"/>
                <a:cs typeface="Arial"/>
              </a:rPr>
              <a:t>may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include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factors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such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as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license's </a:t>
            </a:r>
            <a:r>
              <a:rPr sz="2400" b="1" dirty="0">
                <a:latin typeface="Arial"/>
                <a:cs typeface="Arial"/>
              </a:rPr>
              <a:t>validity,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55" dirty="0">
                <a:latin typeface="Arial"/>
                <a:cs typeface="Arial"/>
              </a:rPr>
              <a:t>class,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any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endorsements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or </a:t>
            </a:r>
            <a:r>
              <a:rPr sz="2400" b="1" spc="-10" dirty="0">
                <a:latin typeface="Arial"/>
                <a:cs typeface="Arial"/>
              </a:rPr>
              <a:t>restrictions.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32689-FDF1-5840-F34B-5BEBDDC31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514" y="2504661"/>
            <a:ext cx="3973373" cy="38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1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150A93-F354-166E-0D69-D658F4773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96" y="1397112"/>
            <a:ext cx="7010607" cy="4063776"/>
          </a:xfrm>
          <a:prstGeom prst="rect">
            <a:avLst/>
          </a:prstGeom>
        </p:spPr>
      </p:pic>
      <p:pic>
        <p:nvPicPr>
          <p:cNvPr id="2" name="object 7">
            <a:extLst>
              <a:ext uri="{FF2B5EF4-FFF2-40B4-BE49-F238E27FC236}">
                <a16:creationId xmlns:a16="http://schemas.microsoft.com/office/drawing/2014/main" id="{37660D79-E2FF-3998-A26E-7560B68314B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442" y="198052"/>
            <a:ext cx="3129775" cy="369697"/>
          </a:xfrm>
          <a:prstGeom prst="rect">
            <a:avLst/>
          </a:prstGeom>
        </p:spPr>
      </p:pic>
      <p:sp>
        <p:nvSpPr>
          <p:cNvPr id="4" name="object 8">
            <a:extLst>
              <a:ext uri="{FF2B5EF4-FFF2-40B4-BE49-F238E27FC236}">
                <a16:creationId xmlns:a16="http://schemas.microsoft.com/office/drawing/2014/main" id="{2529F433-898B-29DC-7D9C-FAA668FE753D}"/>
              </a:ext>
            </a:extLst>
          </p:cNvPr>
          <p:cNvSpPr txBox="1"/>
          <p:nvPr/>
        </p:nvSpPr>
        <p:spPr>
          <a:xfrm>
            <a:off x="94894" y="788670"/>
            <a:ext cx="11951332" cy="5604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067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spc="-30" dirty="0">
                <a:solidFill>
                  <a:srgbClr val="536AFB"/>
                </a:solidFill>
                <a:latin typeface="Arial"/>
                <a:cs typeface="Arial"/>
              </a:rPr>
              <a:t>Region</a:t>
            </a:r>
            <a:r>
              <a:rPr sz="2400" b="1" spc="-12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536AFB"/>
                </a:solidFill>
                <a:latin typeface="Arial"/>
                <a:cs typeface="Arial"/>
              </a:rPr>
              <a:t>Code:</a:t>
            </a:r>
            <a:r>
              <a:rPr sz="2400" b="1" spc="-8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The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geographic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location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insured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individual,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reflecting </a:t>
            </a:r>
            <a:r>
              <a:rPr sz="2400" b="1" dirty="0">
                <a:latin typeface="Arial"/>
                <a:cs typeface="Arial"/>
              </a:rPr>
              <a:t>regional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differences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risk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factors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claim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rates.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536AFB"/>
              </a:buClr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spc="-20" dirty="0">
                <a:solidFill>
                  <a:srgbClr val="536AFB"/>
                </a:solidFill>
                <a:latin typeface="Arial"/>
                <a:cs typeface="Arial"/>
              </a:rPr>
              <a:t>Previously</a:t>
            </a:r>
            <a:r>
              <a:rPr sz="2400" b="1" spc="-4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536AFB"/>
                </a:solidFill>
                <a:latin typeface="Arial"/>
                <a:cs typeface="Arial"/>
              </a:rPr>
              <a:t>Insured:</a:t>
            </a:r>
            <a:r>
              <a:rPr sz="2400" b="1" spc="-1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This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refers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whether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insured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individual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had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prior </a:t>
            </a:r>
            <a:r>
              <a:rPr sz="2400" b="1" spc="-30" dirty="0">
                <a:latin typeface="Arial"/>
                <a:cs typeface="Arial"/>
              </a:rPr>
              <a:t>vehicle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insurance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coverage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before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their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current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policy.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It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can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indicate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their previous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insurance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history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60" dirty="0">
                <a:latin typeface="Arial"/>
                <a:cs typeface="Arial"/>
              </a:rPr>
              <a:t>may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influence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risk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5" dirty="0">
                <a:latin typeface="Arial"/>
                <a:cs typeface="Arial"/>
              </a:rPr>
              <a:t>assessment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policy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terms.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536AFB"/>
              </a:buClr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5600" marR="115951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spc="-30" dirty="0">
                <a:solidFill>
                  <a:srgbClr val="536AFB"/>
                </a:solidFill>
                <a:latin typeface="Arial"/>
                <a:cs typeface="Arial"/>
              </a:rPr>
              <a:t>Vehicle</a:t>
            </a:r>
            <a:r>
              <a:rPr sz="2400" b="1" spc="-5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Age:</a:t>
            </a:r>
            <a:r>
              <a:rPr sz="2400" b="1" spc="-4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The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age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model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year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insured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vehicle,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indicating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its </a:t>
            </a:r>
            <a:r>
              <a:rPr sz="2400" b="1" spc="-40" dirty="0">
                <a:latin typeface="Arial"/>
                <a:cs typeface="Arial"/>
              </a:rPr>
              <a:t>condition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 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potential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risk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accidents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damage.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536AFB"/>
              </a:buClr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5600" marR="10795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spc="-30" dirty="0">
                <a:solidFill>
                  <a:srgbClr val="536AFB"/>
                </a:solidFill>
                <a:latin typeface="Arial"/>
                <a:cs typeface="Arial"/>
              </a:rPr>
              <a:t>Vehicle</a:t>
            </a:r>
            <a:r>
              <a:rPr sz="2400" b="1" spc="-3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Damage:</a:t>
            </a:r>
            <a:r>
              <a:rPr sz="2400" b="1" spc="-3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Details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about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vehicle's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damage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status,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which</a:t>
            </a:r>
            <a:r>
              <a:rPr sz="2400" b="1" spc="-35" dirty="0">
                <a:latin typeface="Arial"/>
                <a:cs typeface="Arial"/>
              </a:rPr>
              <a:t> can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influence </a:t>
            </a:r>
            <a:r>
              <a:rPr sz="2400" b="1" spc="-55" dirty="0">
                <a:latin typeface="Arial"/>
                <a:cs typeface="Arial"/>
              </a:rPr>
              <a:t>insurance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premiums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frequency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claims.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536AFB"/>
              </a:buClr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Annual</a:t>
            </a:r>
            <a:r>
              <a:rPr sz="2400" b="1" spc="-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536AFB"/>
                </a:solidFill>
                <a:latin typeface="Arial"/>
                <a:cs typeface="Arial"/>
              </a:rPr>
              <a:t>Premium:</a:t>
            </a:r>
            <a:r>
              <a:rPr sz="2400" b="1" spc="-1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total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amount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money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paid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by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insured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individual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for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their</a:t>
            </a:r>
            <a:r>
              <a:rPr sz="2400" b="1" spc="-30" dirty="0">
                <a:latin typeface="Arial"/>
                <a:cs typeface="Arial"/>
              </a:rPr>
              <a:t> vehicle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insurance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policy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over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course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year.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82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91EFD-38B9-02CE-C840-FFD4DEE70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02" y="519596"/>
            <a:ext cx="7150100" cy="5765800"/>
          </a:xfrm>
          <a:prstGeom prst="rect">
            <a:avLst/>
          </a:prstGeom>
        </p:spPr>
      </p:pic>
      <p:pic>
        <p:nvPicPr>
          <p:cNvPr id="4" name="object 7">
            <a:extLst>
              <a:ext uri="{FF2B5EF4-FFF2-40B4-BE49-F238E27FC236}">
                <a16:creationId xmlns:a16="http://schemas.microsoft.com/office/drawing/2014/main" id="{572E8447-3A13-6D1D-2762-101DAA4B1A2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442" y="198051"/>
            <a:ext cx="3129775" cy="369697"/>
          </a:xfrm>
          <a:prstGeom prst="rect">
            <a:avLst/>
          </a:prstGeom>
        </p:spPr>
      </p:pic>
      <p:sp>
        <p:nvSpPr>
          <p:cNvPr id="5" name="object 8">
            <a:extLst>
              <a:ext uri="{FF2B5EF4-FFF2-40B4-BE49-F238E27FC236}">
                <a16:creationId xmlns:a16="http://schemas.microsoft.com/office/drawing/2014/main" id="{40756FBB-A33B-828E-1CD9-C2E89EDE8670}"/>
              </a:ext>
            </a:extLst>
          </p:cNvPr>
          <p:cNvSpPr txBox="1"/>
          <p:nvPr/>
        </p:nvSpPr>
        <p:spPr>
          <a:xfrm>
            <a:off x="94894" y="788670"/>
            <a:ext cx="1186561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8547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spc="-50" dirty="0">
                <a:solidFill>
                  <a:srgbClr val="536AFB"/>
                </a:solidFill>
                <a:latin typeface="Arial"/>
                <a:cs typeface="Arial"/>
              </a:rPr>
              <a:t>Policy</a:t>
            </a:r>
            <a:r>
              <a:rPr sz="2400" b="1" spc="-8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536AFB"/>
                </a:solidFill>
                <a:latin typeface="Arial"/>
                <a:cs typeface="Arial"/>
              </a:rPr>
              <a:t>Sales</a:t>
            </a:r>
            <a:r>
              <a:rPr sz="2400" b="1" spc="-60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536AFB"/>
                </a:solidFill>
                <a:latin typeface="Arial"/>
                <a:cs typeface="Arial"/>
              </a:rPr>
              <a:t>Channel:</a:t>
            </a:r>
            <a:r>
              <a:rPr sz="2400" b="1" spc="-2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The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method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platform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through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which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insurance </a:t>
            </a:r>
            <a:r>
              <a:rPr sz="2400" b="1" spc="-20" dirty="0">
                <a:latin typeface="Arial"/>
                <a:cs typeface="Arial"/>
              </a:rPr>
              <a:t>policy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was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sold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insured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individual.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This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could </a:t>
            </a:r>
            <a:r>
              <a:rPr sz="2400" b="1" spc="-45" dirty="0">
                <a:latin typeface="Arial"/>
                <a:cs typeface="Arial"/>
              </a:rPr>
              <a:t>include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channels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such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as direct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sales,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brokers,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online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platforms,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agents.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536AFB"/>
              </a:buClr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solidFill>
                  <a:srgbClr val="536AFB"/>
                </a:solidFill>
                <a:latin typeface="Arial"/>
                <a:cs typeface="Arial"/>
              </a:rPr>
              <a:t>Vintage:</a:t>
            </a:r>
            <a:r>
              <a:rPr sz="2400" b="1" spc="-10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Typically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refers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vehicle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is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60" dirty="0">
                <a:latin typeface="Arial"/>
                <a:cs typeface="Arial"/>
              </a:rPr>
              <a:t>at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least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cap="small" spc="-355" dirty="0">
                <a:latin typeface="Arial"/>
                <a:cs typeface="Arial"/>
              </a:rPr>
              <a:t>2</a:t>
            </a:r>
            <a:r>
              <a:rPr sz="2400" b="1" spc="-355" dirty="0">
                <a:latin typeface="Arial"/>
                <a:cs typeface="Arial"/>
              </a:rPr>
              <a:t>0</a:t>
            </a:r>
            <a:r>
              <a:rPr sz="2400" b="1" dirty="0">
                <a:latin typeface="Arial"/>
                <a:cs typeface="Arial"/>
              </a:rPr>
              <a:t> to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355" dirty="0">
                <a:latin typeface="Arial"/>
                <a:cs typeface="Arial"/>
              </a:rPr>
              <a:t>30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years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old,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depending </a:t>
            </a:r>
            <a:r>
              <a:rPr sz="2400" b="1" dirty="0">
                <a:latin typeface="Arial"/>
                <a:cs typeface="Arial"/>
              </a:rPr>
              <a:t>on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definition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used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by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different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organizations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regions.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536AFB"/>
              </a:buClr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355600" marR="111125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spc="-100" dirty="0">
                <a:solidFill>
                  <a:srgbClr val="536AFB"/>
                </a:solidFill>
                <a:latin typeface="Arial"/>
                <a:cs typeface="Arial"/>
              </a:rPr>
              <a:t>Response:</a:t>
            </a:r>
            <a:r>
              <a:rPr sz="2400" b="1" spc="15" dirty="0">
                <a:solidFill>
                  <a:srgbClr val="536AFB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general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context,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response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is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answer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reaction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95" dirty="0">
                <a:latin typeface="Arial"/>
                <a:cs typeface="Arial"/>
              </a:rPr>
              <a:t>a </a:t>
            </a:r>
            <a:r>
              <a:rPr sz="2400" b="1" spc="-45" dirty="0">
                <a:latin typeface="Arial"/>
                <a:cs typeface="Arial"/>
              </a:rPr>
              <a:t>question,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request,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stimulus.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2D65E-DB1B-46FC-8AA9-73B31D71C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720" y="4106545"/>
            <a:ext cx="9283775" cy="260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2807E-2653-289D-BB87-CB75B43B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object 7">
            <a:extLst>
              <a:ext uri="{FF2B5EF4-FFF2-40B4-BE49-F238E27FC236}">
                <a16:creationId xmlns:a16="http://schemas.microsoft.com/office/drawing/2014/main" id="{FDBD9995-8113-BA5B-C780-0018D65A9CD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34" y="131318"/>
            <a:ext cx="4737049" cy="489966"/>
          </a:xfrm>
          <a:prstGeom prst="rect">
            <a:avLst/>
          </a:prstGeom>
        </p:spPr>
      </p:pic>
      <p:pic>
        <p:nvPicPr>
          <p:cNvPr id="5" name="object 12">
            <a:extLst>
              <a:ext uri="{FF2B5EF4-FFF2-40B4-BE49-F238E27FC236}">
                <a16:creationId xmlns:a16="http://schemas.microsoft.com/office/drawing/2014/main" id="{C977987D-4681-9D2E-B69E-380C8940F15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6455" y="139827"/>
            <a:ext cx="2592959" cy="481457"/>
          </a:xfrm>
          <a:prstGeom prst="rect">
            <a:avLst/>
          </a:prstGeom>
        </p:spPr>
      </p:pic>
      <p:sp>
        <p:nvSpPr>
          <p:cNvPr id="6" name="object 15">
            <a:extLst>
              <a:ext uri="{FF2B5EF4-FFF2-40B4-BE49-F238E27FC236}">
                <a16:creationId xmlns:a16="http://schemas.microsoft.com/office/drawing/2014/main" id="{0888281A-654E-F3FF-215F-5C2627520A70}"/>
              </a:ext>
            </a:extLst>
          </p:cNvPr>
          <p:cNvSpPr txBox="1">
            <a:spLocks/>
          </p:cNvSpPr>
          <p:nvPr/>
        </p:nvSpPr>
        <p:spPr>
          <a:xfrm>
            <a:off x="94894" y="708736"/>
            <a:ext cx="11550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65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As</a:t>
            </a:r>
            <a:r>
              <a:rPr lang="en-US" sz="2400" b="1" spc="-25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spc="17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we</a:t>
            </a:r>
            <a:r>
              <a:rPr lang="en-US" sz="2400" b="1" spc="-135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have</a:t>
            </a:r>
            <a:r>
              <a:rPr lang="en-US" sz="2400" b="1" spc="-25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spc="-5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seen</a:t>
            </a:r>
            <a:r>
              <a:rPr lang="en-US" sz="2400" b="1" spc="-55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that</a:t>
            </a:r>
            <a:r>
              <a:rPr lang="en-US" sz="2400" b="1" spc="-5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spc="-7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</a:t>
            </a:r>
            <a:r>
              <a:rPr lang="en-US" sz="2400" b="1" spc="-45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spc="7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data</a:t>
            </a:r>
            <a:r>
              <a:rPr lang="en-US" sz="2400" b="1" spc="-6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spc="-65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set</a:t>
            </a:r>
            <a:r>
              <a:rPr lang="en-US" sz="2400" b="1" spc="-45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spc="-1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has</a:t>
            </a:r>
            <a:r>
              <a:rPr lang="en-US" sz="2400" b="1" spc="-4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spc="-35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2400" b="1" spc="-1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null</a:t>
            </a:r>
            <a:r>
              <a:rPr lang="en-US" sz="2400" b="1" spc="-3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spc="-25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values.</a:t>
            </a:r>
            <a:r>
              <a:rPr lang="en-US" sz="2400" b="1" spc="-3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spc="-55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</a:t>
            </a:r>
            <a:r>
              <a:rPr lang="en-US" sz="2400" b="1" spc="-45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spc="17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we</a:t>
            </a:r>
            <a:r>
              <a:rPr lang="en-US" sz="2400" b="1" spc="-55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spc="-4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can</a:t>
            </a:r>
            <a:r>
              <a:rPr lang="en-US" sz="2400" b="1" spc="-5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move</a:t>
            </a:r>
            <a:r>
              <a:rPr lang="en-US" sz="2400" b="1" spc="-4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</a:t>
            </a:r>
            <a:r>
              <a:rPr lang="en-US" sz="2400" b="1" spc="-6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</a:t>
            </a:r>
            <a:r>
              <a:rPr lang="en-US" sz="2400" b="1" spc="-5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spc="-2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next step.</a:t>
            </a:r>
            <a:endParaRPr lang="en-US" sz="24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243E14-FC20-3493-E31C-59A20A6B0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235" y="1350958"/>
            <a:ext cx="1974574" cy="4691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11102D-70F3-E2B2-3FD1-42DA0DF14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8922" y="1350958"/>
            <a:ext cx="4929808" cy="46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2807E-2653-289D-BB87-CB75B43B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object 7">
            <a:extLst>
              <a:ext uri="{FF2B5EF4-FFF2-40B4-BE49-F238E27FC236}">
                <a16:creationId xmlns:a16="http://schemas.microsoft.com/office/drawing/2014/main" id="{8D9B296F-8751-D45A-E2DD-2A3ED38CB5A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34" y="103183"/>
            <a:ext cx="4737049" cy="489966"/>
          </a:xfrm>
          <a:prstGeom prst="rect">
            <a:avLst/>
          </a:prstGeom>
        </p:spPr>
      </p:pic>
      <p:pic>
        <p:nvPicPr>
          <p:cNvPr id="4" name="object 12">
            <a:extLst>
              <a:ext uri="{FF2B5EF4-FFF2-40B4-BE49-F238E27FC236}">
                <a16:creationId xmlns:a16="http://schemas.microsoft.com/office/drawing/2014/main" id="{53F26236-5A32-9D68-66B1-3357F19999B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9463" y="111692"/>
            <a:ext cx="2592959" cy="481457"/>
          </a:xfrm>
          <a:prstGeom prst="rect">
            <a:avLst/>
          </a:prstGeom>
        </p:spPr>
      </p:pic>
      <p:sp>
        <p:nvSpPr>
          <p:cNvPr id="5" name="object 14">
            <a:extLst>
              <a:ext uri="{FF2B5EF4-FFF2-40B4-BE49-F238E27FC236}">
                <a16:creationId xmlns:a16="http://schemas.microsoft.com/office/drawing/2014/main" id="{2172F705-C3E6-F43D-4E87-126784455DF3}"/>
              </a:ext>
            </a:extLst>
          </p:cNvPr>
          <p:cNvSpPr txBox="1"/>
          <p:nvPr/>
        </p:nvSpPr>
        <p:spPr>
          <a:xfrm>
            <a:off x="94894" y="708736"/>
            <a:ext cx="1148778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Key</a:t>
            </a:r>
            <a:r>
              <a:rPr sz="2400" b="1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consideration</a:t>
            </a:r>
            <a:r>
              <a:rPr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:</a:t>
            </a:r>
            <a:r>
              <a:rPr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Although</a:t>
            </a:r>
            <a:r>
              <a:rPr sz="2400" b="1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17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we</a:t>
            </a:r>
            <a:r>
              <a:rPr sz="2400" b="1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have</a:t>
            </a:r>
            <a:r>
              <a:rPr sz="2400" b="1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35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0</a:t>
            </a:r>
            <a:r>
              <a:rPr sz="2400" b="1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null</a:t>
            </a:r>
            <a:r>
              <a:rPr sz="2400" b="1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values,</a:t>
            </a:r>
            <a:r>
              <a:rPr sz="2400" b="1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17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we</a:t>
            </a:r>
            <a:r>
              <a:rPr sz="2400" b="1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still</a:t>
            </a:r>
            <a:r>
              <a:rPr sz="2400" b="1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need</a:t>
            </a:r>
            <a:r>
              <a:rPr sz="2400" b="1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to</a:t>
            </a:r>
            <a:r>
              <a:rPr sz="2400" b="1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examine</a:t>
            </a:r>
            <a:r>
              <a:rPr sz="2400" b="1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numerical</a:t>
            </a:r>
            <a:r>
              <a:rPr sz="2400" b="1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features-</a:t>
            </a:r>
            <a:r>
              <a:rPr sz="2400" b="1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'Annual</a:t>
            </a:r>
            <a:r>
              <a:rPr sz="2400" b="1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Premium’</a:t>
            </a:r>
            <a:r>
              <a:rPr sz="2400" b="1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2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for</a:t>
            </a:r>
            <a:r>
              <a:rPr sz="2400" b="1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outliers</a:t>
            </a:r>
            <a:r>
              <a:rPr sz="2400" b="1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to </a:t>
            </a:r>
            <a:r>
              <a:rPr sz="2400" b="1" spc="-5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ensure</a:t>
            </a:r>
            <a:r>
              <a:rPr sz="2400" b="1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balance</a:t>
            </a:r>
            <a:r>
              <a:rPr sz="2400" b="1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improve</a:t>
            </a:r>
            <a:r>
              <a:rPr sz="2400" b="1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the</a:t>
            </a:r>
            <a:r>
              <a:rPr sz="2400" b="1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quality</a:t>
            </a:r>
            <a:r>
              <a:rPr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of</a:t>
            </a:r>
            <a:r>
              <a:rPr sz="2400" b="1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insights</a:t>
            </a:r>
            <a:r>
              <a:rPr sz="2400" b="1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.</a:t>
            </a:r>
            <a:endParaRPr sz="2400" dirty="0">
              <a:solidFill>
                <a:schemeClr val="accent3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7F326BE3-8CC1-5296-8A6F-E55A0823DD54}"/>
              </a:ext>
            </a:extLst>
          </p:cNvPr>
          <p:cNvSpPr txBox="1"/>
          <p:nvPr/>
        </p:nvSpPr>
        <p:spPr>
          <a:xfrm>
            <a:off x="94893" y="2172157"/>
            <a:ext cx="74323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046730" algn="l"/>
              </a:tabLst>
            </a:pPr>
            <a:r>
              <a:rPr sz="2400" b="1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Using</a:t>
            </a:r>
            <a:r>
              <a:rPr lang="en-IN" sz="2400" b="1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 </a:t>
            </a:r>
            <a:r>
              <a:rPr lang="en-IN" sz="2400" b="1" u="sng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IQR</a:t>
            </a:r>
            <a:r>
              <a:rPr lang="en-IN" sz="2400" b="1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en-IN" sz="2400" b="1" u="sng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METHOD</a:t>
            </a:r>
            <a:r>
              <a:rPr lang="en-IN" sz="2400" b="1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for</a:t>
            </a:r>
            <a:r>
              <a:rPr sz="2400" b="1" spc="-4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removing</a:t>
            </a:r>
            <a:r>
              <a:rPr sz="2400" b="1" spc="-2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thes</a:t>
            </a:r>
            <a:r>
              <a:rPr lang="en-US" sz="2400" b="1" spc="-3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e </a:t>
            </a:r>
            <a:r>
              <a:rPr sz="2400" b="1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outliers.</a:t>
            </a:r>
            <a:endParaRPr sz="2400" dirty="0">
              <a:solidFill>
                <a:schemeClr val="accent3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9D031-1ED3-34B4-18FF-A835FE023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96" y="2777906"/>
            <a:ext cx="4705350" cy="3838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16DCA5-A61C-E061-FB18-C513BDAFC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735" y="2579413"/>
            <a:ext cx="4705350" cy="1381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EFC8A-2107-9B5E-00CB-EA81BD0B6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735" y="3960538"/>
            <a:ext cx="4705350" cy="27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1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2807E-2653-289D-BB87-CB75B43B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object 7">
            <a:extLst>
              <a:ext uri="{FF2B5EF4-FFF2-40B4-BE49-F238E27FC236}">
                <a16:creationId xmlns:a16="http://schemas.microsoft.com/office/drawing/2014/main" id="{06FE8184-636E-9A61-6CE1-82A24EA620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015" y="131318"/>
            <a:ext cx="7481874" cy="489966"/>
          </a:xfrm>
          <a:prstGeom prst="rect">
            <a:avLst/>
          </a:prstGeom>
        </p:spPr>
      </p:pic>
      <p:pic>
        <p:nvPicPr>
          <p:cNvPr id="4" name="object 8">
            <a:extLst>
              <a:ext uri="{FF2B5EF4-FFF2-40B4-BE49-F238E27FC236}">
                <a16:creationId xmlns:a16="http://schemas.microsoft.com/office/drawing/2014/main" id="{014360AC-BD52-9702-6E85-936976D36D5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5979" y="794004"/>
            <a:ext cx="7940040" cy="58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4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1785</Words>
  <Application>Microsoft Office PowerPoint</Application>
  <PresentationFormat>Widescreen</PresentationFormat>
  <Paragraphs>109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2024-10-13T09:11:39Z</dcterms:created>
  <dcterms:modified xsi:type="dcterms:W3CDTF">2024-10-15T09:08:02Z</dcterms:modified>
</cp:coreProperties>
</file>