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49ee1c1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49ee1c1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49ee1c1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49ee1c1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49ee1c18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49ee1c18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49ee1c18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49ee1c18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49ee1c18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49ee1c18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9ee1c18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9ee1c18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49ee1c18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49ee1c18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49ee1c18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49ee1c18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49ee1c18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49ee1c18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49ee1c18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49ee1c18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49ee1c1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49ee1c1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49ee1c18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49ee1c18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49ee1c18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49ee1c18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49ee1c18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49ee1c18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49ee1c18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49ee1c18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49ee1c18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49ee1c18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49ee1c18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49ee1c18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49ee1c18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49ee1c18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49ee1c18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49ee1c18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49ee1c18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49ee1c18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49ee1c1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49ee1c1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49ee1c1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49ee1c1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49ee1c1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49ee1c1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49ee1c1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49ee1c1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49ee1c1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49ee1c1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49ee1c18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49ee1c18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49ee1c1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49ee1c1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700">
                <a:solidFill>
                  <a:srgbClr val="1C1C25"/>
                </a:solidFill>
                <a:highlight>
                  <a:srgbClr val="FFFFFF"/>
                </a:highlight>
              </a:rPr>
              <a:t>Regression - Bike Sharing Demand Prediction</a:t>
            </a:r>
            <a:endParaRPr b="1" sz="1700">
              <a:solidFill>
                <a:srgbClr val="1C1C25"/>
              </a:solidFill>
              <a:highlight>
                <a:srgbClr val="FFFFFF"/>
              </a:highlight>
            </a:endParaRPr>
          </a:p>
          <a:p>
            <a:pPr indent="0" lvl="0" marL="0" rtl="0" algn="ctr">
              <a:spcBef>
                <a:spcPts val="0"/>
              </a:spcBef>
              <a:spcAft>
                <a:spcPts val="0"/>
              </a:spcAft>
              <a:buNone/>
            </a:pPr>
            <a:r>
              <a:rPr lang="en" sz="1500"/>
              <a:t>By Paras</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65500" y="0"/>
            <a:ext cx="4045200" cy="72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Visibility</a:t>
            </a:r>
            <a:endParaRPr sz="3000"/>
          </a:p>
        </p:txBody>
      </p:sp>
      <p:sp>
        <p:nvSpPr>
          <p:cNvPr id="119" name="Google Shape;119;p22"/>
          <p:cNvSpPr txBox="1"/>
          <p:nvPr>
            <p:ph idx="1" type="subTitle"/>
          </p:nvPr>
        </p:nvSpPr>
        <p:spPr>
          <a:xfrm>
            <a:off x="265500" y="816975"/>
            <a:ext cx="4045200" cy="32211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Histograms are best for univariate analysis of numerical values</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People are more likely to rent when visibility is highest at 2000</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20" name="Google Shape;120;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65500" y="0"/>
            <a:ext cx="4045200" cy="102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Solar radiation</a:t>
            </a:r>
            <a:endParaRPr sz="3000"/>
          </a:p>
        </p:txBody>
      </p:sp>
      <p:sp>
        <p:nvSpPr>
          <p:cNvPr id="127" name="Google Shape;127;p23"/>
          <p:cNvSpPr txBox="1"/>
          <p:nvPr>
            <p:ph idx="1" type="subTitle"/>
          </p:nvPr>
        </p:nvSpPr>
        <p:spPr>
          <a:xfrm>
            <a:off x="265500" y="1298175"/>
            <a:ext cx="4045200" cy="34539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Histograms are best for univariate analysis of numerical values</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People prefer to rent bikes when there is least solar </a:t>
            </a:r>
            <a:r>
              <a:rPr lang="en" sz="1200">
                <a:solidFill>
                  <a:schemeClr val="dk1"/>
                </a:solidFill>
                <a:highlight>
                  <a:schemeClr val="lt1"/>
                </a:highlight>
                <a:latin typeface="Roboto"/>
                <a:ea typeface="Roboto"/>
                <a:cs typeface="Roboto"/>
                <a:sym typeface="Roboto"/>
              </a:rPr>
              <a:t>radiation</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28" name="Google Shape;128;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65500" y="0"/>
            <a:ext cx="4045200" cy="105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RainFall</a:t>
            </a:r>
            <a:endParaRPr sz="3000"/>
          </a:p>
        </p:txBody>
      </p:sp>
      <p:sp>
        <p:nvSpPr>
          <p:cNvPr id="135" name="Google Shape;135;p24"/>
          <p:cNvSpPr txBox="1"/>
          <p:nvPr>
            <p:ph idx="1" type="subTitle"/>
          </p:nvPr>
        </p:nvSpPr>
        <p:spPr>
          <a:xfrm>
            <a:off x="265500" y="1191250"/>
            <a:ext cx="4045200" cy="36036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Histograms are best for univariate analysis of numerical values</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People prefer to rent when the rainfall is least</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36" name="Google Shape;136;p2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65500" y="22725"/>
            <a:ext cx="4045200" cy="933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Seasons</a:t>
            </a:r>
            <a:endParaRPr sz="3000"/>
          </a:p>
        </p:txBody>
      </p:sp>
      <p:sp>
        <p:nvSpPr>
          <p:cNvPr id="143" name="Google Shape;143;p25"/>
          <p:cNvSpPr txBox="1"/>
          <p:nvPr>
            <p:ph idx="1" type="subTitle"/>
          </p:nvPr>
        </p:nvSpPr>
        <p:spPr>
          <a:xfrm>
            <a:off x="265500" y="1276775"/>
            <a:ext cx="4045200" cy="35289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Pie chart is best to display the categorical values in the form of parts-to-whole manner</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Winter has lowest biker rent count &amp; summers has highest rent count, probably because days are shorter in winter &amp; longer in summers</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44" name="Google Shape;144;p2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5"/>
          <p:cNvPicPr preferRelativeResize="0"/>
          <p:nvPr/>
        </p:nvPicPr>
        <p:blipFill>
          <a:blip r:embed="rId3">
            <a:alphaModFix/>
          </a:blip>
          <a:stretch>
            <a:fillRect/>
          </a:stretch>
        </p:blipFill>
        <p:spPr>
          <a:xfrm>
            <a:off x="4572000" y="22725"/>
            <a:ext cx="4572000" cy="5050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65500" y="99675"/>
            <a:ext cx="4045200" cy="706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Holiday</a:t>
            </a:r>
            <a:endParaRPr sz="3000"/>
          </a:p>
        </p:txBody>
      </p:sp>
      <p:sp>
        <p:nvSpPr>
          <p:cNvPr id="151" name="Google Shape;151;p26"/>
          <p:cNvSpPr txBox="1"/>
          <p:nvPr>
            <p:ph idx="1" type="subTitle"/>
          </p:nvPr>
        </p:nvSpPr>
        <p:spPr>
          <a:xfrm>
            <a:off x="265500" y="942450"/>
            <a:ext cx="4045200" cy="35316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Pie chart is best to display the categorical values in the form of parts-to-whole manner</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there's</a:t>
            </a:r>
            <a:r>
              <a:rPr lang="en" sz="1200">
                <a:solidFill>
                  <a:schemeClr val="dk1"/>
                </a:solidFill>
                <a:highlight>
                  <a:schemeClr val="lt1"/>
                </a:highlight>
                <a:latin typeface="Roboto"/>
                <a:ea typeface="Roboto"/>
                <a:cs typeface="Roboto"/>
                <a:sym typeface="Roboto"/>
              </a:rPr>
              <a:t> more demand for bikes when there is no holidays</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52" name="Google Shape;152;p2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08275" y="56925"/>
            <a:ext cx="4045200" cy="57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Year</a:t>
            </a:r>
            <a:endParaRPr sz="3000"/>
          </a:p>
        </p:txBody>
      </p:sp>
      <p:sp>
        <p:nvSpPr>
          <p:cNvPr id="159" name="Google Shape;159;p27"/>
          <p:cNvSpPr txBox="1"/>
          <p:nvPr>
            <p:ph idx="1" type="subTitle"/>
          </p:nvPr>
        </p:nvSpPr>
        <p:spPr>
          <a:xfrm>
            <a:off x="265500" y="838350"/>
            <a:ext cx="4045200" cy="31998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Pie chart is best to display the categorical values in the form of parts-to-whole manner</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marR="38100" rtl="0" algn="l">
              <a:spcBef>
                <a:spcPts val="0"/>
              </a:spcBef>
              <a:spcAft>
                <a:spcPts val="0"/>
              </a:spcAft>
              <a:buClr>
                <a:schemeClr val="dk1"/>
              </a:buClr>
              <a:buSzPts val="1100"/>
              <a:buFont typeface="Arial"/>
              <a:buNone/>
            </a:pPr>
            <a:r>
              <a:t/>
            </a:r>
            <a:endParaRPr sz="18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5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What is/are the insight(s) found from the chart?</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2018 was busier than 2017 when it comes to bike demand</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60" name="Google Shape;160;p2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7"/>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65500" y="0"/>
            <a:ext cx="4045200" cy="141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Total rented bike count per each categorical values</a:t>
            </a:r>
            <a:endParaRPr sz="3000"/>
          </a:p>
        </p:txBody>
      </p:sp>
      <p:sp>
        <p:nvSpPr>
          <p:cNvPr id="167" name="Google Shape;167;p28"/>
          <p:cNvSpPr txBox="1"/>
          <p:nvPr>
            <p:ph idx="1" type="subTitle"/>
          </p:nvPr>
        </p:nvSpPr>
        <p:spPr>
          <a:xfrm>
            <a:off x="265500" y="1415700"/>
            <a:ext cx="4045200" cy="3390000"/>
          </a:xfrm>
          <a:prstGeom prst="rect">
            <a:avLst/>
          </a:prstGeom>
        </p:spPr>
        <p:txBody>
          <a:bodyPr anchorCtr="0" anchor="t" bIns="91425" lIns="91425" spcFirstLastPara="1" rIns="91425" wrap="square" tIns="91425">
            <a:normAutofit/>
          </a:bodyPr>
          <a:lstStyle/>
          <a:p>
            <a:pPr indent="0" lvl="0" marL="0" rtl="0" algn="l">
              <a:lnSpc>
                <a:spcPct val="115000"/>
              </a:lnSpc>
              <a:spcBef>
                <a:spcPts val="600"/>
              </a:spcBef>
              <a:spcAft>
                <a:spcPts val="0"/>
              </a:spcAft>
              <a:buClr>
                <a:schemeClr val="dk1"/>
              </a:buClr>
              <a:buSzPts val="1100"/>
              <a:buFont typeface="Arial"/>
              <a:buNone/>
            </a:pPr>
            <a:r>
              <a:rPr lang="en" sz="1200">
                <a:solidFill>
                  <a:srgbClr val="1C1C25"/>
                </a:solidFill>
                <a:highlight>
                  <a:schemeClr val="lt1"/>
                </a:highlight>
                <a:latin typeface="Roboto"/>
                <a:ea typeface="Roboto"/>
                <a:cs typeface="Roboto"/>
                <a:sym typeface="Roboto"/>
              </a:rPr>
              <a:t>summer has more demand than any other seasons</a:t>
            </a:r>
            <a:endParaRPr sz="1200">
              <a:solidFill>
                <a:srgbClr val="1C1C25"/>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rgbClr val="1C1C25"/>
                </a:solidFill>
                <a:highlight>
                  <a:schemeClr val="lt1"/>
                </a:highlight>
                <a:latin typeface="Roboto"/>
                <a:ea typeface="Roboto"/>
                <a:cs typeface="Roboto"/>
                <a:sym typeface="Roboto"/>
              </a:rPr>
              <a:t>There's</a:t>
            </a:r>
            <a:r>
              <a:rPr lang="en" sz="1200">
                <a:solidFill>
                  <a:srgbClr val="1C1C25"/>
                </a:solidFill>
                <a:highlight>
                  <a:schemeClr val="lt1"/>
                </a:highlight>
                <a:latin typeface="Roboto"/>
                <a:ea typeface="Roboto"/>
                <a:cs typeface="Roboto"/>
                <a:sym typeface="Roboto"/>
              </a:rPr>
              <a:t> more demand when there is no holiday</a:t>
            </a:r>
            <a:endParaRPr sz="1200">
              <a:solidFill>
                <a:srgbClr val="1C1C25"/>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rgbClr val="1C1C25"/>
                </a:solidFill>
                <a:highlight>
                  <a:schemeClr val="lt1"/>
                </a:highlight>
                <a:latin typeface="Roboto"/>
                <a:ea typeface="Roboto"/>
                <a:cs typeface="Roboto"/>
                <a:sym typeface="Roboto"/>
              </a:rPr>
              <a:t>Functioning days has more demands than non functioning days</a:t>
            </a:r>
            <a:endParaRPr sz="1200">
              <a:solidFill>
                <a:srgbClr val="1C1C25"/>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rgbClr val="1C1C25"/>
                </a:solidFill>
                <a:highlight>
                  <a:schemeClr val="lt1"/>
                </a:highlight>
                <a:latin typeface="Roboto"/>
                <a:ea typeface="Roboto"/>
                <a:cs typeface="Roboto"/>
                <a:sym typeface="Roboto"/>
              </a:rPr>
              <a:t>June, july, may has highest demand </a:t>
            </a:r>
            <a:r>
              <a:rPr lang="en" sz="1200">
                <a:solidFill>
                  <a:srgbClr val="1C1C25"/>
                </a:solidFill>
                <a:highlight>
                  <a:schemeClr val="lt1"/>
                </a:highlight>
                <a:latin typeface="Roboto"/>
                <a:ea typeface="Roboto"/>
                <a:cs typeface="Roboto"/>
                <a:sym typeface="Roboto"/>
              </a:rPr>
              <a:t>than</a:t>
            </a:r>
            <a:r>
              <a:rPr lang="en" sz="1200">
                <a:solidFill>
                  <a:srgbClr val="1C1C25"/>
                </a:solidFill>
                <a:highlight>
                  <a:schemeClr val="lt1"/>
                </a:highlight>
                <a:latin typeface="Roboto"/>
                <a:ea typeface="Roboto"/>
                <a:cs typeface="Roboto"/>
                <a:sym typeface="Roboto"/>
              </a:rPr>
              <a:t> other months, probably because these are summer months when days are longer</a:t>
            </a:r>
            <a:endParaRPr sz="1200">
              <a:solidFill>
                <a:srgbClr val="1C1C25"/>
              </a:solidFill>
              <a:highlight>
                <a:schemeClr val="lt1"/>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rgbClr val="1C1C25"/>
                </a:solidFill>
                <a:highlight>
                  <a:schemeClr val="lt1"/>
                </a:highlight>
                <a:latin typeface="Roboto"/>
                <a:ea typeface="Roboto"/>
                <a:cs typeface="Roboto"/>
                <a:sym typeface="Roboto"/>
              </a:rPr>
              <a:t>2018 has seen more demand than 2017</a:t>
            </a:r>
            <a:endParaRPr sz="1200">
              <a:solidFill>
                <a:srgbClr val="1C1C25"/>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rgbClr val="1C1C25"/>
              </a:solidFill>
              <a:highlight>
                <a:schemeClr val="lt1"/>
              </a:highlight>
            </a:endParaRPr>
          </a:p>
        </p:txBody>
      </p:sp>
      <p:sp>
        <p:nvSpPr>
          <p:cNvPr id="168" name="Google Shape;168;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4204625" y="0"/>
            <a:ext cx="2438075" cy="2902176"/>
          </a:xfrm>
          <a:prstGeom prst="rect">
            <a:avLst/>
          </a:prstGeom>
          <a:noFill/>
          <a:ln>
            <a:noFill/>
          </a:ln>
        </p:spPr>
      </p:pic>
      <p:pic>
        <p:nvPicPr>
          <p:cNvPr id="170" name="Google Shape;170;p28"/>
          <p:cNvPicPr preferRelativeResize="0"/>
          <p:nvPr/>
        </p:nvPicPr>
        <p:blipFill>
          <a:blip r:embed="rId4">
            <a:alphaModFix/>
          </a:blip>
          <a:stretch>
            <a:fillRect/>
          </a:stretch>
        </p:blipFill>
        <p:spPr>
          <a:xfrm>
            <a:off x="6642700" y="0"/>
            <a:ext cx="2501300" cy="2902174"/>
          </a:xfrm>
          <a:prstGeom prst="rect">
            <a:avLst/>
          </a:prstGeom>
          <a:noFill/>
          <a:ln>
            <a:noFill/>
          </a:ln>
        </p:spPr>
      </p:pic>
      <p:pic>
        <p:nvPicPr>
          <p:cNvPr id="171" name="Google Shape;171;p28"/>
          <p:cNvPicPr preferRelativeResize="0"/>
          <p:nvPr/>
        </p:nvPicPr>
        <p:blipFill>
          <a:blip r:embed="rId5">
            <a:alphaModFix/>
          </a:blip>
          <a:stretch>
            <a:fillRect/>
          </a:stretch>
        </p:blipFill>
        <p:spPr>
          <a:xfrm>
            <a:off x="4190375" y="2902175"/>
            <a:ext cx="2452325" cy="2299075"/>
          </a:xfrm>
          <a:prstGeom prst="rect">
            <a:avLst/>
          </a:prstGeom>
          <a:noFill/>
          <a:ln>
            <a:noFill/>
          </a:ln>
        </p:spPr>
      </p:pic>
      <p:pic>
        <p:nvPicPr>
          <p:cNvPr id="172" name="Google Shape;172;p28"/>
          <p:cNvPicPr preferRelativeResize="0"/>
          <p:nvPr/>
        </p:nvPicPr>
        <p:blipFill>
          <a:blip r:embed="rId6">
            <a:alphaModFix/>
          </a:blip>
          <a:stretch>
            <a:fillRect/>
          </a:stretch>
        </p:blipFill>
        <p:spPr>
          <a:xfrm>
            <a:off x="6642700" y="2571750"/>
            <a:ext cx="250130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Model Implementation - Dummy Encoding</a:t>
            </a:r>
            <a:endParaRPr sz="2000"/>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highlight>
                  <a:schemeClr val="lt1"/>
                </a:highlight>
              </a:rPr>
              <a:t>The machine </a:t>
            </a:r>
            <a:r>
              <a:rPr lang="en" sz="1500">
                <a:solidFill>
                  <a:schemeClr val="dk1"/>
                </a:solidFill>
                <a:highlight>
                  <a:schemeClr val="lt1"/>
                </a:highlight>
              </a:rPr>
              <a:t>learning</a:t>
            </a:r>
            <a:r>
              <a:rPr lang="en" sz="1500">
                <a:solidFill>
                  <a:schemeClr val="dk1"/>
                </a:solidFill>
                <a:highlight>
                  <a:schemeClr val="lt1"/>
                </a:highlight>
              </a:rPr>
              <a:t> models cannot understand categorical values, so we need to convert these categorical values into numerical values , this is where encoding comes in. In encoding we create columns from unique values from the column &amp; place 0 &amp; 1 based on the category in each entry. In dummy encoding, 1 column is skipped to </a:t>
            </a:r>
            <a:r>
              <a:rPr lang="en" sz="1500">
                <a:solidFill>
                  <a:schemeClr val="dk1"/>
                </a:solidFill>
                <a:highlight>
                  <a:schemeClr val="lt1"/>
                </a:highlight>
              </a:rPr>
              <a:t>reduce</a:t>
            </a:r>
            <a:r>
              <a:rPr lang="en" sz="1500">
                <a:solidFill>
                  <a:schemeClr val="dk1"/>
                </a:solidFill>
                <a:highlight>
                  <a:schemeClr val="lt1"/>
                </a:highlight>
              </a:rPr>
              <a:t> curse of </a:t>
            </a:r>
            <a:r>
              <a:rPr lang="en" sz="1500">
                <a:solidFill>
                  <a:schemeClr val="dk1"/>
                </a:solidFill>
                <a:highlight>
                  <a:schemeClr val="lt1"/>
                </a:highlight>
              </a:rPr>
              <a:t>dimensions.The next slide shows how new columns are made by encoding.</a:t>
            </a:r>
            <a:endParaRPr sz="1500">
              <a:solidFill>
                <a:schemeClr val="dk1"/>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0" y="0"/>
            <a:ext cx="9294649"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features &amp; train-test split</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we will define inputs features &amp; output/target variables, then we will do the train test split. We have kept the test size as 0.2 that means 20% of the data </a:t>
            </a:r>
            <a:r>
              <a:rPr lang="en" sz="1500"/>
              <a:t>will</a:t>
            </a:r>
            <a:r>
              <a:rPr lang="en" sz="1500"/>
              <a:t> be kept as testing data which will be used in evaluation of  the model.</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A bike sharing service is the one in which a person lends bikes for other people on rent. This can sometimes be a shop where the lender receives payment for providing bikes for use. Nowadays we have an unmanned system in which bikes are available at docks which the user can go to &amp; rent a bike &amp; pay digitally online. In this project we are going to analyse the given dataset for valuable insights that might help the company improve their profits by analyzing various factors given in the dataset. We are also going to deploy a </a:t>
            </a:r>
            <a:r>
              <a:rPr lang="en" sz="1200">
                <a:solidFill>
                  <a:schemeClr val="dk1"/>
                </a:solidFill>
                <a:highlight>
                  <a:schemeClr val="lt1"/>
                </a:highlight>
                <a:latin typeface="Roboto"/>
                <a:ea typeface="Roboto"/>
                <a:cs typeface="Roboto"/>
                <a:sym typeface="Roboto"/>
              </a:rPr>
              <a:t>regression</a:t>
            </a:r>
            <a:r>
              <a:rPr lang="en" sz="1200">
                <a:solidFill>
                  <a:schemeClr val="dk1"/>
                </a:solidFill>
                <a:highlight>
                  <a:schemeClr val="lt1"/>
                </a:highlight>
                <a:latin typeface="Roboto"/>
                <a:ea typeface="Roboto"/>
                <a:cs typeface="Roboto"/>
                <a:sym typeface="Roboto"/>
              </a:rPr>
              <a:t> model to predict the count of rented bikes which may include a few more steps.</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200">
                <a:solidFill>
                  <a:schemeClr val="dk1"/>
                </a:solidFill>
                <a:highlight>
                  <a:schemeClr val="lt1"/>
                </a:highlight>
                <a:latin typeface="Roboto"/>
                <a:ea typeface="Roboto"/>
                <a:cs typeface="Roboto"/>
                <a:sym typeface="Roboto"/>
              </a:rPr>
              <a:t>Bike sharing is an important means of travelling in </a:t>
            </a:r>
            <a:r>
              <a:rPr lang="en" sz="1200">
                <a:solidFill>
                  <a:schemeClr val="dk1"/>
                </a:solidFill>
                <a:highlight>
                  <a:schemeClr val="lt1"/>
                </a:highlight>
                <a:latin typeface="Roboto"/>
                <a:ea typeface="Roboto"/>
                <a:cs typeface="Roboto"/>
                <a:sym typeface="Roboto"/>
              </a:rPr>
              <a:t>today's</a:t>
            </a:r>
            <a:r>
              <a:rPr lang="en" sz="1200">
                <a:solidFill>
                  <a:schemeClr val="dk1"/>
                </a:solidFill>
                <a:highlight>
                  <a:schemeClr val="lt1"/>
                </a:highlight>
                <a:latin typeface="Roboto"/>
                <a:ea typeface="Roboto"/>
                <a:cs typeface="Roboto"/>
                <a:sym typeface="Roboto"/>
              </a:rPr>
              <a:t> world , so </a:t>
            </a:r>
            <a:r>
              <a:rPr lang="en" sz="1200">
                <a:solidFill>
                  <a:schemeClr val="dk1"/>
                </a:solidFill>
                <a:highlight>
                  <a:schemeClr val="lt1"/>
                </a:highlight>
                <a:latin typeface="Roboto"/>
                <a:ea typeface="Roboto"/>
                <a:cs typeface="Roboto"/>
                <a:sym typeface="Roboto"/>
              </a:rPr>
              <a:t>it's</a:t>
            </a:r>
            <a:r>
              <a:rPr lang="en" sz="1200">
                <a:solidFill>
                  <a:schemeClr val="dk1"/>
                </a:solidFill>
                <a:highlight>
                  <a:schemeClr val="lt1"/>
                </a:highlight>
                <a:latin typeface="Roboto"/>
                <a:ea typeface="Roboto"/>
                <a:cs typeface="Roboto"/>
                <a:sym typeface="Roboto"/>
              </a:rPr>
              <a:t> quite necessary for the bike rental services to provide their services on time. We need to create a system which can predict Bike rental demand based on users behaviour.</a:t>
            </a:r>
            <a:endParaRPr>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2"/>
          <p:cNvPicPr preferRelativeResize="0"/>
          <p:nvPr/>
        </p:nvPicPr>
        <p:blipFill>
          <a:blip r:embed="rId3">
            <a:alphaModFix/>
          </a:blip>
          <a:stretch>
            <a:fillRect/>
          </a:stretch>
        </p:blipFill>
        <p:spPr>
          <a:xfrm>
            <a:off x="0" y="551783"/>
            <a:ext cx="9143999" cy="4039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Implementation</a:t>
            </a:r>
            <a:endParaRPr/>
          </a:p>
        </p:txBody>
      </p:sp>
      <p:sp>
        <p:nvSpPr>
          <p:cNvPr id="204" name="Google Shape;20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3"/>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on training data &amp; testing data</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4"/>
          <p:cNvPicPr preferRelativeResize="0"/>
          <p:nvPr/>
        </p:nvPicPr>
        <p:blipFill>
          <a:blip r:embed="rId3">
            <a:alphaModFix/>
          </a:blip>
          <a:stretch>
            <a:fillRect/>
          </a:stretch>
        </p:blipFill>
        <p:spPr>
          <a:xfrm>
            <a:off x="311700" y="1152475"/>
            <a:ext cx="8520600" cy="3991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 used - R2 score</a:t>
            </a:r>
            <a:endParaRPr/>
          </a:p>
        </p:txBody>
      </p:sp>
      <p:sp>
        <p:nvSpPr>
          <p:cNvPr id="218" name="Google Shape;21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we have used r2 score for model evaluation because it is easier to interpret. Its value lies between 0 to 1. The </a:t>
            </a:r>
            <a:r>
              <a:rPr lang="en" sz="1500"/>
              <a:t>closer the value is to 1 , the better the model is.</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a:t>
            </a:r>
            <a:endParaRPr/>
          </a:p>
        </p:txBody>
      </p:sp>
      <p:sp>
        <p:nvSpPr>
          <p:cNvPr id="224" name="Google Shape;22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Hyperparameter tuning is a way by which we can tune our trained model by finding the best </a:t>
            </a:r>
            <a:r>
              <a:rPr lang="en"/>
              <a:t>parameters for given model. Here we will use randomizedsearch cv wit r2 score for evaluation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0" name="Google Shape;23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7"/>
          <p:cNvPicPr preferRelativeResize="0"/>
          <p:nvPr/>
        </p:nvPicPr>
        <p:blipFill>
          <a:blip r:embed="rId3">
            <a:alphaModFix/>
          </a:blip>
          <a:stretch>
            <a:fillRect/>
          </a:stretch>
        </p:blipFill>
        <p:spPr>
          <a:xfrm>
            <a:off x="0" y="0"/>
            <a:ext cx="9143999" cy="5222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score &amp; best parameters</a:t>
            </a:r>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8"/>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analysis</a:t>
            </a:r>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There seems to be not much improvements after hyperparameter tuning.</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700"/>
              <a:t>Thank you</a:t>
            </a:r>
            <a:endParaRPr sz="7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There are </a:t>
            </a:r>
            <a:r>
              <a:rPr lang="en" sz="1100"/>
              <a:t>around</a:t>
            </a:r>
            <a:r>
              <a:rPr lang="en" sz="1100"/>
              <a:t> 8760 entries with the following variables :-</a:t>
            </a:r>
            <a:endParaRPr sz="1100"/>
          </a:p>
          <a:p>
            <a:pPr indent="0" lvl="0" marL="0" rtl="0" algn="l">
              <a:spcBef>
                <a:spcPts val="1200"/>
              </a:spcBef>
              <a:spcAft>
                <a:spcPts val="1200"/>
              </a:spcAft>
              <a:buNone/>
            </a:pPr>
            <a:r>
              <a:t/>
            </a:r>
            <a:endParaRPr sz="1100"/>
          </a:p>
        </p:txBody>
      </p:sp>
      <p:pic>
        <p:nvPicPr>
          <p:cNvPr id="68" name="Google Shape;68;p15"/>
          <p:cNvPicPr preferRelativeResize="0"/>
          <p:nvPr/>
        </p:nvPicPr>
        <p:blipFill>
          <a:blip r:embed="rId3">
            <a:alphaModFix/>
          </a:blip>
          <a:stretch>
            <a:fillRect/>
          </a:stretch>
        </p:blipFill>
        <p:spPr>
          <a:xfrm>
            <a:off x="151850" y="1533425"/>
            <a:ext cx="8832701" cy="3610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200"/>
              <a:t>We will approach our project in the following steps :-</a:t>
            </a:r>
            <a:endParaRPr sz="1200"/>
          </a:p>
          <a:p>
            <a:pPr indent="0" lvl="0" marL="0" rtl="0" algn="l">
              <a:lnSpc>
                <a:spcPct val="105000"/>
              </a:lnSpc>
              <a:spcBef>
                <a:spcPts val="1200"/>
              </a:spcBef>
              <a:spcAft>
                <a:spcPts val="0"/>
              </a:spcAft>
              <a:buNone/>
            </a:pPr>
            <a:r>
              <a:rPr lang="en" sz="1200"/>
              <a:t>Data Discovery - In this step we import data &amp; understand the data, its variables, values etc</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0"/>
              </a:spcAft>
              <a:buNone/>
            </a:pPr>
            <a:r>
              <a:rPr lang="en" sz="1200"/>
              <a:t>Data Wrangling - In this step we modify the data so that it becomes ready for next procedures</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0"/>
              </a:spcAft>
              <a:buNone/>
            </a:pPr>
            <a:r>
              <a:rPr lang="en" sz="1200"/>
              <a:t>Exploratory Data Analysis - in this step we create a bunch of charts &amp; graphs to gain insights on the dataset that can help us making better decisions for our rental business.</a:t>
            </a:r>
            <a:endParaRPr sz="1200"/>
          </a:p>
          <a:p>
            <a:pPr indent="0" lvl="0" marL="0" rtl="0" algn="l">
              <a:lnSpc>
                <a:spcPct val="105000"/>
              </a:lnSpc>
              <a:spcBef>
                <a:spcPts val="1200"/>
              </a:spcBef>
              <a:spcAft>
                <a:spcPts val="0"/>
              </a:spcAft>
              <a:buNone/>
            </a:pPr>
            <a:r>
              <a:t/>
            </a:r>
            <a:endParaRPr sz="1200"/>
          </a:p>
          <a:p>
            <a:pPr indent="0" lvl="0" marL="0" rtl="0" algn="l">
              <a:lnSpc>
                <a:spcPct val="105000"/>
              </a:lnSpc>
              <a:spcBef>
                <a:spcPts val="1200"/>
              </a:spcBef>
              <a:spcAft>
                <a:spcPts val="1200"/>
              </a:spcAft>
              <a:buNone/>
            </a:pPr>
            <a:r>
              <a:rPr lang="en" sz="1200"/>
              <a:t>Model Building - in this step we will try multiple </a:t>
            </a:r>
            <a:r>
              <a:rPr lang="en" sz="1200"/>
              <a:t> machine learning models &amp; test it to choose the best one. We will also do hyperparameter tuning to find the best parameters for our selected model</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heatmap</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0" y="1152475"/>
            <a:ext cx="8832299" cy="3991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65500" y="207450"/>
            <a:ext cx="4045200" cy="123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Univariate analysis - Rented bike count</a:t>
            </a:r>
            <a:endParaRPr sz="2980"/>
          </a:p>
        </p:txBody>
      </p:sp>
      <p:sp>
        <p:nvSpPr>
          <p:cNvPr id="87" name="Google Shape;87;p1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4572000" y="-177500"/>
            <a:ext cx="4571999" cy="5321000"/>
          </a:xfrm>
          <a:prstGeom prst="rect">
            <a:avLst/>
          </a:prstGeom>
          <a:noFill/>
          <a:ln>
            <a:noFill/>
          </a:ln>
        </p:spPr>
      </p:pic>
      <p:sp>
        <p:nvSpPr>
          <p:cNvPr id="89" name="Google Shape;89;p18"/>
          <p:cNvSpPr txBox="1"/>
          <p:nvPr>
            <p:ph idx="1" type="subTitle"/>
          </p:nvPr>
        </p:nvSpPr>
        <p:spPr>
          <a:xfrm>
            <a:off x="265500" y="1383725"/>
            <a:ext cx="4045200" cy="33576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Histograms are better for </a:t>
            </a:r>
            <a:r>
              <a:rPr lang="en" sz="1200">
                <a:solidFill>
                  <a:schemeClr val="dk1"/>
                </a:solidFill>
                <a:highlight>
                  <a:schemeClr val="lt1"/>
                </a:highlight>
                <a:latin typeface="Roboto"/>
                <a:ea typeface="Roboto"/>
                <a:cs typeface="Roboto"/>
                <a:sym typeface="Roboto"/>
              </a:rPr>
              <a:t>univariate</a:t>
            </a:r>
            <a:r>
              <a:rPr lang="en" sz="1200">
                <a:solidFill>
                  <a:schemeClr val="dk1"/>
                </a:solidFill>
                <a:highlight>
                  <a:schemeClr val="lt1"/>
                </a:highlight>
                <a:latin typeface="Roboto"/>
                <a:ea typeface="Roboto"/>
                <a:cs typeface="Roboto"/>
                <a:sym typeface="Roboto"/>
              </a:rPr>
              <a:t> analysis of numerical values</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Mostly, the count of rented bikes lies between , 0 to 500</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65500" y="57750"/>
            <a:ext cx="4045200" cy="86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Temperature</a:t>
            </a:r>
            <a:endParaRPr sz="3000"/>
          </a:p>
        </p:txBody>
      </p:sp>
      <p:sp>
        <p:nvSpPr>
          <p:cNvPr id="95" name="Google Shape;95;p19"/>
          <p:cNvSpPr txBox="1"/>
          <p:nvPr>
            <p:ph idx="1" type="subTitle"/>
          </p:nvPr>
        </p:nvSpPr>
        <p:spPr>
          <a:xfrm>
            <a:off x="265500" y="998750"/>
            <a:ext cx="4045200" cy="30393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Histograms are best for univariate analysis of </a:t>
            </a:r>
            <a:r>
              <a:rPr lang="en" sz="1200">
                <a:solidFill>
                  <a:schemeClr val="dk1"/>
                </a:solidFill>
                <a:highlight>
                  <a:schemeClr val="lt1"/>
                </a:highlight>
                <a:latin typeface="Roboto"/>
                <a:ea typeface="Roboto"/>
                <a:cs typeface="Roboto"/>
                <a:sym typeface="Roboto"/>
              </a:rPr>
              <a:t>numerical</a:t>
            </a:r>
            <a:r>
              <a:rPr lang="en" sz="1200">
                <a:solidFill>
                  <a:schemeClr val="dk1"/>
                </a:solidFill>
                <a:highlight>
                  <a:schemeClr val="lt1"/>
                </a:highlight>
                <a:latin typeface="Roboto"/>
                <a:ea typeface="Roboto"/>
                <a:cs typeface="Roboto"/>
                <a:sym typeface="Roboto"/>
              </a:rPr>
              <a:t> values</a:t>
            </a:r>
            <a:endParaRPr sz="1200">
              <a:solidFill>
                <a:schemeClr val="dk1"/>
              </a:solidFill>
              <a:highlight>
                <a:schemeClr val="lt1"/>
              </a:highlight>
              <a:latin typeface="Roboto"/>
              <a:ea typeface="Roboto"/>
              <a:cs typeface="Roboto"/>
              <a:sym typeface="Roboto"/>
            </a:endParaRPr>
          </a:p>
          <a:p>
            <a:pPr indent="0" lvl="0" marL="0" marR="38100" rtl="0" algn="l">
              <a:lnSpc>
                <a:spcPct val="160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usually the </a:t>
            </a:r>
            <a:r>
              <a:rPr lang="en" sz="1200">
                <a:solidFill>
                  <a:schemeClr val="dk1"/>
                </a:solidFill>
                <a:highlight>
                  <a:schemeClr val="lt1"/>
                </a:highlight>
                <a:latin typeface="Roboto"/>
                <a:ea typeface="Roboto"/>
                <a:cs typeface="Roboto"/>
                <a:sym typeface="Roboto"/>
              </a:rPr>
              <a:t>temperature</a:t>
            </a:r>
            <a:r>
              <a:rPr lang="en" sz="1200">
                <a:solidFill>
                  <a:schemeClr val="dk1"/>
                </a:solidFill>
                <a:highlight>
                  <a:schemeClr val="lt1"/>
                </a:highlight>
                <a:latin typeface="Roboto"/>
                <a:ea typeface="Roboto"/>
                <a:cs typeface="Roboto"/>
                <a:sym typeface="Roboto"/>
              </a:rPr>
              <a:t> lies between 0 to 30 degree </a:t>
            </a:r>
            <a:r>
              <a:rPr lang="en" sz="1200">
                <a:solidFill>
                  <a:schemeClr val="dk1"/>
                </a:solidFill>
                <a:highlight>
                  <a:schemeClr val="lt1"/>
                </a:highlight>
                <a:latin typeface="Roboto"/>
                <a:ea typeface="Roboto"/>
                <a:cs typeface="Roboto"/>
                <a:sym typeface="Roboto"/>
              </a:rPr>
              <a:t>celsius</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96" name="Google Shape;96;p1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4572000" y="0"/>
            <a:ext cx="4571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5500" y="250225"/>
            <a:ext cx="4045200" cy="11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Humidity</a:t>
            </a:r>
            <a:endParaRPr sz="3000"/>
          </a:p>
        </p:txBody>
      </p:sp>
      <p:sp>
        <p:nvSpPr>
          <p:cNvPr id="103" name="Google Shape;103;p20"/>
          <p:cNvSpPr txBox="1"/>
          <p:nvPr>
            <p:ph idx="1" type="subTitle"/>
          </p:nvPr>
        </p:nvSpPr>
        <p:spPr>
          <a:xfrm>
            <a:off x="265500" y="1533425"/>
            <a:ext cx="4045200" cy="25047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Histograms are best for univariate analysis of </a:t>
            </a:r>
            <a:r>
              <a:rPr lang="en" sz="1200">
                <a:solidFill>
                  <a:schemeClr val="dk1"/>
                </a:solidFill>
                <a:highlight>
                  <a:schemeClr val="lt1"/>
                </a:highlight>
                <a:latin typeface="Roboto"/>
                <a:ea typeface="Roboto"/>
                <a:cs typeface="Roboto"/>
                <a:sym typeface="Roboto"/>
              </a:rPr>
              <a:t>numerical</a:t>
            </a:r>
            <a:r>
              <a:rPr lang="en" sz="1200">
                <a:solidFill>
                  <a:schemeClr val="dk1"/>
                </a:solidFill>
                <a:highlight>
                  <a:schemeClr val="lt1"/>
                </a:highlight>
                <a:latin typeface="Roboto"/>
                <a:ea typeface="Roboto"/>
                <a:cs typeface="Roboto"/>
                <a:sym typeface="Roboto"/>
              </a:rPr>
              <a:t> values</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mostly humidity lies between 40-80%</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04" name="Google Shape;104;p2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v</a:t>
            </a:r>
            <a:endParaRPr/>
          </a:p>
        </p:txBody>
      </p:sp>
      <p:pic>
        <p:nvPicPr>
          <p:cNvPr id="105" name="Google Shape;105;p20"/>
          <p:cNvPicPr preferRelativeResize="0"/>
          <p:nvPr/>
        </p:nvPicPr>
        <p:blipFill>
          <a:blip r:embed="rId3">
            <a:alphaModFix/>
          </a:blip>
          <a:stretch>
            <a:fillRect/>
          </a:stretch>
        </p:blipFill>
        <p:spPr>
          <a:xfrm>
            <a:off x="4572000" y="0"/>
            <a:ext cx="4571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65500" y="57750"/>
            <a:ext cx="4045200" cy="1037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Wind Speed</a:t>
            </a:r>
            <a:endParaRPr sz="3000"/>
          </a:p>
        </p:txBody>
      </p:sp>
      <p:sp>
        <p:nvSpPr>
          <p:cNvPr id="111" name="Google Shape;111;p21"/>
          <p:cNvSpPr txBox="1"/>
          <p:nvPr>
            <p:ph idx="1" type="subTitle"/>
          </p:nvPr>
        </p:nvSpPr>
        <p:spPr>
          <a:xfrm>
            <a:off x="265500" y="1276775"/>
            <a:ext cx="4045200" cy="3496800"/>
          </a:xfrm>
          <a:prstGeom prst="rect">
            <a:avLst/>
          </a:prstGeom>
        </p:spPr>
        <p:txBody>
          <a:bodyPr anchorCtr="0" anchor="t" bIns="91425" lIns="91425" spcFirstLastPara="1" rIns="91425" wrap="square" tIns="91425">
            <a:normAutofit/>
          </a:bodyPr>
          <a:lstStyle/>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Histograms are best for univariate analysis of numerical values</a:t>
            </a:r>
            <a:endParaRPr sz="1200">
              <a:solidFill>
                <a:schemeClr val="dk1"/>
              </a:solidFill>
              <a:highlight>
                <a:schemeClr val="lt1"/>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Usually the wind speed is between 0 -2 m/s</a:t>
            </a:r>
            <a:endParaRPr sz="1200">
              <a:solidFill>
                <a:schemeClr val="dk1"/>
              </a:solidFill>
              <a:highlight>
                <a:schemeClr val="lt1"/>
              </a:highlight>
              <a:latin typeface="Roboto"/>
              <a:ea typeface="Roboto"/>
              <a:cs typeface="Roboto"/>
              <a:sym typeface="Roboto"/>
            </a:endParaRPr>
          </a:p>
          <a:p>
            <a:pPr indent="0" lvl="0" marL="0" rtl="0" algn="ctr">
              <a:spcBef>
                <a:spcPts val="500"/>
              </a:spcBef>
              <a:spcAft>
                <a:spcPts val="0"/>
              </a:spcAft>
              <a:buNone/>
            </a:pPr>
            <a:r>
              <a:t/>
            </a:r>
            <a:endParaRPr>
              <a:solidFill>
                <a:schemeClr val="dk1"/>
              </a:solidFill>
              <a:highlight>
                <a:schemeClr val="lt1"/>
              </a:highlight>
            </a:endParaRPr>
          </a:p>
        </p:txBody>
      </p:sp>
      <p:sp>
        <p:nvSpPr>
          <p:cNvPr id="112" name="Google Shape;112;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4572000" y="0"/>
            <a:ext cx="45719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