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5" r:id="rId5"/>
    <p:sldId id="266" r:id="rId6"/>
    <p:sldId id="267" r:id="rId7"/>
    <p:sldId id="259" r:id="rId8"/>
    <p:sldId id="260" r:id="rId9"/>
    <p:sldId id="261" r:id="rId10"/>
    <p:sldId id="262" r:id="rId11"/>
    <p:sldId id="264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6A5B683-F9E7-4D45-9233-0BAE688C1117}">
          <p14:sldIdLst>
            <p14:sldId id="256"/>
            <p14:sldId id="257"/>
          </p14:sldIdLst>
        </p14:section>
        <p14:section name="Untitled Section" id="{57C06B8D-7CDE-4D6E-BD60-1872ED646FA2}">
          <p14:sldIdLst>
            <p14:sldId id="258"/>
            <p14:sldId id="265"/>
            <p14:sldId id="266"/>
            <p14:sldId id="267"/>
            <p14:sldId id="259"/>
            <p14:sldId id="260"/>
            <p14:sldId id="261"/>
            <p14:sldId id="262"/>
            <p14:sldId id="264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54D6B2-E810-4A64-9BA8-55BC563FD3C6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FFBD6-4966-4938-9437-AAC1CC38B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44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D84AF-B2DB-45F2-B361-56479D72C1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949C8-00C6-40D4-9BFE-6D5BEC76D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8B855-D1D3-4772-ACCE-624FA4DBB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DF7F-3C73-4429-B464-79D52963A752}" type="datetime1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66D5C-9330-456C-AA2A-6C06D2748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43370-4784-4B6F-8C6F-6422806AC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2BBA-3CD5-41D6-AF81-0FD068D0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005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4AC56-5410-4914-9269-E412555AE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B147BF-C9FC-494D-9FFD-E373E8DE06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4AA64-938A-43D6-B831-EA2EF96CD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5E90-96D2-40CA-9D8B-9E9465D75337}" type="datetime1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F7C14-BF22-45CC-98F1-3D7C6946D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7B092-8B87-407D-BA90-60F921236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2BBA-3CD5-41D6-AF81-0FD068D0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075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0CDCCA-0C15-41C7-AD76-5CEC542DD6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0CEAE3-0301-4FEB-B5EB-CBF4AC38D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95184-030E-49DF-AD93-EEBCD2743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DB4C3-0EF1-4435-B19E-AA9670EC8C3B}" type="datetime1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F83EC-E3D5-46B3-9386-F223AEE04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F1E89-5723-4AEA-AE69-66B89655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2BBA-3CD5-41D6-AF81-0FD068D0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21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82AED-BE99-4621-983F-22E37E85C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9BF1E-8630-494F-9A45-133A5EDB2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6FB53-EB77-4EE0-A010-DA5E8BFBE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7705E-35F6-417F-8841-D90D9E346D4B}" type="datetime1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893D3-CB1E-411C-88EE-451EA7151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EAD76-A11B-4999-898F-2564E404C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2BBA-3CD5-41D6-AF81-0FD068D0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384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5AE5A-681E-4156-8513-248477FD5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10DA94-1270-4265-B926-FC687D515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5DCC2-5B91-42BD-A9B3-C4598C26E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BD42-3099-45BB-8076-FE7AF5B78CA6}" type="datetime1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84BAF-4A46-4E8E-A77A-D0A101EA9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57D4A-F929-4FBE-BDB2-9D432A6E1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2BBA-3CD5-41D6-AF81-0FD068D0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756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BD5CB-C977-40AD-B9F9-EC1C0A388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17F45-7515-456D-976F-F1402D85F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42CD1F-DA26-4EB3-96C6-D9871D237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0A84E-29A5-47D3-9787-E20082985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F4DA-F9C8-4357-8FAD-49ADC378FC2A}" type="datetime1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2DC66-1960-4CCF-8D55-BBF7516A1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ECE762-75F9-4875-9460-5524C7C79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2BBA-3CD5-41D6-AF81-0FD068D0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932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44315-3B9B-4DAD-BA99-637C55770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5DDF9-4FDE-478D-B061-39CABCA18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92ABA7-777F-486B-8923-7332550907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A9F0E6-001F-49B7-B1D2-477664D098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AAB4E5-12BA-4A8A-AEE9-8EACC23E7A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16D8C-E9DC-419A-AE43-1C3461F3F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90A4-E75F-43ED-8F86-52E099C428B0}" type="datetime1">
              <a:rPr lang="en-US" smtClean="0"/>
              <a:t>4/21/2022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0FB8E9-0B6E-4B99-9020-F512B6911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B81A8C-3E46-44A7-84B5-67FB5388E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2BBA-3CD5-41D6-AF81-0FD068D0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59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EC169-94EF-4BB6-86A2-A71E7328C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2AB58F-C1D6-40F0-9432-9733617BB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AA94-7768-466F-AFE5-AC0867708B21}" type="datetime1">
              <a:rPr lang="en-US" smtClean="0"/>
              <a:t>4/21/2022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BBB741-BA8B-45B8-BDF1-A1526DFA5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D562FB-063E-4FF1-8683-1A4325E21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2BBA-3CD5-41D6-AF81-0FD068D0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571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C9EEDD-76D3-4683-B540-5215BC54F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AC77C-7F72-4E0B-A755-36BF25B93E9C}" type="datetime1">
              <a:rPr lang="en-US" smtClean="0"/>
              <a:t>4/21/2022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3EC1F7-6542-4574-94E1-08EF85ECE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87A2FF-F716-4FBC-86B7-E4363DDAF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2BBA-3CD5-41D6-AF81-0FD068D0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613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6368F-654B-4063-BCA3-5A39B89B0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44036-2274-43F0-933E-DC59E2F9E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57874-2F40-4E71-8019-E2B86DCFB7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E3780A-08C6-4838-AA28-26ED7D3E5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DE8C4-7B44-4195-A968-F147A766EF9D}" type="datetime1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7DEFC-4FD6-48CD-8171-C2C6CD867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1F82FA-9D16-4CE6-8006-E337BF975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2BBA-3CD5-41D6-AF81-0FD068D0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57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DBF25-7CF1-423A-AD6C-EA324059D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E337D4-12A8-4845-9B8A-EFB43DDE92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372AF7-A43D-4E65-8C8D-F5C9529D2E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13ED52-4A3A-499F-AEEE-EBF006807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109BB-C69E-4330-A092-CC926DC30BC2}" type="datetime1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4F9292-BDBE-4AEB-8FFD-627298E4C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85B5CC-ADD5-4EBD-B34B-4EF237792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2BBA-3CD5-41D6-AF81-0FD068D0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537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A616C8-B537-4D86-ACF5-895935564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5FDBA-351F-4287-A3ED-B8B413731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40FA7-AD7B-4741-8D85-9C8F605024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DC6D4-4E53-481A-86E5-1D77B4A868E9}" type="datetime1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AC66A-E1BB-4E2E-A2E4-DDC258669E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C6E59-3700-4B0C-859B-960E12C63F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72BBA-3CD5-41D6-AF81-0FD068D0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853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63B23-E012-4A43-A970-4D81B5C2A8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Future of Blockchain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4B5A66-AFE2-4E67-861C-2B7006883D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r>
              <a:rPr lang="en-US" dirty="0"/>
              <a:t>By Paras Dalal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4A3EF7-B04C-4FFD-9D8E-02EDFED64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240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BE371-A305-4703-8131-7CC4DC932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of Blockchain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CE708C5-83FF-460D-A4E2-F6399A538B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621" y="1500161"/>
            <a:ext cx="5842148" cy="444521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6DA02E-1505-4585-B4BF-C8A6E1153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356350"/>
            <a:ext cx="10515599" cy="365125"/>
          </a:xfrm>
        </p:spPr>
        <p:txBody>
          <a:bodyPr/>
          <a:lstStyle/>
          <a:p>
            <a:r>
              <a:rPr lang="en-US" dirty="0"/>
              <a:t>https://www.semanticscholar.org/paper/Blockchain-Technology%3A-Applications-and-Research-Bansod-Ragha/ffe6a539f2c4cb32cb849ffdc6cd148de06d0003</a:t>
            </a:r>
          </a:p>
        </p:txBody>
      </p:sp>
    </p:spTree>
    <p:extLst>
      <p:ext uri="{BB962C8B-B14F-4D97-AF65-F5344CB8AC3E}">
        <p14:creationId xmlns:p14="http://schemas.microsoft.com/office/powerpoint/2010/main" val="424847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F8950-9C8B-41CD-BC95-9507D2DC9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it relevant to Bessemer?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5EB34-35F6-49BC-83EA-DACDC8F0F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have local data on Client Advisor desktop for all the clients handled by them for easy offline access</a:t>
            </a:r>
          </a:p>
          <a:p>
            <a:r>
              <a:rPr lang="en-US" dirty="0"/>
              <a:t>May need to participate in public blockchain for settlement processing (Settlement using smart contracts – zero day settlement period)</a:t>
            </a:r>
          </a:p>
          <a:p>
            <a:r>
              <a:rPr lang="en-US" dirty="0"/>
              <a:t>May need to be aware of the crypto positions and/or digital assets of clients and actively participate in the legacy planning for smooth handover to next generations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81AFC-9C03-43DD-973E-50F3AEE5F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45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F8950-9C8B-41CD-BC95-9507D2DC9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5EB34-35F6-49BC-83EA-DACDC8F0F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Relevant where</a:t>
            </a:r>
          </a:p>
          <a:p>
            <a:r>
              <a:rPr lang="en-US" dirty="0"/>
              <a:t>Need to distribute data (For safety, speed, volume)</a:t>
            </a:r>
          </a:p>
          <a:p>
            <a:r>
              <a:rPr lang="en-US" dirty="0"/>
              <a:t>Need to be certain about data quality (Every block is authenticated – hash functions)</a:t>
            </a:r>
          </a:p>
          <a:p>
            <a:r>
              <a:rPr lang="en-US" dirty="0"/>
              <a:t>Need to involve multiple parties in a transaction (Immutable, Time stamped, confirmation as soon as it happens)</a:t>
            </a:r>
          </a:p>
          <a:p>
            <a:r>
              <a:rPr lang="en-US" dirty="0"/>
              <a:t>Need to have confidential information storage (Cryptography)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81AFC-9C03-43DD-973E-50F3AEE5F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794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EDAD4-E779-438B-94D1-F67537D61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A picture containing writing implement, stationary, pen&#10;&#10;Description automatically generated">
            <a:extLst>
              <a:ext uri="{FF2B5EF4-FFF2-40B4-BE49-F238E27FC236}">
                <a16:creationId xmlns:a16="http://schemas.microsoft.com/office/drawing/2014/main" id="{75130E61-5EF6-4BD0-9301-8D22784F88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165" y="703623"/>
            <a:ext cx="6867669" cy="514412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2D87C0-EDAC-47F6-BF56-52C530C22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809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B2C0-9825-48CA-B0E3-8BAB8377E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I Plan to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ACC5E-F238-4A48-AFA2-1211B4267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Problems that we want to solve</a:t>
            </a:r>
          </a:p>
          <a:p>
            <a:r>
              <a:rPr lang="en-US" dirty="0"/>
              <a:t>General concept of Blockchain</a:t>
            </a:r>
          </a:p>
          <a:p>
            <a:r>
              <a:rPr lang="en-US" dirty="0"/>
              <a:t>Overview of How it is implemented</a:t>
            </a:r>
          </a:p>
          <a:p>
            <a:r>
              <a:rPr lang="en-US" dirty="0"/>
              <a:t>Common uses of Blockchain</a:t>
            </a:r>
          </a:p>
          <a:p>
            <a:r>
              <a:rPr lang="en-US" dirty="0"/>
              <a:t>Problems of Blockchain</a:t>
            </a:r>
          </a:p>
          <a:p>
            <a:r>
              <a:rPr lang="en-US" dirty="0"/>
              <a:t>Is it relevant to Bessemer?</a:t>
            </a:r>
          </a:p>
          <a:p>
            <a:r>
              <a:rPr lang="en-US" dirty="0"/>
              <a:t>Summary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29974D-6630-4247-ABE4-0A299B500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23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B2C0-9825-48CA-B0E3-8BAB8377E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that we want to solve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ACC5E-F238-4A48-AFA2-1211B4267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4647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Data Overflow</a:t>
            </a:r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AC6A42E-3B31-4214-900B-2DA73544B4E3}"/>
              </a:ext>
            </a:extLst>
          </p:cNvPr>
          <p:cNvSpPr txBox="1">
            <a:spLocks/>
          </p:cNvSpPr>
          <p:nvPr/>
        </p:nvSpPr>
        <p:spPr>
          <a:xfrm>
            <a:off x="1092200" y="5385594"/>
            <a:ext cx="10515600" cy="59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0" dirty="0">
                <a:solidFill>
                  <a:srgbClr val="4D5156"/>
                </a:solidFill>
                <a:effectLst/>
                <a:latin typeface="Roboto" panose="020B0604020202020204" pitchFamily="2" charset="0"/>
              </a:rPr>
              <a:t>1,000,000,000,000,000,000,000  (10</a:t>
            </a:r>
            <a:r>
              <a:rPr lang="en-US" b="0" i="0" baseline="30000" dirty="0">
                <a:solidFill>
                  <a:srgbClr val="4D5156"/>
                </a:solidFill>
                <a:effectLst/>
                <a:latin typeface="Roboto" panose="020B0604020202020204" pitchFamily="2" charset="0"/>
              </a:rPr>
              <a:t>21 </a:t>
            </a:r>
            <a:r>
              <a:rPr lang="en-US" b="0" i="0" dirty="0">
                <a:solidFill>
                  <a:srgbClr val="4D5156"/>
                </a:solidFill>
                <a:effectLst/>
                <a:latin typeface="Roboto" panose="020B0604020202020204" pitchFamily="2" charset="0"/>
              </a:rPr>
              <a:t>= 1 Billion Terabytes)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8C1143-083A-4320-8551-C836FE2933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225" y="2478087"/>
            <a:ext cx="6000750" cy="2638425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8C83E90-FF75-4910-9C02-2BEAC2FD9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515600" cy="365125"/>
          </a:xfrm>
        </p:spPr>
        <p:txBody>
          <a:bodyPr/>
          <a:lstStyle/>
          <a:p>
            <a:r>
              <a:rPr lang="en-US" dirty="0"/>
              <a:t>Image: https://economictimes.indiatimes.com/tech/internet/total-worldwide-data-will-swell-to-163-zettabytes-by-2025/articleshow/58118131.cms</a:t>
            </a:r>
          </a:p>
        </p:txBody>
      </p:sp>
    </p:spTree>
    <p:extLst>
      <p:ext uri="{BB962C8B-B14F-4D97-AF65-F5344CB8AC3E}">
        <p14:creationId xmlns:p14="http://schemas.microsoft.com/office/powerpoint/2010/main" val="2710092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B2C0-9825-48CA-B0E3-8BAB8377E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that we want to solve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ACC5E-F238-4A48-AFA2-1211B4267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4647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Data Security</a:t>
            </a:r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AC6A42E-3B31-4214-900B-2DA73544B4E3}"/>
              </a:ext>
            </a:extLst>
          </p:cNvPr>
          <p:cNvSpPr txBox="1">
            <a:spLocks/>
          </p:cNvSpPr>
          <p:nvPr/>
        </p:nvSpPr>
        <p:spPr>
          <a:xfrm>
            <a:off x="1092200" y="5385594"/>
            <a:ext cx="10515600" cy="59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F9F9F-3846-43D3-B86C-EE9AFD5C0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5BF181-2B21-453C-973C-A8196582F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950" y="2614206"/>
            <a:ext cx="3727450" cy="329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923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B2C0-9825-48CA-B0E3-8BAB8377E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that we want to solve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ACC5E-F238-4A48-AFA2-1211B4267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487"/>
            <a:ext cx="10515600" cy="392761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Transactions</a:t>
            </a:r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AC6A42E-3B31-4214-900B-2DA73544B4E3}"/>
              </a:ext>
            </a:extLst>
          </p:cNvPr>
          <p:cNvSpPr txBox="1">
            <a:spLocks/>
          </p:cNvSpPr>
          <p:nvPr/>
        </p:nvSpPr>
        <p:spPr>
          <a:xfrm>
            <a:off x="1092200" y="5385594"/>
            <a:ext cx="10515600" cy="59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F9F9F-3846-43D3-B86C-EE9AFD5C0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356350"/>
            <a:ext cx="10328329" cy="365125"/>
          </a:xfrm>
        </p:spPr>
        <p:txBody>
          <a:bodyPr/>
          <a:lstStyle/>
          <a:p>
            <a:r>
              <a:rPr lang="en-US" dirty="0"/>
              <a:t>https://www.consultancy.uk/news/25975/global-market-size-of-digital-payments-industry-soares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AF5940-95EF-4D0F-BF93-43DDF8E70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049" y="1968774"/>
            <a:ext cx="5213902" cy="377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125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B2C0-9825-48CA-B0E3-8BAB8377E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that we want to solve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ACC5E-F238-4A48-AFA2-1211B4267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487"/>
            <a:ext cx="10769600" cy="473102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Intermediaries</a:t>
            </a:r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AC6A42E-3B31-4214-900B-2DA73544B4E3}"/>
              </a:ext>
            </a:extLst>
          </p:cNvPr>
          <p:cNvSpPr txBox="1">
            <a:spLocks/>
          </p:cNvSpPr>
          <p:nvPr/>
        </p:nvSpPr>
        <p:spPr>
          <a:xfrm>
            <a:off x="1092200" y="5385594"/>
            <a:ext cx="10515600" cy="59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F9F9F-3846-43D3-B86C-EE9AFD5C0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769599" cy="365125"/>
          </a:xfrm>
        </p:spPr>
        <p:txBody>
          <a:bodyPr/>
          <a:lstStyle/>
          <a:p>
            <a:r>
              <a:rPr lang="en-US" dirty="0"/>
              <a:t>https://www.bankofengland.co.uk/knowledgebank/how-do-card-payments-work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DD333C-708F-4241-A687-1B848ACBF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984" y="2041696"/>
            <a:ext cx="4766031" cy="422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676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CA95A-2352-4C3C-BB2F-0AF30A641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concept of Blockchain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14F35-5599-4413-9392-55743DACF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Blockchain is a type of Distributed Ledger Technology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F3A170-42A2-4531-9696-ED1A545EF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9451" y="6356350"/>
            <a:ext cx="11251769" cy="365125"/>
          </a:xfrm>
        </p:spPr>
        <p:txBody>
          <a:bodyPr/>
          <a:lstStyle/>
          <a:p>
            <a:r>
              <a:rPr lang="en-US" dirty="0"/>
              <a:t>https://www.euromoney.com/learning/blockchain-explained/what-is-blockchain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AD2DA8-7E8C-4B26-8951-72846578A0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169" y="2225621"/>
            <a:ext cx="5951349" cy="3719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977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E844E-72F3-40C2-9FE7-1F4910ADD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How it is implemented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4D98C3F-841F-4700-B550-D4E92B2AB7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729" y="1321930"/>
            <a:ext cx="7745687" cy="484105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EF78B-3EC7-43E6-98F1-166C2FDC1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3179" y="6356350"/>
            <a:ext cx="10957301" cy="365125"/>
          </a:xfrm>
        </p:spPr>
        <p:txBody>
          <a:bodyPr/>
          <a:lstStyle/>
          <a:p>
            <a:r>
              <a:rPr lang="en-US" dirty="0"/>
              <a:t>https://www.euromoney.com/learning/blockchain-explained/how-transactions-get-into-the-blockchain</a:t>
            </a:r>
          </a:p>
        </p:txBody>
      </p:sp>
    </p:spTree>
    <p:extLst>
      <p:ext uri="{BB962C8B-B14F-4D97-AF65-F5344CB8AC3E}">
        <p14:creationId xmlns:p14="http://schemas.microsoft.com/office/powerpoint/2010/main" val="3249715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B3B10-4BAF-46CC-9BB9-A2E8E4001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uses of Blockchain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201E896-A809-4E39-9BC2-BBC535CA3F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779" y="1507909"/>
            <a:ext cx="7316679" cy="4586831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16B56A-B112-4B21-9AB3-AB001ED2D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6721" y="6356350"/>
            <a:ext cx="10515600" cy="365125"/>
          </a:xfrm>
        </p:spPr>
        <p:txBody>
          <a:bodyPr/>
          <a:lstStyle/>
          <a:p>
            <a:r>
              <a:rPr lang="en-US" dirty="0"/>
              <a:t>https://medium.com/practical-blockchain/use-cases-of-blockchain-tech-application-13a940edf6fb</a:t>
            </a:r>
          </a:p>
        </p:txBody>
      </p:sp>
    </p:spTree>
    <p:extLst>
      <p:ext uri="{BB962C8B-B14F-4D97-AF65-F5344CB8AC3E}">
        <p14:creationId xmlns:p14="http://schemas.microsoft.com/office/powerpoint/2010/main" val="3012064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339</Words>
  <Application>Microsoft Office PowerPoint</Application>
  <PresentationFormat>Widescreen</PresentationFormat>
  <Paragraphs>41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Roboto</vt:lpstr>
      <vt:lpstr>Office Theme</vt:lpstr>
      <vt:lpstr>The Future of Blockchain</vt:lpstr>
      <vt:lpstr>What Do I Plan to Cover</vt:lpstr>
      <vt:lpstr>Problems that we want to solve</vt:lpstr>
      <vt:lpstr>Problems that we want to solve</vt:lpstr>
      <vt:lpstr>Problems that we want to solve</vt:lpstr>
      <vt:lpstr>Problems that we want to solve</vt:lpstr>
      <vt:lpstr>General concept of Blockchain</vt:lpstr>
      <vt:lpstr>Overview of How it is implemented</vt:lpstr>
      <vt:lpstr>Common uses of Blockchain</vt:lpstr>
      <vt:lpstr>Problems of Blockchain</vt:lpstr>
      <vt:lpstr>Is it relevant to Bessemer?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Future of Blockchain</dc:title>
  <dc:creator>Paras Dalal</dc:creator>
  <cp:lastModifiedBy>Dalal, Paras P.</cp:lastModifiedBy>
  <cp:revision>29</cp:revision>
  <dcterms:created xsi:type="dcterms:W3CDTF">2022-04-10T01:54:47Z</dcterms:created>
  <dcterms:modified xsi:type="dcterms:W3CDTF">2022-04-21T15:15:31Z</dcterms:modified>
</cp:coreProperties>
</file>