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1"/>
  </p:notesMasterIdLst>
  <p:sldIdLst>
    <p:sldId id="256" r:id="rId2"/>
    <p:sldId id="257" r:id="rId3"/>
    <p:sldId id="269" r:id="rId4"/>
    <p:sldId id="275" r:id="rId5"/>
    <p:sldId id="270" r:id="rId6"/>
    <p:sldId id="271" r:id="rId7"/>
    <p:sldId id="272" r:id="rId8"/>
    <p:sldId id="273" r:id="rId9"/>
    <p:sldId id="274" r:id="rId10"/>
    <p:sldId id="259" r:id="rId11"/>
    <p:sldId id="260" r:id="rId12"/>
    <p:sldId id="261" r:id="rId13"/>
    <p:sldId id="258" r:id="rId14"/>
    <p:sldId id="265" r:id="rId15"/>
    <p:sldId id="266" r:id="rId16"/>
    <p:sldId id="267" r:id="rId17"/>
    <p:sldId id="262" r:id="rId18"/>
    <p:sldId id="264"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A5B683-F9E7-4D45-9233-0BAE688C1117}">
          <p14:sldIdLst>
            <p14:sldId id="256"/>
            <p14:sldId id="257"/>
            <p14:sldId id="269"/>
            <p14:sldId id="275"/>
            <p14:sldId id="270"/>
            <p14:sldId id="271"/>
            <p14:sldId id="272"/>
            <p14:sldId id="273"/>
            <p14:sldId id="274"/>
            <p14:sldId id="259"/>
            <p14:sldId id="260"/>
            <p14:sldId id="261"/>
            <p14:sldId id="258"/>
            <p14:sldId id="265"/>
            <p14:sldId id="266"/>
            <p14:sldId id="267"/>
            <p14:sldId id="262"/>
            <p14:sldId id="264"/>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258" y="72"/>
      </p:cViewPr>
      <p:guideLst/>
    </p:cSldViewPr>
  </p:slideViewPr>
  <p:outlineViewPr>
    <p:cViewPr>
      <p:scale>
        <a:sx n="33" d="100"/>
        <a:sy n="33" d="100"/>
      </p:scale>
      <p:origin x="0" y="-31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BB31C2-B664-4CF7-B60C-0F3C7ED01F0F}" type="doc">
      <dgm:prSet loTypeId="urn:microsoft.com/office/officeart/2005/8/layout/hProcess3" loCatId="process" qsTypeId="urn:microsoft.com/office/officeart/2005/8/quickstyle/simple1" qsCatId="simple" csTypeId="urn:microsoft.com/office/officeart/2005/8/colors/colorful3" csCatId="colorful" phldr="1"/>
      <dgm:spPr/>
    </dgm:pt>
    <dgm:pt modelId="{91E1B2C2-D7A1-48E1-B029-DE1B170283DA}">
      <dgm:prSet phldrT="[Text]"/>
      <dgm:spPr/>
      <dgm:t>
        <a:bodyPr/>
        <a:lstStyle/>
        <a:p>
          <a:r>
            <a:rPr lang="en-US" dirty="0"/>
            <a:t>Cryptographic Function</a:t>
          </a:r>
        </a:p>
      </dgm:t>
    </dgm:pt>
    <dgm:pt modelId="{9FD32696-FED6-41F7-BA49-EB2D2F1BE5C9}" type="parTrans" cxnId="{6FF2C190-F5A2-4827-8F9D-4B5118730B3C}">
      <dgm:prSet/>
      <dgm:spPr/>
      <dgm:t>
        <a:bodyPr/>
        <a:lstStyle/>
        <a:p>
          <a:endParaRPr lang="en-US"/>
        </a:p>
      </dgm:t>
    </dgm:pt>
    <dgm:pt modelId="{91B66131-941E-434E-A0C0-845556CE5DAF}" type="sibTrans" cxnId="{6FF2C190-F5A2-4827-8F9D-4B5118730B3C}">
      <dgm:prSet/>
      <dgm:spPr/>
      <dgm:t>
        <a:bodyPr/>
        <a:lstStyle/>
        <a:p>
          <a:endParaRPr lang="en-US"/>
        </a:p>
      </dgm:t>
    </dgm:pt>
    <dgm:pt modelId="{687F68AE-C4C2-4FA0-A83E-DC59DBA494A3}" type="pres">
      <dgm:prSet presAssocID="{9EBB31C2-B664-4CF7-B60C-0F3C7ED01F0F}" presName="Name0" presStyleCnt="0">
        <dgm:presLayoutVars>
          <dgm:dir/>
          <dgm:animLvl val="lvl"/>
          <dgm:resizeHandles val="exact"/>
        </dgm:presLayoutVars>
      </dgm:prSet>
      <dgm:spPr/>
    </dgm:pt>
    <dgm:pt modelId="{A045EAE1-B84B-4C3D-ADE7-0A50566B958E}" type="pres">
      <dgm:prSet presAssocID="{9EBB31C2-B664-4CF7-B60C-0F3C7ED01F0F}" presName="dummy" presStyleCnt="0"/>
      <dgm:spPr/>
    </dgm:pt>
    <dgm:pt modelId="{7F9EC9AF-37BB-4275-B0D4-917321B0857C}" type="pres">
      <dgm:prSet presAssocID="{9EBB31C2-B664-4CF7-B60C-0F3C7ED01F0F}" presName="linH" presStyleCnt="0"/>
      <dgm:spPr/>
    </dgm:pt>
    <dgm:pt modelId="{48EC7DFF-F6BB-4D52-B62B-2EFD7EAA9F22}" type="pres">
      <dgm:prSet presAssocID="{9EBB31C2-B664-4CF7-B60C-0F3C7ED01F0F}" presName="padding1" presStyleCnt="0"/>
      <dgm:spPr/>
    </dgm:pt>
    <dgm:pt modelId="{8A4E4B7B-8E66-40C9-8ED2-91D42CBC83EA}" type="pres">
      <dgm:prSet presAssocID="{91E1B2C2-D7A1-48E1-B029-DE1B170283DA}" presName="linV" presStyleCnt="0"/>
      <dgm:spPr/>
    </dgm:pt>
    <dgm:pt modelId="{F8467AE9-671B-43E6-A3F5-1E1C1F76BB6F}" type="pres">
      <dgm:prSet presAssocID="{91E1B2C2-D7A1-48E1-B029-DE1B170283DA}" presName="spVertical1" presStyleCnt="0"/>
      <dgm:spPr/>
    </dgm:pt>
    <dgm:pt modelId="{625A305F-A84C-4836-A997-A9C2FECAB05A}" type="pres">
      <dgm:prSet presAssocID="{91E1B2C2-D7A1-48E1-B029-DE1B170283DA}" presName="parTx" presStyleLbl="revTx" presStyleIdx="0" presStyleCnt="1" custScaleX="405166">
        <dgm:presLayoutVars>
          <dgm:chMax val="0"/>
          <dgm:chPref val="0"/>
          <dgm:bulletEnabled val="1"/>
        </dgm:presLayoutVars>
      </dgm:prSet>
      <dgm:spPr/>
    </dgm:pt>
    <dgm:pt modelId="{0162CA7B-A1F8-4A72-A8BE-B37345B28250}" type="pres">
      <dgm:prSet presAssocID="{91E1B2C2-D7A1-48E1-B029-DE1B170283DA}" presName="spVertical2" presStyleCnt="0"/>
      <dgm:spPr/>
    </dgm:pt>
    <dgm:pt modelId="{3B891D74-40EA-4AFA-A7EA-9DE3C7C2BE35}" type="pres">
      <dgm:prSet presAssocID="{91E1B2C2-D7A1-48E1-B029-DE1B170283DA}" presName="spVertical3" presStyleCnt="0"/>
      <dgm:spPr/>
    </dgm:pt>
    <dgm:pt modelId="{841AC103-1DCA-4243-8308-258311280913}" type="pres">
      <dgm:prSet presAssocID="{9EBB31C2-B664-4CF7-B60C-0F3C7ED01F0F}" presName="padding2" presStyleCnt="0"/>
      <dgm:spPr/>
    </dgm:pt>
    <dgm:pt modelId="{1CA6F255-63C9-44C0-894F-AE5FA9677656}" type="pres">
      <dgm:prSet presAssocID="{9EBB31C2-B664-4CF7-B60C-0F3C7ED01F0F}" presName="negArrow" presStyleCnt="0"/>
      <dgm:spPr/>
    </dgm:pt>
    <dgm:pt modelId="{60688982-7256-479B-A55B-CC95CB621C19}" type="pres">
      <dgm:prSet presAssocID="{9EBB31C2-B664-4CF7-B60C-0F3C7ED01F0F}" presName="backgroundArrow" presStyleLbl="node1" presStyleIdx="0" presStyleCnt="1"/>
      <dgm:spPr/>
    </dgm:pt>
  </dgm:ptLst>
  <dgm:cxnLst>
    <dgm:cxn modelId="{8DC10C6F-3264-40AC-8DFA-A31599739EC9}" type="presOf" srcId="{91E1B2C2-D7A1-48E1-B029-DE1B170283DA}" destId="{625A305F-A84C-4836-A997-A9C2FECAB05A}" srcOrd="0" destOrd="0" presId="urn:microsoft.com/office/officeart/2005/8/layout/hProcess3"/>
    <dgm:cxn modelId="{A83FDC7B-EA8A-4329-AA7F-976027F2E105}" type="presOf" srcId="{9EBB31C2-B664-4CF7-B60C-0F3C7ED01F0F}" destId="{687F68AE-C4C2-4FA0-A83E-DC59DBA494A3}" srcOrd="0" destOrd="0" presId="urn:microsoft.com/office/officeart/2005/8/layout/hProcess3"/>
    <dgm:cxn modelId="{6FF2C190-F5A2-4827-8F9D-4B5118730B3C}" srcId="{9EBB31C2-B664-4CF7-B60C-0F3C7ED01F0F}" destId="{91E1B2C2-D7A1-48E1-B029-DE1B170283DA}" srcOrd="0" destOrd="0" parTransId="{9FD32696-FED6-41F7-BA49-EB2D2F1BE5C9}" sibTransId="{91B66131-941E-434E-A0C0-845556CE5DAF}"/>
    <dgm:cxn modelId="{DF8BE6FC-69E6-4A7E-B17F-AEE6D81AD11A}" type="presParOf" srcId="{687F68AE-C4C2-4FA0-A83E-DC59DBA494A3}" destId="{A045EAE1-B84B-4C3D-ADE7-0A50566B958E}" srcOrd="0" destOrd="0" presId="urn:microsoft.com/office/officeart/2005/8/layout/hProcess3"/>
    <dgm:cxn modelId="{B49C6C45-92B1-48B2-B3EF-BA662AF7D306}" type="presParOf" srcId="{687F68AE-C4C2-4FA0-A83E-DC59DBA494A3}" destId="{7F9EC9AF-37BB-4275-B0D4-917321B0857C}" srcOrd="1" destOrd="0" presId="urn:microsoft.com/office/officeart/2005/8/layout/hProcess3"/>
    <dgm:cxn modelId="{F1A6B81E-E497-4A8E-841B-0D41B93F1DA3}" type="presParOf" srcId="{7F9EC9AF-37BB-4275-B0D4-917321B0857C}" destId="{48EC7DFF-F6BB-4D52-B62B-2EFD7EAA9F22}" srcOrd="0" destOrd="0" presId="urn:microsoft.com/office/officeart/2005/8/layout/hProcess3"/>
    <dgm:cxn modelId="{3D21F4EA-38B8-4A54-AF12-F159D9E910DE}" type="presParOf" srcId="{7F9EC9AF-37BB-4275-B0D4-917321B0857C}" destId="{8A4E4B7B-8E66-40C9-8ED2-91D42CBC83EA}" srcOrd="1" destOrd="0" presId="urn:microsoft.com/office/officeart/2005/8/layout/hProcess3"/>
    <dgm:cxn modelId="{9DC05937-9A89-481C-A12D-D01377372101}" type="presParOf" srcId="{8A4E4B7B-8E66-40C9-8ED2-91D42CBC83EA}" destId="{F8467AE9-671B-43E6-A3F5-1E1C1F76BB6F}" srcOrd="0" destOrd="0" presId="urn:microsoft.com/office/officeart/2005/8/layout/hProcess3"/>
    <dgm:cxn modelId="{FD2E35EA-1DB9-48FD-9206-1E6019DC9416}" type="presParOf" srcId="{8A4E4B7B-8E66-40C9-8ED2-91D42CBC83EA}" destId="{625A305F-A84C-4836-A997-A9C2FECAB05A}" srcOrd="1" destOrd="0" presId="urn:microsoft.com/office/officeart/2005/8/layout/hProcess3"/>
    <dgm:cxn modelId="{B2796803-E5EF-48B7-B97E-4ACF7FFEC2A1}" type="presParOf" srcId="{8A4E4B7B-8E66-40C9-8ED2-91D42CBC83EA}" destId="{0162CA7B-A1F8-4A72-A8BE-B37345B28250}" srcOrd="2" destOrd="0" presId="urn:microsoft.com/office/officeart/2005/8/layout/hProcess3"/>
    <dgm:cxn modelId="{B3F7E1E5-479B-4293-BC89-38E665916A8E}" type="presParOf" srcId="{8A4E4B7B-8E66-40C9-8ED2-91D42CBC83EA}" destId="{3B891D74-40EA-4AFA-A7EA-9DE3C7C2BE35}" srcOrd="3" destOrd="0" presId="urn:microsoft.com/office/officeart/2005/8/layout/hProcess3"/>
    <dgm:cxn modelId="{1BBBF89C-FF12-48F6-9FF6-758E9D08D4EA}" type="presParOf" srcId="{7F9EC9AF-37BB-4275-B0D4-917321B0857C}" destId="{841AC103-1DCA-4243-8308-258311280913}" srcOrd="2" destOrd="0" presId="urn:microsoft.com/office/officeart/2005/8/layout/hProcess3"/>
    <dgm:cxn modelId="{896CBDA6-BB28-45F8-937B-64DD5BC5C345}" type="presParOf" srcId="{7F9EC9AF-37BB-4275-B0D4-917321B0857C}" destId="{1CA6F255-63C9-44C0-894F-AE5FA9677656}" srcOrd="3" destOrd="0" presId="urn:microsoft.com/office/officeart/2005/8/layout/hProcess3"/>
    <dgm:cxn modelId="{28DD22C7-18CF-4377-96A5-2235CB56CCEB}" type="presParOf" srcId="{7F9EC9AF-37BB-4275-B0D4-917321B0857C}" destId="{60688982-7256-479B-A55B-CC95CB621C19}"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DCB2B7-B316-41D7-8CA2-E567B5A78301}" type="doc">
      <dgm:prSet loTypeId="urn:microsoft.com/office/officeart/2005/8/layout/arrow4" loCatId="process" qsTypeId="urn:microsoft.com/office/officeart/2005/8/quickstyle/simple1" qsCatId="simple" csTypeId="urn:microsoft.com/office/officeart/2005/8/colors/accent1_2" csCatId="accent1" phldr="1"/>
      <dgm:spPr>
        <a:scene3d>
          <a:camera prst="orthographicFront">
            <a:rot lat="0" lon="20999997" rev="0"/>
          </a:camera>
          <a:lightRig rig="threePt" dir="t"/>
        </a:scene3d>
      </dgm:spPr>
    </dgm:pt>
    <dgm:pt modelId="{6A8A9685-31BE-4EB2-8538-40A623267A5B}">
      <dgm:prSet phldrT="[Text]"/>
      <dgm:spPr/>
      <dgm:t>
        <a:bodyPr/>
        <a:lstStyle/>
        <a:p>
          <a:pPr algn="ctr"/>
          <a:r>
            <a:rPr lang="en-US" dirty="0"/>
            <a:t>Proof of Work</a:t>
          </a:r>
        </a:p>
      </dgm:t>
    </dgm:pt>
    <dgm:pt modelId="{42A2C9E7-2576-48D6-A577-5A108AC9935D}" type="parTrans" cxnId="{29A62698-9FA8-4793-B302-A8DDE3718F11}">
      <dgm:prSet/>
      <dgm:spPr/>
      <dgm:t>
        <a:bodyPr/>
        <a:lstStyle/>
        <a:p>
          <a:endParaRPr lang="en-US"/>
        </a:p>
      </dgm:t>
    </dgm:pt>
    <dgm:pt modelId="{38A3531F-AB0A-4D6F-A8D1-A21601E9B62A}" type="sibTrans" cxnId="{29A62698-9FA8-4793-B302-A8DDE3718F11}">
      <dgm:prSet/>
      <dgm:spPr/>
      <dgm:t>
        <a:bodyPr/>
        <a:lstStyle/>
        <a:p>
          <a:endParaRPr lang="en-US"/>
        </a:p>
      </dgm:t>
    </dgm:pt>
    <dgm:pt modelId="{E9610523-1BFC-42F4-AB50-429D211A96D3}" type="pres">
      <dgm:prSet presAssocID="{39DCB2B7-B316-41D7-8CA2-E567B5A78301}" presName="compositeShape" presStyleCnt="0">
        <dgm:presLayoutVars>
          <dgm:chMax val="2"/>
          <dgm:dir/>
          <dgm:resizeHandles val="exact"/>
        </dgm:presLayoutVars>
      </dgm:prSet>
      <dgm:spPr/>
    </dgm:pt>
    <dgm:pt modelId="{424F1BAC-44ED-49A0-8E79-657F32E2DB51}" type="pres">
      <dgm:prSet presAssocID="{6A8A9685-31BE-4EB2-8538-40A623267A5B}" presName="upArrow" presStyleLbl="node1" presStyleIdx="0" presStyleCnt="1"/>
      <dgm:spPr/>
    </dgm:pt>
    <dgm:pt modelId="{8360B1EF-1CBB-4C86-960E-1547593DE13C}" type="pres">
      <dgm:prSet presAssocID="{6A8A9685-31BE-4EB2-8538-40A623267A5B}" presName="upArrowText" presStyleLbl="revTx" presStyleIdx="0" presStyleCnt="1">
        <dgm:presLayoutVars>
          <dgm:chMax val="0"/>
          <dgm:bulletEnabled val="1"/>
        </dgm:presLayoutVars>
      </dgm:prSet>
      <dgm:spPr/>
    </dgm:pt>
  </dgm:ptLst>
  <dgm:cxnLst>
    <dgm:cxn modelId="{83AA8F55-1613-48AF-9047-259985DDB9B9}" type="presOf" srcId="{39DCB2B7-B316-41D7-8CA2-E567B5A78301}" destId="{E9610523-1BFC-42F4-AB50-429D211A96D3}" srcOrd="0" destOrd="0" presId="urn:microsoft.com/office/officeart/2005/8/layout/arrow4"/>
    <dgm:cxn modelId="{29A62698-9FA8-4793-B302-A8DDE3718F11}" srcId="{39DCB2B7-B316-41D7-8CA2-E567B5A78301}" destId="{6A8A9685-31BE-4EB2-8538-40A623267A5B}" srcOrd="0" destOrd="0" parTransId="{42A2C9E7-2576-48D6-A577-5A108AC9935D}" sibTransId="{38A3531F-AB0A-4D6F-A8D1-A21601E9B62A}"/>
    <dgm:cxn modelId="{10BCC0CD-9438-4E2E-9EB4-B8805AE37203}" type="presOf" srcId="{6A8A9685-31BE-4EB2-8538-40A623267A5B}" destId="{8360B1EF-1CBB-4C86-960E-1547593DE13C}" srcOrd="0" destOrd="0" presId="urn:microsoft.com/office/officeart/2005/8/layout/arrow4"/>
    <dgm:cxn modelId="{6CB51ADC-6A9E-4D87-AA5D-0E460F16C520}" type="presParOf" srcId="{E9610523-1BFC-42F4-AB50-429D211A96D3}" destId="{424F1BAC-44ED-49A0-8E79-657F32E2DB51}" srcOrd="0" destOrd="0" presId="urn:microsoft.com/office/officeart/2005/8/layout/arrow4"/>
    <dgm:cxn modelId="{E46C5278-7B0E-4B5B-A61B-67FE35044246}" type="presParOf" srcId="{E9610523-1BFC-42F4-AB50-429D211A96D3}" destId="{8360B1EF-1CBB-4C86-960E-1547593DE13C}" srcOrd="1" destOrd="0" presId="urn:microsoft.com/office/officeart/2005/8/layout/arrow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88982-7256-479B-A55B-CC95CB621C19}">
      <dsp:nvSpPr>
        <dsp:cNvPr id="0" name=""/>
        <dsp:cNvSpPr/>
      </dsp:nvSpPr>
      <dsp:spPr>
        <a:xfrm>
          <a:off x="0" y="247919"/>
          <a:ext cx="2579756" cy="1224000"/>
        </a:xfrm>
        <a:prstGeom prst="rightArrow">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A305F-A84C-4836-A997-A9C2FECAB05A}">
      <dsp:nvSpPr>
        <dsp:cNvPr id="0" name=""/>
        <dsp:cNvSpPr/>
      </dsp:nvSpPr>
      <dsp:spPr>
        <a:xfrm>
          <a:off x="208865" y="553919"/>
          <a:ext cx="2112915" cy="6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dirty="0"/>
            <a:t>Cryptographic Function</a:t>
          </a:r>
        </a:p>
      </dsp:txBody>
      <dsp:txXfrm>
        <a:off x="208865" y="553919"/>
        <a:ext cx="2112915" cy="61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F1BAC-44ED-49A0-8E79-657F32E2DB51}">
      <dsp:nvSpPr>
        <dsp:cNvPr id="0" name=""/>
        <dsp:cNvSpPr/>
      </dsp:nvSpPr>
      <dsp:spPr>
        <a:xfrm>
          <a:off x="84471" y="0"/>
          <a:ext cx="556954" cy="1125161"/>
        </a:xfrm>
        <a:prstGeom prst="up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0B1EF-1CBB-4C86-960E-1547593DE13C}">
      <dsp:nvSpPr>
        <dsp:cNvPr id="0" name=""/>
        <dsp:cNvSpPr/>
      </dsp:nvSpPr>
      <dsp:spPr>
        <a:xfrm>
          <a:off x="658134" y="0"/>
          <a:ext cx="945134" cy="1125161"/>
        </a:xfrm>
        <a:prstGeom prst="rect">
          <a:avLst/>
        </a:prstGeom>
        <a:noFill/>
        <a:ln>
          <a:noFill/>
        </a:ln>
        <a:effectLst/>
        <a:scene3d>
          <a:camera prst="orthographicFront">
            <a:rot lat="0" lon="20999997" rev="0"/>
          </a:camera>
          <a:lightRig rig="threePt" dir="t"/>
        </a:scene3d>
      </dsp:spPr>
      <dsp:style>
        <a:lnRef idx="0">
          <a:scrgbClr r="0" g="0" b="0"/>
        </a:lnRef>
        <a:fillRef idx="0">
          <a:scrgbClr r="0" g="0" b="0"/>
        </a:fillRef>
        <a:effectRef idx="0">
          <a:scrgbClr r="0" g="0" b="0"/>
        </a:effectRef>
        <a:fontRef idx="minor"/>
      </dsp:style>
      <dsp:txBody>
        <a:bodyPr spcFirstLastPara="0" vert="horz" wrap="square" lIns="156464" tIns="0"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Proof of Work</a:t>
          </a:r>
        </a:p>
      </dsp:txBody>
      <dsp:txXfrm>
        <a:off x="658134" y="0"/>
        <a:ext cx="945134" cy="11251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5T00:15:00.243"/>
    </inkml:context>
    <inkml:brush xml:id="br0">
      <inkml:brushProperty name="width" value="0.05" units="cm"/>
      <inkml:brushProperty name="height" value="0.05" units="cm"/>
    </inkml:brush>
  </inkml:definitions>
  <inkml:trace contextRef="#ctx0" brushRef="#br0">632 448 24575,'-16'-1'0,"0"2"0,0 0 0,0 0 0,1 2 0,-1 0 0,0 0 0,1 2 0,0 0 0,0 1 0,0 0 0,1 1 0,-1 1 0,2 0 0,-1 1 0,1 0 0,1 1 0,0 0 0,-12 14 0,-30 39 0,37-42 0,-1 0 0,-33 28 0,41-39 0,0-1 0,1 2 0,0-1 0,1 1 0,0 1 0,0-1 0,-9 23 0,-33 94 0,39-98 0,-26 117 0,29-112 0,1-1 0,2 2 0,1-1 0,2 0 0,1 1 0,8 62 0,-6-88 0,0 0 0,1-1 0,0 1 0,1 0 0,0-1 0,1 1 0,0-1 0,0 0 0,1 0 0,10 15 0,-10-19 0,0 1 0,0-1 0,1 0 0,-1 0 0,1 0 0,0-1 0,0 0 0,1 0 0,-1-1 0,1 0 0,0 0 0,0 0 0,0-1 0,0 0 0,9 1 0,166 35 0,-116-21 0,-43-11 0,1 0 0,46 4 0,-21-8 0,-6 0 0,0 1 0,58 12 0,-61-8 0,0-3 0,0-1 0,73-3 0,43 1 0,-66 17 0,-68-12 0,1-1 0,28 2 0,-45-7 0,45 3 0,89 17 0,-104-14 0,1-2 0,-1-1 0,50-3 0,35 3 0,-30 13 0,-68-10 0,50 5 0,37-10 0,-80-3 0,0 2 0,0 1 0,0 1 0,56 12 0,-53-6 0,1-1 0,0-2 0,49 2 0,107-9 0,-71 0 0,1868 2 0,-1964-2 0,-1 0 0,1-1 0,28-9 0,-24 6 0,49-6 0,80 12 0,17-2 0,-83-15 0,-67 11 0,1 1 0,25-1 0,63 5 0,-81 3 0,0-2 0,0-1 0,-1-1 0,51-11 0,-51 6 0,0 2 0,38-2 0,-37 4 0,-2 0 0,40-10 0,-31 5 0,1 2 0,0 1 0,0 2 0,68 4 0,50-3 0,-153 2 0,0-1 0,-1 0 0,1 0 0,0 0 0,-1 0 0,1 0 0,-1-1 0,0 1 0,1-1 0,-1 0 0,0 0 0,0 0 0,0-1 0,0 1 0,-1-1 0,1 1 0,0-1 0,-1 0 0,0 0 0,0 0 0,0 0 0,0-1 0,0 1 0,-1 0 0,1-1 0,-1 1 0,0-1 0,0 1 0,-1-1 0,2-5 0,0-14 0,0 1 0,-2 0 0,0-1 0,-4-24 0,1 7 0,3-41 0,-4-50 0,3 116 0,-2 0 0,1 1 0,-2-1 0,0 1 0,-1 0 0,-11-23 0,-69-154 0,69 152 0,5 16 0,-2-1 0,0 2 0,-31-39 0,-18-29 0,23 29 0,-3 1 0,-2 3 0,-2 2 0,-66-61 0,102 107 0,0 0 0,0 1 0,-1 0 0,-1 1 0,1 0 0,-1 1 0,-22-9 0,-3 3 0,-50-10 0,58 16 0,0-1 0,0-2 0,-47-20 0,51 18 0,-1 2 0,0 0 0,0 2 0,-43-6 0,8 1 0,-4 1 0,-25-7 0,-38-10 0,43 12 0,57 11 0,-53-3 0,54 7 0,1-2 0,-41-9 0,10 2 0,0 2 0,0 3 0,0 2 0,-89 6 0,25 0 0,-431-3 0,524 1 0,0 2 0,-48 11 0,46-7 0,0-2 0,-35 2 0,32-5 0,-61 14 0,61-9 0,-64 4 0,65-9 0,1 2 0,-34 9 0,33-7 0,0 0 0,-34 1 0,-465-6 0,251-3 0,252 3 0,0 2 0,-48 11 0,46-7 0,0-2 0,-34 2 0,20-4 0,-59 12 0,61-7 0,-65 3 0,73-9 0,0 1 0,-60 14 0,31-6 0,-27 8 0,64-13 0,-1-1 0,0-1 0,-47 1 0,45-4 0,0 1 0,-54 11 0,-93 32 0,153-40 31,-1-2 0,1 0 0,-47-3 0,47 0-403,0 0-1,-1 1 1,-39 8 0,39-1-6454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4D6B2-E810-4A64-9BA8-55BC563FD3C6}"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FFBD6-4966-4938-9437-AAC1CC38B222}" type="slidenum">
              <a:rPr lang="en-US" smtClean="0"/>
              <a:t>‹#›</a:t>
            </a:fld>
            <a:endParaRPr lang="en-US"/>
          </a:p>
        </p:txBody>
      </p:sp>
    </p:spTree>
    <p:extLst>
      <p:ext uri="{BB962C8B-B14F-4D97-AF65-F5344CB8AC3E}">
        <p14:creationId xmlns:p14="http://schemas.microsoft.com/office/powerpoint/2010/main" val="371944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Proof of work here is relevant for Bitcoin</a:t>
            </a:r>
          </a:p>
          <a:p>
            <a:r>
              <a:rPr lang="en-US" dirty="0"/>
              <a:t>There can be different kind of proofs – Proof of stake, Proof of storage (</a:t>
            </a:r>
            <a:r>
              <a:rPr lang="en-US" dirty="0" err="1"/>
              <a:t>Filecoin</a:t>
            </a:r>
            <a:r>
              <a:rPr lang="en-US" dirty="0"/>
              <a:t>)</a:t>
            </a:r>
          </a:p>
        </p:txBody>
      </p:sp>
      <p:sp>
        <p:nvSpPr>
          <p:cNvPr id="4" name="Slide Number Placeholder 3"/>
          <p:cNvSpPr>
            <a:spLocks noGrp="1"/>
          </p:cNvSpPr>
          <p:nvPr>
            <p:ph type="sldNum" sz="quarter" idx="5"/>
          </p:nvPr>
        </p:nvSpPr>
        <p:spPr/>
        <p:txBody>
          <a:bodyPr/>
          <a:lstStyle/>
          <a:p>
            <a:fld id="{CA2FFBD6-4966-4938-9437-AAC1CC38B222}" type="slidenum">
              <a:rPr lang="en-US" smtClean="0"/>
              <a:t>8</a:t>
            </a:fld>
            <a:endParaRPr lang="en-US"/>
          </a:p>
        </p:txBody>
      </p:sp>
    </p:spTree>
    <p:extLst>
      <p:ext uri="{BB962C8B-B14F-4D97-AF65-F5344CB8AC3E}">
        <p14:creationId xmlns:p14="http://schemas.microsoft.com/office/powerpoint/2010/main" val="335253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is </a:t>
            </a:r>
            <a:r>
              <a:rPr lang="en-US" dirty="0" err="1"/>
              <a:t>FileCoin</a:t>
            </a:r>
            <a:r>
              <a:rPr lang="en-US" dirty="0"/>
              <a:t> (</a:t>
            </a:r>
            <a:r>
              <a:rPr lang="en-US" dirty="0" err="1"/>
              <a:t>Sia.tech</a:t>
            </a:r>
            <a:r>
              <a:rPr lang="en-US" dirty="0"/>
              <a:t>)</a:t>
            </a:r>
          </a:p>
        </p:txBody>
      </p:sp>
      <p:sp>
        <p:nvSpPr>
          <p:cNvPr id="4" name="Slide Number Placeholder 3"/>
          <p:cNvSpPr>
            <a:spLocks noGrp="1"/>
          </p:cNvSpPr>
          <p:nvPr>
            <p:ph type="sldNum" sz="quarter" idx="5"/>
          </p:nvPr>
        </p:nvSpPr>
        <p:spPr/>
        <p:txBody>
          <a:bodyPr/>
          <a:lstStyle/>
          <a:p>
            <a:fld id="{CA2FFBD6-4966-4938-9437-AAC1CC38B222}" type="slidenum">
              <a:rPr lang="en-US" smtClean="0"/>
              <a:t>13</a:t>
            </a:fld>
            <a:endParaRPr lang="en-US"/>
          </a:p>
        </p:txBody>
      </p:sp>
    </p:spTree>
    <p:extLst>
      <p:ext uri="{BB962C8B-B14F-4D97-AF65-F5344CB8AC3E}">
        <p14:creationId xmlns:p14="http://schemas.microsoft.com/office/powerpoint/2010/main" val="368477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F8EDF7F-3C73-4429-B464-79D52963A752}" type="datetime1">
              <a:rPr lang="en-US" smtClean="0"/>
              <a:t>4/24/2022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419291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0DC6D4-4E53-481A-86E5-1D77B4A868E9}"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27255092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82776451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73201568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11982575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51865686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DC6D4-4E53-481A-86E5-1D77B4A868E9}"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28185564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35E90-96D2-40CA-9D8B-9E9465D75337}"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3510726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5DB4C3-0EF1-4435-B19E-AA9670EC8C3B}"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80314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5" cy="696686"/>
          </a:xfrm>
        </p:spPr>
        <p:txBody>
          <a:bodyPr/>
          <a:lstStyle/>
          <a:p>
            <a:r>
              <a:rPr lang="en-US" dirty="0"/>
              <a:t>Click to edit Master title style</a:t>
            </a:r>
          </a:p>
        </p:txBody>
      </p:sp>
      <p:sp>
        <p:nvSpPr>
          <p:cNvPr id="3" name="Content Placeholder 2"/>
          <p:cNvSpPr>
            <a:spLocks noGrp="1"/>
          </p:cNvSpPr>
          <p:nvPr>
            <p:ph idx="1"/>
          </p:nvPr>
        </p:nvSpPr>
        <p:spPr>
          <a:xfrm>
            <a:off x="685801" y="1423851"/>
            <a:ext cx="10131425" cy="436734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7705E-35F6-417F-8841-D90D9E346D4B}"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426616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2BD42-3099-45BB-8076-FE7AF5B78CA6}" type="datetime1">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04631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2F4DA-F9C8-4357-8FAD-49ADC378FC2A}"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112117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090A4-E75F-43ED-8F86-52E099C428B0}" type="datetime1">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200322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5" cy="69668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BB3AA94-7768-466F-AFE5-AC0867708B21}" type="datetime1">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110426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75AC77C-7F72-4E0B-A755-36BF25B93E9C}" type="datetime1">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50632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2DE8C4-7B44-4195-A968-F147A766EF9D}"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99833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109BB-C69E-4330-A092-CC926DC30BC2}" type="datetime1">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72BBA-3CD5-41D6-AF81-0FD068D0A1C3}" type="slidenum">
              <a:rPr lang="en-US" smtClean="0"/>
              <a:t>‹#›</a:t>
            </a:fld>
            <a:endParaRPr lang="en-US"/>
          </a:p>
        </p:txBody>
      </p:sp>
    </p:spTree>
    <p:extLst>
      <p:ext uri="{BB962C8B-B14F-4D97-AF65-F5344CB8AC3E}">
        <p14:creationId xmlns:p14="http://schemas.microsoft.com/office/powerpoint/2010/main" val="88724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0DC6D4-4E53-481A-86E5-1D77B4A868E9}" type="datetime1">
              <a:rPr lang="en-US" smtClean="0"/>
              <a:t>4/24/2022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672BBA-3CD5-41D6-AF81-0FD068D0A1C3}" type="slidenum">
              <a:rPr lang="en-US" smtClean="0"/>
              <a:t>‹#›</a:t>
            </a:fld>
            <a:endParaRPr lang="en-US"/>
          </a:p>
        </p:txBody>
      </p:sp>
    </p:spTree>
    <p:extLst>
      <p:ext uri="{BB962C8B-B14F-4D97-AF65-F5344CB8AC3E}">
        <p14:creationId xmlns:p14="http://schemas.microsoft.com/office/powerpoint/2010/main" val="192390130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webp"/><Relationship Id="rId7" Type="http://schemas.openxmlformats.org/officeDocument/2006/relationships/diagramColors" Target="../diagrams/colors1.xml"/><Relationship Id="rId2" Type="http://schemas.openxmlformats.org/officeDocument/2006/relationships/image" Target="../media/image4.webp"/><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3.png"/><Relationship Id="rId18" Type="http://schemas.microsoft.com/office/2007/relationships/diagramDrawing" Target="../diagrams/drawing4.xml"/><Relationship Id="rId3" Type="http://schemas.openxmlformats.org/officeDocument/2006/relationships/image" Target="../media/image5.webp"/><Relationship Id="rId7" Type="http://schemas.openxmlformats.org/officeDocument/2006/relationships/diagramColors" Target="../diagrams/colors3.xml"/><Relationship Id="rId12" Type="http://schemas.openxmlformats.org/officeDocument/2006/relationships/customXml" Target="../ink/ink1.xml"/><Relationship Id="rId17" Type="http://schemas.openxmlformats.org/officeDocument/2006/relationships/diagramColors" Target="../diagrams/colors4.xml"/><Relationship Id="rId2" Type="http://schemas.openxmlformats.org/officeDocument/2006/relationships/notesSlide" Target="../notesSlides/notesSlide1.xml"/><Relationship Id="rId16"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2.jpg"/><Relationship Id="rId5" Type="http://schemas.openxmlformats.org/officeDocument/2006/relationships/diagramLayout" Target="../diagrams/layout3.xml"/><Relationship Id="rId15" Type="http://schemas.openxmlformats.org/officeDocument/2006/relationships/diagramLayout" Target="../diagrams/layout4.xml"/><Relationship Id="rId10" Type="http://schemas.openxmlformats.org/officeDocument/2006/relationships/image" Target="../media/image7.jpg"/><Relationship Id="rId4" Type="http://schemas.openxmlformats.org/officeDocument/2006/relationships/diagramData" Target="../diagrams/data3.xml"/><Relationship Id="rId9" Type="http://schemas.openxmlformats.org/officeDocument/2006/relationships/image" Target="../media/image11.png"/><Relationship Id="rId1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webp"/><Relationship Id="rId1" Type="http://schemas.openxmlformats.org/officeDocument/2006/relationships/slideLayout" Target="../slideLayouts/slideLayout2.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3B23-E012-4A43-A970-4D81B5C2A861}"/>
              </a:ext>
            </a:extLst>
          </p:cNvPr>
          <p:cNvSpPr>
            <a:spLocks noGrp="1"/>
          </p:cNvSpPr>
          <p:nvPr>
            <p:ph type="ctrTitle"/>
          </p:nvPr>
        </p:nvSpPr>
        <p:spPr/>
        <p:txBody>
          <a:bodyPr/>
          <a:lstStyle/>
          <a:p>
            <a:r>
              <a:rPr lang="en-US" dirty="0"/>
              <a:t>The Future of Blockchain</a:t>
            </a:r>
          </a:p>
        </p:txBody>
      </p:sp>
      <p:sp>
        <p:nvSpPr>
          <p:cNvPr id="3" name="Subtitle 2">
            <a:extLst>
              <a:ext uri="{FF2B5EF4-FFF2-40B4-BE49-F238E27FC236}">
                <a16:creationId xmlns:a16="http://schemas.microsoft.com/office/drawing/2014/main" id="{904B5A66-AFE2-4E67-861C-2B7006883DB9}"/>
              </a:ext>
            </a:extLst>
          </p:cNvPr>
          <p:cNvSpPr>
            <a:spLocks noGrp="1"/>
          </p:cNvSpPr>
          <p:nvPr>
            <p:ph type="subTitle" idx="1"/>
          </p:nvPr>
        </p:nvSpPr>
        <p:spPr/>
        <p:txBody>
          <a:bodyPr anchor="b"/>
          <a:lstStyle/>
          <a:p>
            <a:r>
              <a:rPr lang="en-US" dirty="0"/>
              <a:t>By Paras Dalal</a:t>
            </a:r>
          </a:p>
        </p:txBody>
      </p:sp>
      <p:sp>
        <p:nvSpPr>
          <p:cNvPr id="4" name="Footer Placeholder 3">
            <a:extLst>
              <a:ext uri="{FF2B5EF4-FFF2-40B4-BE49-F238E27FC236}">
                <a16:creationId xmlns:a16="http://schemas.microsoft.com/office/drawing/2014/main" id="{4B4A3EF7-B04C-4FFD-9D8E-02EDFED6476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3624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A95A-2352-4C3C-BB2F-0AF30A641769}"/>
              </a:ext>
            </a:extLst>
          </p:cNvPr>
          <p:cNvSpPr>
            <a:spLocks noGrp="1"/>
          </p:cNvSpPr>
          <p:nvPr>
            <p:ph type="title"/>
          </p:nvPr>
        </p:nvSpPr>
        <p:spPr>
          <a:xfrm>
            <a:off x="685801" y="383400"/>
            <a:ext cx="10131425" cy="696686"/>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86A14F35-5599-4413-9392-55743DACF57D}"/>
              </a:ext>
            </a:extLst>
          </p:cNvPr>
          <p:cNvSpPr>
            <a:spLocks noGrp="1"/>
          </p:cNvSpPr>
          <p:nvPr>
            <p:ph idx="1"/>
          </p:nvPr>
        </p:nvSpPr>
        <p:spPr>
          <a:xfrm>
            <a:off x="685801" y="1080087"/>
            <a:ext cx="10131425" cy="563184"/>
          </a:xfrm>
        </p:spPr>
        <p:txBody>
          <a:bodyPr/>
          <a:lstStyle/>
          <a:p>
            <a:r>
              <a:rPr lang="en-US" dirty="0"/>
              <a:t>Blockchain is a type of Distributed Ledger Technology</a:t>
            </a:r>
          </a:p>
        </p:txBody>
      </p:sp>
      <p:sp>
        <p:nvSpPr>
          <p:cNvPr id="4" name="Footer Placeholder 3">
            <a:extLst>
              <a:ext uri="{FF2B5EF4-FFF2-40B4-BE49-F238E27FC236}">
                <a16:creationId xmlns:a16="http://schemas.microsoft.com/office/drawing/2014/main" id="{EFF3A170-42A2-4531-9696-ED1A545EFE91}"/>
              </a:ext>
            </a:extLst>
          </p:cNvPr>
          <p:cNvSpPr>
            <a:spLocks noGrp="1"/>
          </p:cNvSpPr>
          <p:nvPr>
            <p:ph type="ftr" sz="quarter" idx="11"/>
          </p:nvPr>
        </p:nvSpPr>
        <p:spPr>
          <a:xfrm>
            <a:off x="449451" y="6356350"/>
            <a:ext cx="11251769" cy="365125"/>
          </a:xfrm>
        </p:spPr>
        <p:txBody>
          <a:bodyPr/>
          <a:lstStyle/>
          <a:p>
            <a:r>
              <a:rPr lang="en-US" dirty="0"/>
              <a:t>https://www.euromoney.com/learning/blockchain-explained/what-is-blockchain</a:t>
            </a:r>
          </a:p>
        </p:txBody>
      </p:sp>
      <p:pic>
        <p:nvPicPr>
          <p:cNvPr id="6" name="Picture 5">
            <a:extLst>
              <a:ext uri="{FF2B5EF4-FFF2-40B4-BE49-F238E27FC236}">
                <a16:creationId xmlns:a16="http://schemas.microsoft.com/office/drawing/2014/main" id="{EBAD2DA8-7E8C-4B26-8951-72846578A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053" y="1815549"/>
            <a:ext cx="6607466" cy="4129666"/>
          </a:xfrm>
          <a:prstGeom prst="rect">
            <a:avLst/>
          </a:prstGeom>
        </p:spPr>
      </p:pic>
    </p:spTree>
    <p:extLst>
      <p:ext uri="{BB962C8B-B14F-4D97-AF65-F5344CB8AC3E}">
        <p14:creationId xmlns:p14="http://schemas.microsoft.com/office/powerpoint/2010/main" val="356197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844E-72F3-40C2-9FE7-1F4910ADD0F3}"/>
              </a:ext>
            </a:extLst>
          </p:cNvPr>
          <p:cNvSpPr>
            <a:spLocks noGrp="1"/>
          </p:cNvSpPr>
          <p:nvPr>
            <p:ph type="title"/>
          </p:nvPr>
        </p:nvSpPr>
        <p:spPr>
          <a:xfrm>
            <a:off x="685801" y="609600"/>
            <a:ext cx="10131425" cy="518965"/>
          </a:xfrm>
        </p:spPr>
        <p:txBody>
          <a:bodyPr>
            <a:normAutofit fontScale="90000"/>
          </a:bodyPr>
          <a:lstStyle/>
          <a:p>
            <a:r>
              <a:rPr lang="en-US" dirty="0"/>
              <a:t>Overview of How it is implemented</a:t>
            </a:r>
          </a:p>
        </p:txBody>
      </p:sp>
      <p:pic>
        <p:nvPicPr>
          <p:cNvPr id="6" name="Content Placeholder 5">
            <a:extLst>
              <a:ext uri="{FF2B5EF4-FFF2-40B4-BE49-F238E27FC236}">
                <a16:creationId xmlns:a16="http://schemas.microsoft.com/office/drawing/2014/main" id="{54D98C3F-841F-4700-B550-D4E92B2AB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729" y="1321930"/>
            <a:ext cx="7745687" cy="4841055"/>
          </a:xfrm>
        </p:spPr>
      </p:pic>
      <p:sp>
        <p:nvSpPr>
          <p:cNvPr id="4" name="Footer Placeholder 3">
            <a:extLst>
              <a:ext uri="{FF2B5EF4-FFF2-40B4-BE49-F238E27FC236}">
                <a16:creationId xmlns:a16="http://schemas.microsoft.com/office/drawing/2014/main" id="{46FEF78B-3EC7-43E6-98F1-166C2FDC1858}"/>
              </a:ext>
            </a:extLst>
          </p:cNvPr>
          <p:cNvSpPr>
            <a:spLocks noGrp="1"/>
          </p:cNvSpPr>
          <p:nvPr>
            <p:ph type="ftr" sz="quarter" idx="11"/>
          </p:nvPr>
        </p:nvSpPr>
        <p:spPr>
          <a:xfrm>
            <a:off x="643179" y="6356350"/>
            <a:ext cx="10957301" cy="365125"/>
          </a:xfrm>
        </p:spPr>
        <p:txBody>
          <a:bodyPr/>
          <a:lstStyle/>
          <a:p>
            <a:r>
              <a:rPr lang="en-US" dirty="0"/>
              <a:t>https://www.euromoney.com/learning/blockchain-explained/how-transactions-get-into-the-blockchain</a:t>
            </a:r>
          </a:p>
        </p:txBody>
      </p:sp>
    </p:spTree>
    <p:extLst>
      <p:ext uri="{BB962C8B-B14F-4D97-AF65-F5344CB8AC3E}">
        <p14:creationId xmlns:p14="http://schemas.microsoft.com/office/powerpoint/2010/main" val="324971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B3B10-4BAF-46CC-9BB9-A2E8E40015E1}"/>
              </a:ext>
            </a:extLst>
          </p:cNvPr>
          <p:cNvSpPr>
            <a:spLocks noGrp="1"/>
          </p:cNvSpPr>
          <p:nvPr>
            <p:ph type="title"/>
          </p:nvPr>
        </p:nvSpPr>
        <p:spPr/>
        <p:txBody>
          <a:bodyPr/>
          <a:lstStyle/>
          <a:p>
            <a:r>
              <a:rPr lang="en-US" dirty="0"/>
              <a:t>Common uses of Blockchain</a:t>
            </a:r>
          </a:p>
        </p:txBody>
      </p:sp>
      <p:pic>
        <p:nvPicPr>
          <p:cNvPr id="6" name="Content Placeholder 5">
            <a:extLst>
              <a:ext uri="{FF2B5EF4-FFF2-40B4-BE49-F238E27FC236}">
                <a16:creationId xmlns:a16="http://schemas.microsoft.com/office/drawing/2014/main" id="{A201E896-A809-4E39-9BC2-BBC535CA3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4779" y="1507909"/>
            <a:ext cx="7316679" cy="4586831"/>
          </a:xfrm>
        </p:spPr>
      </p:pic>
      <p:sp>
        <p:nvSpPr>
          <p:cNvPr id="4" name="Footer Placeholder 3">
            <a:extLst>
              <a:ext uri="{FF2B5EF4-FFF2-40B4-BE49-F238E27FC236}">
                <a16:creationId xmlns:a16="http://schemas.microsoft.com/office/drawing/2014/main" id="{DA16B56A-B112-4B21-9AB3-AB001ED2DACE}"/>
              </a:ext>
            </a:extLst>
          </p:cNvPr>
          <p:cNvSpPr>
            <a:spLocks noGrp="1"/>
          </p:cNvSpPr>
          <p:nvPr>
            <p:ph type="ftr" sz="quarter" idx="11"/>
          </p:nvPr>
        </p:nvSpPr>
        <p:spPr>
          <a:xfrm>
            <a:off x="836721" y="6356350"/>
            <a:ext cx="10515600" cy="365125"/>
          </a:xfrm>
        </p:spPr>
        <p:txBody>
          <a:bodyPr/>
          <a:lstStyle/>
          <a:p>
            <a:r>
              <a:rPr lang="en-US" dirty="0"/>
              <a:t>https://medium.com/practical-blockchain/use-cases-of-blockchain-tech-application-13a940edf6fb</a:t>
            </a:r>
          </a:p>
        </p:txBody>
      </p:sp>
    </p:spTree>
    <p:extLst>
      <p:ext uri="{BB962C8B-B14F-4D97-AF65-F5344CB8AC3E}">
        <p14:creationId xmlns:p14="http://schemas.microsoft.com/office/powerpoint/2010/main" val="301206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Common uses of Blockchain (Large Data)</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825625"/>
            <a:ext cx="10515600" cy="3546475"/>
          </a:xfrm>
        </p:spPr>
        <p:txBody>
          <a:bodyPr/>
          <a:lstStyle/>
          <a:p>
            <a:pPr marL="0" indent="0" algn="ctr">
              <a:buNone/>
            </a:pPr>
            <a:r>
              <a:rPr lang="en-US" dirty="0"/>
              <a:t>Data Overflow</a:t>
            </a:r>
          </a:p>
          <a:p>
            <a:endParaRPr lang="en-US" dirty="0"/>
          </a:p>
        </p:txBody>
      </p:sp>
      <p:sp>
        <p:nvSpPr>
          <p:cNvPr id="9" name="Footer Placeholder 8">
            <a:extLst>
              <a:ext uri="{FF2B5EF4-FFF2-40B4-BE49-F238E27FC236}">
                <a16:creationId xmlns:a16="http://schemas.microsoft.com/office/drawing/2014/main" id="{38C83E90-FF75-4910-9C02-2BEAC2FD9E25}"/>
              </a:ext>
            </a:extLst>
          </p:cNvPr>
          <p:cNvSpPr>
            <a:spLocks noGrp="1"/>
          </p:cNvSpPr>
          <p:nvPr>
            <p:ph type="ftr" sz="quarter" idx="11"/>
          </p:nvPr>
        </p:nvSpPr>
        <p:spPr>
          <a:xfrm>
            <a:off x="838200" y="6356350"/>
            <a:ext cx="10515600" cy="365125"/>
          </a:xfrm>
        </p:spPr>
        <p:txBody>
          <a:bodyPr/>
          <a:lstStyle/>
          <a:p>
            <a:r>
              <a:rPr lang="en-US" dirty="0"/>
              <a:t>Image: https://economictimes.indiatimes.com/tech/internet/total-worldwide-data-will-swell-to-163-zettabytes-by-2025/articleshow/58118131.cms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Roboto" panose="020B0604020202020204" pitchFamily="2" charset="0"/>
              </a:rPr>
              <a:t>1,000,000,000,000,000,000,000  (10</a:t>
            </a:r>
            <a:r>
              <a:rPr lang="en-US" b="0" i="0" baseline="30000" dirty="0">
                <a:effectLst/>
                <a:latin typeface="Roboto" panose="020B0604020202020204" pitchFamily="2" charset="0"/>
              </a:rPr>
              <a:t>21 </a:t>
            </a:r>
            <a:r>
              <a:rPr lang="en-US" b="0" i="0" dirty="0">
                <a:effectLst/>
                <a:latin typeface="Roboto" panose="020B0604020202020204" pitchFamily="2" charset="0"/>
              </a:rPr>
              <a:t>= 1 Billion Terabytes)</a:t>
            </a:r>
            <a:endParaRPr lang="en-US" dirty="0"/>
          </a:p>
        </p:txBody>
      </p:sp>
      <p:pic>
        <p:nvPicPr>
          <p:cNvPr id="8" name="Picture 7">
            <a:extLst>
              <a:ext uri="{FF2B5EF4-FFF2-40B4-BE49-F238E27FC236}">
                <a16:creationId xmlns:a16="http://schemas.microsoft.com/office/drawing/2014/main" id="{2F8C1143-083A-4320-8551-C836FE293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225" y="2109787"/>
            <a:ext cx="6000750" cy="2638425"/>
          </a:xfrm>
          <a:prstGeom prst="rect">
            <a:avLst/>
          </a:prstGeom>
        </p:spPr>
      </p:pic>
    </p:spTree>
    <p:extLst>
      <p:ext uri="{BB962C8B-B14F-4D97-AF65-F5344CB8AC3E}">
        <p14:creationId xmlns:p14="http://schemas.microsoft.com/office/powerpoint/2010/main" val="271009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Common uses of Blockchain (immutability)</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825625"/>
            <a:ext cx="10515600" cy="3546475"/>
          </a:xfrm>
        </p:spPr>
        <p:txBody>
          <a:bodyPr/>
          <a:lstStyle/>
          <a:p>
            <a:pPr marL="0" indent="0" algn="ctr">
              <a:buNone/>
            </a:pPr>
            <a:r>
              <a:rPr lang="en-US" dirty="0"/>
              <a:t>Data Security</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p:txBody>
          <a:bodyPr/>
          <a:lstStyle/>
          <a:p>
            <a:endParaRPr lang="en-US"/>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C15BF181-2B21-453C-973C-A8196582F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295" y="1559719"/>
            <a:ext cx="4689914" cy="4141741"/>
          </a:xfrm>
          <a:prstGeom prst="rect">
            <a:avLst/>
          </a:prstGeom>
        </p:spPr>
      </p:pic>
    </p:spTree>
    <p:extLst>
      <p:ext uri="{BB962C8B-B14F-4D97-AF65-F5344CB8AC3E}">
        <p14:creationId xmlns:p14="http://schemas.microsoft.com/office/powerpoint/2010/main" val="124692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fontScale="90000"/>
          </a:bodyPr>
          <a:lstStyle/>
          <a:p>
            <a:r>
              <a:rPr lang="en-US" dirty="0"/>
              <a:t>Common uses of Blockchain (Secure transactions)</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515600" cy="3927613"/>
          </a:xfrm>
        </p:spPr>
        <p:txBody>
          <a:bodyPr/>
          <a:lstStyle/>
          <a:p>
            <a:pPr marL="0" indent="0" algn="ctr">
              <a:buNone/>
            </a:pPr>
            <a:r>
              <a:rPr lang="en-US" dirty="0"/>
              <a:t>Transactions</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199" y="6356350"/>
            <a:ext cx="10328329" cy="365125"/>
          </a:xfrm>
        </p:spPr>
        <p:txBody>
          <a:bodyPr/>
          <a:lstStyle/>
          <a:p>
            <a:r>
              <a:rPr lang="en-US" dirty="0"/>
              <a:t>https://www.consultancy.uk/news/25975/global-market-size-of-digital-payments-industry-soares</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96AF5940-95EF-4D0F-BF93-43DDF8E70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049" y="1968774"/>
            <a:ext cx="5213902" cy="3777182"/>
          </a:xfrm>
          <a:prstGeom prst="rect">
            <a:avLst/>
          </a:prstGeom>
        </p:spPr>
      </p:pic>
    </p:spTree>
    <p:extLst>
      <p:ext uri="{BB962C8B-B14F-4D97-AF65-F5344CB8AC3E}">
        <p14:creationId xmlns:p14="http://schemas.microsoft.com/office/powerpoint/2010/main" val="417912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normAutofit fontScale="90000"/>
          </a:bodyPr>
          <a:lstStyle/>
          <a:p>
            <a:r>
              <a:rPr lang="en-US" dirty="0"/>
              <a:t>Common uses of Blockchain (Removal of Central Agency)</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a:xfrm>
            <a:off x="838200" y="1444487"/>
            <a:ext cx="10769600" cy="4731026"/>
          </a:xfrm>
        </p:spPr>
        <p:txBody>
          <a:bodyPr/>
          <a:lstStyle/>
          <a:p>
            <a:pPr marL="0" indent="0" algn="ctr">
              <a:buNone/>
            </a:pPr>
            <a:r>
              <a:rPr lang="en-US" dirty="0"/>
              <a:t>Intermediaries</a:t>
            </a:r>
          </a:p>
          <a:p>
            <a:endParaRPr lang="en-US" dirty="0"/>
          </a:p>
        </p:txBody>
      </p:sp>
      <p:sp>
        <p:nvSpPr>
          <p:cNvPr id="4" name="Footer Placeholder 3">
            <a:extLst>
              <a:ext uri="{FF2B5EF4-FFF2-40B4-BE49-F238E27FC236}">
                <a16:creationId xmlns:a16="http://schemas.microsoft.com/office/drawing/2014/main" id="{955F9F9F-3846-43D3-B86C-EE9AFD5C095A}"/>
              </a:ext>
            </a:extLst>
          </p:cNvPr>
          <p:cNvSpPr>
            <a:spLocks noGrp="1"/>
          </p:cNvSpPr>
          <p:nvPr>
            <p:ph type="ftr" sz="quarter" idx="11"/>
          </p:nvPr>
        </p:nvSpPr>
        <p:spPr>
          <a:xfrm>
            <a:off x="838200" y="6356350"/>
            <a:ext cx="10769599" cy="365125"/>
          </a:xfrm>
        </p:spPr>
        <p:txBody>
          <a:bodyPr/>
          <a:lstStyle/>
          <a:p>
            <a:r>
              <a:rPr lang="en-US" dirty="0"/>
              <a:t>https://www.bankofengland.co.uk/knowledgebank/how-do-card-payments-work</a:t>
            </a:r>
          </a:p>
        </p:txBody>
      </p:sp>
      <p:sp>
        <p:nvSpPr>
          <p:cNvPr id="6" name="Content Placeholder 2">
            <a:extLst>
              <a:ext uri="{FF2B5EF4-FFF2-40B4-BE49-F238E27FC236}">
                <a16:creationId xmlns:a16="http://schemas.microsoft.com/office/drawing/2014/main" id="{BAC6A42E-3B31-4214-900B-2DA73544B4E3}"/>
              </a:ext>
            </a:extLst>
          </p:cNvPr>
          <p:cNvSpPr txBox="1">
            <a:spLocks/>
          </p:cNvSpPr>
          <p:nvPr/>
        </p:nvSpPr>
        <p:spPr>
          <a:xfrm>
            <a:off x="1092200" y="5385594"/>
            <a:ext cx="10515600" cy="59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85DD333C-708F-4241-A687-1B848ACBF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984" y="2041696"/>
            <a:ext cx="4766031" cy="4224235"/>
          </a:xfrm>
          <a:prstGeom prst="rect">
            <a:avLst/>
          </a:prstGeom>
        </p:spPr>
      </p:pic>
    </p:spTree>
    <p:extLst>
      <p:ext uri="{BB962C8B-B14F-4D97-AF65-F5344CB8AC3E}">
        <p14:creationId xmlns:p14="http://schemas.microsoft.com/office/powerpoint/2010/main" val="281767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E371-A305-4703-8131-7CC4DC932CD9}"/>
              </a:ext>
            </a:extLst>
          </p:cNvPr>
          <p:cNvSpPr>
            <a:spLocks noGrp="1"/>
          </p:cNvSpPr>
          <p:nvPr>
            <p:ph type="title"/>
          </p:nvPr>
        </p:nvSpPr>
        <p:spPr/>
        <p:txBody>
          <a:bodyPr/>
          <a:lstStyle/>
          <a:p>
            <a:r>
              <a:rPr lang="en-US" dirty="0"/>
              <a:t>Problems of Blockchain</a:t>
            </a:r>
          </a:p>
        </p:txBody>
      </p:sp>
      <p:sp>
        <p:nvSpPr>
          <p:cNvPr id="4" name="Footer Placeholder 3">
            <a:extLst>
              <a:ext uri="{FF2B5EF4-FFF2-40B4-BE49-F238E27FC236}">
                <a16:creationId xmlns:a16="http://schemas.microsoft.com/office/drawing/2014/main" id="{116DA02E-1505-4585-B4BF-C8A6E1153A5C}"/>
              </a:ext>
            </a:extLst>
          </p:cNvPr>
          <p:cNvSpPr>
            <a:spLocks noGrp="1"/>
          </p:cNvSpPr>
          <p:nvPr>
            <p:ph type="ftr" sz="quarter" idx="11"/>
          </p:nvPr>
        </p:nvSpPr>
        <p:spPr>
          <a:xfrm>
            <a:off x="838199" y="6356350"/>
            <a:ext cx="10515599" cy="365125"/>
          </a:xfrm>
        </p:spPr>
        <p:txBody>
          <a:bodyPr/>
          <a:lstStyle/>
          <a:p>
            <a:endParaRPr lang="en-US" dirty="0"/>
          </a:p>
        </p:txBody>
      </p:sp>
      <p:sp>
        <p:nvSpPr>
          <p:cNvPr id="5" name="Content Placeholder 4">
            <a:extLst>
              <a:ext uri="{FF2B5EF4-FFF2-40B4-BE49-F238E27FC236}">
                <a16:creationId xmlns:a16="http://schemas.microsoft.com/office/drawing/2014/main" id="{5A59FECD-A023-46C6-9C2D-E942B9F57EF0}"/>
              </a:ext>
            </a:extLst>
          </p:cNvPr>
          <p:cNvSpPr>
            <a:spLocks noGrp="1"/>
          </p:cNvSpPr>
          <p:nvPr>
            <p:ph idx="1"/>
          </p:nvPr>
        </p:nvSpPr>
        <p:spPr/>
        <p:txBody>
          <a:bodyPr>
            <a:normAutofit/>
          </a:bodyPr>
          <a:lstStyle/>
          <a:p>
            <a:r>
              <a:rPr lang="en-US" sz="2400" dirty="0"/>
              <a:t>Very new development, so monitoring agencies have not developed sufficient standards</a:t>
            </a:r>
          </a:p>
          <a:p>
            <a:r>
              <a:rPr lang="en-US" sz="2400" dirty="0"/>
              <a:t>Proof of work requires large use of electricity</a:t>
            </a:r>
          </a:p>
          <a:p>
            <a:r>
              <a:rPr lang="en-US" sz="2400" dirty="0"/>
              <a:t>For smaller network of Blockchain, if a single entity holds more than 50% of network nodes, transaction integrity can be affected</a:t>
            </a:r>
          </a:p>
          <a:p>
            <a:r>
              <a:rPr lang="en-US" sz="2400" dirty="0"/>
              <a:t>Since the transactions are done with public/private key usage, actual entity doing transaction(s) can be hidden (potential misuse for illegal purposes)</a:t>
            </a:r>
          </a:p>
          <a:p>
            <a:r>
              <a:rPr lang="en-US" sz="2400" dirty="0"/>
              <a:t>Large network makes the speed of transactions slow</a:t>
            </a:r>
          </a:p>
        </p:txBody>
      </p:sp>
    </p:spTree>
    <p:extLst>
      <p:ext uri="{BB962C8B-B14F-4D97-AF65-F5344CB8AC3E}">
        <p14:creationId xmlns:p14="http://schemas.microsoft.com/office/powerpoint/2010/main" val="42484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8950-9C8B-41CD-BC95-9507D2DC9987}"/>
              </a:ext>
            </a:extLst>
          </p:cNvPr>
          <p:cNvSpPr>
            <a:spLocks noGrp="1"/>
          </p:cNvSpPr>
          <p:nvPr>
            <p:ph type="title"/>
          </p:nvPr>
        </p:nvSpPr>
        <p:spPr/>
        <p:txBody>
          <a:bodyPr/>
          <a:lstStyle/>
          <a:p>
            <a:r>
              <a:rPr lang="en-US" sz="3600" dirty="0"/>
              <a:t>Possible uses by us</a:t>
            </a:r>
            <a:endParaRPr lang="en-US" dirty="0"/>
          </a:p>
        </p:txBody>
      </p:sp>
      <p:sp>
        <p:nvSpPr>
          <p:cNvPr id="3" name="Content Placeholder 2">
            <a:extLst>
              <a:ext uri="{FF2B5EF4-FFF2-40B4-BE49-F238E27FC236}">
                <a16:creationId xmlns:a16="http://schemas.microsoft.com/office/drawing/2014/main" id="{2B45EB34-35F6-49BC-83EA-DACDC8F0F4D3}"/>
              </a:ext>
            </a:extLst>
          </p:cNvPr>
          <p:cNvSpPr>
            <a:spLocks noGrp="1"/>
          </p:cNvSpPr>
          <p:nvPr>
            <p:ph idx="1"/>
          </p:nvPr>
        </p:nvSpPr>
        <p:spPr/>
        <p:txBody>
          <a:bodyPr anchor="t">
            <a:normAutofit/>
          </a:bodyPr>
          <a:lstStyle/>
          <a:p>
            <a:r>
              <a:rPr lang="en-US" sz="2400" dirty="0"/>
              <a:t>May need to participate in public blockchain for settlement processing (Settlement using smart contracts – zero day settlement period)</a:t>
            </a:r>
          </a:p>
          <a:p>
            <a:r>
              <a:rPr lang="en-US" sz="2400" dirty="0"/>
              <a:t>May need to be aware of the crypto positions of our clients</a:t>
            </a:r>
          </a:p>
          <a:p>
            <a:r>
              <a:rPr lang="en-US" sz="2400" dirty="0"/>
              <a:t>Our clients may invest into digital assets and we need to be aware of underlying technology to guard their interests</a:t>
            </a:r>
          </a:p>
        </p:txBody>
      </p:sp>
      <p:sp>
        <p:nvSpPr>
          <p:cNvPr id="4" name="Footer Placeholder 3">
            <a:extLst>
              <a:ext uri="{FF2B5EF4-FFF2-40B4-BE49-F238E27FC236}">
                <a16:creationId xmlns:a16="http://schemas.microsoft.com/office/drawing/2014/main" id="{52581AFC-9C03-43DD-973E-50F3AEE5F27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1164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4A5A-AFB1-4D17-A498-C8AF7A5EA20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1A3DD17-41E2-4F5F-90E9-D25A883D2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2508" y="2142067"/>
            <a:ext cx="4838010" cy="3623837"/>
          </a:xfrm>
        </p:spPr>
      </p:pic>
      <p:sp>
        <p:nvSpPr>
          <p:cNvPr id="4" name="Footer Placeholder 3">
            <a:extLst>
              <a:ext uri="{FF2B5EF4-FFF2-40B4-BE49-F238E27FC236}">
                <a16:creationId xmlns:a16="http://schemas.microsoft.com/office/drawing/2014/main" id="{F346B472-258A-4A09-A728-96DFCCB492D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6241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B2C0-9825-48CA-B0E3-8BAB8377E75B}"/>
              </a:ext>
            </a:extLst>
          </p:cNvPr>
          <p:cNvSpPr>
            <a:spLocks noGrp="1"/>
          </p:cNvSpPr>
          <p:nvPr>
            <p:ph type="title"/>
          </p:nvPr>
        </p:nvSpPr>
        <p:spPr/>
        <p:txBody>
          <a:bodyPr/>
          <a:lstStyle/>
          <a:p>
            <a:r>
              <a:rPr lang="en-US" dirty="0"/>
              <a:t>What Do I Plan to Cover</a:t>
            </a:r>
          </a:p>
        </p:txBody>
      </p:sp>
      <p:sp>
        <p:nvSpPr>
          <p:cNvPr id="3" name="Content Placeholder 2">
            <a:extLst>
              <a:ext uri="{FF2B5EF4-FFF2-40B4-BE49-F238E27FC236}">
                <a16:creationId xmlns:a16="http://schemas.microsoft.com/office/drawing/2014/main" id="{E8EACC5E-F238-4A48-AFA2-1211B4267669}"/>
              </a:ext>
            </a:extLst>
          </p:cNvPr>
          <p:cNvSpPr>
            <a:spLocks noGrp="1"/>
          </p:cNvSpPr>
          <p:nvPr>
            <p:ph idx="1"/>
          </p:nvPr>
        </p:nvSpPr>
        <p:spPr/>
        <p:txBody>
          <a:bodyPr anchor="t">
            <a:normAutofit/>
          </a:bodyPr>
          <a:lstStyle/>
          <a:p>
            <a:r>
              <a:rPr lang="en-US" sz="2800" dirty="0"/>
              <a:t>General concept of Blockchain</a:t>
            </a:r>
          </a:p>
          <a:p>
            <a:pPr marL="0" indent="0">
              <a:buNone/>
            </a:pPr>
            <a:r>
              <a:rPr lang="en-US" sz="2800" dirty="0"/>
              <a:t>    &amp; How it is implemented</a:t>
            </a:r>
          </a:p>
          <a:p>
            <a:r>
              <a:rPr lang="en-US" sz="2800" dirty="0"/>
              <a:t>Common uses of Blockchain</a:t>
            </a:r>
          </a:p>
          <a:p>
            <a:r>
              <a:rPr lang="en-US" sz="2800" dirty="0"/>
              <a:t>Problems of Blockchain</a:t>
            </a:r>
          </a:p>
          <a:p>
            <a:r>
              <a:rPr lang="en-US" sz="2800" dirty="0"/>
              <a:t>Possible uses by us</a:t>
            </a:r>
          </a:p>
        </p:txBody>
      </p:sp>
      <p:sp>
        <p:nvSpPr>
          <p:cNvPr id="4" name="Footer Placeholder 3">
            <a:extLst>
              <a:ext uri="{FF2B5EF4-FFF2-40B4-BE49-F238E27FC236}">
                <a16:creationId xmlns:a16="http://schemas.microsoft.com/office/drawing/2014/main" id="{8429974D-6630-4247-ABE4-0A299B500B4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8912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ABBE-D3D1-4F8F-AEFD-F3EE175DA3D3}"/>
              </a:ext>
            </a:extLst>
          </p:cNvPr>
          <p:cNvSpPr>
            <a:spLocks noGrp="1"/>
          </p:cNvSpPr>
          <p:nvPr>
            <p:ph type="title"/>
          </p:nvPr>
        </p:nvSpPr>
        <p:spPr>
          <a:xfrm>
            <a:off x="685801" y="609601"/>
            <a:ext cx="10131425" cy="795130"/>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2D71DAC-8534-4DCD-8A1A-82A86EB4BB8D}"/>
              </a:ext>
            </a:extLst>
          </p:cNvPr>
          <p:cNvSpPr>
            <a:spLocks noGrp="1"/>
          </p:cNvSpPr>
          <p:nvPr>
            <p:ph idx="1"/>
          </p:nvPr>
        </p:nvSpPr>
        <p:spPr>
          <a:xfrm>
            <a:off x="685801" y="1404731"/>
            <a:ext cx="10131425" cy="4386469"/>
          </a:xfrm>
        </p:spPr>
        <p:txBody>
          <a:bodyPr>
            <a:normAutofit fontScale="92500" lnSpcReduction="20000"/>
          </a:bodyPr>
          <a:lstStyle/>
          <a:p>
            <a:r>
              <a:rPr lang="en-US" sz="2800" dirty="0"/>
              <a:t>Here is the definition as per Wikipedia</a:t>
            </a:r>
          </a:p>
          <a:p>
            <a:pPr marL="0" indent="0">
              <a:buNone/>
            </a:pPr>
            <a:r>
              <a:rPr lang="en-US" sz="2800" dirty="0"/>
              <a:t>A blockchain is a growing list of records, called blocks, that are securely linked together using cryptography. Each block contains a cryptographic hash of the previous block, a timestamp, and transaction data (generally represented as a Merkle tree, where data nodes are represented by </a:t>
            </a:r>
            <a:r>
              <a:rPr lang="en-US" sz="2800" dirty="0" err="1"/>
              <a:t>leafs</a:t>
            </a:r>
            <a:r>
              <a:rPr lang="en-US" sz="2800" dirty="0"/>
              <a:t>). The timestamp proves that the transaction data existed when the block was published to get into its hash. As blocks each contain information about the block previous to it, they form a chain, with each additional block reinforcing the ones before it. Therefore, blockchains are resistant to modification of their data because once recorded, the data in any given block cannot be altered retroactively without altering all subsequent blocks.</a:t>
            </a:r>
          </a:p>
        </p:txBody>
      </p:sp>
      <p:sp>
        <p:nvSpPr>
          <p:cNvPr id="4" name="Footer Placeholder 3">
            <a:extLst>
              <a:ext uri="{FF2B5EF4-FFF2-40B4-BE49-F238E27FC236}">
                <a16:creationId xmlns:a16="http://schemas.microsoft.com/office/drawing/2014/main" id="{0C2B9ACC-19FA-41A9-838D-965DA9516DBF}"/>
              </a:ext>
            </a:extLst>
          </p:cNvPr>
          <p:cNvSpPr>
            <a:spLocks noGrp="1"/>
          </p:cNvSpPr>
          <p:nvPr>
            <p:ph type="ftr" sz="quarter" idx="11"/>
          </p:nvPr>
        </p:nvSpPr>
        <p:spPr/>
        <p:txBody>
          <a:bodyPr/>
          <a:lstStyle/>
          <a:p>
            <a:r>
              <a:rPr lang="en-US" dirty="0"/>
              <a:t>https://en.wikipedia.org/wiki/Blockchain</a:t>
            </a:r>
          </a:p>
        </p:txBody>
      </p:sp>
    </p:spTree>
    <p:extLst>
      <p:ext uri="{BB962C8B-B14F-4D97-AF65-F5344CB8AC3E}">
        <p14:creationId xmlns:p14="http://schemas.microsoft.com/office/powerpoint/2010/main" val="57523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ABBE-D3D1-4F8F-AEFD-F3EE175DA3D3}"/>
              </a:ext>
            </a:extLst>
          </p:cNvPr>
          <p:cNvSpPr>
            <a:spLocks noGrp="1"/>
          </p:cNvSpPr>
          <p:nvPr>
            <p:ph type="title"/>
          </p:nvPr>
        </p:nvSpPr>
        <p:spPr>
          <a:xfrm>
            <a:off x="685801" y="609601"/>
            <a:ext cx="10131425" cy="795130"/>
          </a:xfrm>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2D71DAC-8534-4DCD-8A1A-82A86EB4BB8D}"/>
              </a:ext>
            </a:extLst>
          </p:cNvPr>
          <p:cNvSpPr>
            <a:spLocks noGrp="1"/>
          </p:cNvSpPr>
          <p:nvPr>
            <p:ph idx="1"/>
          </p:nvPr>
        </p:nvSpPr>
        <p:spPr>
          <a:xfrm>
            <a:off x="685801" y="1404731"/>
            <a:ext cx="10131425" cy="4386469"/>
          </a:xfrm>
        </p:spPr>
        <p:txBody>
          <a:bodyPr>
            <a:normAutofit fontScale="92500" lnSpcReduction="20000"/>
          </a:bodyPr>
          <a:lstStyle/>
          <a:p>
            <a:r>
              <a:rPr lang="en-US" sz="2800" dirty="0"/>
              <a:t>Here is the definition as per Wikipedia</a:t>
            </a:r>
          </a:p>
          <a:p>
            <a:pPr marL="0" indent="0">
              <a:buNone/>
            </a:pPr>
            <a:r>
              <a:rPr lang="en-US" sz="2800" dirty="0"/>
              <a:t>A blockchain is a growing list of records, called </a:t>
            </a:r>
            <a:r>
              <a:rPr lang="en-US" sz="2800" dirty="0">
                <a:solidFill>
                  <a:srgbClr val="FF0000"/>
                </a:solidFill>
                <a:highlight>
                  <a:srgbClr val="00FFFF"/>
                </a:highlight>
              </a:rPr>
              <a:t>blocks</a:t>
            </a:r>
            <a:r>
              <a:rPr lang="en-US" sz="2800" dirty="0"/>
              <a:t>, that are securely linked together using </a:t>
            </a:r>
            <a:r>
              <a:rPr lang="en-US" sz="2800" dirty="0">
                <a:solidFill>
                  <a:srgbClr val="FF0000"/>
                </a:solidFill>
                <a:highlight>
                  <a:srgbClr val="00FFFF"/>
                </a:highlight>
              </a:rPr>
              <a:t>cryptography</a:t>
            </a:r>
            <a:r>
              <a:rPr lang="en-US" sz="2800" dirty="0"/>
              <a:t>. Each block contains a cryptographic </a:t>
            </a:r>
            <a:r>
              <a:rPr lang="en-US" sz="2800" dirty="0">
                <a:solidFill>
                  <a:srgbClr val="FF0000"/>
                </a:solidFill>
                <a:highlight>
                  <a:srgbClr val="00FFFF"/>
                </a:highlight>
              </a:rPr>
              <a:t>hash</a:t>
            </a:r>
            <a:r>
              <a:rPr lang="en-US" sz="2800" dirty="0"/>
              <a:t> of the previous block, a </a:t>
            </a:r>
            <a:r>
              <a:rPr lang="en-US" sz="2800" dirty="0">
                <a:solidFill>
                  <a:srgbClr val="FF0000"/>
                </a:solidFill>
                <a:highlight>
                  <a:srgbClr val="00FFFF"/>
                </a:highlight>
              </a:rPr>
              <a:t>timestamp</a:t>
            </a:r>
            <a:r>
              <a:rPr lang="en-US" sz="2800" dirty="0"/>
              <a:t>, and </a:t>
            </a:r>
            <a:r>
              <a:rPr lang="en-US" sz="2800" dirty="0">
                <a:solidFill>
                  <a:srgbClr val="FF0000"/>
                </a:solidFill>
                <a:highlight>
                  <a:srgbClr val="00FFFF"/>
                </a:highlight>
              </a:rPr>
              <a:t>transaction data</a:t>
            </a:r>
            <a:r>
              <a:rPr lang="en-US" sz="2800" dirty="0"/>
              <a:t> (generally represented as a Merkle tree, where data nodes are represented by </a:t>
            </a:r>
            <a:r>
              <a:rPr lang="en-US" sz="2800" dirty="0" err="1"/>
              <a:t>leafs</a:t>
            </a:r>
            <a:r>
              <a:rPr lang="en-US" sz="2800" dirty="0"/>
              <a:t>). The timestamp proves that the transaction data existed when the block was published to get into its hash. As blocks each contain information about the block previous to it, they form a </a:t>
            </a:r>
            <a:r>
              <a:rPr lang="en-US" sz="2800" dirty="0">
                <a:solidFill>
                  <a:srgbClr val="FF0000"/>
                </a:solidFill>
                <a:highlight>
                  <a:srgbClr val="00FFFF"/>
                </a:highlight>
              </a:rPr>
              <a:t>chain</a:t>
            </a:r>
            <a:r>
              <a:rPr lang="en-US" sz="2800" dirty="0"/>
              <a:t>, with each additional block reinforcing the ones before it. Therefore, blockchains are resistant to modification of their data because once recorded, the data in any given block </a:t>
            </a:r>
            <a:r>
              <a:rPr lang="en-US" sz="2800" dirty="0">
                <a:solidFill>
                  <a:srgbClr val="FF0000"/>
                </a:solidFill>
                <a:highlight>
                  <a:srgbClr val="00FFFF"/>
                </a:highlight>
              </a:rPr>
              <a:t>cannot be altered</a:t>
            </a:r>
            <a:r>
              <a:rPr lang="en-US" sz="2800" dirty="0"/>
              <a:t> retroactively without altering all subsequent blocks.</a:t>
            </a:r>
          </a:p>
        </p:txBody>
      </p:sp>
      <p:sp>
        <p:nvSpPr>
          <p:cNvPr id="4" name="Footer Placeholder 3">
            <a:extLst>
              <a:ext uri="{FF2B5EF4-FFF2-40B4-BE49-F238E27FC236}">
                <a16:creationId xmlns:a16="http://schemas.microsoft.com/office/drawing/2014/main" id="{0C2B9ACC-19FA-41A9-838D-965DA9516DBF}"/>
              </a:ext>
            </a:extLst>
          </p:cNvPr>
          <p:cNvSpPr>
            <a:spLocks noGrp="1"/>
          </p:cNvSpPr>
          <p:nvPr>
            <p:ph type="ftr" sz="quarter" idx="11"/>
          </p:nvPr>
        </p:nvSpPr>
        <p:spPr/>
        <p:txBody>
          <a:bodyPr/>
          <a:lstStyle/>
          <a:p>
            <a:r>
              <a:rPr lang="en-US" dirty="0"/>
              <a:t>https://en.wikipedia.org/wiki/Blockchain</a:t>
            </a:r>
          </a:p>
        </p:txBody>
      </p:sp>
    </p:spTree>
    <p:extLst>
      <p:ext uri="{BB962C8B-B14F-4D97-AF65-F5344CB8AC3E}">
        <p14:creationId xmlns:p14="http://schemas.microsoft.com/office/powerpoint/2010/main" val="41788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993D-0A3C-4E7D-8967-F58ACDA4EAC0}"/>
              </a:ext>
            </a:extLst>
          </p:cNvPr>
          <p:cNvSpPr>
            <a:spLocks noGrp="1"/>
          </p:cNvSpPr>
          <p:nvPr>
            <p:ph type="title"/>
          </p:nvPr>
        </p:nvSpPr>
        <p:spPr/>
        <p:txBody>
          <a:bodyPr/>
          <a:lstStyle/>
          <a:p>
            <a:r>
              <a:rPr lang="en-US" dirty="0"/>
              <a:t>General concept of Blockchain</a:t>
            </a:r>
          </a:p>
        </p:txBody>
      </p:sp>
      <p:sp>
        <p:nvSpPr>
          <p:cNvPr id="3" name="Content Placeholder 2">
            <a:extLst>
              <a:ext uri="{FF2B5EF4-FFF2-40B4-BE49-F238E27FC236}">
                <a16:creationId xmlns:a16="http://schemas.microsoft.com/office/drawing/2014/main" id="{436B7BBA-0256-4754-B3D0-966BBEC83FB6}"/>
              </a:ext>
            </a:extLst>
          </p:cNvPr>
          <p:cNvSpPr>
            <a:spLocks noGrp="1"/>
          </p:cNvSpPr>
          <p:nvPr>
            <p:ph idx="1"/>
          </p:nvPr>
        </p:nvSpPr>
        <p:spPr/>
        <p:txBody>
          <a:bodyPr>
            <a:normAutofit/>
          </a:bodyPr>
          <a:lstStyle/>
          <a:p>
            <a:r>
              <a:rPr lang="en-US" sz="2800" b="1" dirty="0"/>
              <a:t>Key Words:</a:t>
            </a:r>
          </a:p>
          <a:p>
            <a:pPr lvl="1"/>
            <a:r>
              <a:rPr lang="en-US" sz="2600" b="1" dirty="0"/>
              <a:t>Block</a:t>
            </a:r>
          </a:p>
          <a:p>
            <a:pPr lvl="1"/>
            <a:r>
              <a:rPr lang="en-US" sz="2600" b="1" dirty="0"/>
              <a:t>Data – Transactions, Timestamp, Previous block’s hash</a:t>
            </a:r>
          </a:p>
          <a:p>
            <a:pPr lvl="1"/>
            <a:r>
              <a:rPr lang="en-US" sz="2600" b="1" dirty="0"/>
              <a:t>Cryptography function</a:t>
            </a:r>
          </a:p>
          <a:p>
            <a:pPr lvl="1"/>
            <a:r>
              <a:rPr lang="en-US" sz="2600" b="1" dirty="0"/>
              <a:t>Hash</a:t>
            </a:r>
          </a:p>
          <a:p>
            <a:pPr lvl="1"/>
            <a:endParaRPr lang="en-US" sz="2600" b="1" dirty="0"/>
          </a:p>
        </p:txBody>
      </p:sp>
      <p:sp>
        <p:nvSpPr>
          <p:cNvPr id="4" name="Footer Placeholder 3">
            <a:extLst>
              <a:ext uri="{FF2B5EF4-FFF2-40B4-BE49-F238E27FC236}">
                <a16:creationId xmlns:a16="http://schemas.microsoft.com/office/drawing/2014/main" id="{2DFF00E8-1149-4319-9587-B03D15F1D42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5303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09A23F9F-212D-4C0A-B66F-6AF14D6696F8}"/>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Blockchain</a:t>
            </a:r>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D69A0E3B-C958-40CA-830C-DA6930A2C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148" y="1400916"/>
            <a:ext cx="1986354" cy="1117324"/>
          </a:xfrm>
          <a:prstGeom prst="rect">
            <a:avLst/>
          </a:prstGeom>
        </p:spPr>
      </p:pic>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33" y="3607525"/>
            <a:ext cx="1816379" cy="1816379"/>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1201826916"/>
              </p:ext>
            </p:extLst>
          </p:nvPr>
        </p:nvGraphicFramePr>
        <p:xfrm>
          <a:off x="3866688" y="3607525"/>
          <a:ext cx="2579757" cy="171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6199" y="4134022"/>
            <a:ext cx="2057687" cy="666843"/>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62362" y="3747674"/>
            <a:ext cx="1406387" cy="1151196"/>
          </a:xfrm>
          <a:prstGeom prst="rect">
            <a:avLst/>
          </a:prstGeom>
        </p:spPr>
      </p:pic>
    </p:spTree>
    <p:extLst>
      <p:ext uri="{BB962C8B-B14F-4D97-AF65-F5344CB8AC3E}">
        <p14:creationId xmlns:p14="http://schemas.microsoft.com/office/powerpoint/2010/main" val="381302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004451" cy="4367349"/>
          </a:xfrm>
        </p:spPr>
        <p:txBody>
          <a:bodyPr>
            <a:normAutofit/>
          </a:bodyPr>
          <a:lstStyle/>
          <a:p>
            <a:pPr marL="0" indent="0">
              <a:buNone/>
            </a:pPr>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0527" y="2078709"/>
            <a:ext cx="2251435" cy="2251435"/>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3699115777"/>
              </p:ext>
            </p:extLst>
          </p:nvPr>
        </p:nvGraphicFramePr>
        <p:xfrm>
          <a:off x="3858059" y="2269650"/>
          <a:ext cx="2579757" cy="1719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807781" y="2762157"/>
            <a:ext cx="2369072" cy="796969"/>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381709" y="2371090"/>
            <a:ext cx="1435517" cy="1435517"/>
          </a:xfrm>
          <a:prstGeom prst="rect">
            <a:avLst/>
          </a:prstGeom>
        </p:spPr>
      </p:pic>
      <p:sp>
        <p:nvSpPr>
          <p:cNvPr id="5" name="TextBox 4">
            <a:extLst>
              <a:ext uri="{FF2B5EF4-FFF2-40B4-BE49-F238E27FC236}">
                <a16:creationId xmlns:a16="http://schemas.microsoft.com/office/drawing/2014/main" id="{B5010277-923A-4D7D-A09C-29ADBA701A90}"/>
              </a:ext>
            </a:extLst>
          </p:cNvPr>
          <p:cNvSpPr txBox="1"/>
          <p:nvPr/>
        </p:nvSpPr>
        <p:spPr>
          <a:xfrm>
            <a:off x="3327409" y="4985002"/>
            <a:ext cx="6339877" cy="400110"/>
          </a:xfrm>
          <a:prstGeom prst="rect">
            <a:avLst/>
          </a:prstGeom>
          <a:noFill/>
        </p:spPr>
        <p:txBody>
          <a:bodyPr wrap="none" rtlCol="0">
            <a:spAutoFit/>
          </a:bodyPr>
          <a:lstStyle/>
          <a:p>
            <a:r>
              <a:rPr lang="en-US" sz="2000" b="1" dirty="0"/>
              <a:t>Slight Change in input will result in a </a:t>
            </a:r>
            <a:r>
              <a:rPr lang="en-US" sz="2000" b="1" dirty="0">
                <a:solidFill>
                  <a:schemeClr val="accent2"/>
                </a:solidFill>
              </a:rPr>
              <a:t>totally different </a:t>
            </a:r>
            <a:r>
              <a:rPr lang="en-US" sz="2000" b="1" dirty="0"/>
              <a:t>hash</a:t>
            </a:r>
          </a:p>
        </p:txBody>
      </p:sp>
    </p:spTree>
    <p:extLst>
      <p:ext uri="{BB962C8B-B14F-4D97-AF65-F5344CB8AC3E}">
        <p14:creationId xmlns:p14="http://schemas.microsoft.com/office/powerpoint/2010/main" val="395469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370211" cy="4367349"/>
          </a:xfrm>
        </p:spPr>
        <p:txBody>
          <a:bodyPr>
            <a:normAutofit/>
          </a:bodyPr>
          <a:lstStyle/>
          <a:p>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706A3BFE-DD43-4B5B-BFE3-34D135FC74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4703" y="2647121"/>
            <a:ext cx="1816379" cy="1816379"/>
          </a:xfrm>
          <a:prstGeom prst="rect">
            <a:avLst/>
          </a:prstGeom>
        </p:spPr>
      </p:pic>
      <p:graphicFrame>
        <p:nvGraphicFramePr>
          <p:cNvPr id="9" name="Diagram 8">
            <a:extLst>
              <a:ext uri="{FF2B5EF4-FFF2-40B4-BE49-F238E27FC236}">
                <a16:creationId xmlns:a16="http://schemas.microsoft.com/office/drawing/2014/main" id="{5047F718-E159-4017-A133-40420FFE3879}"/>
              </a:ext>
            </a:extLst>
          </p:cNvPr>
          <p:cNvGraphicFramePr/>
          <p:nvPr>
            <p:extLst>
              <p:ext uri="{D42A27DB-BD31-4B8C-83A1-F6EECF244321}">
                <p14:modId xmlns:p14="http://schemas.microsoft.com/office/powerpoint/2010/main" val="2009818694"/>
              </p:ext>
            </p:extLst>
          </p:nvPr>
        </p:nvGraphicFramePr>
        <p:xfrm>
          <a:off x="5377438" y="2647121"/>
          <a:ext cx="2579757" cy="171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4D3F5D0A-61D1-4C20-A697-D399F29A0B7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368600" y="2970229"/>
            <a:ext cx="2091192" cy="947807"/>
          </a:xfrm>
          <a:prstGeom prst="rect">
            <a:avLst/>
          </a:prstGeom>
        </p:spPr>
      </p:pic>
      <p:pic>
        <p:nvPicPr>
          <p:cNvPr id="13" name="Picture 12">
            <a:extLst>
              <a:ext uri="{FF2B5EF4-FFF2-40B4-BE49-F238E27FC236}">
                <a16:creationId xmlns:a16="http://schemas.microsoft.com/office/drawing/2014/main" id="{E0FC7250-1ABF-43C5-91DA-EF8CD0CE7174}"/>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0800707" y="2891713"/>
            <a:ext cx="1151196" cy="942309"/>
          </a:xfrm>
          <a:prstGeom prst="rect">
            <a:avLst/>
          </a:prstGeom>
        </p:spPr>
      </p:pic>
      <p:pic>
        <p:nvPicPr>
          <p:cNvPr id="12" name="Picture 11">
            <a:extLst>
              <a:ext uri="{FF2B5EF4-FFF2-40B4-BE49-F238E27FC236}">
                <a16:creationId xmlns:a16="http://schemas.microsoft.com/office/drawing/2014/main" id="{0AE4FD76-A0D1-482F-B826-AAE923DDBC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83953" y="3067325"/>
            <a:ext cx="1260613" cy="840409"/>
          </a:xfrm>
          <a:prstGeom prst="rect">
            <a:avLst/>
          </a:prstGeom>
        </p:spPr>
      </p:pic>
      <p:sp>
        <p:nvSpPr>
          <p:cNvPr id="7" name="TextBox 6">
            <a:extLst>
              <a:ext uri="{FF2B5EF4-FFF2-40B4-BE49-F238E27FC236}">
                <a16:creationId xmlns:a16="http://schemas.microsoft.com/office/drawing/2014/main" id="{780EC71E-1CB7-4E31-B933-DDEABF66C414}"/>
              </a:ext>
            </a:extLst>
          </p:cNvPr>
          <p:cNvSpPr txBox="1"/>
          <p:nvPr/>
        </p:nvSpPr>
        <p:spPr>
          <a:xfrm>
            <a:off x="3583953" y="2647121"/>
            <a:ext cx="1260613" cy="369332"/>
          </a:xfrm>
          <a:prstGeom prst="rect">
            <a:avLst/>
          </a:prstGeom>
          <a:noFill/>
        </p:spPr>
        <p:txBody>
          <a:bodyPr wrap="square" rtlCol="0">
            <a:spAutoFit/>
          </a:bodyPr>
          <a:lstStyle/>
          <a:p>
            <a:pPr algn="ctr"/>
            <a:r>
              <a:rPr lang="en-US" dirty="0"/>
              <a:t>Nonce</a:t>
            </a:r>
          </a:p>
        </p:txBody>
      </p:sp>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C0F3AA47-806A-4178-8B83-B8E1C849426C}"/>
                  </a:ext>
                </a:extLst>
              </p14:cNvPr>
              <p14:cNvContentPartPr/>
              <p14:nvPr/>
            </p14:nvContentPartPr>
            <p14:xfrm>
              <a:off x="8213661" y="2515482"/>
              <a:ext cx="2391840" cy="679680"/>
            </p14:xfrm>
          </p:contentPart>
        </mc:Choice>
        <mc:Fallback>
          <p:pic>
            <p:nvPicPr>
              <p:cNvPr id="14" name="Ink 13">
                <a:extLst>
                  <a:ext uri="{FF2B5EF4-FFF2-40B4-BE49-F238E27FC236}">
                    <a16:creationId xmlns:a16="http://schemas.microsoft.com/office/drawing/2014/main" id="{C0F3AA47-806A-4178-8B83-B8E1C849426C}"/>
                  </a:ext>
                </a:extLst>
              </p:cNvPr>
              <p:cNvPicPr/>
              <p:nvPr/>
            </p:nvPicPr>
            <p:blipFill>
              <a:blip r:embed="rId13"/>
              <a:stretch>
                <a:fillRect/>
              </a:stretch>
            </p:blipFill>
            <p:spPr>
              <a:xfrm>
                <a:off x="8204661" y="2506842"/>
                <a:ext cx="2409480" cy="697320"/>
              </a:xfrm>
              <a:prstGeom prst="rect">
                <a:avLst/>
              </a:prstGeom>
            </p:spPr>
          </p:pic>
        </mc:Fallback>
      </mc:AlternateContent>
      <p:pic>
        <p:nvPicPr>
          <p:cNvPr id="6" name="Picture 5" descr="Diamond">
            <a:extLst>
              <a:ext uri="{FF2B5EF4-FFF2-40B4-BE49-F238E27FC236}">
                <a16:creationId xmlns:a16="http://schemas.microsoft.com/office/drawing/2014/main" id="{3D08DDD4-BAA5-4319-B83A-CCA49668EC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35526" y="1423851"/>
            <a:ext cx="1260613" cy="840409"/>
          </a:xfrm>
          <a:prstGeom prst="rect">
            <a:avLst/>
          </a:prstGeom>
        </p:spPr>
      </p:pic>
      <p:graphicFrame>
        <p:nvGraphicFramePr>
          <p:cNvPr id="10" name="Diagram 9">
            <a:extLst>
              <a:ext uri="{FF2B5EF4-FFF2-40B4-BE49-F238E27FC236}">
                <a16:creationId xmlns:a16="http://schemas.microsoft.com/office/drawing/2014/main" id="{84CC0405-0C30-4C83-BAF1-09FA5FDEAB14}"/>
              </a:ext>
            </a:extLst>
          </p:cNvPr>
          <p:cNvGraphicFramePr/>
          <p:nvPr>
            <p:extLst>
              <p:ext uri="{D42A27DB-BD31-4B8C-83A1-F6EECF244321}">
                <p14:modId xmlns:p14="http://schemas.microsoft.com/office/powerpoint/2010/main" val="185605738"/>
              </p:ext>
            </p:extLst>
          </p:nvPr>
        </p:nvGraphicFramePr>
        <p:xfrm>
          <a:off x="3433231" y="4132937"/>
          <a:ext cx="1687741" cy="112516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04207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7" grpId="0"/>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96E-06A0-43AF-995C-FB689A8A026B}"/>
              </a:ext>
            </a:extLst>
          </p:cNvPr>
          <p:cNvSpPr>
            <a:spLocks noGrp="1"/>
          </p:cNvSpPr>
          <p:nvPr>
            <p:ph type="title"/>
          </p:nvPr>
        </p:nvSpPr>
        <p:spPr/>
        <p:txBody>
          <a:bodyPr/>
          <a:lstStyle/>
          <a:p>
            <a:r>
              <a:rPr lang="en-US" dirty="0"/>
              <a:t>General concept of Blockchain</a:t>
            </a:r>
          </a:p>
        </p:txBody>
      </p:sp>
      <p:sp>
        <p:nvSpPr>
          <p:cNvPr id="3" name="Content Placeholder 2">
            <a:extLst>
              <a:ext uri="{FF2B5EF4-FFF2-40B4-BE49-F238E27FC236}">
                <a16:creationId xmlns:a16="http://schemas.microsoft.com/office/drawing/2014/main" id="{965A8D60-E3A0-45E6-BA7D-D210DE6E57DE}"/>
              </a:ext>
            </a:extLst>
          </p:cNvPr>
          <p:cNvSpPr>
            <a:spLocks noGrp="1"/>
          </p:cNvSpPr>
          <p:nvPr>
            <p:ph idx="1"/>
          </p:nvPr>
        </p:nvSpPr>
        <p:spPr>
          <a:xfrm>
            <a:off x="685801" y="1423851"/>
            <a:ext cx="11313941" cy="4367349"/>
          </a:xfrm>
        </p:spPr>
        <p:txBody>
          <a:bodyPr>
            <a:normAutofit/>
          </a:bodyPr>
          <a:lstStyle/>
          <a:p>
            <a:endParaRPr lang="en-US" sz="2400" dirty="0"/>
          </a:p>
        </p:txBody>
      </p:sp>
      <p:sp>
        <p:nvSpPr>
          <p:cNvPr id="4" name="Footer Placeholder 3">
            <a:extLst>
              <a:ext uri="{FF2B5EF4-FFF2-40B4-BE49-F238E27FC236}">
                <a16:creationId xmlns:a16="http://schemas.microsoft.com/office/drawing/2014/main" id="{23A24C96-789B-46DE-B895-BCBCF0450598}"/>
              </a:ext>
            </a:extLst>
          </p:cNvPr>
          <p:cNvSpPr>
            <a:spLocks noGrp="1"/>
          </p:cNvSpPr>
          <p:nvPr>
            <p:ph type="ftr" sz="quarter" idx="11"/>
          </p:nvPr>
        </p:nvSpPr>
        <p:spPr/>
        <p:txBody>
          <a:bodyPr/>
          <a:lstStyle/>
          <a:p>
            <a:endParaRPr lang="en-US"/>
          </a:p>
        </p:txBody>
      </p:sp>
      <p:pic>
        <p:nvPicPr>
          <p:cNvPr id="15" name="Picture 14">
            <a:extLst>
              <a:ext uri="{FF2B5EF4-FFF2-40B4-BE49-F238E27FC236}">
                <a16:creationId xmlns:a16="http://schemas.microsoft.com/office/drawing/2014/main" id="{44E2934F-2336-49A4-8783-1EC93BEFE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051" y="1423851"/>
            <a:ext cx="1525173" cy="557585"/>
          </a:xfrm>
          <a:prstGeom prst="rect">
            <a:avLst/>
          </a:prstGeom>
        </p:spPr>
      </p:pic>
      <p:pic>
        <p:nvPicPr>
          <p:cNvPr id="17" name="Picture 16">
            <a:extLst>
              <a:ext uri="{FF2B5EF4-FFF2-40B4-BE49-F238E27FC236}">
                <a16:creationId xmlns:a16="http://schemas.microsoft.com/office/drawing/2014/main" id="{506A8064-8AEA-4D04-98E3-E8E11B5FD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92" y="3136037"/>
            <a:ext cx="495300" cy="942975"/>
          </a:xfrm>
          <a:prstGeom prst="rect">
            <a:avLst/>
          </a:prstGeom>
        </p:spPr>
      </p:pic>
      <p:sp>
        <p:nvSpPr>
          <p:cNvPr id="18" name="Arrow: Right 17">
            <a:extLst>
              <a:ext uri="{FF2B5EF4-FFF2-40B4-BE49-F238E27FC236}">
                <a16:creationId xmlns:a16="http://schemas.microsoft.com/office/drawing/2014/main" id="{262ABB24-8E90-4B89-9DAA-C51B36372D53}"/>
              </a:ext>
            </a:extLst>
          </p:cNvPr>
          <p:cNvSpPr/>
          <p:nvPr/>
        </p:nvSpPr>
        <p:spPr>
          <a:xfrm>
            <a:off x="2672862" y="3429000"/>
            <a:ext cx="5840597"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D60F11F1-148B-4372-B4E9-B89358670BC0}"/>
              </a:ext>
            </a:extLst>
          </p:cNvPr>
          <p:cNvSpPr/>
          <p:nvPr/>
        </p:nvSpPr>
        <p:spPr>
          <a:xfrm rot="616440">
            <a:off x="2672862" y="3905788"/>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0674C09-8736-4FBB-9726-CCDC1B136620}"/>
              </a:ext>
            </a:extLst>
          </p:cNvPr>
          <p:cNvSpPr/>
          <p:nvPr/>
        </p:nvSpPr>
        <p:spPr>
          <a:xfrm rot="20719026">
            <a:off x="2658794" y="2824598"/>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41720C9-346D-4C2E-9779-72AB91FD805F}"/>
              </a:ext>
            </a:extLst>
          </p:cNvPr>
          <p:cNvSpPr txBox="1"/>
          <p:nvPr/>
        </p:nvSpPr>
        <p:spPr>
          <a:xfrm>
            <a:off x="4754880" y="1967691"/>
            <a:ext cx="3758579" cy="369332"/>
          </a:xfrm>
          <a:prstGeom prst="rect">
            <a:avLst/>
          </a:prstGeom>
          <a:noFill/>
        </p:spPr>
        <p:txBody>
          <a:bodyPr wrap="square" rtlCol="0">
            <a:spAutoFit/>
          </a:bodyPr>
          <a:lstStyle/>
          <a:p>
            <a:r>
              <a:rPr lang="en-US" b="1" dirty="0"/>
              <a:t>Distributed Network of Nodes</a:t>
            </a:r>
          </a:p>
        </p:txBody>
      </p:sp>
      <p:pic>
        <p:nvPicPr>
          <p:cNvPr id="22" name="Picture 21">
            <a:extLst>
              <a:ext uri="{FF2B5EF4-FFF2-40B4-BE49-F238E27FC236}">
                <a16:creationId xmlns:a16="http://schemas.microsoft.com/office/drawing/2014/main" id="{385E2613-23C8-46DD-BCB3-707E5322B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683" y="3149184"/>
            <a:ext cx="495300" cy="942975"/>
          </a:xfrm>
          <a:prstGeom prst="rect">
            <a:avLst/>
          </a:prstGeom>
        </p:spPr>
      </p:pic>
      <p:pic>
        <p:nvPicPr>
          <p:cNvPr id="23" name="Picture 22">
            <a:extLst>
              <a:ext uri="{FF2B5EF4-FFF2-40B4-BE49-F238E27FC236}">
                <a16:creationId xmlns:a16="http://schemas.microsoft.com/office/drawing/2014/main" id="{9E4CCC16-07C2-4FBD-A014-A9FE54ADE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916" y="2486025"/>
            <a:ext cx="495300" cy="942975"/>
          </a:xfrm>
          <a:prstGeom prst="rect">
            <a:avLst/>
          </a:prstGeom>
        </p:spPr>
      </p:pic>
      <p:pic>
        <p:nvPicPr>
          <p:cNvPr id="24" name="Picture 23">
            <a:extLst>
              <a:ext uri="{FF2B5EF4-FFF2-40B4-BE49-F238E27FC236}">
                <a16:creationId xmlns:a16="http://schemas.microsoft.com/office/drawing/2014/main" id="{762EB433-7E27-4F4F-B6A8-7993095EA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528" y="4019841"/>
            <a:ext cx="495300" cy="942975"/>
          </a:xfrm>
          <a:prstGeom prst="rect">
            <a:avLst/>
          </a:prstGeom>
        </p:spPr>
      </p:pic>
      <p:sp>
        <p:nvSpPr>
          <p:cNvPr id="25" name="Arrow: Right 24">
            <a:extLst>
              <a:ext uri="{FF2B5EF4-FFF2-40B4-BE49-F238E27FC236}">
                <a16:creationId xmlns:a16="http://schemas.microsoft.com/office/drawing/2014/main" id="{80964BF1-4538-4ECB-A856-66EB8568430A}"/>
              </a:ext>
            </a:extLst>
          </p:cNvPr>
          <p:cNvSpPr/>
          <p:nvPr/>
        </p:nvSpPr>
        <p:spPr>
          <a:xfrm rot="616440">
            <a:off x="6372633" y="4558309"/>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42B1766E-DE0C-402A-9788-301F6803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722" y="4524420"/>
            <a:ext cx="495300" cy="942975"/>
          </a:xfrm>
          <a:prstGeom prst="rect">
            <a:avLst/>
          </a:prstGeom>
        </p:spPr>
      </p:pic>
      <p:sp>
        <p:nvSpPr>
          <p:cNvPr id="27" name="Arrow: Right 26">
            <a:extLst>
              <a:ext uri="{FF2B5EF4-FFF2-40B4-BE49-F238E27FC236}">
                <a16:creationId xmlns:a16="http://schemas.microsoft.com/office/drawing/2014/main" id="{93077ADC-3E30-4A9F-9CE0-75423B9092D8}"/>
              </a:ext>
            </a:extLst>
          </p:cNvPr>
          <p:cNvSpPr/>
          <p:nvPr/>
        </p:nvSpPr>
        <p:spPr>
          <a:xfrm rot="20719026">
            <a:off x="6111767" y="2475627"/>
            <a:ext cx="2672861" cy="3833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323BFB2-C02B-4FD2-BA4A-91CE7094FF5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979322" y="1773948"/>
            <a:ext cx="444799" cy="942975"/>
          </a:xfrm>
          <a:prstGeom prst="rect">
            <a:avLst/>
          </a:prstGeom>
        </p:spPr>
      </p:pic>
      <p:sp>
        <p:nvSpPr>
          <p:cNvPr id="31" name="TextBox 30">
            <a:extLst>
              <a:ext uri="{FF2B5EF4-FFF2-40B4-BE49-F238E27FC236}">
                <a16:creationId xmlns:a16="http://schemas.microsoft.com/office/drawing/2014/main" id="{27F159C5-F117-41FC-B5D0-D64FE774AC75}"/>
              </a:ext>
            </a:extLst>
          </p:cNvPr>
          <p:cNvSpPr txBox="1"/>
          <p:nvPr/>
        </p:nvSpPr>
        <p:spPr>
          <a:xfrm>
            <a:off x="9559800" y="2035362"/>
            <a:ext cx="1803564" cy="369332"/>
          </a:xfrm>
          <a:prstGeom prst="rect">
            <a:avLst/>
          </a:prstGeom>
          <a:noFill/>
        </p:spPr>
        <p:txBody>
          <a:bodyPr wrap="square" rtlCol="0">
            <a:spAutoFit/>
          </a:bodyPr>
          <a:lstStyle/>
          <a:p>
            <a:r>
              <a:rPr lang="en-US" b="1" dirty="0"/>
              <a:t>Immutability</a:t>
            </a:r>
          </a:p>
        </p:txBody>
      </p:sp>
    </p:spTree>
    <p:extLst>
      <p:ext uri="{BB962C8B-B14F-4D97-AF65-F5344CB8AC3E}">
        <p14:creationId xmlns:p14="http://schemas.microsoft.com/office/powerpoint/2010/main" val="9393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5" grpId="0" animBg="1"/>
      <p:bldP spid="2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1679</TotalTime>
  <Words>726</Words>
  <Application>Microsoft Office PowerPoint</Application>
  <PresentationFormat>Widescreen</PresentationFormat>
  <Paragraphs>68</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Celestial</vt:lpstr>
      <vt:lpstr>The Future of Blockchain</vt:lpstr>
      <vt:lpstr>What Do I Plan to Cover</vt:lpstr>
      <vt:lpstr>General concept of Blockchain</vt:lpstr>
      <vt:lpstr>General concept of Blockchain</vt:lpstr>
      <vt:lpstr>General concept of Blockchain</vt:lpstr>
      <vt:lpstr>General concept of Blockchain</vt:lpstr>
      <vt:lpstr>General concept of Blockchain</vt:lpstr>
      <vt:lpstr>General concept of Blockchain</vt:lpstr>
      <vt:lpstr>General concept of Blockchain</vt:lpstr>
      <vt:lpstr>General concept of Blockchain</vt:lpstr>
      <vt:lpstr>Overview of How it is implemented</vt:lpstr>
      <vt:lpstr>Common uses of Blockchain</vt:lpstr>
      <vt:lpstr>Common uses of Blockchain (Large Data)</vt:lpstr>
      <vt:lpstr>Common uses of Blockchain (immutability)</vt:lpstr>
      <vt:lpstr>Common uses of Blockchain (Secure transactions)</vt:lpstr>
      <vt:lpstr>Common uses of Blockchain (Removal of Central Agency)</vt:lpstr>
      <vt:lpstr>Problems of Blockchain</vt:lpstr>
      <vt:lpstr>Possible uses by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Blockchain</dc:title>
  <dc:creator>Paras Dalal</dc:creator>
  <cp:lastModifiedBy>Paras Dalal</cp:lastModifiedBy>
  <cp:revision>73</cp:revision>
  <dcterms:created xsi:type="dcterms:W3CDTF">2022-04-10T01:54:47Z</dcterms:created>
  <dcterms:modified xsi:type="dcterms:W3CDTF">2022-04-25T02:16:16Z</dcterms:modified>
</cp:coreProperties>
</file>