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69" r:id="rId3"/>
    <p:sldId id="275" r:id="rId4"/>
    <p:sldId id="270" r:id="rId5"/>
    <p:sldId id="271" r:id="rId6"/>
    <p:sldId id="272" r:id="rId7"/>
    <p:sldId id="273" r:id="rId8"/>
    <p:sldId id="274" r:id="rId9"/>
    <p:sldId id="259" r:id="rId10"/>
    <p:sldId id="260" r:id="rId11"/>
    <p:sldId id="261" r:id="rId12"/>
    <p:sldId id="258" r:id="rId13"/>
    <p:sldId id="265" r:id="rId14"/>
    <p:sldId id="266" r:id="rId15"/>
    <p:sldId id="267" r:id="rId16"/>
    <p:sldId id="276" r:id="rId17"/>
    <p:sldId id="262" r:id="rId18"/>
    <p:sldId id="26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A5B683-F9E7-4D45-9233-0BAE688C1117}">
          <p14:sldIdLst>
            <p14:sldId id="256"/>
            <p14:sldId id="269"/>
            <p14:sldId id="275"/>
            <p14:sldId id="270"/>
            <p14:sldId id="271"/>
            <p14:sldId id="272"/>
            <p14:sldId id="273"/>
            <p14:sldId id="274"/>
            <p14:sldId id="259"/>
            <p14:sldId id="260"/>
            <p14:sldId id="261"/>
            <p14:sldId id="258"/>
            <p14:sldId id="265"/>
            <p14:sldId id="266"/>
            <p14:sldId id="267"/>
            <p14:sldId id="276"/>
            <p14:sldId id="262"/>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123" d="100"/>
          <a:sy n="123" d="100"/>
        </p:scale>
        <p:origin x="114" y="120"/>
      </p:cViewPr>
      <p:guideLst/>
    </p:cSldViewPr>
  </p:slideViewPr>
  <p:outlineViewPr>
    <p:cViewPr>
      <p:scale>
        <a:sx n="33" d="100"/>
        <a:sy n="33" d="100"/>
      </p:scale>
      <p:origin x="0" y="-31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DCB2B7-B316-41D7-8CA2-E567B5A78301}" type="doc">
      <dgm:prSet loTypeId="urn:microsoft.com/office/officeart/2005/8/layout/arrow4" loCatId="process" qsTypeId="urn:microsoft.com/office/officeart/2005/8/quickstyle/simple1" qsCatId="simple" csTypeId="urn:microsoft.com/office/officeart/2005/8/colors/accent1_2" csCatId="accent1" phldr="1"/>
      <dgm:spPr>
        <a:scene3d>
          <a:camera prst="orthographicFront">
            <a:rot lat="0" lon="20999997" rev="0"/>
          </a:camera>
          <a:lightRig rig="threePt" dir="t"/>
        </a:scene3d>
      </dgm:spPr>
    </dgm:pt>
    <dgm:pt modelId="{6A8A9685-31BE-4EB2-8538-40A623267A5B}">
      <dgm:prSet phldrT="[Text]"/>
      <dgm:spPr/>
      <dgm:t>
        <a:bodyPr/>
        <a:lstStyle/>
        <a:p>
          <a:pPr algn="ctr"/>
          <a:r>
            <a:rPr lang="en-US" dirty="0"/>
            <a:t>Proof of Work</a:t>
          </a:r>
        </a:p>
      </dgm:t>
    </dgm:pt>
    <dgm:pt modelId="{42A2C9E7-2576-48D6-A577-5A108AC9935D}" type="parTrans" cxnId="{29A62698-9FA8-4793-B302-A8DDE3718F11}">
      <dgm:prSet/>
      <dgm:spPr/>
      <dgm:t>
        <a:bodyPr/>
        <a:lstStyle/>
        <a:p>
          <a:endParaRPr lang="en-US"/>
        </a:p>
      </dgm:t>
    </dgm:pt>
    <dgm:pt modelId="{38A3531F-AB0A-4D6F-A8D1-A21601E9B62A}" type="sibTrans" cxnId="{29A62698-9FA8-4793-B302-A8DDE3718F11}">
      <dgm:prSet/>
      <dgm:spPr/>
      <dgm:t>
        <a:bodyPr/>
        <a:lstStyle/>
        <a:p>
          <a:endParaRPr lang="en-US"/>
        </a:p>
      </dgm:t>
    </dgm:pt>
    <dgm:pt modelId="{E9610523-1BFC-42F4-AB50-429D211A96D3}" type="pres">
      <dgm:prSet presAssocID="{39DCB2B7-B316-41D7-8CA2-E567B5A78301}" presName="compositeShape" presStyleCnt="0">
        <dgm:presLayoutVars>
          <dgm:chMax val="2"/>
          <dgm:dir/>
          <dgm:resizeHandles val="exact"/>
        </dgm:presLayoutVars>
      </dgm:prSet>
      <dgm:spPr/>
    </dgm:pt>
    <dgm:pt modelId="{424F1BAC-44ED-49A0-8E79-657F32E2DB51}" type="pres">
      <dgm:prSet presAssocID="{6A8A9685-31BE-4EB2-8538-40A623267A5B}" presName="upArrow" presStyleLbl="node1" presStyleIdx="0" presStyleCnt="1"/>
      <dgm:spPr/>
    </dgm:pt>
    <dgm:pt modelId="{8360B1EF-1CBB-4C86-960E-1547593DE13C}" type="pres">
      <dgm:prSet presAssocID="{6A8A9685-31BE-4EB2-8538-40A623267A5B}" presName="upArrowText" presStyleLbl="revTx" presStyleIdx="0" presStyleCnt="1">
        <dgm:presLayoutVars>
          <dgm:chMax val="0"/>
          <dgm:bulletEnabled val="1"/>
        </dgm:presLayoutVars>
      </dgm:prSet>
      <dgm:spPr/>
    </dgm:pt>
  </dgm:ptLst>
  <dgm:cxnLst>
    <dgm:cxn modelId="{83AA8F55-1613-48AF-9047-259985DDB9B9}" type="presOf" srcId="{39DCB2B7-B316-41D7-8CA2-E567B5A78301}" destId="{E9610523-1BFC-42F4-AB50-429D211A96D3}" srcOrd="0" destOrd="0" presId="urn:microsoft.com/office/officeart/2005/8/layout/arrow4"/>
    <dgm:cxn modelId="{29A62698-9FA8-4793-B302-A8DDE3718F11}" srcId="{39DCB2B7-B316-41D7-8CA2-E567B5A78301}" destId="{6A8A9685-31BE-4EB2-8538-40A623267A5B}" srcOrd="0" destOrd="0" parTransId="{42A2C9E7-2576-48D6-A577-5A108AC9935D}" sibTransId="{38A3531F-AB0A-4D6F-A8D1-A21601E9B62A}"/>
    <dgm:cxn modelId="{10BCC0CD-9438-4E2E-9EB4-B8805AE37203}" type="presOf" srcId="{6A8A9685-31BE-4EB2-8538-40A623267A5B}" destId="{8360B1EF-1CBB-4C86-960E-1547593DE13C}" srcOrd="0" destOrd="0" presId="urn:microsoft.com/office/officeart/2005/8/layout/arrow4"/>
    <dgm:cxn modelId="{6CB51ADC-6A9E-4D87-AA5D-0E460F16C520}" type="presParOf" srcId="{E9610523-1BFC-42F4-AB50-429D211A96D3}" destId="{424F1BAC-44ED-49A0-8E79-657F32E2DB51}" srcOrd="0" destOrd="0" presId="urn:microsoft.com/office/officeart/2005/8/layout/arrow4"/>
    <dgm:cxn modelId="{E46C5278-7B0E-4B5B-A61B-67FE35044246}" type="presParOf" srcId="{E9610523-1BFC-42F4-AB50-429D211A96D3}" destId="{8360B1EF-1CBB-4C86-960E-1547593DE13C}" srcOrd="1" destOrd="0" presId="urn:microsoft.com/office/officeart/2005/8/layout/arrow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1BAC-44ED-49A0-8E79-657F32E2DB51}">
      <dsp:nvSpPr>
        <dsp:cNvPr id="0" name=""/>
        <dsp:cNvSpPr/>
      </dsp:nvSpPr>
      <dsp:spPr>
        <a:xfrm>
          <a:off x="84471" y="0"/>
          <a:ext cx="556954" cy="1125161"/>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0B1EF-1CBB-4C86-960E-1547593DE13C}">
      <dsp:nvSpPr>
        <dsp:cNvPr id="0" name=""/>
        <dsp:cNvSpPr/>
      </dsp:nvSpPr>
      <dsp:spPr>
        <a:xfrm>
          <a:off x="658134" y="0"/>
          <a:ext cx="945134" cy="1125161"/>
        </a:xfrm>
        <a:prstGeom prst="rect">
          <a:avLst/>
        </a:prstGeom>
        <a:noFill/>
        <a:ln>
          <a:noFill/>
        </a:ln>
        <a:effectLst/>
        <a:scene3d>
          <a:camera prst="orthographicFront">
            <a:rot lat="0" lon="20999997" rev="0"/>
          </a:camera>
          <a:lightRig rig="threePt" dir="t"/>
        </a:scene3d>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Proof of Work</a:t>
          </a:r>
        </a:p>
      </dsp:txBody>
      <dsp:txXfrm>
        <a:off x="658134" y="0"/>
        <a:ext cx="945134" cy="11251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00:15:00.243"/>
    </inkml:context>
    <inkml:brush xml:id="br0">
      <inkml:brushProperty name="width" value="0.05" units="cm"/>
      <inkml:brushProperty name="height" value="0.05" units="cm"/>
    </inkml:brush>
  </inkml:definitions>
  <inkml:trace contextRef="#ctx0" brushRef="#br0">632 448 24575,'-16'-1'0,"0"2"0,0 0 0,0 0 0,1 2 0,-1 0 0,0 0 0,1 2 0,0 0 0,0 1 0,0 0 0,1 1 0,-1 1 0,2 0 0,-1 1 0,1 0 0,1 1 0,0 0 0,-12 14 0,-30 39 0,37-42 0,-1 0 0,-33 28 0,41-39 0,0-1 0,1 2 0,0-1 0,1 1 0,0 1 0,0-1 0,-9 23 0,-33 94 0,39-98 0,-26 117 0,29-112 0,1-1 0,2 2 0,1-1 0,2 0 0,1 1 0,8 62 0,-6-88 0,0 0 0,1-1 0,0 1 0,1 0 0,0-1 0,1 1 0,0-1 0,0 0 0,1 0 0,10 15 0,-10-19 0,0 1 0,0-1 0,1 0 0,-1 0 0,1 0 0,0-1 0,0 0 0,1 0 0,-1-1 0,1 0 0,0 0 0,0 0 0,0-1 0,0 0 0,9 1 0,166 35 0,-116-21 0,-43-11 0,1 0 0,46 4 0,-21-8 0,-6 0 0,0 1 0,58 12 0,-61-8 0,0-3 0,0-1 0,73-3 0,43 1 0,-66 17 0,-68-12 0,1-1 0,28 2 0,-45-7 0,45 3 0,89 17 0,-104-14 0,1-2 0,-1-1 0,50-3 0,35 3 0,-30 13 0,-68-10 0,50 5 0,37-10 0,-80-3 0,0 2 0,0 1 0,0 1 0,56 12 0,-53-6 0,1-1 0,0-2 0,49 2 0,107-9 0,-71 0 0,1868 2 0,-1964-2 0,-1 0 0,1-1 0,28-9 0,-24 6 0,49-6 0,80 12 0,17-2 0,-83-15 0,-67 11 0,1 1 0,25-1 0,63 5 0,-81 3 0,0-2 0,0-1 0,-1-1 0,51-11 0,-51 6 0,0 2 0,38-2 0,-37 4 0,-2 0 0,40-10 0,-31 5 0,1 2 0,0 1 0,0 2 0,68 4 0,50-3 0,-153 2 0,0-1 0,-1 0 0,1 0 0,0 0 0,-1 0 0,1 0 0,-1-1 0,0 1 0,1-1 0,-1 0 0,0 0 0,0 0 0,0-1 0,0 1 0,-1-1 0,1 1 0,0-1 0,-1 0 0,0 0 0,0 0 0,0 0 0,0-1 0,0 1 0,-1 0 0,1-1 0,-1 1 0,0-1 0,0 1 0,-1-1 0,2-5 0,0-14 0,0 1 0,-2 0 0,0-1 0,-4-24 0,1 7 0,3-41 0,-4-50 0,3 116 0,-2 0 0,1 1 0,-2-1 0,0 1 0,-1 0 0,-11-23 0,-69-154 0,69 152 0,5 16 0,-2-1 0,0 2 0,-31-39 0,-18-29 0,23 29 0,-3 1 0,-2 3 0,-2 2 0,-66-61 0,102 107 0,0 0 0,0 1 0,-1 0 0,-1 1 0,1 0 0,-1 1 0,-22-9 0,-3 3 0,-50-10 0,58 16 0,0-1 0,0-2 0,-47-20 0,51 18 0,-1 2 0,0 0 0,0 2 0,-43-6 0,8 1 0,-4 1 0,-25-7 0,-38-10 0,43 12 0,57 11 0,-53-3 0,54 7 0,1-2 0,-41-9 0,10 2 0,0 2 0,0 3 0,0 2 0,-89 6 0,25 0 0,-431-3 0,524 1 0,0 2 0,-48 11 0,46-7 0,0-2 0,-35 2 0,32-5 0,-61 14 0,61-9 0,-64 4 0,65-9 0,1 2 0,-34 9 0,33-7 0,0 0 0,-34 1 0,-465-6 0,251-3 0,252 3 0,0 2 0,-48 11 0,46-7 0,0-2 0,-34 2 0,20-4 0,-59 12 0,61-7 0,-65 3 0,73-9 0,0 1 0,-60 14 0,31-6 0,-27 8 0,64-13 0,-1-1 0,0-1 0,-47 1 0,45-4 0,0 1 0,-54 11 0,-93 32 0,153-40 31,-1-2 0,1 0 0,-47-3 0,47 0-403,0 0-1,-1 1 1,-39 8 0,39-1-6454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4D6B2-E810-4A64-9BA8-55BC563FD3C6}"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FFBD6-4966-4938-9437-AAC1CC38B222}" type="slidenum">
              <a:rPr lang="en-US" smtClean="0"/>
              <a:t>‹#›</a:t>
            </a:fld>
            <a:endParaRPr lang="en-US"/>
          </a:p>
        </p:txBody>
      </p:sp>
    </p:spTree>
    <p:extLst>
      <p:ext uri="{BB962C8B-B14F-4D97-AF65-F5344CB8AC3E}">
        <p14:creationId xmlns:p14="http://schemas.microsoft.com/office/powerpoint/2010/main" val="37194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of work here is relevant for Bitcoin</a:t>
            </a:r>
          </a:p>
          <a:p>
            <a:r>
              <a:rPr lang="en-US" dirty="0"/>
              <a:t>There can be different kind of proofs – Proof of stake, Proof of storage (</a:t>
            </a:r>
            <a:r>
              <a:rPr lang="en-US" dirty="0" err="1"/>
              <a:t>Filecoin</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7</a:t>
            </a:fld>
            <a:endParaRPr lang="en-US"/>
          </a:p>
        </p:txBody>
      </p:sp>
    </p:spTree>
    <p:extLst>
      <p:ext uri="{BB962C8B-B14F-4D97-AF65-F5344CB8AC3E}">
        <p14:creationId xmlns:p14="http://schemas.microsoft.com/office/powerpoint/2010/main" val="335253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is </a:t>
            </a:r>
            <a:r>
              <a:rPr lang="en-US" dirty="0" err="1"/>
              <a:t>FileCoin</a:t>
            </a:r>
            <a:r>
              <a:rPr lang="en-US" dirty="0"/>
              <a:t> (</a:t>
            </a:r>
            <a:r>
              <a:rPr lang="en-US" dirty="0" err="1"/>
              <a:t>Sia.tech</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12</a:t>
            </a:fld>
            <a:endParaRPr lang="en-US"/>
          </a:p>
        </p:txBody>
      </p:sp>
    </p:spTree>
    <p:extLst>
      <p:ext uri="{BB962C8B-B14F-4D97-AF65-F5344CB8AC3E}">
        <p14:creationId xmlns:p14="http://schemas.microsoft.com/office/powerpoint/2010/main" val="36847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F8EDF7F-3C73-4429-B464-79D52963A752}" type="datetime1">
              <a:rPr lang="en-US" smtClean="0"/>
              <a:t>4/25/2022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41929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DC6D4-4E53-481A-86E5-1D77B4A868E9}" type="datetime1">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7255092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8277645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73201568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11982575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1865686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8185564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35E90-96D2-40CA-9D8B-9E9465D75337}"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51072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DB4C3-0EF1-4435-B19E-AA9670EC8C3B}"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0314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Content Placeholder 2"/>
          <p:cNvSpPr>
            <a:spLocks noGrp="1"/>
          </p:cNvSpPr>
          <p:nvPr>
            <p:ph idx="1"/>
          </p:nvPr>
        </p:nvSpPr>
        <p:spPr>
          <a:xfrm>
            <a:off x="685801" y="1423851"/>
            <a:ext cx="10131425" cy="436734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7705E-35F6-417F-8841-D90D9E346D4B}"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42661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2BD42-3099-45BB-8076-FE7AF5B78CA6}" type="datetime1">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4631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2F4DA-F9C8-4357-8FAD-49ADC378FC2A}" type="datetime1">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2117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090A4-E75F-43ED-8F86-52E099C428B0}" type="datetime1">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0322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BB3AA94-7768-466F-AFE5-AC0867708B21}" type="datetime1">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0426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5AC77C-7F72-4E0B-A755-36BF25B93E9C}" type="datetime1">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0632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DE8C4-7B44-4195-A968-F147A766EF9D}" type="datetime1">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9983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109BB-C69E-4330-A092-CC926DC30BC2}" type="datetime1">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8724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DC6D4-4E53-481A-86E5-1D77B4A868E9}" type="datetime1">
              <a:rPr lang="en-US" smtClean="0"/>
              <a:t>4/25/2022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BBA-3CD5-41D6-AF81-0FD068D0A1C3}" type="slidenum">
              <a:rPr lang="en-US" smtClean="0"/>
              <a:t>‹#›</a:t>
            </a:fld>
            <a:endParaRPr lang="en-US"/>
          </a:p>
        </p:txBody>
      </p:sp>
    </p:spTree>
    <p:extLst>
      <p:ext uri="{BB962C8B-B14F-4D97-AF65-F5344CB8AC3E}">
        <p14:creationId xmlns:p14="http://schemas.microsoft.com/office/powerpoint/2010/main" val="192390130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bin"/><Relationship Id="rId7" Type="http://schemas.openxmlformats.org/officeDocument/2006/relationships/diagramColors" Target="../diagrams/colors1.xml"/><Relationship Id="rId2" Type="http://schemas.openxmlformats.org/officeDocument/2006/relationships/image" Target="../media/image4.bin"/><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3.png"/><Relationship Id="rId18" Type="http://schemas.microsoft.com/office/2007/relationships/diagramDrawing" Target="../diagrams/drawing4.xml"/><Relationship Id="rId3" Type="http://schemas.openxmlformats.org/officeDocument/2006/relationships/image" Target="../media/image5.bin"/><Relationship Id="rId7" Type="http://schemas.openxmlformats.org/officeDocument/2006/relationships/diagramColors" Target="../diagrams/colors3.xml"/><Relationship Id="rId12" Type="http://schemas.openxmlformats.org/officeDocument/2006/relationships/customXml" Target="../ink/ink1.xml"/><Relationship Id="rId17" Type="http://schemas.openxmlformats.org/officeDocument/2006/relationships/diagramColors" Target="../diagrams/colors4.xml"/><Relationship Id="rId2" Type="http://schemas.openxmlformats.org/officeDocument/2006/relationships/notesSlide" Target="../notesSlides/notesSlide1.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2.jpg"/><Relationship Id="rId5" Type="http://schemas.openxmlformats.org/officeDocument/2006/relationships/diagramLayout" Target="../diagrams/layout3.xml"/><Relationship Id="rId15" Type="http://schemas.openxmlformats.org/officeDocument/2006/relationships/diagramLayout" Target="../diagrams/layout4.xml"/><Relationship Id="rId10" Type="http://schemas.openxmlformats.org/officeDocument/2006/relationships/image" Target="../media/image7.jp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bin"/><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B23-E012-4A43-A970-4D81B5C2A861}"/>
              </a:ext>
            </a:extLst>
          </p:cNvPr>
          <p:cNvSpPr>
            <a:spLocks noGrp="1"/>
          </p:cNvSpPr>
          <p:nvPr>
            <p:ph type="ctrTitle"/>
          </p:nvPr>
        </p:nvSpPr>
        <p:spPr/>
        <p:txBody>
          <a:bodyPr/>
          <a:lstStyle/>
          <a:p>
            <a:r>
              <a:rPr lang="en-US" dirty="0"/>
              <a:t>Future of Blockchain</a:t>
            </a:r>
          </a:p>
        </p:txBody>
      </p:sp>
      <p:sp>
        <p:nvSpPr>
          <p:cNvPr id="3" name="Subtitle 2">
            <a:extLst>
              <a:ext uri="{FF2B5EF4-FFF2-40B4-BE49-F238E27FC236}">
                <a16:creationId xmlns:a16="http://schemas.microsoft.com/office/drawing/2014/main" id="{904B5A66-AFE2-4E67-861C-2B7006883DB9}"/>
              </a:ext>
            </a:extLst>
          </p:cNvPr>
          <p:cNvSpPr>
            <a:spLocks noGrp="1"/>
          </p:cNvSpPr>
          <p:nvPr>
            <p:ph type="subTitle" idx="1"/>
          </p:nvPr>
        </p:nvSpPr>
        <p:spPr/>
        <p:txBody>
          <a:bodyPr anchor="b"/>
          <a:lstStyle/>
          <a:p>
            <a:r>
              <a:rPr lang="en-US" dirty="0"/>
              <a:t>By Paras Dalal</a:t>
            </a:r>
          </a:p>
        </p:txBody>
      </p:sp>
      <p:sp>
        <p:nvSpPr>
          <p:cNvPr id="4" name="Footer Placeholder 3">
            <a:extLst>
              <a:ext uri="{FF2B5EF4-FFF2-40B4-BE49-F238E27FC236}">
                <a16:creationId xmlns:a16="http://schemas.microsoft.com/office/drawing/2014/main" id="{4B4A3EF7-B04C-4FFD-9D8E-02EDFED647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36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844E-72F3-40C2-9FE7-1F4910ADD0F3}"/>
              </a:ext>
            </a:extLst>
          </p:cNvPr>
          <p:cNvSpPr>
            <a:spLocks noGrp="1"/>
          </p:cNvSpPr>
          <p:nvPr>
            <p:ph type="title"/>
          </p:nvPr>
        </p:nvSpPr>
        <p:spPr>
          <a:xfrm>
            <a:off x="685801" y="609600"/>
            <a:ext cx="10131425" cy="518965"/>
          </a:xfrm>
        </p:spPr>
        <p:txBody>
          <a:bodyPr>
            <a:normAutofit fontScale="90000"/>
          </a:bodyPr>
          <a:lstStyle/>
          <a:p>
            <a:r>
              <a:rPr lang="en-US" dirty="0"/>
              <a:t>General concept of Blockchain</a:t>
            </a:r>
          </a:p>
        </p:txBody>
      </p:sp>
      <p:pic>
        <p:nvPicPr>
          <p:cNvPr id="6" name="Content Placeholder 5">
            <a:extLst>
              <a:ext uri="{FF2B5EF4-FFF2-40B4-BE49-F238E27FC236}">
                <a16:creationId xmlns:a16="http://schemas.microsoft.com/office/drawing/2014/main" id="{54D98C3F-841F-4700-B550-D4E92B2AB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729" y="1321930"/>
            <a:ext cx="7745687" cy="4841055"/>
          </a:xfrm>
        </p:spPr>
      </p:pic>
      <p:sp>
        <p:nvSpPr>
          <p:cNvPr id="4" name="Footer Placeholder 3">
            <a:extLst>
              <a:ext uri="{FF2B5EF4-FFF2-40B4-BE49-F238E27FC236}">
                <a16:creationId xmlns:a16="http://schemas.microsoft.com/office/drawing/2014/main" id="{46FEF78B-3EC7-43E6-98F1-166C2FDC1858}"/>
              </a:ext>
            </a:extLst>
          </p:cNvPr>
          <p:cNvSpPr>
            <a:spLocks noGrp="1"/>
          </p:cNvSpPr>
          <p:nvPr>
            <p:ph type="ftr" sz="quarter" idx="11"/>
          </p:nvPr>
        </p:nvSpPr>
        <p:spPr>
          <a:xfrm>
            <a:off x="643179" y="6356350"/>
            <a:ext cx="10957301" cy="365125"/>
          </a:xfrm>
        </p:spPr>
        <p:txBody>
          <a:bodyPr/>
          <a:lstStyle/>
          <a:p>
            <a:r>
              <a:rPr lang="en-US" dirty="0"/>
              <a:t>https://www.euromoney.com/learning/blockchain-explained/how-transactions-get-into-the-blockchain</a:t>
            </a:r>
          </a:p>
        </p:txBody>
      </p:sp>
    </p:spTree>
    <p:extLst>
      <p:ext uri="{BB962C8B-B14F-4D97-AF65-F5344CB8AC3E}">
        <p14:creationId xmlns:p14="http://schemas.microsoft.com/office/powerpoint/2010/main" val="324971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3B10-4BAF-46CC-9BB9-A2E8E40015E1}"/>
              </a:ext>
            </a:extLst>
          </p:cNvPr>
          <p:cNvSpPr>
            <a:spLocks noGrp="1"/>
          </p:cNvSpPr>
          <p:nvPr>
            <p:ph type="title"/>
          </p:nvPr>
        </p:nvSpPr>
        <p:spPr/>
        <p:txBody>
          <a:bodyPr/>
          <a:lstStyle/>
          <a:p>
            <a:r>
              <a:rPr lang="en-US" dirty="0"/>
              <a:t>Future of Blockchain</a:t>
            </a:r>
          </a:p>
        </p:txBody>
      </p:sp>
      <p:pic>
        <p:nvPicPr>
          <p:cNvPr id="6" name="Content Placeholder 5">
            <a:extLst>
              <a:ext uri="{FF2B5EF4-FFF2-40B4-BE49-F238E27FC236}">
                <a16:creationId xmlns:a16="http://schemas.microsoft.com/office/drawing/2014/main" id="{A201E896-A809-4E39-9BC2-BBC535CA3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779" y="1507909"/>
            <a:ext cx="7316679" cy="4586831"/>
          </a:xfrm>
        </p:spPr>
      </p:pic>
      <p:sp>
        <p:nvSpPr>
          <p:cNvPr id="4" name="Footer Placeholder 3">
            <a:extLst>
              <a:ext uri="{FF2B5EF4-FFF2-40B4-BE49-F238E27FC236}">
                <a16:creationId xmlns:a16="http://schemas.microsoft.com/office/drawing/2014/main" id="{DA16B56A-B112-4B21-9AB3-AB001ED2DACE}"/>
              </a:ext>
            </a:extLst>
          </p:cNvPr>
          <p:cNvSpPr>
            <a:spLocks noGrp="1"/>
          </p:cNvSpPr>
          <p:nvPr>
            <p:ph type="ftr" sz="quarter" idx="11"/>
          </p:nvPr>
        </p:nvSpPr>
        <p:spPr>
          <a:xfrm>
            <a:off x="836721" y="6356350"/>
            <a:ext cx="10515600" cy="365125"/>
          </a:xfrm>
        </p:spPr>
        <p:txBody>
          <a:bodyPr/>
          <a:lstStyle/>
          <a:p>
            <a:r>
              <a:rPr lang="en-US" dirty="0"/>
              <a:t>https://medium.com/practical-blockchain/use-cases-of-blockchain-tech-application-13a940edf6fb</a:t>
            </a:r>
          </a:p>
        </p:txBody>
      </p:sp>
    </p:spTree>
    <p:extLst>
      <p:ext uri="{BB962C8B-B14F-4D97-AF65-F5344CB8AC3E}">
        <p14:creationId xmlns:p14="http://schemas.microsoft.com/office/powerpoint/2010/main" val="301206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Example: Large Data</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Overflow</a:t>
            </a:r>
          </a:p>
          <a:p>
            <a:endParaRPr lang="en-US" dirty="0"/>
          </a:p>
        </p:txBody>
      </p:sp>
      <p:sp>
        <p:nvSpPr>
          <p:cNvPr id="9" name="Footer Placeholder 8">
            <a:extLst>
              <a:ext uri="{FF2B5EF4-FFF2-40B4-BE49-F238E27FC236}">
                <a16:creationId xmlns:a16="http://schemas.microsoft.com/office/drawing/2014/main" id="{38C83E90-FF75-4910-9C02-2BEAC2FD9E25}"/>
              </a:ext>
            </a:extLst>
          </p:cNvPr>
          <p:cNvSpPr>
            <a:spLocks noGrp="1"/>
          </p:cNvSpPr>
          <p:nvPr>
            <p:ph type="ftr" sz="quarter" idx="11"/>
          </p:nvPr>
        </p:nvSpPr>
        <p:spPr>
          <a:xfrm>
            <a:off x="838200" y="6356350"/>
            <a:ext cx="10515600" cy="365125"/>
          </a:xfrm>
        </p:spPr>
        <p:txBody>
          <a:bodyPr/>
          <a:lstStyle/>
          <a:p>
            <a:r>
              <a:rPr lang="en-US" dirty="0"/>
              <a:t>Image: https://economictimes.indiatimes.com/tech/internet/total-worldwide-data-will-swell-to-163-zettabytes-by-2025/articleshow/58118131.cms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Roboto" panose="020B0604020202020204" pitchFamily="2" charset="0"/>
              </a:rPr>
              <a:t>1,000,000,000,000,000,000,000  (10</a:t>
            </a:r>
            <a:r>
              <a:rPr lang="en-US" b="0" i="0" baseline="30000" dirty="0">
                <a:effectLst/>
                <a:latin typeface="Roboto" panose="020B0604020202020204" pitchFamily="2" charset="0"/>
              </a:rPr>
              <a:t>21 </a:t>
            </a:r>
            <a:r>
              <a:rPr lang="en-US" b="0" i="0" dirty="0">
                <a:effectLst/>
                <a:latin typeface="Roboto" panose="020B0604020202020204" pitchFamily="2" charset="0"/>
              </a:rPr>
              <a:t>= 1 Billion Terabytes)</a:t>
            </a:r>
            <a:endParaRPr lang="en-US" dirty="0"/>
          </a:p>
        </p:txBody>
      </p:sp>
      <p:pic>
        <p:nvPicPr>
          <p:cNvPr id="8" name="Picture 7">
            <a:extLst>
              <a:ext uri="{FF2B5EF4-FFF2-40B4-BE49-F238E27FC236}">
                <a16:creationId xmlns:a16="http://schemas.microsoft.com/office/drawing/2014/main" id="{2F8C1143-083A-4320-8551-C836FE293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225" y="2109787"/>
            <a:ext cx="6000750" cy="2638425"/>
          </a:xfrm>
          <a:prstGeom prst="rect">
            <a:avLst/>
          </a:prstGeom>
        </p:spPr>
      </p:pic>
    </p:spTree>
    <p:extLst>
      <p:ext uri="{BB962C8B-B14F-4D97-AF65-F5344CB8AC3E}">
        <p14:creationId xmlns:p14="http://schemas.microsoft.com/office/powerpoint/2010/main" val="27100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Example: immutability (Financial Ledger)</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Security</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p:txBody>
          <a:bodyPr/>
          <a:lstStyle/>
          <a:p>
            <a:endParaRPr lang="en-US"/>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15BF181-2B21-453C-973C-A8196582F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95" y="1559719"/>
            <a:ext cx="4689914" cy="4141741"/>
          </a:xfrm>
          <a:prstGeom prst="rect">
            <a:avLst/>
          </a:prstGeom>
        </p:spPr>
      </p:pic>
    </p:spTree>
    <p:extLst>
      <p:ext uri="{BB962C8B-B14F-4D97-AF65-F5344CB8AC3E}">
        <p14:creationId xmlns:p14="http://schemas.microsoft.com/office/powerpoint/2010/main" val="124692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Example: Secure transactions without central authority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515600" cy="3927613"/>
          </a:xfrm>
        </p:spPr>
        <p:txBody>
          <a:bodyPr/>
          <a:lstStyle/>
          <a:p>
            <a:pPr marL="0" indent="0" algn="ctr">
              <a:buNone/>
            </a:pPr>
            <a:r>
              <a:rPr lang="en-US" dirty="0"/>
              <a:t>Transactions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199" y="6356350"/>
            <a:ext cx="10328329" cy="365125"/>
          </a:xfrm>
        </p:spPr>
        <p:txBody>
          <a:bodyPr/>
          <a:lstStyle/>
          <a:p>
            <a:r>
              <a:rPr lang="en-US" dirty="0"/>
              <a:t>https://www.consultancy.uk/news/25975/global-market-size-of-digital-payments-industry-soares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96AF5940-95EF-4D0F-BF93-43DDF8E7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049" y="1968774"/>
            <a:ext cx="5213902" cy="3777182"/>
          </a:xfrm>
          <a:prstGeom prst="rect">
            <a:avLst/>
          </a:prstGeom>
        </p:spPr>
      </p:pic>
    </p:spTree>
    <p:extLst>
      <p:ext uri="{BB962C8B-B14F-4D97-AF65-F5344CB8AC3E}">
        <p14:creationId xmlns:p14="http://schemas.microsoft.com/office/powerpoint/2010/main" val="417912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Common uses of Blockchain (Removal of Central Agency)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769600" cy="4731026"/>
          </a:xfrm>
        </p:spPr>
        <p:txBody>
          <a:bodyPr/>
          <a:lstStyle/>
          <a:p>
            <a:pPr marL="0" indent="0" algn="ctr">
              <a:buNone/>
            </a:pPr>
            <a:r>
              <a:rPr lang="en-US" dirty="0"/>
              <a:t>Intermediaries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200" y="6356350"/>
            <a:ext cx="10769599" cy="365125"/>
          </a:xfrm>
        </p:spPr>
        <p:txBody>
          <a:bodyPr/>
          <a:lstStyle/>
          <a:p>
            <a:r>
              <a:rPr lang="en-US" dirty="0"/>
              <a:t>https://www.bankofengland.co.uk/knowledgebank/how-do-card-payments-work</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85DD333C-708F-4241-A687-1B848ACBF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984" y="2041696"/>
            <a:ext cx="4766031" cy="4224235"/>
          </a:xfrm>
          <a:prstGeom prst="rect">
            <a:avLst/>
          </a:prstGeom>
        </p:spPr>
      </p:pic>
    </p:spTree>
    <p:extLst>
      <p:ext uri="{BB962C8B-B14F-4D97-AF65-F5344CB8AC3E}">
        <p14:creationId xmlns:p14="http://schemas.microsoft.com/office/powerpoint/2010/main" val="281767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a:bodyPr>
          <a:lstStyle/>
          <a:p>
            <a:r>
              <a:rPr lang="en-US" dirty="0"/>
              <a:t>Future of Blockchain</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515600" cy="3927613"/>
          </a:xfrm>
        </p:spPr>
        <p:txBody>
          <a:bodyPr/>
          <a:lstStyle/>
          <a:p>
            <a:pPr marL="0" indent="0" algn="ctr">
              <a:buNone/>
            </a:pPr>
            <a:endParaRPr lang="en-US" dirty="0"/>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199" y="6356350"/>
            <a:ext cx="10328329" cy="365125"/>
          </a:xfrm>
        </p:spPr>
        <p:txBody>
          <a:bodyPr/>
          <a:lstStyle/>
          <a:p>
            <a:r>
              <a:rPr lang="en-US" dirty="0"/>
              <a:t>https://builtin.com/blockchain/blockchain-applications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95E978D2-D876-4DD3-BB4B-7A4CD0D45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926" y="1430993"/>
            <a:ext cx="6291262" cy="4684004"/>
          </a:xfrm>
          <a:prstGeom prst="rect">
            <a:avLst/>
          </a:prstGeom>
        </p:spPr>
      </p:pic>
    </p:spTree>
    <p:extLst>
      <p:ext uri="{BB962C8B-B14F-4D97-AF65-F5344CB8AC3E}">
        <p14:creationId xmlns:p14="http://schemas.microsoft.com/office/powerpoint/2010/main" val="307150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E371-A305-4703-8131-7CC4DC932CD9}"/>
              </a:ext>
            </a:extLst>
          </p:cNvPr>
          <p:cNvSpPr>
            <a:spLocks noGrp="1"/>
          </p:cNvSpPr>
          <p:nvPr>
            <p:ph type="title"/>
          </p:nvPr>
        </p:nvSpPr>
        <p:spPr/>
        <p:txBody>
          <a:bodyPr/>
          <a:lstStyle/>
          <a:p>
            <a:r>
              <a:rPr lang="en-US" dirty="0"/>
              <a:t>Problems of Blockchain</a:t>
            </a:r>
          </a:p>
        </p:txBody>
      </p:sp>
      <p:sp>
        <p:nvSpPr>
          <p:cNvPr id="4" name="Footer Placeholder 3">
            <a:extLst>
              <a:ext uri="{FF2B5EF4-FFF2-40B4-BE49-F238E27FC236}">
                <a16:creationId xmlns:a16="http://schemas.microsoft.com/office/drawing/2014/main" id="{116DA02E-1505-4585-B4BF-C8A6E1153A5C}"/>
              </a:ext>
            </a:extLst>
          </p:cNvPr>
          <p:cNvSpPr>
            <a:spLocks noGrp="1"/>
          </p:cNvSpPr>
          <p:nvPr>
            <p:ph type="ftr" sz="quarter" idx="11"/>
          </p:nvPr>
        </p:nvSpPr>
        <p:spPr>
          <a:xfrm>
            <a:off x="838199" y="6356350"/>
            <a:ext cx="10515599" cy="365125"/>
          </a:xfrm>
        </p:spPr>
        <p:txBody>
          <a:bodyPr/>
          <a:lstStyle/>
          <a:p>
            <a:endParaRPr lang="en-US" dirty="0"/>
          </a:p>
        </p:txBody>
      </p:sp>
      <p:sp>
        <p:nvSpPr>
          <p:cNvPr id="5" name="Content Placeholder 4">
            <a:extLst>
              <a:ext uri="{FF2B5EF4-FFF2-40B4-BE49-F238E27FC236}">
                <a16:creationId xmlns:a16="http://schemas.microsoft.com/office/drawing/2014/main" id="{5A59FECD-A023-46C6-9C2D-E942B9F57EF0}"/>
              </a:ext>
            </a:extLst>
          </p:cNvPr>
          <p:cNvSpPr>
            <a:spLocks noGrp="1"/>
          </p:cNvSpPr>
          <p:nvPr>
            <p:ph idx="1"/>
          </p:nvPr>
        </p:nvSpPr>
        <p:spPr/>
        <p:txBody>
          <a:bodyPr>
            <a:normAutofit/>
          </a:bodyPr>
          <a:lstStyle/>
          <a:p>
            <a:r>
              <a:rPr lang="en-US" sz="2400" dirty="0"/>
              <a:t>Lack of governance due to early stage of technology</a:t>
            </a:r>
          </a:p>
          <a:p>
            <a:r>
              <a:rPr lang="en-US" sz="2400" dirty="0"/>
              <a:t>Proof of work requires vast amount of computing power and electricity</a:t>
            </a:r>
          </a:p>
          <a:p>
            <a:r>
              <a:rPr lang="en-US" sz="2400" dirty="0"/>
              <a:t>Majority stakeholder in mining can alter transactions</a:t>
            </a:r>
          </a:p>
          <a:p>
            <a:r>
              <a:rPr lang="en-US" sz="2400" dirty="0"/>
              <a:t>Potential misuse for illegal purposes due to ….</a:t>
            </a:r>
          </a:p>
          <a:p>
            <a:r>
              <a:rPr lang="en-US" sz="2400" dirty="0"/>
              <a:t>Large blockchain makes the speed of transactions slow</a:t>
            </a:r>
          </a:p>
        </p:txBody>
      </p:sp>
    </p:spTree>
    <p:extLst>
      <p:ext uri="{BB962C8B-B14F-4D97-AF65-F5344CB8AC3E}">
        <p14:creationId xmlns:p14="http://schemas.microsoft.com/office/powerpoint/2010/main" val="4248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950-9C8B-41CD-BC95-9507D2DC9987}"/>
              </a:ext>
            </a:extLst>
          </p:cNvPr>
          <p:cNvSpPr>
            <a:spLocks noGrp="1"/>
          </p:cNvSpPr>
          <p:nvPr>
            <p:ph type="title"/>
          </p:nvPr>
        </p:nvSpPr>
        <p:spPr/>
        <p:txBody>
          <a:bodyPr/>
          <a:lstStyle/>
          <a:p>
            <a:r>
              <a:rPr lang="en-US" sz="3600" dirty="0"/>
              <a:t>Relevance to Bessemer</a:t>
            </a:r>
            <a:endParaRPr lang="en-US" dirty="0"/>
          </a:p>
        </p:txBody>
      </p:sp>
      <p:sp>
        <p:nvSpPr>
          <p:cNvPr id="3" name="Content Placeholder 2">
            <a:extLst>
              <a:ext uri="{FF2B5EF4-FFF2-40B4-BE49-F238E27FC236}">
                <a16:creationId xmlns:a16="http://schemas.microsoft.com/office/drawing/2014/main" id="{2B45EB34-35F6-49BC-83EA-DACDC8F0F4D3}"/>
              </a:ext>
            </a:extLst>
          </p:cNvPr>
          <p:cNvSpPr>
            <a:spLocks noGrp="1"/>
          </p:cNvSpPr>
          <p:nvPr>
            <p:ph idx="1"/>
          </p:nvPr>
        </p:nvSpPr>
        <p:spPr/>
        <p:txBody>
          <a:bodyPr anchor="t">
            <a:normAutofit/>
          </a:bodyPr>
          <a:lstStyle/>
          <a:p>
            <a:r>
              <a:rPr lang="en-US" sz="2400" dirty="0"/>
              <a:t>May need to participate in various public blockchains </a:t>
            </a:r>
          </a:p>
          <a:p>
            <a:pPr lvl="1"/>
            <a:r>
              <a:rPr lang="en-US" sz="2200" dirty="0"/>
              <a:t>E.g. Zero day settlement using smart contracts</a:t>
            </a:r>
          </a:p>
          <a:p>
            <a:r>
              <a:rPr lang="en-US" sz="2400" dirty="0"/>
              <a:t>Crypto positions of our clients</a:t>
            </a:r>
          </a:p>
          <a:p>
            <a:pPr lvl="1"/>
            <a:r>
              <a:rPr lang="en-US" sz="2200" dirty="0"/>
              <a:t>May need to have private blockchain to reflect in our books</a:t>
            </a:r>
          </a:p>
          <a:p>
            <a:r>
              <a:rPr lang="en-US" sz="2400" dirty="0"/>
              <a:t>Speed of getting data to client</a:t>
            </a:r>
          </a:p>
          <a:p>
            <a:pPr lvl="1"/>
            <a:r>
              <a:rPr lang="en-US" sz="2200" dirty="0"/>
              <a:t>Private blockchain at our regional offices with historical data</a:t>
            </a:r>
          </a:p>
          <a:p>
            <a:r>
              <a:rPr lang="en-US" sz="2400" dirty="0"/>
              <a:t>Our clients may invest into digital assets </a:t>
            </a:r>
          </a:p>
          <a:p>
            <a:pPr lvl="1"/>
            <a:r>
              <a:rPr lang="en-US" sz="2200" dirty="0"/>
              <a:t>We need to be aware of underlying technology to guard their interests</a:t>
            </a:r>
          </a:p>
        </p:txBody>
      </p:sp>
      <p:sp>
        <p:nvSpPr>
          <p:cNvPr id="4" name="Footer Placeholder 3">
            <a:extLst>
              <a:ext uri="{FF2B5EF4-FFF2-40B4-BE49-F238E27FC236}">
                <a16:creationId xmlns:a16="http://schemas.microsoft.com/office/drawing/2014/main" id="{52581AFC-9C03-43DD-973E-50F3AEE5F27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164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A5A-AFB1-4D17-A498-C8AF7A5EA20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1A3DD17-41E2-4F5F-90E9-D25A883D2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508" y="2142067"/>
            <a:ext cx="4838010" cy="3623837"/>
          </a:xfrm>
        </p:spPr>
      </p:pic>
      <p:sp>
        <p:nvSpPr>
          <p:cNvPr id="4" name="Footer Placeholder 3">
            <a:extLst>
              <a:ext uri="{FF2B5EF4-FFF2-40B4-BE49-F238E27FC236}">
                <a16:creationId xmlns:a16="http://schemas.microsoft.com/office/drawing/2014/main" id="{F346B472-258A-4A09-A728-96DFCCB492D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6241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blocks, that are securely linked together using cryptography. Each block contains a cryptographic hash of the previous block, a timestamp, and transaction data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chain, with each additional block reinforcing the ones before it. Therefore, blockchains are resistant to modification of their data because once recorded, the data in any given block cannot be altered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57523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a:t>
            </a:r>
            <a:r>
              <a:rPr lang="en-US" sz="2800" dirty="0">
                <a:solidFill>
                  <a:srgbClr val="FF0000"/>
                </a:solidFill>
                <a:highlight>
                  <a:srgbClr val="00FFFF"/>
                </a:highlight>
              </a:rPr>
              <a:t>blocks</a:t>
            </a:r>
            <a:r>
              <a:rPr lang="en-US" sz="2800" dirty="0"/>
              <a:t>, that are securely linked together using </a:t>
            </a:r>
            <a:r>
              <a:rPr lang="en-US" sz="2800" dirty="0">
                <a:solidFill>
                  <a:srgbClr val="FF0000"/>
                </a:solidFill>
                <a:highlight>
                  <a:srgbClr val="00FFFF"/>
                </a:highlight>
              </a:rPr>
              <a:t>cryptography</a:t>
            </a:r>
            <a:r>
              <a:rPr lang="en-US" sz="2800" dirty="0"/>
              <a:t>. Each block contains a cryptographic </a:t>
            </a:r>
            <a:r>
              <a:rPr lang="en-US" sz="2800" dirty="0">
                <a:solidFill>
                  <a:srgbClr val="FF0000"/>
                </a:solidFill>
                <a:highlight>
                  <a:srgbClr val="00FFFF"/>
                </a:highlight>
              </a:rPr>
              <a:t>hash</a:t>
            </a:r>
            <a:r>
              <a:rPr lang="en-US" sz="2800" dirty="0">
                <a:highlight>
                  <a:srgbClr val="00FFFF"/>
                </a:highlight>
              </a:rPr>
              <a:t> </a:t>
            </a:r>
            <a:r>
              <a:rPr lang="en-US" sz="2800" dirty="0">
                <a:solidFill>
                  <a:srgbClr val="FF0000"/>
                </a:solidFill>
                <a:highlight>
                  <a:srgbClr val="00FFFF"/>
                </a:highlight>
              </a:rPr>
              <a:t>of the previous block</a:t>
            </a:r>
            <a:r>
              <a:rPr lang="en-US" sz="2800" dirty="0"/>
              <a:t>, a </a:t>
            </a:r>
            <a:r>
              <a:rPr lang="en-US" sz="2800" dirty="0">
                <a:solidFill>
                  <a:srgbClr val="FF0000"/>
                </a:solidFill>
                <a:highlight>
                  <a:srgbClr val="00FFFF"/>
                </a:highlight>
              </a:rPr>
              <a:t>timestamp</a:t>
            </a:r>
            <a:r>
              <a:rPr lang="en-US" sz="2800" dirty="0"/>
              <a:t>, and </a:t>
            </a:r>
            <a:r>
              <a:rPr lang="en-US" sz="2800" dirty="0">
                <a:solidFill>
                  <a:srgbClr val="FF0000"/>
                </a:solidFill>
                <a:highlight>
                  <a:srgbClr val="00FFFF"/>
                </a:highlight>
              </a:rPr>
              <a:t>transaction data</a:t>
            </a:r>
            <a:r>
              <a:rPr lang="en-US" sz="2800" dirty="0"/>
              <a:t>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a:t>
            </a:r>
            <a:r>
              <a:rPr lang="en-US" sz="2800" dirty="0">
                <a:solidFill>
                  <a:srgbClr val="FF0000"/>
                </a:solidFill>
                <a:highlight>
                  <a:srgbClr val="00FFFF"/>
                </a:highlight>
              </a:rPr>
              <a:t>chain</a:t>
            </a:r>
            <a:r>
              <a:rPr lang="en-US" sz="2800" dirty="0"/>
              <a:t>, with each additional block reinforcing the ones before it. Therefore, blockchains are resistant to modification of their data because once recorded, the data in any given block </a:t>
            </a:r>
            <a:r>
              <a:rPr lang="en-US" sz="2800" dirty="0">
                <a:solidFill>
                  <a:srgbClr val="FF0000"/>
                </a:solidFill>
                <a:highlight>
                  <a:srgbClr val="00FFFF"/>
                </a:highlight>
              </a:rPr>
              <a:t>cannot be altered</a:t>
            </a:r>
            <a:r>
              <a:rPr lang="en-US" sz="2800" dirty="0"/>
              <a:t>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41788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993D-0A3C-4E7D-8967-F58ACDA4EAC0}"/>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436B7BBA-0256-4754-B3D0-966BBEC83FB6}"/>
              </a:ext>
            </a:extLst>
          </p:cNvPr>
          <p:cNvSpPr>
            <a:spLocks noGrp="1"/>
          </p:cNvSpPr>
          <p:nvPr>
            <p:ph idx="1"/>
          </p:nvPr>
        </p:nvSpPr>
        <p:spPr/>
        <p:txBody>
          <a:bodyPr>
            <a:normAutofit/>
          </a:bodyPr>
          <a:lstStyle/>
          <a:p>
            <a:r>
              <a:rPr lang="en-US" sz="2800" b="1" dirty="0"/>
              <a:t>Key Words:</a:t>
            </a:r>
          </a:p>
          <a:p>
            <a:pPr lvl="1"/>
            <a:r>
              <a:rPr lang="en-US" sz="2600" b="1" dirty="0"/>
              <a:t>Block</a:t>
            </a:r>
          </a:p>
          <a:p>
            <a:pPr lvl="1"/>
            <a:r>
              <a:rPr lang="en-US" sz="2600" b="1" dirty="0"/>
              <a:t>Data – Transactions, Timestamp, Previous block’s hash</a:t>
            </a:r>
          </a:p>
          <a:p>
            <a:pPr lvl="1"/>
            <a:r>
              <a:rPr lang="en-US" sz="2600" b="1" dirty="0"/>
              <a:t>Cryptography function</a:t>
            </a:r>
          </a:p>
          <a:p>
            <a:pPr lvl="1"/>
            <a:r>
              <a:rPr lang="en-US" sz="2600" b="1" dirty="0"/>
              <a:t>Hash</a:t>
            </a:r>
          </a:p>
          <a:p>
            <a:pPr lvl="1"/>
            <a:r>
              <a:rPr lang="en-US" sz="2600" b="1" dirty="0"/>
              <a:t>Distributed network</a:t>
            </a:r>
          </a:p>
          <a:p>
            <a:pPr lvl="1"/>
            <a:endParaRPr lang="en-US" sz="2600" b="1" dirty="0"/>
          </a:p>
        </p:txBody>
      </p:sp>
      <p:sp>
        <p:nvSpPr>
          <p:cNvPr id="4" name="Footer Placeholder 3">
            <a:extLst>
              <a:ext uri="{FF2B5EF4-FFF2-40B4-BE49-F238E27FC236}">
                <a16:creationId xmlns:a16="http://schemas.microsoft.com/office/drawing/2014/main" id="{2DFF00E8-1149-4319-9587-B03D15F1D42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303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09A23F9F-212D-4C0A-B66F-6AF14D6696F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a:t>
            </a:r>
            <a:r>
              <a:rPr lang="en-US" dirty="0">
                <a:solidFill>
                  <a:schemeClr val="accent5"/>
                </a:solidFill>
              </a:rPr>
              <a:t>Block</a:t>
            </a:r>
            <a:r>
              <a:rPr lang="en-US" dirty="0"/>
              <a:t>chain</a:t>
            </a:r>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69A0E3B-C958-40CA-830C-DA6930A2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148" y="1400916"/>
            <a:ext cx="1986354" cy="1117324"/>
          </a:xfrm>
          <a:prstGeom prst="rect">
            <a:avLst/>
          </a:prstGeom>
        </p:spPr>
      </p:pic>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33" y="3607525"/>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1201826916"/>
              </p:ext>
            </p:extLst>
          </p:nvPr>
        </p:nvGraphicFramePr>
        <p:xfrm>
          <a:off x="3866688" y="3607525"/>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6199" y="4134022"/>
            <a:ext cx="2057687" cy="666843"/>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62362" y="3747674"/>
            <a:ext cx="1406387" cy="1151196"/>
          </a:xfrm>
          <a:prstGeom prst="rect">
            <a:avLst/>
          </a:prstGeom>
        </p:spPr>
      </p:pic>
    </p:spTree>
    <p:extLst>
      <p:ext uri="{BB962C8B-B14F-4D97-AF65-F5344CB8AC3E}">
        <p14:creationId xmlns:p14="http://schemas.microsoft.com/office/powerpoint/2010/main" val="38130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a:t>
            </a:r>
            <a:r>
              <a:rPr lang="en-US" dirty="0">
                <a:solidFill>
                  <a:schemeClr val="accent5"/>
                </a:solidFill>
              </a:rPr>
              <a:t>Block</a:t>
            </a:r>
            <a:r>
              <a:rPr lang="en-US" dirty="0"/>
              <a:t>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004451" cy="4367349"/>
          </a:xfrm>
        </p:spPr>
        <p:txBody>
          <a:bodyPr>
            <a:normAutofit/>
          </a:bodyPr>
          <a:lstStyle/>
          <a:p>
            <a:pPr marL="0" indent="0">
              <a:buNone/>
            </a:pPr>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0527" y="2078709"/>
            <a:ext cx="2251435" cy="2251435"/>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3699115777"/>
              </p:ext>
            </p:extLst>
          </p:nvPr>
        </p:nvGraphicFramePr>
        <p:xfrm>
          <a:off x="3858059" y="2269650"/>
          <a:ext cx="2579757" cy="1719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07781" y="2762157"/>
            <a:ext cx="2369072" cy="796969"/>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381709" y="2371090"/>
            <a:ext cx="1435517" cy="1435517"/>
          </a:xfrm>
          <a:prstGeom prst="rect">
            <a:avLst/>
          </a:prstGeom>
        </p:spPr>
      </p:pic>
      <p:sp>
        <p:nvSpPr>
          <p:cNvPr id="5" name="TextBox 4">
            <a:extLst>
              <a:ext uri="{FF2B5EF4-FFF2-40B4-BE49-F238E27FC236}">
                <a16:creationId xmlns:a16="http://schemas.microsoft.com/office/drawing/2014/main" id="{B5010277-923A-4D7D-A09C-29ADBA701A90}"/>
              </a:ext>
            </a:extLst>
          </p:cNvPr>
          <p:cNvSpPr txBox="1"/>
          <p:nvPr/>
        </p:nvSpPr>
        <p:spPr>
          <a:xfrm>
            <a:off x="3327409" y="4985002"/>
            <a:ext cx="6339877" cy="400110"/>
          </a:xfrm>
          <a:prstGeom prst="rect">
            <a:avLst/>
          </a:prstGeom>
          <a:noFill/>
        </p:spPr>
        <p:txBody>
          <a:bodyPr wrap="none" rtlCol="0">
            <a:spAutoFit/>
          </a:bodyPr>
          <a:lstStyle/>
          <a:p>
            <a:r>
              <a:rPr lang="en-US" sz="2000" b="1" dirty="0"/>
              <a:t>Slight Change in input will result in a </a:t>
            </a:r>
            <a:r>
              <a:rPr lang="en-US" sz="2000" b="1" dirty="0">
                <a:solidFill>
                  <a:schemeClr val="accent2"/>
                </a:solidFill>
              </a:rPr>
              <a:t>totally different </a:t>
            </a:r>
            <a:r>
              <a:rPr lang="en-US" sz="2000" b="1" dirty="0"/>
              <a:t>hash</a:t>
            </a:r>
          </a:p>
        </p:txBody>
      </p:sp>
    </p:spTree>
    <p:extLst>
      <p:ext uri="{BB962C8B-B14F-4D97-AF65-F5344CB8AC3E}">
        <p14:creationId xmlns:p14="http://schemas.microsoft.com/office/powerpoint/2010/main" val="39546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 (</a:t>
            </a:r>
            <a:r>
              <a:rPr lang="en-US" dirty="0">
                <a:solidFill>
                  <a:schemeClr val="accent5"/>
                </a:solidFill>
              </a:rPr>
              <a:t>mining</a:t>
            </a:r>
            <a:r>
              <a:rPr lang="en-US" dirty="0"/>
              <a:t>)</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7021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4703" y="2647121"/>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2009818694"/>
              </p:ext>
            </p:extLst>
          </p:nvPr>
        </p:nvGraphicFramePr>
        <p:xfrm>
          <a:off x="5377438" y="2647121"/>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368600" y="2970229"/>
            <a:ext cx="2091192" cy="947807"/>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0800707" y="2891713"/>
            <a:ext cx="1151196" cy="942309"/>
          </a:xfrm>
          <a:prstGeom prst="rect">
            <a:avLst/>
          </a:prstGeom>
        </p:spPr>
      </p:pic>
      <p:pic>
        <p:nvPicPr>
          <p:cNvPr id="12" name="Picture 11">
            <a:extLst>
              <a:ext uri="{FF2B5EF4-FFF2-40B4-BE49-F238E27FC236}">
                <a16:creationId xmlns:a16="http://schemas.microsoft.com/office/drawing/2014/main" id="{0AE4FD76-A0D1-482F-B826-AAE923DDBC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3953" y="3067325"/>
            <a:ext cx="1260613" cy="840409"/>
          </a:xfrm>
          <a:prstGeom prst="rect">
            <a:avLst/>
          </a:prstGeom>
        </p:spPr>
      </p:pic>
      <p:sp>
        <p:nvSpPr>
          <p:cNvPr id="7" name="TextBox 6">
            <a:extLst>
              <a:ext uri="{FF2B5EF4-FFF2-40B4-BE49-F238E27FC236}">
                <a16:creationId xmlns:a16="http://schemas.microsoft.com/office/drawing/2014/main" id="{780EC71E-1CB7-4E31-B933-DDEABF66C414}"/>
              </a:ext>
            </a:extLst>
          </p:cNvPr>
          <p:cNvSpPr txBox="1"/>
          <p:nvPr/>
        </p:nvSpPr>
        <p:spPr>
          <a:xfrm>
            <a:off x="3583953" y="2647121"/>
            <a:ext cx="1260613" cy="369332"/>
          </a:xfrm>
          <a:prstGeom prst="rect">
            <a:avLst/>
          </a:prstGeom>
          <a:noFill/>
        </p:spPr>
        <p:txBody>
          <a:bodyPr wrap="square" rtlCol="0">
            <a:spAutoFit/>
          </a:bodyPr>
          <a:lstStyle/>
          <a:p>
            <a:pPr algn="ctr"/>
            <a:r>
              <a:rPr lang="en-US" dirty="0"/>
              <a:t>Nonce</a:t>
            </a:r>
          </a:p>
        </p:txBody>
      </p:sp>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C0F3AA47-806A-4178-8B83-B8E1C849426C}"/>
                  </a:ext>
                </a:extLst>
              </p14:cNvPr>
              <p14:cNvContentPartPr/>
              <p14:nvPr/>
            </p14:nvContentPartPr>
            <p14:xfrm>
              <a:off x="8213661" y="2515482"/>
              <a:ext cx="2391840" cy="679680"/>
            </p14:xfrm>
          </p:contentPart>
        </mc:Choice>
        <mc:Fallback xmlns="">
          <p:pic>
            <p:nvPicPr>
              <p:cNvPr id="14" name="Ink 13">
                <a:extLst>
                  <a:ext uri="{FF2B5EF4-FFF2-40B4-BE49-F238E27FC236}">
                    <a16:creationId xmlns:a16="http://schemas.microsoft.com/office/drawing/2014/main" id="{C0F3AA47-806A-4178-8B83-B8E1C849426C}"/>
                  </a:ext>
                </a:extLst>
              </p:cNvPr>
              <p:cNvPicPr/>
              <p:nvPr/>
            </p:nvPicPr>
            <p:blipFill>
              <a:blip r:embed="rId13"/>
              <a:stretch>
                <a:fillRect/>
              </a:stretch>
            </p:blipFill>
            <p:spPr>
              <a:xfrm>
                <a:off x="8204661" y="2506842"/>
                <a:ext cx="2409480" cy="697320"/>
              </a:xfrm>
              <a:prstGeom prst="rect">
                <a:avLst/>
              </a:prstGeom>
            </p:spPr>
          </p:pic>
        </mc:Fallback>
      </mc:AlternateContent>
      <p:pic>
        <p:nvPicPr>
          <p:cNvPr id="6" name="Picture 5" descr="Diamond">
            <a:extLst>
              <a:ext uri="{FF2B5EF4-FFF2-40B4-BE49-F238E27FC236}">
                <a16:creationId xmlns:a16="http://schemas.microsoft.com/office/drawing/2014/main" id="{3D08DDD4-BAA5-4319-B83A-CCA49668EC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35526" y="1423851"/>
            <a:ext cx="1260613" cy="840409"/>
          </a:xfrm>
          <a:prstGeom prst="rect">
            <a:avLst/>
          </a:prstGeom>
        </p:spPr>
      </p:pic>
      <p:graphicFrame>
        <p:nvGraphicFramePr>
          <p:cNvPr id="10" name="Diagram 9">
            <a:extLst>
              <a:ext uri="{FF2B5EF4-FFF2-40B4-BE49-F238E27FC236}">
                <a16:creationId xmlns:a16="http://schemas.microsoft.com/office/drawing/2014/main" id="{84CC0405-0C30-4C83-BAF1-09FA5FDEAB14}"/>
              </a:ext>
            </a:extLst>
          </p:cNvPr>
          <p:cNvGraphicFramePr/>
          <p:nvPr>
            <p:extLst>
              <p:ext uri="{D42A27DB-BD31-4B8C-83A1-F6EECF244321}">
                <p14:modId xmlns:p14="http://schemas.microsoft.com/office/powerpoint/2010/main" val="185605738"/>
              </p:ext>
            </p:extLst>
          </p:nvPr>
        </p:nvGraphicFramePr>
        <p:xfrm>
          <a:off x="3433231" y="4132937"/>
          <a:ext cx="1687741" cy="11251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04207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7" grpId="0"/>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a:t>
            </a:r>
            <a:r>
              <a:rPr lang="en-US" dirty="0">
                <a:solidFill>
                  <a:schemeClr val="accent5"/>
                </a:solidFill>
              </a:rPr>
              <a:t>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1394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15" name="Picture 14">
            <a:extLst>
              <a:ext uri="{FF2B5EF4-FFF2-40B4-BE49-F238E27FC236}">
                <a16:creationId xmlns:a16="http://schemas.microsoft.com/office/drawing/2014/main" id="{44E2934F-2336-49A4-8783-1EC93BEF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51" y="1423851"/>
            <a:ext cx="1525173" cy="557585"/>
          </a:xfrm>
          <a:prstGeom prst="rect">
            <a:avLst/>
          </a:prstGeom>
        </p:spPr>
      </p:pic>
      <p:pic>
        <p:nvPicPr>
          <p:cNvPr id="17" name="Picture 16">
            <a:extLst>
              <a:ext uri="{FF2B5EF4-FFF2-40B4-BE49-F238E27FC236}">
                <a16:creationId xmlns:a16="http://schemas.microsoft.com/office/drawing/2014/main" id="{506A8064-8AEA-4D04-98E3-E8E11B5FD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92" y="3136037"/>
            <a:ext cx="495300" cy="942975"/>
          </a:xfrm>
          <a:prstGeom prst="rect">
            <a:avLst/>
          </a:prstGeom>
        </p:spPr>
      </p:pic>
      <p:sp>
        <p:nvSpPr>
          <p:cNvPr id="18" name="Arrow: Right 17">
            <a:extLst>
              <a:ext uri="{FF2B5EF4-FFF2-40B4-BE49-F238E27FC236}">
                <a16:creationId xmlns:a16="http://schemas.microsoft.com/office/drawing/2014/main" id="{262ABB24-8E90-4B89-9DAA-C51B36372D53}"/>
              </a:ext>
            </a:extLst>
          </p:cNvPr>
          <p:cNvSpPr/>
          <p:nvPr/>
        </p:nvSpPr>
        <p:spPr>
          <a:xfrm>
            <a:off x="2672862" y="3429000"/>
            <a:ext cx="5840597"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60F11F1-148B-4372-B4E9-B89358670BC0}"/>
              </a:ext>
            </a:extLst>
          </p:cNvPr>
          <p:cNvSpPr/>
          <p:nvPr/>
        </p:nvSpPr>
        <p:spPr>
          <a:xfrm rot="616440">
            <a:off x="2672862" y="390578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0674C09-8736-4FBB-9726-CCDC1B136620}"/>
              </a:ext>
            </a:extLst>
          </p:cNvPr>
          <p:cNvSpPr/>
          <p:nvPr/>
        </p:nvSpPr>
        <p:spPr>
          <a:xfrm rot="20719026">
            <a:off x="2658794" y="282459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41720C9-346D-4C2E-9779-72AB91FD805F}"/>
              </a:ext>
            </a:extLst>
          </p:cNvPr>
          <p:cNvSpPr txBox="1"/>
          <p:nvPr/>
        </p:nvSpPr>
        <p:spPr>
          <a:xfrm>
            <a:off x="4754880" y="1967691"/>
            <a:ext cx="3758579" cy="369332"/>
          </a:xfrm>
          <a:prstGeom prst="rect">
            <a:avLst/>
          </a:prstGeom>
          <a:noFill/>
        </p:spPr>
        <p:txBody>
          <a:bodyPr wrap="square" rtlCol="0">
            <a:spAutoFit/>
          </a:bodyPr>
          <a:lstStyle/>
          <a:p>
            <a:r>
              <a:rPr lang="en-US" b="1" dirty="0"/>
              <a:t>Distributed Network of Nodes</a:t>
            </a:r>
          </a:p>
        </p:txBody>
      </p:sp>
      <p:pic>
        <p:nvPicPr>
          <p:cNvPr id="22" name="Picture 21">
            <a:extLst>
              <a:ext uri="{FF2B5EF4-FFF2-40B4-BE49-F238E27FC236}">
                <a16:creationId xmlns:a16="http://schemas.microsoft.com/office/drawing/2014/main" id="{385E2613-23C8-46DD-BCB3-707E5322B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683" y="3149184"/>
            <a:ext cx="495300" cy="942975"/>
          </a:xfrm>
          <a:prstGeom prst="rect">
            <a:avLst/>
          </a:prstGeom>
        </p:spPr>
      </p:pic>
      <p:pic>
        <p:nvPicPr>
          <p:cNvPr id="23" name="Picture 22">
            <a:extLst>
              <a:ext uri="{FF2B5EF4-FFF2-40B4-BE49-F238E27FC236}">
                <a16:creationId xmlns:a16="http://schemas.microsoft.com/office/drawing/2014/main" id="{9E4CCC16-07C2-4FBD-A014-A9FE54ADE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916" y="2486025"/>
            <a:ext cx="495300" cy="942975"/>
          </a:xfrm>
          <a:prstGeom prst="rect">
            <a:avLst/>
          </a:prstGeom>
        </p:spPr>
      </p:pic>
      <p:pic>
        <p:nvPicPr>
          <p:cNvPr id="24" name="Picture 23">
            <a:extLst>
              <a:ext uri="{FF2B5EF4-FFF2-40B4-BE49-F238E27FC236}">
                <a16:creationId xmlns:a16="http://schemas.microsoft.com/office/drawing/2014/main" id="{762EB433-7E27-4F4F-B6A8-7993095E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8" y="4019841"/>
            <a:ext cx="495300" cy="942975"/>
          </a:xfrm>
          <a:prstGeom prst="rect">
            <a:avLst/>
          </a:prstGeom>
        </p:spPr>
      </p:pic>
      <p:sp>
        <p:nvSpPr>
          <p:cNvPr id="25" name="Arrow: Right 24">
            <a:extLst>
              <a:ext uri="{FF2B5EF4-FFF2-40B4-BE49-F238E27FC236}">
                <a16:creationId xmlns:a16="http://schemas.microsoft.com/office/drawing/2014/main" id="{80964BF1-4538-4ECB-A856-66EB8568430A}"/>
              </a:ext>
            </a:extLst>
          </p:cNvPr>
          <p:cNvSpPr/>
          <p:nvPr/>
        </p:nvSpPr>
        <p:spPr>
          <a:xfrm rot="616440">
            <a:off x="6372633" y="4558309"/>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2B1766E-DE0C-402A-9788-301F6803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722" y="4524420"/>
            <a:ext cx="495300" cy="942975"/>
          </a:xfrm>
          <a:prstGeom prst="rect">
            <a:avLst/>
          </a:prstGeom>
        </p:spPr>
      </p:pic>
      <p:sp>
        <p:nvSpPr>
          <p:cNvPr id="27" name="Arrow: Right 26">
            <a:extLst>
              <a:ext uri="{FF2B5EF4-FFF2-40B4-BE49-F238E27FC236}">
                <a16:creationId xmlns:a16="http://schemas.microsoft.com/office/drawing/2014/main" id="{93077ADC-3E30-4A9F-9CE0-75423B9092D8}"/>
              </a:ext>
            </a:extLst>
          </p:cNvPr>
          <p:cNvSpPr/>
          <p:nvPr/>
        </p:nvSpPr>
        <p:spPr>
          <a:xfrm rot="20719026">
            <a:off x="6111767" y="2475627"/>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323BFB2-C02B-4FD2-BA4A-91CE7094FF5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79322" y="1773948"/>
            <a:ext cx="444799" cy="942975"/>
          </a:xfrm>
          <a:prstGeom prst="rect">
            <a:avLst/>
          </a:prstGeom>
        </p:spPr>
      </p:pic>
      <p:sp>
        <p:nvSpPr>
          <p:cNvPr id="31" name="TextBox 30">
            <a:extLst>
              <a:ext uri="{FF2B5EF4-FFF2-40B4-BE49-F238E27FC236}">
                <a16:creationId xmlns:a16="http://schemas.microsoft.com/office/drawing/2014/main" id="{27F159C5-F117-41FC-B5D0-D64FE774AC75}"/>
              </a:ext>
            </a:extLst>
          </p:cNvPr>
          <p:cNvSpPr txBox="1"/>
          <p:nvPr/>
        </p:nvSpPr>
        <p:spPr>
          <a:xfrm>
            <a:off x="9559800" y="2035362"/>
            <a:ext cx="1803564" cy="369332"/>
          </a:xfrm>
          <a:prstGeom prst="rect">
            <a:avLst/>
          </a:prstGeom>
          <a:noFill/>
        </p:spPr>
        <p:txBody>
          <a:bodyPr wrap="square" rtlCol="0">
            <a:spAutoFit/>
          </a:bodyPr>
          <a:lstStyle/>
          <a:p>
            <a:r>
              <a:rPr lang="en-US" b="1" dirty="0"/>
              <a:t>Immutability</a:t>
            </a:r>
          </a:p>
        </p:txBody>
      </p:sp>
    </p:spTree>
    <p:extLst>
      <p:ext uri="{BB962C8B-B14F-4D97-AF65-F5344CB8AC3E}">
        <p14:creationId xmlns:p14="http://schemas.microsoft.com/office/powerpoint/2010/main" val="9393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5" grpId="0" animBg="1"/>
      <p:bldP spid="27"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A95A-2352-4C3C-BB2F-0AF30A641769}"/>
              </a:ext>
            </a:extLst>
          </p:cNvPr>
          <p:cNvSpPr>
            <a:spLocks noGrp="1"/>
          </p:cNvSpPr>
          <p:nvPr>
            <p:ph type="title"/>
          </p:nvPr>
        </p:nvSpPr>
        <p:spPr>
          <a:xfrm>
            <a:off x="685801" y="383400"/>
            <a:ext cx="10131425" cy="696686"/>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86A14F35-5599-4413-9392-55743DACF57D}"/>
              </a:ext>
            </a:extLst>
          </p:cNvPr>
          <p:cNvSpPr>
            <a:spLocks noGrp="1"/>
          </p:cNvSpPr>
          <p:nvPr>
            <p:ph idx="1"/>
          </p:nvPr>
        </p:nvSpPr>
        <p:spPr>
          <a:xfrm>
            <a:off x="685801" y="1080087"/>
            <a:ext cx="10131425" cy="563184"/>
          </a:xfrm>
        </p:spPr>
        <p:txBody>
          <a:bodyPr/>
          <a:lstStyle/>
          <a:p>
            <a:r>
              <a:rPr lang="en-US" dirty="0"/>
              <a:t>Blockchain is a type of Distributed Ledger Technology</a:t>
            </a:r>
          </a:p>
        </p:txBody>
      </p:sp>
      <p:sp>
        <p:nvSpPr>
          <p:cNvPr id="4" name="Footer Placeholder 3">
            <a:extLst>
              <a:ext uri="{FF2B5EF4-FFF2-40B4-BE49-F238E27FC236}">
                <a16:creationId xmlns:a16="http://schemas.microsoft.com/office/drawing/2014/main" id="{EFF3A170-42A2-4531-9696-ED1A545EFE91}"/>
              </a:ext>
            </a:extLst>
          </p:cNvPr>
          <p:cNvSpPr>
            <a:spLocks noGrp="1"/>
          </p:cNvSpPr>
          <p:nvPr>
            <p:ph type="ftr" sz="quarter" idx="11"/>
          </p:nvPr>
        </p:nvSpPr>
        <p:spPr>
          <a:xfrm>
            <a:off x="449451" y="6356350"/>
            <a:ext cx="11251769" cy="365125"/>
          </a:xfrm>
        </p:spPr>
        <p:txBody>
          <a:bodyPr/>
          <a:lstStyle/>
          <a:p>
            <a:r>
              <a:rPr lang="en-US" dirty="0"/>
              <a:t>https://www.euromoney.com/learning/blockchain-explained/what-is-blockchain</a:t>
            </a:r>
          </a:p>
        </p:txBody>
      </p:sp>
      <p:pic>
        <p:nvPicPr>
          <p:cNvPr id="6" name="Picture 5">
            <a:extLst>
              <a:ext uri="{FF2B5EF4-FFF2-40B4-BE49-F238E27FC236}">
                <a16:creationId xmlns:a16="http://schemas.microsoft.com/office/drawing/2014/main" id="{EBAD2DA8-7E8C-4B26-8951-72846578A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053" y="1815549"/>
            <a:ext cx="6607466" cy="4129666"/>
          </a:xfrm>
          <a:prstGeom prst="rect">
            <a:avLst/>
          </a:prstGeom>
        </p:spPr>
      </p:pic>
    </p:spTree>
    <p:extLst>
      <p:ext uri="{BB962C8B-B14F-4D97-AF65-F5344CB8AC3E}">
        <p14:creationId xmlns:p14="http://schemas.microsoft.com/office/powerpoint/2010/main" val="3561977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1979</TotalTime>
  <Words>683</Words>
  <Application>Microsoft Office PowerPoint</Application>
  <PresentationFormat>Widescreen</PresentationFormat>
  <Paragraphs>70</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Celestial</vt:lpstr>
      <vt:lpstr>Future of Blockchain</vt:lpstr>
      <vt:lpstr>General concept of Blockchain</vt:lpstr>
      <vt:lpstr>General concept of Blockchain</vt:lpstr>
      <vt:lpstr>General concept of Blockchain</vt:lpstr>
      <vt:lpstr>General concept of Blockchain</vt:lpstr>
      <vt:lpstr>General concept of Blockchain</vt:lpstr>
      <vt:lpstr>General concept of Blockchain (mining)</vt:lpstr>
      <vt:lpstr>General concept of Blockchain</vt:lpstr>
      <vt:lpstr>General concept of Blockchain</vt:lpstr>
      <vt:lpstr>General concept of Blockchain</vt:lpstr>
      <vt:lpstr>Future of Blockchain</vt:lpstr>
      <vt:lpstr>Example: Large Data</vt:lpstr>
      <vt:lpstr>Example: immutability (Financial Ledger)</vt:lpstr>
      <vt:lpstr>Example: Secure transactions without central authority</vt:lpstr>
      <vt:lpstr>Common uses of Blockchain (Removal of Central Agency)</vt:lpstr>
      <vt:lpstr>Future of Blockchain</vt:lpstr>
      <vt:lpstr>Problems of Blockchain</vt:lpstr>
      <vt:lpstr>Relevance to Bessemer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Blockchain</dc:title>
  <dc:creator>Paras Dalal</dc:creator>
  <cp:lastModifiedBy>Dalal, Paras P.</cp:lastModifiedBy>
  <cp:revision>94</cp:revision>
  <dcterms:created xsi:type="dcterms:W3CDTF">2022-04-10T01:54:47Z</dcterms:created>
  <dcterms:modified xsi:type="dcterms:W3CDTF">2022-04-25T22:12:53Z</dcterms:modified>
</cp:coreProperties>
</file>