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279" r:id="rId3"/>
    <p:sldId id="260" r:id="rId4"/>
    <p:sldId id="261" r:id="rId5"/>
    <p:sldId id="258" r:id="rId6"/>
    <p:sldId id="266" r:id="rId7"/>
    <p:sldId id="276" r:id="rId8"/>
    <p:sldId id="277" r:id="rId9"/>
    <p:sldId id="262" r:id="rId10"/>
    <p:sldId id="264" r:id="rId11"/>
    <p:sldId id="27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5B683-F9E7-4D45-9233-0BAE688C1117}">
          <p14:sldIdLst>
            <p14:sldId id="256"/>
            <p14:sldId id="279"/>
            <p14:sldId id="260"/>
            <p14:sldId id="261"/>
            <p14:sldId id="258"/>
            <p14:sldId id="266"/>
            <p14:sldId id="276"/>
            <p14:sldId id="277"/>
            <p14:sldId id="262"/>
            <p14:sldId id="264"/>
            <p14:sldId id="27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768" autoAdjust="0"/>
  </p:normalViewPr>
  <p:slideViewPr>
    <p:cSldViewPr snapToGrid="0">
      <p:cViewPr varScale="1">
        <p:scale>
          <a:sx n="59" d="100"/>
          <a:sy n="59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-31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D6B2-E810-4A64-9BA8-55BC563FD3C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FBD6-4966-4938-9437-AAC1CC38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contracts – eSignatures, payments</a:t>
            </a:r>
          </a:p>
          <a:p>
            <a:r>
              <a:rPr lang="en-US" dirty="0"/>
              <a:t>DNA acting as private key – you don’t lose it</a:t>
            </a:r>
          </a:p>
          <a:p>
            <a:r>
              <a:rPr lang="en-US" dirty="0"/>
              <a:t>Metaverse – your avatar(s) interacting as you – you can be a kid and a sage at the same time</a:t>
            </a:r>
          </a:p>
          <a:p>
            <a:r>
              <a:rPr lang="en-US" dirty="0"/>
              <a:t>Pillar – Crypto, NFTs, IoT processing, Virtual reality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2014 only 2 companies were using Blockchain – </a:t>
            </a:r>
            <a:r>
              <a:rPr lang="en-US" dirty="0" err="1"/>
              <a:t>Paypal</a:t>
            </a:r>
            <a:r>
              <a:rPr lang="en-US" dirty="0"/>
              <a:t> &amp; Walt Disney</a:t>
            </a:r>
          </a:p>
          <a:p>
            <a:r>
              <a:rPr lang="en-US" dirty="0"/>
              <a:t>By year 2021, 81 out of top 100 US companies (by market capitalization) are using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currency – Strong security, immutability</a:t>
            </a:r>
          </a:p>
          <a:p>
            <a:r>
              <a:rPr lang="en-US" dirty="0"/>
              <a:t>Record keeping – Immutability, Large distributed network</a:t>
            </a:r>
          </a:p>
          <a:p>
            <a:r>
              <a:rPr lang="en-US" dirty="0"/>
              <a:t>Securities – Storage of value</a:t>
            </a:r>
          </a:p>
          <a:p>
            <a:r>
              <a:rPr lang="en-US" dirty="0"/>
              <a:t>Smart contracts – Instant transaction, All parties on the same page, Bound by digital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is </a:t>
            </a:r>
            <a:r>
              <a:rPr lang="en-US" dirty="0" err="1"/>
              <a:t>FileCoin</a:t>
            </a:r>
            <a:r>
              <a:rPr lang="en-US" dirty="0"/>
              <a:t> (</a:t>
            </a:r>
            <a:r>
              <a:rPr lang="en-US" dirty="0" err="1"/>
              <a:t>Sia.tech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Slowness because of central agencies (Multiple ledgers to be updated)</a:t>
            </a:r>
          </a:p>
          <a:p>
            <a:r>
              <a:rPr lang="en-US" dirty="0"/>
              <a:t>How to avoid problem of double spend</a:t>
            </a:r>
          </a:p>
          <a:p>
            <a:r>
              <a:rPr lang="en-US" dirty="0"/>
              <a:t>Personal experience of sending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–  Change of doctor, need while on vacation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r>
              <a:rPr lang="en-US" dirty="0"/>
              <a:t>Copyrighted music distribution (avoid piracy – smart contract – Front loaded, written in code</a:t>
            </a:r>
          </a:p>
          <a:p>
            <a:r>
              <a:rPr lang="en-US" dirty="0"/>
              <a:t>Real estate title insurance via decentralized title registry </a:t>
            </a:r>
          </a:p>
          <a:p>
            <a:r>
              <a:rPr lang="en-US" dirty="0"/>
              <a:t>Marriage licenses via smart contract (Reno – State of Nevada)</a:t>
            </a:r>
          </a:p>
          <a:p>
            <a:r>
              <a:rPr lang="en-US" dirty="0"/>
              <a:t>Supply chain with transparency of origin (Walmart) – started in 2016. Origin information from 6 days to 3 seconds</a:t>
            </a:r>
          </a:p>
          <a:p>
            <a:r>
              <a:rPr lang="en-US" dirty="0"/>
              <a:t>Tracking of shipments (DHL)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Immutability – Errors not allowed – cannot modify any transaction</a:t>
            </a:r>
          </a:p>
          <a:p>
            <a:r>
              <a:rPr lang="en-US" sz="1200" dirty="0"/>
              <a:t>Cost - Proof of work requires vast amount of computing power and electricity</a:t>
            </a:r>
          </a:p>
          <a:p>
            <a:r>
              <a:rPr lang="en-US" sz="1200" dirty="0"/>
              <a:t>Scalability - Large blockchain makes the speed of transactions slow (7 bitcoin </a:t>
            </a:r>
            <a:r>
              <a:rPr lang="en-US" sz="1200" dirty="0" err="1"/>
              <a:t>tran</a:t>
            </a:r>
            <a:r>
              <a:rPr lang="en-US" sz="1200" dirty="0"/>
              <a:t> vs 1700 visa/5000 </a:t>
            </a:r>
            <a:r>
              <a:rPr lang="en-US" sz="1200" dirty="0" err="1"/>
              <a:t>mastercard</a:t>
            </a:r>
            <a:r>
              <a:rPr lang="en-US" sz="1200" dirty="0"/>
              <a:t> per second)</a:t>
            </a:r>
          </a:p>
          <a:p>
            <a:r>
              <a:rPr lang="en-US" sz="1200" dirty="0"/>
              <a:t>Vulnerability – Private key is the strength and the weakness</a:t>
            </a:r>
          </a:p>
          <a:p>
            <a:r>
              <a:rPr lang="en-US" sz="1200" dirty="0"/>
              <a:t>Anonymity – Who is Satoshi Nakamoto?</a:t>
            </a:r>
          </a:p>
          <a:p>
            <a:r>
              <a:rPr lang="en-US" sz="1200" dirty="0"/>
              <a:t>Governance - Lack of governance due to early stage of technology</a:t>
            </a:r>
          </a:p>
          <a:p>
            <a:endParaRPr lang="en-US" sz="1200" dirty="0"/>
          </a:p>
          <a:p>
            <a:r>
              <a:rPr lang="en-US" sz="1200" dirty="0"/>
              <a:t>Majority stakeholder in mining can alter 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FBD6-4966-4938-9437-AAC1CC38B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F8EDF7F-3C73-4429-B464-79D52963A75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092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645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568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575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686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C6D4-4E53-481A-86E5-1D77B4A868E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5564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0-96D2-40CA-9D8B-9E9465D75337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B4C3-0EF1-4435-B19E-AA9670EC8C3B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966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23851"/>
            <a:ext cx="10131425" cy="436734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705E-35F6-417F-8841-D90D9E346D4B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D42-3099-45BB-8076-FE7AF5B78CA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4DA-F9C8-4357-8FAD-49ADC378FC2A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0A4-E75F-43ED-8F86-52E099C428B0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966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AA94-7768-466F-AFE5-AC0867708B21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C77C-7F72-4E0B-A755-36BF25B93E9C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E8C4-7B44-4195-A968-F147A766EF9D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9BB-C69E-4330-A092-CC926DC30BC2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0DC6D4-4E53-481A-86E5-1D77B4A868E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1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blockchain/blockchain-applications" TargetMode="Externa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B23-E012-4A43-A970-4D81B5C2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5A66-AFE2-4E67-861C-2B7006883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 Paras Dalal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3EF7-B04C-4FFD-9D8E-02EDFED6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Relevance to Bessemer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May need to participate in various public blockchains </a:t>
            </a:r>
          </a:p>
          <a:p>
            <a:pPr lvl="1"/>
            <a:r>
              <a:rPr lang="en-US" sz="2200" dirty="0"/>
              <a:t>E.g. Zero day settlement using smart contracts</a:t>
            </a:r>
          </a:p>
          <a:p>
            <a:r>
              <a:rPr lang="en-US" sz="2400" dirty="0"/>
              <a:t>Crypto positions of our clients</a:t>
            </a:r>
          </a:p>
          <a:p>
            <a:pPr lvl="1"/>
            <a:r>
              <a:rPr lang="en-US" sz="2200" dirty="0"/>
              <a:t>May need to have private blockchain to reflect in our books</a:t>
            </a:r>
          </a:p>
          <a:p>
            <a:r>
              <a:rPr lang="en-US" sz="2400" dirty="0"/>
              <a:t>Speed of getting data to client</a:t>
            </a:r>
          </a:p>
          <a:p>
            <a:pPr lvl="1"/>
            <a:r>
              <a:rPr lang="en-US" sz="2200" dirty="0"/>
              <a:t>Private blockchain at our regional offices with historical data</a:t>
            </a:r>
          </a:p>
          <a:p>
            <a:r>
              <a:rPr lang="en-US" sz="2400" dirty="0"/>
              <a:t>Our clients may invest into digital assets </a:t>
            </a:r>
          </a:p>
          <a:p>
            <a:pPr lvl="1"/>
            <a:r>
              <a:rPr lang="en-US" sz="2200" dirty="0"/>
              <a:t>We need to be aware of underlying technology to guard their interests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1AFC-9C03-43DD-973E-50F3AE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150F-9A8C-41B5-9189-2BE8D6E9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65DA-4D59-494B-BEDB-A3C054FD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 driving transactions</a:t>
            </a:r>
          </a:p>
          <a:p>
            <a:r>
              <a:rPr lang="en-US" sz="2800" dirty="0"/>
              <a:t>Increased transparency</a:t>
            </a:r>
          </a:p>
          <a:p>
            <a:r>
              <a:rPr lang="en-US" sz="2800" dirty="0"/>
              <a:t>All kind of information available via blockchain</a:t>
            </a:r>
          </a:p>
          <a:p>
            <a:r>
              <a:rPr lang="en-US" sz="2800" dirty="0"/>
              <a:t>Data secured by DNA </a:t>
            </a:r>
          </a:p>
          <a:p>
            <a:r>
              <a:rPr lang="en-US" sz="2800" dirty="0"/>
              <a:t>Metaverse as rich as real world </a:t>
            </a:r>
          </a:p>
          <a:p>
            <a:r>
              <a:rPr lang="en-US" sz="2800" dirty="0"/>
              <a:t>Pillar for better things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3E9CB-1B4F-46D1-AD95-5DC7919D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4A5A-AFB1-4D17-A498-C8AF7A5E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A3DD17-41E2-4F5F-90E9-D25A883D2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08" y="2142067"/>
            <a:ext cx="4838010" cy="36238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6B472-258A-4A09-A728-96DFCCB4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865-44DC-1083-BC84-842FBAB6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2880"/>
            <a:ext cx="10131425" cy="604911"/>
          </a:xfrm>
        </p:spPr>
        <p:txBody>
          <a:bodyPr>
            <a:normAutofit fontScale="90000"/>
          </a:bodyPr>
          <a:lstStyle/>
          <a:p>
            <a:r>
              <a:rPr lang="en-US" dirty="0"/>
              <a:t>Who 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8DE98D-FE59-6505-8C57-CC496B1FA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65" y="819078"/>
            <a:ext cx="8315323" cy="48902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497DE-D22A-9D27-3C55-7C19E9C5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https://forkast.news/81-of-top-100-companies-use-blockchain-technology-blockdata/</a:t>
            </a:r>
          </a:p>
        </p:txBody>
      </p:sp>
    </p:spTree>
    <p:extLst>
      <p:ext uri="{BB962C8B-B14F-4D97-AF65-F5344CB8AC3E}">
        <p14:creationId xmlns:p14="http://schemas.microsoft.com/office/powerpoint/2010/main" val="25048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44E-72F3-40C2-9FE7-1F4910AD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6526"/>
            <a:ext cx="10131425" cy="749739"/>
          </a:xfrm>
        </p:spPr>
        <p:txBody>
          <a:bodyPr>
            <a:normAutofit/>
          </a:bodyPr>
          <a:lstStyle/>
          <a:p>
            <a:r>
              <a:rPr lang="en-US" dirty="0"/>
              <a:t>What/How?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D98C3F-841F-4700-B550-D4E92B2AB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30" y="1140282"/>
            <a:ext cx="7323896" cy="45774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F78B-3EC7-43E6-98F1-166C2FD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179" y="6356350"/>
            <a:ext cx="10957301" cy="365125"/>
          </a:xfrm>
        </p:spPr>
        <p:txBody>
          <a:bodyPr/>
          <a:lstStyle/>
          <a:p>
            <a:r>
              <a:rPr lang="en-US" dirty="0"/>
              <a:t>https://www.euromoney.com/learning/blockchain-explained/how-transactions-get-into-the-blockchain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C492E-6657-442F-A612-755C99C46281}"/>
              </a:ext>
            </a:extLst>
          </p:cNvPr>
          <p:cNvSpPr txBox="1"/>
          <p:nvPr/>
        </p:nvSpPr>
        <p:spPr>
          <a:xfrm>
            <a:off x="3669494" y="5957667"/>
            <a:ext cx="416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https://demoblockchain.org/blockchain</a:t>
            </a:r>
          </a:p>
        </p:txBody>
      </p:sp>
    </p:spTree>
    <p:extLst>
      <p:ext uri="{BB962C8B-B14F-4D97-AF65-F5344CB8AC3E}">
        <p14:creationId xmlns:p14="http://schemas.microsoft.com/office/powerpoint/2010/main" val="324971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3B10-4BAF-46CC-9BB9-A2E8E400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6525"/>
            <a:ext cx="10131425" cy="777875"/>
          </a:xfrm>
        </p:spPr>
        <p:txBody>
          <a:bodyPr/>
          <a:lstStyle/>
          <a:p>
            <a:r>
              <a:rPr lang="en-US" dirty="0"/>
              <a:t>WHY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1E896-A809-4E39-9BC2-BBC535C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76" y="1142784"/>
            <a:ext cx="7871756" cy="49348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B56A-B112-4B21-9AB3-AB001ED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721" y="6356350"/>
            <a:ext cx="10515600" cy="365125"/>
          </a:xfrm>
        </p:spPr>
        <p:txBody>
          <a:bodyPr/>
          <a:lstStyle/>
          <a:p>
            <a:r>
              <a:rPr lang="en-US" dirty="0"/>
              <a:t>https://medium.com/practical-blockchain/use-cases-of-blockchain-tech-application-13a940edf6fb</a:t>
            </a:r>
          </a:p>
        </p:txBody>
      </p:sp>
    </p:spTree>
    <p:extLst>
      <p:ext uri="{BB962C8B-B14F-4D97-AF65-F5344CB8AC3E}">
        <p14:creationId xmlns:p14="http://schemas.microsoft.com/office/powerpoint/2010/main" val="30120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Large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Overflow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C83E90-FF75-4910-9C02-2BEAC2F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Image: https://economictimes.indiatimes.com/tech/internet/total-worldwide-data-will-swell-to-163-zettabytes-by-2025/articleshow/58118131.cms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Roboto" panose="020B0604020202020204" pitchFamily="2" charset="0"/>
              </a:rPr>
              <a:t>1,000,000,000,000,000,000,000  (10</a:t>
            </a:r>
            <a:r>
              <a:rPr lang="en-US" b="0" i="0" baseline="30000" dirty="0">
                <a:effectLst/>
                <a:latin typeface="Roboto" panose="020B0604020202020204" pitchFamily="2" charset="0"/>
              </a:rPr>
              <a:t>21 </a:t>
            </a:r>
            <a:r>
              <a:rPr lang="en-US" b="0" i="0" dirty="0">
                <a:effectLst/>
                <a:latin typeface="Roboto" panose="020B0604020202020204" pitchFamily="2" charset="0"/>
              </a:rPr>
              <a:t>= 1 Billion Terabytes)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C1143-083A-4320-8551-C836FE29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109787"/>
            <a:ext cx="60007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International Transactions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B3D76F-27B4-4EB0-88D0-C70AAB29A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44" y="1550840"/>
            <a:ext cx="4571159" cy="36569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328329" cy="365125"/>
          </a:xfrm>
        </p:spPr>
        <p:txBody>
          <a:bodyPr/>
          <a:lstStyle/>
          <a:p>
            <a:r>
              <a:rPr lang="en-US" dirty="0"/>
              <a:t>https://www.statista.com/chart/3737/which-country-sends-the-most-remittances/</a:t>
            </a:r>
            <a:br>
              <a:rPr lang="en-US" dirty="0"/>
            </a:br>
            <a:r>
              <a:rPr lang="en-US" dirty="0"/>
              <a:t>https://www.digitalinformationworld.com/2021/05/world-banks-data-shows-top-10.html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F5940-95EF-4D0F-BF93-43DDF8E70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098" y="1550840"/>
            <a:ext cx="5213902" cy="37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Medical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392761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328329" cy="365125"/>
          </a:xfrm>
        </p:spPr>
        <p:txBody>
          <a:bodyPr/>
          <a:lstStyle/>
          <a:p>
            <a:r>
              <a:rPr lang="en-US" dirty="0"/>
              <a:t>https://www.researchgate.net/figure/Conceptual-scenario-of-medical-blockchain_fig1_332652213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9CEF8-FA4A-4D00-BE7C-D1C11D40C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271587"/>
            <a:ext cx="8096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0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3927613"/>
          </a:xfrm>
        </p:spPr>
        <p:txBody>
          <a:bodyPr/>
          <a:lstStyle/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328329" cy="365125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https://builtin.com/blockchain/blockchain-applications</a:t>
            </a:r>
            <a:br>
              <a:rPr lang="en-US" dirty="0"/>
            </a:br>
            <a:r>
              <a:rPr lang="en-US" dirty="0"/>
              <a:t>https://www.getsmarter.com/blog/market-trends/the-future-of-blockchain-technology-in-2022/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32596-5757-A569-3267-C6BFB3F62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09" y="1485900"/>
            <a:ext cx="1814981" cy="1453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61D5C-7CD3-9833-97FC-85E6FAB13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3" y="1237171"/>
            <a:ext cx="2619375" cy="1743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FCF1A9-76C7-38AA-B696-A35619C46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1" y="3408293"/>
            <a:ext cx="4350204" cy="2444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FFD682-C58E-905B-6C63-EA5640349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16" y="3037568"/>
            <a:ext cx="5776913" cy="32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71-A305-4703-8131-7CC4DC9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Blockchain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A02E-1505-4585-B4BF-C8A6E115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9FECD-A023-46C6-9C2D-E942B9F5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Immutability</a:t>
            </a:r>
          </a:p>
          <a:p>
            <a:r>
              <a:rPr lang="en-US" sz="2400" dirty="0"/>
              <a:t>Cost of transaction</a:t>
            </a:r>
          </a:p>
          <a:p>
            <a:r>
              <a:rPr lang="en-US" sz="2400" dirty="0"/>
              <a:t>Scalability</a:t>
            </a:r>
          </a:p>
          <a:p>
            <a:r>
              <a:rPr lang="en-US" sz="2400" dirty="0"/>
              <a:t>Vulnerability</a:t>
            </a:r>
          </a:p>
          <a:p>
            <a:r>
              <a:rPr lang="en-US" sz="2400" dirty="0"/>
              <a:t>Anonymity</a:t>
            </a:r>
          </a:p>
          <a:p>
            <a:r>
              <a:rPr lang="en-US" sz="2400" dirty="0"/>
              <a:t>Governance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2318</TotalTime>
  <Words>590</Words>
  <Application>Microsoft Office PowerPoint</Application>
  <PresentationFormat>Widescreen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Celestial</vt:lpstr>
      <vt:lpstr>Future of Blockchain</vt:lpstr>
      <vt:lpstr>Who ?</vt:lpstr>
      <vt:lpstr>What/How?</vt:lpstr>
      <vt:lpstr>WHY ?</vt:lpstr>
      <vt:lpstr>Example: Large Data</vt:lpstr>
      <vt:lpstr>Example: International Transactions</vt:lpstr>
      <vt:lpstr>Example: Medical Records</vt:lpstr>
      <vt:lpstr>OTHER Samples</vt:lpstr>
      <vt:lpstr>Problems of Blockchain</vt:lpstr>
      <vt:lpstr>Relevance to Bessemer</vt:lpstr>
      <vt:lpstr>Future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Blockchain</dc:title>
  <dc:creator>Paras Dalal</dc:creator>
  <cp:lastModifiedBy>Paras Dalal</cp:lastModifiedBy>
  <cp:revision>134</cp:revision>
  <dcterms:created xsi:type="dcterms:W3CDTF">2022-04-10T01:54:47Z</dcterms:created>
  <dcterms:modified xsi:type="dcterms:W3CDTF">2022-05-09T00:56:27Z</dcterms:modified>
</cp:coreProperties>
</file>