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9" r:id="rId2"/>
    <p:sldId id="306" r:id="rId3"/>
    <p:sldId id="307" r:id="rId4"/>
    <p:sldId id="308" r:id="rId5"/>
    <p:sldId id="309" r:id="rId6"/>
    <p:sldId id="276" r:id="rId7"/>
    <p:sldId id="311" r:id="rId8"/>
    <p:sldId id="313" r:id="rId9"/>
    <p:sldId id="312" r:id="rId10"/>
    <p:sldId id="268" r:id="rId11"/>
    <p:sldId id="273" r:id="rId12"/>
  </p:sldIdLst>
  <p:sldSz cx="9144000" cy="5143500" type="screen16x9"/>
  <p:notesSz cx="9283700" cy="6985000"/>
  <p:custDataLst>
    <p:tags r:id="rId15"/>
  </p:custDataLst>
  <p:defaultTextStyle>
    <a:defPPr>
      <a:defRPr lang="en-US"/>
    </a:defPPr>
    <a:lvl1pPr marL="0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1pPr>
    <a:lvl2pPr marL="302529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2pPr>
    <a:lvl3pPr marL="605058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3pPr>
    <a:lvl4pPr marL="907588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4pPr>
    <a:lvl5pPr marL="1210117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5pPr>
    <a:lvl6pPr marL="1512646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6pPr>
    <a:lvl7pPr marL="1815175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7pPr>
    <a:lvl8pPr marL="2117705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8pPr>
    <a:lvl9pPr marL="2420234" algn="l" defTabSz="605058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430A72-7F94-4F48-8661-05A5FBAFDD90}">
          <p14:sldIdLst>
            <p14:sldId id="259"/>
            <p14:sldId id="306"/>
            <p14:sldId id="307"/>
            <p14:sldId id="308"/>
            <p14:sldId id="309"/>
            <p14:sldId id="276"/>
            <p14:sldId id="311"/>
            <p14:sldId id="313"/>
            <p14:sldId id="312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580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10" pos="5472" userDrawn="1">
          <p15:clr>
            <a:srgbClr val="A4A3A4"/>
          </p15:clr>
        </p15:guide>
        <p15:guide id="14" orient="horz" pos="1044" userDrawn="1">
          <p15:clr>
            <a:srgbClr val="A4A3A4"/>
          </p15:clr>
        </p15:guide>
        <p15:guide id="17" orient="horz" pos="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92C"/>
    <a:srgbClr val="EA8B00"/>
    <a:srgbClr val="FABE00"/>
    <a:srgbClr val="72BA98"/>
    <a:srgbClr val="774B6D"/>
    <a:srgbClr val="B8D193"/>
    <a:srgbClr val="B1D1E2"/>
    <a:srgbClr val="D3C099"/>
    <a:srgbClr val="D0D888"/>
    <a:srgbClr val="B0C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3" autoAdjust="0"/>
    <p:restoredTop sz="96984" autoAdjust="0"/>
  </p:normalViewPr>
  <p:slideViewPr>
    <p:cSldViewPr snapToGrid="0">
      <p:cViewPr varScale="1">
        <p:scale>
          <a:sx n="173" d="100"/>
          <a:sy n="173" d="100"/>
        </p:scale>
        <p:origin x="150" y="228"/>
      </p:cViewPr>
      <p:guideLst>
        <p:guide orient="horz" pos="2580"/>
        <p:guide pos="288"/>
        <p:guide pos="5472"/>
        <p:guide orient="horz" pos="1044"/>
        <p:guide orient="horz" pos="636"/>
      </p:guideLst>
    </p:cSldViewPr>
  </p:slideViewPr>
  <p:outlineViewPr>
    <p:cViewPr>
      <p:scale>
        <a:sx n="33" d="100"/>
        <a:sy n="33" d="100"/>
      </p:scale>
      <p:origin x="0" y="-8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4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4023778" cy="349014"/>
          </a:xfrm>
          <a:prstGeom prst="rect">
            <a:avLst/>
          </a:prstGeom>
        </p:spPr>
        <p:txBody>
          <a:bodyPr vert="horz" lIns="90776" tIns="45387" rIns="90776" bIns="453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7821" y="3"/>
            <a:ext cx="4023778" cy="349014"/>
          </a:xfrm>
          <a:prstGeom prst="rect">
            <a:avLst/>
          </a:prstGeom>
        </p:spPr>
        <p:txBody>
          <a:bodyPr vert="horz" lIns="90776" tIns="45387" rIns="90776" bIns="45387" rtlCol="0"/>
          <a:lstStyle>
            <a:lvl1pPr algn="r">
              <a:defRPr sz="1200"/>
            </a:lvl1pPr>
          </a:lstStyle>
          <a:p>
            <a:fld id="{3D1B57A9-A6D6-4551-BC33-FE1BB7BF4250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634808"/>
            <a:ext cx="4023778" cy="349014"/>
          </a:xfrm>
          <a:prstGeom prst="rect">
            <a:avLst/>
          </a:prstGeom>
        </p:spPr>
        <p:txBody>
          <a:bodyPr vert="horz" lIns="90776" tIns="45387" rIns="90776" bIns="453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7821" y="6634808"/>
            <a:ext cx="4023778" cy="349014"/>
          </a:xfrm>
          <a:prstGeom prst="rect">
            <a:avLst/>
          </a:prstGeom>
        </p:spPr>
        <p:txBody>
          <a:bodyPr vert="horz" lIns="90776" tIns="45387" rIns="90776" bIns="45387" rtlCol="0" anchor="b"/>
          <a:lstStyle>
            <a:lvl1pPr algn="r">
              <a:defRPr sz="1200"/>
            </a:lvl1pPr>
          </a:lstStyle>
          <a:p>
            <a:fld id="{8327DAD6-D5DD-425D-948D-F16B723B8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5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022936" cy="349250"/>
          </a:xfrm>
          <a:prstGeom prst="rect">
            <a:avLst/>
          </a:prstGeom>
        </p:spPr>
        <p:txBody>
          <a:bodyPr vert="horz" lIns="92935" tIns="46467" rIns="92935" bIns="4646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9" y="3"/>
            <a:ext cx="4022936" cy="349250"/>
          </a:xfrm>
          <a:prstGeom prst="rect">
            <a:avLst/>
          </a:prstGeom>
        </p:spPr>
        <p:txBody>
          <a:bodyPr vert="horz" lIns="92935" tIns="46467" rIns="92935" bIns="46467" rtlCol="0"/>
          <a:lstStyle>
            <a:lvl1pPr algn="r">
              <a:defRPr sz="1200"/>
            </a:lvl1pPr>
          </a:lstStyle>
          <a:p>
            <a:fld id="{89EEF9C4-23DB-437A-A369-76CECA570A32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6163" y="525463"/>
            <a:ext cx="4651375" cy="2617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5" tIns="46467" rIns="92935" bIns="4646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1" y="3317875"/>
            <a:ext cx="7426960" cy="3143250"/>
          </a:xfrm>
          <a:prstGeom prst="rect">
            <a:avLst/>
          </a:prstGeom>
        </p:spPr>
        <p:txBody>
          <a:bodyPr vert="horz" lIns="92935" tIns="46467" rIns="92935" bIns="464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34539"/>
            <a:ext cx="4022936" cy="349250"/>
          </a:xfrm>
          <a:prstGeom prst="rect">
            <a:avLst/>
          </a:prstGeom>
        </p:spPr>
        <p:txBody>
          <a:bodyPr vert="horz" lIns="92935" tIns="46467" rIns="92935" bIns="46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9" y="6634539"/>
            <a:ext cx="4022936" cy="349250"/>
          </a:xfrm>
          <a:prstGeom prst="rect">
            <a:avLst/>
          </a:prstGeom>
        </p:spPr>
        <p:txBody>
          <a:bodyPr vert="horz" lIns="92935" tIns="46467" rIns="92935" bIns="46467" rtlCol="0" anchor="b"/>
          <a:lstStyle>
            <a:lvl1pPr algn="r">
              <a:defRPr sz="1200"/>
            </a:lvl1pPr>
          </a:lstStyle>
          <a:p>
            <a:fld id="{5F2DFA05-8C2C-4128-85AC-FA6822523F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1pPr>
    <a:lvl2pPr marL="302529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2pPr>
    <a:lvl3pPr marL="605058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3pPr>
    <a:lvl4pPr marL="907588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4pPr>
    <a:lvl5pPr marL="1210117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5pPr>
    <a:lvl6pPr marL="1512646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6pPr>
    <a:lvl7pPr marL="1815175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7pPr>
    <a:lvl8pPr marL="2117705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8pPr>
    <a:lvl9pPr marL="2420234" algn="l" defTabSz="605058" rtl="0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2014 only 2 companies were using Blockchain – </a:t>
            </a:r>
            <a:r>
              <a:rPr lang="en-US" dirty="0" err="1"/>
              <a:t>Paypal</a:t>
            </a:r>
            <a:r>
              <a:rPr lang="en-US" dirty="0"/>
              <a:t> &amp; Walt Disney</a:t>
            </a:r>
          </a:p>
          <a:p>
            <a:r>
              <a:rPr lang="en-US" dirty="0"/>
              <a:t>By year 2021, 81 out of top 100 US companies (by market capitalization) are using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 of blocks</a:t>
            </a:r>
          </a:p>
          <a:p>
            <a:r>
              <a:rPr lang="en-US" dirty="0"/>
              <a:t>Distributed network</a:t>
            </a:r>
          </a:p>
          <a:p>
            <a:r>
              <a:rPr lang="en-US" dirty="0"/>
              <a:t>Proof of work – Difficult to create, easy to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Sectors – Finance, Healthcare, Real estate, Politics</a:t>
            </a:r>
          </a:p>
          <a:p>
            <a:r>
              <a:rPr lang="en-US" dirty="0"/>
              <a:t>Digital currency – Strong security, immutability</a:t>
            </a:r>
          </a:p>
          <a:p>
            <a:r>
              <a:rPr lang="en-US" dirty="0"/>
              <a:t>Record keeping – Immutability, Large distributed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sz="12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estate title insurance via decentralized title registry</a:t>
            </a:r>
          </a:p>
          <a:p>
            <a:r>
              <a:rPr lang="en-US" dirty="0"/>
              <a:t>Securities – Storage of value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dirty="0"/>
              <a:t>Smart contracts – Instant transaction, All parties on the same page, Bound by digital signatures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Copyrighted music distribution (avoid piracy – smart contract – Front loaded, written in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is </a:t>
            </a:r>
            <a:r>
              <a:rPr lang="en-US" dirty="0" err="1"/>
              <a:t>FileCoin</a:t>
            </a:r>
            <a:r>
              <a:rPr lang="en-US" dirty="0"/>
              <a:t> (</a:t>
            </a:r>
            <a:r>
              <a:rPr lang="en-US" dirty="0" err="1"/>
              <a:t>Sia.tech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–  Change of doctor, need while on vacation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r>
              <a:rPr lang="en-US" dirty="0"/>
              <a:t>Marriage licenses via smart contract (Reno – State of Nevada)</a:t>
            </a:r>
          </a:p>
          <a:p>
            <a:r>
              <a:rPr lang="en-US" dirty="0"/>
              <a:t>Supply chain with transparency of origin (Walmart) – started in 2016. Origin information from 6 days to 3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Focused on Investment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- Proof of work requires vast amount of computing power and electricity 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 - Large blockchain makes the speed of transactions slow (7 bitcoin </a:t>
            </a:r>
            <a:r>
              <a:rPr lang="en-US" sz="1800" dirty="0" err="1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1700 visa/5000 </a:t>
            </a:r>
            <a:r>
              <a:rPr lang="en-US" sz="1800" dirty="0" err="1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second)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– Private key is the strength and the weakness/use of </a:t>
            </a:r>
            <a:r>
              <a:rPr lang="en-US" sz="1800" dirty="0" err="1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biomatrics</a:t>
            </a:r>
            <a:endParaRPr lang="en-US" sz="1800" dirty="0">
              <a:effectLst/>
              <a:latin typeface="MillerDisplay Roman" panose="0200050308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Governance - Lack of governance due to early stage of technology, Governing bodies, smarter algorithms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Metaverse – As rich as real world – avatars (kid/sage)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MillerDisplay Roman" panose="0200050308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Crypto, NFTs, IoT processing, Virtual reality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4320" y="168312"/>
            <a:ext cx="8595360" cy="12908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69876" y="2166771"/>
            <a:ext cx="7772400" cy="86754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69876" y="3945571"/>
            <a:ext cx="6865855" cy="405148"/>
          </a:xfrm>
        </p:spPr>
        <p:txBody>
          <a:bodyPr>
            <a:noAutofit/>
          </a:bodyPr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 bwMode="auto">
          <a:xfrm>
            <a:off x="7132116" y="370192"/>
            <a:ext cx="1691844" cy="962780"/>
            <a:chOff x="4779" y="1345"/>
            <a:chExt cx="1455" cy="828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79" y="1345"/>
              <a:ext cx="1455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779" y="1704"/>
              <a:ext cx="135" cy="141"/>
            </a:xfrm>
            <a:custGeom>
              <a:avLst/>
              <a:gdLst>
                <a:gd name="T0" fmla="*/ 83 w 151"/>
                <a:gd name="T1" fmla="*/ 0 h 158"/>
                <a:gd name="T2" fmla="*/ 143 w 151"/>
                <a:gd name="T3" fmla="*/ 37 h 158"/>
                <a:gd name="T4" fmla="*/ 106 w 151"/>
                <a:gd name="T5" fmla="*/ 72 h 158"/>
                <a:gd name="T6" fmla="*/ 106 w 151"/>
                <a:gd name="T7" fmla="*/ 73 h 158"/>
                <a:gd name="T8" fmla="*/ 151 w 151"/>
                <a:gd name="T9" fmla="*/ 115 h 158"/>
                <a:gd name="T10" fmla="*/ 91 w 151"/>
                <a:gd name="T11" fmla="*/ 158 h 158"/>
                <a:gd name="T12" fmla="*/ 0 w 151"/>
                <a:gd name="T13" fmla="*/ 158 h 158"/>
                <a:gd name="T14" fmla="*/ 0 w 151"/>
                <a:gd name="T15" fmla="*/ 150 h 158"/>
                <a:gd name="T16" fmla="*/ 24 w 151"/>
                <a:gd name="T17" fmla="*/ 132 h 158"/>
                <a:gd name="T18" fmla="*/ 24 w 151"/>
                <a:gd name="T19" fmla="*/ 27 h 158"/>
                <a:gd name="T20" fmla="*/ 0 w 151"/>
                <a:gd name="T21" fmla="*/ 9 h 158"/>
                <a:gd name="T22" fmla="*/ 0 w 151"/>
                <a:gd name="T23" fmla="*/ 0 h 158"/>
                <a:gd name="T24" fmla="*/ 83 w 151"/>
                <a:gd name="T25" fmla="*/ 0 h 158"/>
                <a:gd name="T26" fmla="*/ 55 w 151"/>
                <a:gd name="T27" fmla="*/ 69 h 158"/>
                <a:gd name="T28" fmla="*/ 75 w 151"/>
                <a:gd name="T29" fmla="*/ 69 h 158"/>
                <a:gd name="T30" fmla="*/ 112 w 151"/>
                <a:gd name="T31" fmla="*/ 40 h 158"/>
                <a:gd name="T32" fmla="*/ 73 w 151"/>
                <a:gd name="T33" fmla="*/ 10 h 158"/>
                <a:gd name="T34" fmla="*/ 55 w 151"/>
                <a:gd name="T35" fmla="*/ 20 h 158"/>
                <a:gd name="T36" fmla="*/ 55 w 151"/>
                <a:gd name="T37" fmla="*/ 69 h 158"/>
                <a:gd name="T38" fmla="*/ 55 w 151"/>
                <a:gd name="T39" fmla="*/ 80 h 158"/>
                <a:gd name="T40" fmla="*/ 55 w 151"/>
                <a:gd name="T41" fmla="*/ 134 h 158"/>
                <a:gd name="T42" fmla="*/ 81 w 151"/>
                <a:gd name="T43" fmla="*/ 148 h 158"/>
                <a:gd name="T44" fmla="*/ 119 w 151"/>
                <a:gd name="T45" fmla="*/ 117 h 158"/>
                <a:gd name="T46" fmla="*/ 74 w 151"/>
                <a:gd name="T47" fmla="*/ 80 h 158"/>
                <a:gd name="T48" fmla="*/ 55 w 151"/>
                <a:gd name="T49" fmla="*/ 8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58">
                  <a:moveTo>
                    <a:pt x="83" y="0"/>
                  </a:moveTo>
                  <a:cubicBezTo>
                    <a:pt x="124" y="0"/>
                    <a:pt x="143" y="11"/>
                    <a:pt x="143" y="37"/>
                  </a:cubicBezTo>
                  <a:cubicBezTo>
                    <a:pt x="143" y="55"/>
                    <a:pt x="131" y="69"/>
                    <a:pt x="106" y="72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127" y="75"/>
                    <a:pt x="150" y="86"/>
                    <a:pt x="151" y="115"/>
                  </a:cubicBezTo>
                  <a:cubicBezTo>
                    <a:pt x="151" y="146"/>
                    <a:pt x="127" y="158"/>
                    <a:pt x="9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3" y="148"/>
                    <a:pt x="24" y="148"/>
                    <a:pt x="24" y="13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10"/>
                    <a:pt x="22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3" y="0"/>
                  </a:lnTo>
                  <a:close/>
                  <a:moveTo>
                    <a:pt x="55" y="69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97" y="69"/>
                    <a:pt x="112" y="61"/>
                    <a:pt x="112" y="40"/>
                  </a:cubicBezTo>
                  <a:cubicBezTo>
                    <a:pt x="111" y="16"/>
                    <a:pt x="93" y="10"/>
                    <a:pt x="73" y="10"/>
                  </a:cubicBezTo>
                  <a:cubicBezTo>
                    <a:pt x="59" y="10"/>
                    <a:pt x="55" y="12"/>
                    <a:pt x="55" y="20"/>
                  </a:cubicBezTo>
                  <a:lnTo>
                    <a:pt x="55" y="69"/>
                  </a:lnTo>
                  <a:close/>
                  <a:moveTo>
                    <a:pt x="55" y="80"/>
                  </a:moveTo>
                  <a:cubicBezTo>
                    <a:pt x="55" y="134"/>
                    <a:pt x="55" y="134"/>
                    <a:pt x="55" y="134"/>
                  </a:cubicBezTo>
                  <a:cubicBezTo>
                    <a:pt x="55" y="142"/>
                    <a:pt x="57" y="148"/>
                    <a:pt x="81" y="148"/>
                  </a:cubicBezTo>
                  <a:cubicBezTo>
                    <a:pt x="101" y="148"/>
                    <a:pt x="118" y="141"/>
                    <a:pt x="119" y="117"/>
                  </a:cubicBezTo>
                  <a:cubicBezTo>
                    <a:pt x="119" y="90"/>
                    <a:pt x="100" y="80"/>
                    <a:pt x="74" y="80"/>
                  </a:cubicBezTo>
                  <a:lnTo>
                    <a:pt x="5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947" y="1704"/>
              <a:ext cx="127" cy="141"/>
            </a:xfrm>
            <a:custGeom>
              <a:avLst/>
              <a:gdLst>
                <a:gd name="T0" fmla="*/ 133 w 142"/>
                <a:gd name="T1" fmla="*/ 0 h 158"/>
                <a:gd name="T2" fmla="*/ 133 w 142"/>
                <a:gd name="T3" fmla="*/ 40 h 158"/>
                <a:gd name="T4" fmla="*/ 124 w 142"/>
                <a:gd name="T5" fmla="*/ 40 h 158"/>
                <a:gd name="T6" fmla="*/ 85 w 142"/>
                <a:gd name="T7" fmla="*/ 10 h 158"/>
                <a:gd name="T8" fmla="*/ 62 w 142"/>
                <a:gd name="T9" fmla="*/ 10 h 158"/>
                <a:gd name="T10" fmla="*/ 55 w 142"/>
                <a:gd name="T11" fmla="*/ 18 h 158"/>
                <a:gd name="T12" fmla="*/ 55 w 142"/>
                <a:gd name="T13" fmla="*/ 71 h 158"/>
                <a:gd name="T14" fmla="*/ 86 w 142"/>
                <a:gd name="T15" fmla="*/ 71 h 158"/>
                <a:gd name="T16" fmla="*/ 113 w 142"/>
                <a:gd name="T17" fmla="*/ 50 h 158"/>
                <a:gd name="T18" fmla="*/ 122 w 142"/>
                <a:gd name="T19" fmla="*/ 50 h 158"/>
                <a:gd name="T20" fmla="*/ 122 w 142"/>
                <a:gd name="T21" fmla="*/ 102 h 158"/>
                <a:gd name="T22" fmla="*/ 113 w 142"/>
                <a:gd name="T23" fmla="*/ 102 h 158"/>
                <a:gd name="T24" fmla="*/ 86 w 142"/>
                <a:gd name="T25" fmla="*/ 81 h 158"/>
                <a:gd name="T26" fmla="*/ 55 w 142"/>
                <a:gd name="T27" fmla="*/ 81 h 158"/>
                <a:gd name="T28" fmla="*/ 55 w 142"/>
                <a:gd name="T29" fmla="*/ 127 h 158"/>
                <a:gd name="T30" fmla="*/ 60 w 142"/>
                <a:gd name="T31" fmla="*/ 144 h 158"/>
                <a:gd name="T32" fmla="*/ 88 w 142"/>
                <a:gd name="T33" fmla="*/ 148 h 158"/>
                <a:gd name="T34" fmla="*/ 123 w 142"/>
                <a:gd name="T35" fmla="*/ 141 h 158"/>
                <a:gd name="T36" fmla="*/ 133 w 142"/>
                <a:gd name="T37" fmla="*/ 116 h 158"/>
                <a:gd name="T38" fmla="*/ 142 w 142"/>
                <a:gd name="T39" fmla="*/ 116 h 158"/>
                <a:gd name="T40" fmla="*/ 139 w 142"/>
                <a:gd name="T41" fmla="*/ 158 h 158"/>
                <a:gd name="T42" fmla="*/ 0 w 142"/>
                <a:gd name="T43" fmla="*/ 158 h 158"/>
                <a:gd name="T44" fmla="*/ 0 w 142"/>
                <a:gd name="T45" fmla="*/ 150 h 158"/>
                <a:gd name="T46" fmla="*/ 25 w 142"/>
                <a:gd name="T47" fmla="*/ 132 h 158"/>
                <a:gd name="T48" fmla="*/ 25 w 142"/>
                <a:gd name="T49" fmla="*/ 27 h 158"/>
                <a:gd name="T50" fmla="*/ 0 w 142"/>
                <a:gd name="T51" fmla="*/ 9 h 158"/>
                <a:gd name="T52" fmla="*/ 0 w 142"/>
                <a:gd name="T53" fmla="*/ 0 h 158"/>
                <a:gd name="T54" fmla="*/ 133 w 142"/>
                <a:gd name="T5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2" h="158">
                  <a:moveTo>
                    <a:pt x="133" y="0"/>
                  </a:moveTo>
                  <a:cubicBezTo>
                    <a:pt x="133" y="40"/>
                    <a:pt x="133" y="40"/>
                    <a:pt x="133" y="40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1" y="13"/>
                    <a:pt x="109" y="10"/>
                    <a:pt x="8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6" y="10"/>
                    <a:pt x="55" y="13"/>
                    <a:pt x="55" y="1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107" y="71"/>
                    <a:pt x="111" y="67"/>
                    <a:pt x="11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1" y="85"/>
                    <a:pt x="107" y="81"/>
                    <a:pt x="86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6"/>
                    <a:pt x="56" y="141"/>
                    <a:pt x="60" y="144"/>
                  </a:cubicBezTo>
                  <a:cubicBezTo>
                    <a:pt x="63" y="146"/>
                    <a:pt x="74" y="148"/>
                    <a:pt x="88" y="148"/>
                  </a:cubicBezTo>
                  <a:cubicBezTo>
                    <a:pt x="106" y="148"/>
                    <a:pt x="117" y="146"/>
                    <a:pt x="123" y="141"/>
                  </a:cubicBezTo>
                  <a:cubicBezTo>
                    <a:pt x="127" y="136"/>
                    <a:pt x="131" y="125"/>
                    <a:pt x="133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3" y="148"/>
                    <a:pt x="25" y="148"/>
                    <a:pt x="25" y="13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10"/>
                    <a:pt x="23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5114" y="1701"/>
              <a:ext cx="105" cy="148"/>
            </a:xfrm>
            <a:custGeom>
              <a:avLst/>
              <a:gdLst>
                <a:gd name="T0" fmla="*/ 97 w 117"/>
                <a:gd name="T1" fmla="*/ 47 h 166"/>
                <a:gd name="T2" fmla="*/ 58 w 117"/>
                <a:gd name="T3" fmla="*/ 11 h 166"/>
                <a:gd name="T4" fmla="*/ 28 w 117"/>
                <a:gd name="T5" fmla="*/ 37 h 166"/>
                <a:gd name="T6" fmla="*/ 64 w 117"/>
                <a:gd name="T7" fmla="*/ 66 h 166"/>
                <a:gd name="T8" fmla="*/ 117 w 117"/>
                <a:gd name="T9" fmla="*/ 117 h 166"/>
                <a:gd name="T10" fmla="*/ 54 w 117"/>
                <a:gd name="T11" fmla="*/ 166 h 166"/>
                <a:gd name="T12" fmla="*/ 2 w 117"/>
                <a:gd name="T13" fmla="*/ 152 h 166"/>
                <a:gd name="T14" fmla="*/ 0 w 117"/>
                <a:gd name="T15" fmla="*/ 110 h 166"/>
                <a:gd name="T16" fmla="*/ 9 w 117"/>
                <a:gd name="T17" fmla="*/ 110 h 166"/>
                <a:gd name="T18" fmla="*/ 56 w 117"/>
                <a:gd name="T19" fmla="*/ 156 h 166"/>
                <a:gd name="T20" fmla="*/ 89 w 117"/>
                <a:gd name="T21" fmla="*/ 127 h 166"/>
                <a:gd name="T22" fmla="*/ 55 w 117"/>
                <a:gd name="T23" fmla="*/ 95 h 166"/>
                <a:gd name="T24" fmla="*/ 2 w 117"/>
                <a:gd name="T25" fmla="*/ 48 h 166"/>
                <a:gd name="T26" fmla="*/ 61 w 117"/>
                <a:gd name="T27" fmla="*/ 0 h 166"/>
                <a:gd name="T28" fmla="*/ 106 w 117"/>
                <a:gd name="T29" fmla="*/ 11 h 166"/>
                <a:gd name="T30" fmla="*/ 106 w 117"/>
                <a:gd name="T31" fmla="*/ 47 h 166"/>
                <a:gd name="T32" fmla="*/ 97 w 117"/>
                <a:gd name="T33" fmla="*/ 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66">
                  <a:moveTo>
                    <a:pt x="97" y="47"/>
                  </a:moveTo>
                  <a:cubicBezTo>
                    <a:pt x="91" y="20"/>
                    <a:pt x="79" y="11"/>
                    <a:pt x="58" y="11"/>
                  </a:cubicBezTo>
                  <a:cubicBezTo>
                    <a:pt x="39" y="11"/>
                    <a:pt x="28" y="21"/>
                    <a:pt x="28" y="37"/>
                  </a:cubicBezTo>
                  <a:cubicBezTo>
                    <a:pt x="28" y="57"/>
                    <a:pt x="49" y="62"/>
                    <a:pt x="64" y="66"/>
                  </a:cubicBezTo>
                  <a:cubicBezTo>
                    <a:pt x="82" y="72"/>
                    <a:pt x="117" y="81"/>
                    <a:pt x="117" y="117"/>
                  </a:cubicBezTo>
                  <a:cubicBezTo>
                    <a:pt x="117" y="143"/>
                    <a:pt x="99" y="166"/>
                    <a:pt x="54" y="166"/>
                  </a:cubicBezTo>
                  <a:cubicBezTo>
                    <a:pt x="38" y="166"/>
                    <a:pt x="14" y="162"/>
                    <a:pt x="2" y="15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16" y="138"/>
                    <a:pt x="30" y="156"/>
                    <a:pt x="56" y="156"/>
                  </a:cubicBezTo>
                  <a:cubicBezTo>
                    <a:pt x="77" y="156"/>
                    <a:pt x="89" y="145"/>
                    <a:pt x="89" y="127"/>
                  </a:cubicBezTo>
                  <a:cubicBezTo>
                    <a:pt x="89" y="106"/>
                    <a:pt x="71" y="100"/>
                    <a:pt x="55" y="95"/>
                  </a:cubicBezTo>
                  <a:cubicBezTo>
                    <a:pt x="28" y="87"/>
                    <a:pt x="2" y="76"/>
                    <a:pt x="2" y="48"/>
                  </a:cubicBezTo>
                  <a:cubicBezTo>
                    <a:pt x="2" y="20"/>
                    <a:pt x="22" y="0"/>
                    <a:pt x="61" y="0"/>
                  </a:cubicBezTo>
                  <a:cubicBezTo>
                    <a:pt x="78" y="0"/>
                    <a:pt x="95" y="4"/>
                    <a:pt x="106" y="11"/>
                  </a:cubicBezTo>
                  <a:cubicBezTo>
                    <a:pt x="106" y="47"/>
                    <a:pt x="106" y="47"/>
                    <a:pt x="106" y="47"/>
                  </a:cubicBezTo>
                  <a:lnTo>
                    <a:pt x="97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5261" y="1701"/>
              <a:ext cx="105" cy="148"/>
            </a:xfrm>
            <a:custGeom>
              <a:avLst/>
              <a:gdLst>
                <a:gd name="T0" fmla="*/ 97 w 117"/>
                <a:gd name="T1" fmla="*/ 47 h 166"/>
                <a:gd name="T2" fmla="*/ 58 w 117"/>
                <a:gd name="T3" fmla="*/ 11 h 166"/>
                <a:gd name="T4" fmla="*/ 28 w 117"/>
                <a:gd name="T5" fmla="*/ 37 h 166"/>
                <a:gd name="T6" fmla="*/ 64 w 117"/>
                <a:gd name="T7" fmla="*/ 66 h 166"/>
                <a:gd name="T8" fmla="*/ 117 w 117"/>
                <a:gd name="T9" fmla="*/ 117 h 166"/>
                <a:gd name="T10" fmla="*/ 54 w 117"/>
                <a:gd name="T11" fmla="*/ 166 h 166"/>
                <a:gd name="T12" fmla="*/ 2 w 117"/>
                <a:gd name="T13" fmla="*/ 152 h 166"/>
                <a:gd name="T14" fmla="*/ 0 w 117"/>
                <a:gd name="T15" fmla="*/ 110 h 166"/>
                <a:gd name="T16" fmla="*/ 9 w 117"/>
                <a:gd name="T17" fmla="*/ 110 h 166"/>
                <a:gd name="T18" fmla="*/ 57 w 117"/>
                <a:gd name="T19" fmla="*/ 156 h 166"/>
                <a:gd name="T20" fmla="*/ 90 w 117"/>
                <a:gd name="T21" fmla="*/ 127 h 166"/>
                <a:gd name="T22" fmla="*/ 55 w 117"/>
                <a:gd name="T23" fmla="*/ 95 h 166"/>
                <a:gd name="T24" fmla="*/ 2 w 117"/>
                <a:gd name="T25" fmla="*/ 48 h 166"/>
                <a:gd name="T26" fmla="*/ 61 w 117"/>
                <a:gd name="T27" fmla="*/ 0 h 166"/>
                <a:gd name="T28" fmla="*/ 106 w 117"/>
                <a:gd name="T29" fmla="*/ 11 h 166"/>
                <a:gd name="T30" fmla="*/ 106 w 117"/>
                <a:gd name="T31" fmla="*/ 47 h 166"/>
                <a:gd name="T32" fmla="*/ 97 w 117"/>
                <a:gd name="T33" fmla="*/ 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66">
                  <a:moveTo>
                    <a:pt x="97" y="47"/>
                  </a:moveTo>
                  <a:cubicBezTo>
                    <a:pt x="91" y="20"/>
                    <a:pt x="79" y="11"/>
                    <a:pt x="58" y="11"/>
                  </a:cubicBezTo>
                  <a:cubicBezTo>
                    <a:pt x="39" y="11"/>
                    <a:pt x="28" y="21"/>
                    <a:pt x="28" y="37"/>
                  </a:cubicBezTo>
                  <a:cubicBezTo>
                    <a:pt x="28" y="57"/>
                    <a:pt x="49" y="62"/>
                    <a:pt x="64" y="66"/>
                  </a:cubicBezTo>
                  <a:cubicBezTo>
                    <a:pt x="82" y="72"/>
                    <a:pt x="117" y="81"/>
                    <a:pt x="117" y="117"/>
                  </a:cubicBezTo>
                  <a:cubicBezTo>
                    <a:pt x="117" y="143"/>
                    <a:pt x="99" y="166"/>
                    <a:pt x="54" y="166"/>
                  </a:cubicBezTo>
                  <a:cubicBezTo>
                    <a:pt x="38" y="166"/>
                    <a:pt x="15" y="162"/>
                    <a:pt x="2" y="15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16" y="138"/>
                    <a:pt x="30" y="156"/>
                    <a:pt x="57" y="156"/>
                  </a:cubicBezTo>
                  <a:cubicBezTo>
                    <a:pt x="77" y="156"/>
                    <a:pt x="90" y="145"/>
                    <a:pt x="90" y="127"/>
                  </a:cubicBezTo>
                  <a:cubicBezTo>
                    <a:pt x="90" y="106"/>
                    <a:pt x="72" y="100"/>
                    <a:pt x="55" y="95"/>
                  </a:cubicBezTo>
                  <a:cubicBezTo>
                    <a:pt x="29" y="87"/>
                    <a:pt x="2" y="76"/>
                    <a:pt x="2" y="48"/>
                  </a:cubicBezTo>
                  <a:cubicBezTo>
                    <a:pt x="2" y="20"/>
                    <a:pt x="23" y="0"/>
                    <a:pt x="61" y="0"/>
                  </a:cubicBezTo>
                  <a:cubicBezTo>
                    <a:pt x="78" y="0"/>
                    <a:pt x="95" y="4"/>
                    <a:pt x="106" y="11"/>
                  </a:cubicBezTo>
                  <a:cubicBezTo>
                    <a:pt x="106" y="47"/>
                    <a:pt x="106" y="47"/>
                    <a:pt x="106" y="47"/>
                  </a:cubicBezTo>
                  <a:lnTo>
                    <a:pt x="97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402" y="1704"/>
              <a:ext cx="127" cy="141"/>
            </a:xfrm>
            <a:custGeom>
              <a:avLst/>
              <a:gdLst>
                <a:gd name="T0" fmla="*/ 133 w 142"/>
                <a:gd name="T1" fmla="*/ 0 h 158"/>
                <a:gd name="T2" fmla="*/ 133 w 142"/>
                <a:gd name="T3" fmla="*/ 40 h 158"/>
                <a:gd name="T4" fmla="*/ 124 w 142"/>
                <a:gd name="T5" fmla="*/ 40 h 158"/>
                <a:gd name="T6" fmla="*/ 85 w 142"/>
                <a:gd name="T7" fmla="*/ 10 h 158"/>
                <a:gd name="T8" fmla="*/ 62 w 142"/>
                <a:gd name="T9" fmla="*/ 10 h 158"/>
                <a:gd name="T10" fmla="*/ 55 w 142"/>
                <a:gd name="T11" fmla="*/ 18 h 158"/>
                <a:gd name="T12" fmla="*/ 55 w 142"/>
                <a:gd name="T13" fmla="*/ 71 h 158"/>
                <a:gd name="T14" fmla="*/ 86 w 142"/>
                <a:gd name="T15" fmla="*/ 71 h 158"/>
                <a:gd name="T16" fmla="*/ 113 w 142"/>
                <a:gd name="T17" fmla="*/ 50 h 158"/>
                <a:gd name="T18" fmla="*/ 122 w 142"/>
                <a:gd name="T19" fmla="*/ 50 h 158"/>
                <a:gd name="T20" fmla="*/ 122 w 142"/>
                <a:gd name="T21" fmla="*/ 102 h 158"/>
                <a:gd name="T22" fmla="*/ 113 w 142"/>
                <a:gd name="T23" fmla="*/ 102 h 158"/>
                <a:gd name="T24" fmla="*/ 86 w 142"/>
                <a:gd name="T25" fmla="*/ 81 h 158"/>
                <a:gd name="T26" fmla="*/ 55 w 142"/>
                <a:gd name="T27" fmla="*/ 81 h 158"/>
                <a:gd name="T28" fmla="*/ 55 w 142"/>
                <a:gd name="T29" fmla="*/ 127 h 158"/>
                <a:gd name="T30" fmla="*/ 60 w 142"/>
                <a:gd name="T31" fmla="*/ 144 h 158"/>
                <a:gd name="T32" fmla="*/ 88 w 142"/>
                <a:gd name="T33" fmla="*/ 148 h 158"/>
                <a:gd name="T34" fmla="*/ 122 w 142"/>
                <a:gd name="T35" fmla="*/ 141 h 158"/>
                <a:gd name="T36" fmla="*/ 133 w 142"/>
                <a:gd name="T37" fmla="*/ 116 h 158"/>
                <a:gd name="T38" fmla="*/ 142 w 142"/>
                <a:gd name="T39" fmla="*/ 116 h 158"/>
                <a:gd name="T40" fmla="*/ 139 w 142"/>
                <a:gd name="T41" fmla="*/ 158 h 158"/>
                <a:gd name="T42" fmla="*/ 0 w 142"/>
                <a:gd name="T43" fmla="*/ 158 h 158"/>
                <a:gd name="T44" fmla="*/ 0 w 142"/>
                <a:gd name="T45" fmla="*/ 150 h 158"/>
                <a:gd name="T46" fmla="*/ 24 w 142"/>
                <a:gd name="T47" fmla="*/ 132 h 158"/>
                <a:gd name="T48" fmla="*/ 24 w 142"/>
                <a:gd name="T49" fmla="*/ 27 h 158"/>
                <a:gd name="T50" fmla="*/ 0 w 142"/>
                <a:gd name="T51" fmla="*/ 9 h 158"/>
                <a:gd name="T52" fmla="*/ 0 w 142"/>
                <a:gd name="T53" fmla="*/ 0 h 158"/>
                <a:gd name="T54" fmla="*/ 133 w 142"/>
                <a:gd name="T5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2" h="158">
                  <a:moveTo>
                    <a:pt x="133" y="0"/>
                  </a:moveTo>
                  <a:cubicBezTo>
                    <a:pt x="133" y="40"/>
                    <a:pt x="133" y="40"/>
                    <a:pt x="133" y="40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0" y="13"/>
                    <a:pt x="108" y="10"/>
                    <a:pt x="8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6" y="10"/>
                    <a:pt x="55" y="13"/>
                    <a:pt x="55" y="1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107" y="71"/>
                    <a:pt x="111" y="67"/>
                    <a:pt x="11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1" y="85"/>
                    <a:pt x="107" y="81"/>
                    <a:pt x="86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6"/>
                    <a:pt x="56" y="141"/>
                    <a:pt x="60" y="144"/>
                  </a:cubicBezTo>
                  <a:cubicBezTo>
                    <a:pt x="63" y="146"/>
                    <a:pt x="73" y="148"/>
                    <a:pt x="88" y="148"/>
                  </a:cubicBezTo>
                  <a:cubicBezTo>
                    <a:pt x="106" y="148"/>
                    <a:pt x="117" y="146"/>
                    <a:pt x="122" y="141"/>
                  </a:cubicBezTo>
                  <a:cubicBezTo>
                    <a:pt x="127" y="136"/>
                    <a:pt x="131" y="125"/>
                    <a:pt x="133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3" y="148"/>
                    <a:pt x="24" y="148"/>
                    <a:pt x="24" y="13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10"/>
                    <a:pt x="23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5567" y="1704"/>
              <a:ext cx="196" cy="141"/>
            </a:xfrm>
            <a:custGeom>
              <a:avLst/>
              <a:gdLst>
                <a:gd name="T0" fmla="*/ 1 w 220"/>
                <a:gd name="T1" fmla="*/ 158 h 158"/>
                <a:gd name="T2" fmla="*/ 1 w 220"/>
                <a:gd name="T3" fmla="*/ 150 h 158"/>
                <a:gd name="T4" fmla="*/ 11 w 220"/>
                <a:gd name="T5" fmla="*/ 149 h 158"/>
                <a:gd name="T6" fmla="*/ 23 w 220"/>
                <a:gd name="T7" fmla="*/ 139 h 158"/>
                <a:gd name="T8" fmla="*/ 24 w 220"/>
                <a:gd name="T9" fmla="*/ 111 h 158"/>
                <a:gd name="T10" fmla="*/ 24 w 220"/>
                <a:gd name="T11" fmla="*/ 27 h 158"/>
                <a:gd name="T12" fmla="*/ 0 w 220"/>
                <a:gd name="T13" fmla="*/ 9 h 158"/>
                <a:gd name="T14" fmla="*/ 0 w 220"/>
                <a:gd name="T15" fmla="*/ 0 h 158"/>
                <a:gd name="T16" fmla="*/ 61 w 220"/>
                <a:gd name="T17" fmla="*/ 0 h 158"/>
                <a:gd name="T18" fmla="*/ 84 w 220"/>
                <a:gd name="T19" fmla="*/ 55 h 158"/>
                <a:gd name="T20" fmla="*/ 109 w 220"/>
                <a:gd name="T21" fmla="*/ 117 h 158"/>
                <a:gd name="T22" fmla="*/ 110 w 220"/>
                <a:gd name="T23" fmla="*/ 117 h 158"/>
                <a:gd name="T24" fmla="*/ 137 w 220"/>
                <a:gd name="T25" fmla="*/ 55 h 158"/>
                <a:gd name="T26" fmla="*/ 160 w 220"/>
                <a:gd name="T27" fmla="*/ 0 h 158"/>
                <a:gd name="T28" fmla="*/ 220 w 220"/>
                <a:gd name="T29" fmla="*/ 0 h 158"/>
                <a:gd name="T30" fmla="*/ 220 w 220"/>
                <a:gd name="T31" fmla="*/ 9 h 158"/>
                <a:gd name="T32" fmla="*/ 196 w 220"/>
                <a:gd name="T33" fmla="*/ 27 h 158"/>
                <a:gd name="T34" fmla="*/ 196 w 220"/>
                <a:gd name="T35" fmla="*/ 132 h 158"/>
                <a:gd name="T36" fmla="*/ 220 w 220"/>
                <a:gd name="T37" fmla="*/ 150 h 158"/>
                <a:gd name="T38" fmla="*/ 220 w 220"/>
                <a:gd name="T39" fmla="*/ 158 h 158"/>
                <a:gd name="T40" fmla="*/ 143 w 220"/>
                <a:gd name="T41" fmla="*/ 158 h 158"/>
                <a:gd name="T42" fmla="*/ 143 w 220"/>
                <a:gd name="T43" fmla="*/ 150 h 158"/>
                <a:gd name="T44" fmla="*/ 167 w 220"/>
                <a:gd name="T45" fmla="*/ 132 h 158"/>
                <a:gd name="T46" fmla="*/ 167 w 220"/>
                <a:gd name="T47" fmla="*/ 19 h 158"/>
                <a:gd name="T48" fmla="*/ 165 w 220"/>
                <a:gd name="T49" fmla="*/ 19 h 158"/>
                <a:gd name="T50" fmla="*/ 106 w 220"/>
                <a:gd name="T51" fmla="*/ 158 h 158"/>
                <a:gd name="T52" fmla="*/ 97 w 220"/>
                <a:gd name="T53" fmla="*/ 158 h 158"/>
                <a:gd name="T54" fmla="*/ 38 w 220"/>
                <a:gd name="T55" fmla="*/ 19 h 158"/>
                <a:gd name="T56" fmla="*/ 37 w 220"/>
                <a:gd name="T57" fmla="*/ 19 h 158"/>
                <a:gd name="T58" fmla="*/ 37 w 220"/>
                <a:gd name="T59" fmla="*/ 111 h 158"/>
                <a:gd name="T60" fmla="*/ 39 w 220"/>
                <a:gd name="T61" fmla="*/ 139 h 158"/>
                <a:gd name="T62" fmla="*/ 52 w 220"/>
                <a:gd name="T63" fmla="*/ 149 h 158"/>
                <a:gd name="T64" fmla="*/ 63 w 220"/>
                <a:gd name="T65" fmla="*/ 150 h 158"/>
                <a:gd name="T66" fmla="*/ 63 w 220"/>
                <a:gd name="T67" fmla="*/ 158 h 158"/>
                <a:gd name="T68" fmla="*/ 1 w 220"/>
                <a:gd name="T6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" h="158">
                  <a:moveTo>
                    <a:pt x="1" y="158"/>
                  </a:moveTo>
                  <a:cubicBezTo>
                    <a:pt x="1" y="150"/>
                    <a:pt x="1" y="150"/>
                    <a:pt x="1" y="150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7" y="148"/>
                    <a:pt x="22" y="146"/>
                    <a:pt x="23" y="139"/>
                  </a:cubicBezTo>
                  <a:cubicBezTo>
                    <a:pt x="24" y="132"/>
                    <a:pt x="24" y="123"/>
                    <a:pt x="24" y="111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10"/>
                    <a:pt x="22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8" y="18"/>
                    <a:pt x="76" y="37"/>
                    <a:pt x="84" y="55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5" y="37"/>
                    <a:pt x="153" y="18"/>
                    <a:pt x="16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197" y="10"/>
                    <a:pt x="196" y="10"/>
                    <a:pt x="196" y="27"/>
                  </a:cubicBezTo>
                  <a:cubicBezTo>
                    <a:pt x="196" y="132"/>
                    <a:pt x="196" y="132"/>
                    <a:pt x="196" y="132"/>
                  </a:cubicBezTo>
                  <a:cubicBezTo>
                    <a:pt x="196" y="148"/>
                    <a:pt x="198" y="148"/>
                    <a:pt x="220" y="150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65" y="148"/>
                    <a:pt x="167" y="148"/>
                    <a:pt x="167" y="132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23"/>
                    <a:pt x="38" y="132"/>
                    <a:pt x="39" y="139"/>
                  </a:cubicBezTo>
                  <a:cubicBezTo>
                    <a:pt x="40" y="146"/>
                    <a:pt x="44" y="148"/>
                    <a:pt x="52" y="149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58"/>
                    <a:pt x="63" y="158"/>
                    <a:pt x="63" y="158"/>
                  </a:cubicBezTo>
                  <a:lnTo>
                    <a:pt x="1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5799" y="1704"/>
              <a:ext cx="126" cy="141"/>
            </a:xfrm>
            <a:custGeom>
              <a:avLst/>
              <a:gdLst>
                <a:gd name="T0" fmla="*/ 132 w 141"/>
                <a:gd name="T1" fmla="*/ 0 h 158"/>
                <a:gd name="T2" fmla="*/ 132 w 141"/>
                <a:gd name="T3" fmla="*/ 40 h 158"/>
                <a:gd name="T4" fmla="*/ 124 w 141"/>
                <a:gd name="T5" fmla="*/ 40 h 158"/>
                <a:gd name="T6" fmla="*/ 84 w 141"/>
                <a:gd name="T7" fmla="*/ 10 h 158"/>
                <a:gd name="T8" fmla="*/ 61 w 141"/>
                <a:gd name="T9" fmla="*/ 10 h 158"/>
                <a:gd name="T10" fmla="*/ 54 w 141"/>
                <a:gd name="T11" fmla="*/ 18 h 158"/>
                <a:gd name="T12" fmla="*/ 54 w 141"/>
                <a:gd name="T13" fmla="*/ 71 h 158"/>
                <a:gd name="T14" fmla="*/ 86 w 141"/>
                <a:gd name="T15" fmla="*/ 71 h 158"/>
                <a:gd name="T16" fmla="*/ 113 w 141"/>
                <a:gd name="T17" fmla="*/ 50 h 158"/>
                <a:gd name="T18" fmla="*/ 121 w 141"/>
                <a:gd name="T19" fmla="*/ 50 h 158"/>
                <a:gd name="T20" fmla="*/ 121 w 141"/>
                <a:gd name="T21" fmla="*/ 102 h 158"/>
                <a:gd name="T22" fmla="*/ 113 w 141"/>
                <a:gd name="T23" fmla="*/ 102 h 158"/>
                <a:gd name="T24" fmla="*/ 86 w 141"/>
                <a:gd name="T25" fmla="*/ 81 h 158"/>
                <a:gd name="T26" fmla="*/ 54 w 141"/>
                <a:gd name="T27" fmla="*/ 81 h 158"/>
                <a:gd name="T28" fmla="*/ 54 w 141"/>
                <a:gd name="T29" fmla="*/ 127 h 158"/>
                <a:gd name="T30" fmla="*/ 60 w 141"/>
                <a:gd name="T31" fmla="*/ 144 h 158"/>
                <a:gd name="T32" fmla="*/ 88 w 141"/>
                <a:gd name="T33" fmla="*/ 148 h 158"/>
                <a:gd name="T34" fmla="*/ 122 w 141"/>
                <a:gd name="T35" fmla="*/ 141 h 158"/>
                <a:gd name="T36" fmla="*/ 132 w 141"/>
                <a:gd name="T37" fmla="*/ 116 h 158"/>
                <a:gd name="T38" fmla="*/ 141 w 141"/>
                <a:gd name="T39" fmla="*/ 116 h 158"/>
                <a:gd name="T40" fmla="*/ 138 w 141"/>
                <a:gd name="T41" fmla="*/ 158 h 158"/>
                <a:gd name="T42" fmla="*/ 0 w 141"/>
                <a:gd name="T43" fmla="*/ 158 h 158"/>
                <a:gd name="T44" fmla="*/ 0 w 141"/>
                <a:gd name="T45" fmla="*/ 150 h 158"/>
                <a:gd name="T46" fmla="*/ 24 w 141"/>
                <a:gd name="T47" fmla="*/ 132 h 158"/>
                <a:gd name="T48" fmla="*/ 24 w 141"/>
                <a:gd name="T49" fmla="*/ 27 h 158"/>
                <a:gd name="T50" fmla="*/ 0 w 141"/>
                <a:gd name="T51" fmla="*/ 9 h 158"/>
                <a:gd name="T52" fmla="*/ 0 w 141"/>
                <a:gd name="T53" fmla="*/ 0 h 158"/>
                <a:gd name="T54" fmla="*/ 132 w 141"/>
                <a:gd name="T5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158">
                  <a:moveTo>
                    <a:pt x="132" y="0"/>
                  </a:moveTo>
                  <a:cubicBezTo>
                    <a:pt x="132" y="40"/>
                    <a:pt x="132" y="40"/>
                    <a:pt x="132" y="40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0" y="13"/>
                    <a:pt x="108" y="10"/>
                    <a:pt x="8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6" y="10"/>
                    <a:pt x="54" y="13"/>
                    <a:pt x="54" y="18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106" y="71"/>
                    <a:pt x="110" y="67"/>
                    <a:pt x="113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0" y="85"/>
                    <a:pt x="106" y="81"/>
                    <a:pt x="86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36"/>
                    <a:pt x="56" y="141"/>
                    <a:pt x="60" y="144"/>
                  </a:cubicBezTo>
                  <a:cubicBezTo>
                    <a:pt x="63" y="146"/>
                    <a:pt x="73" y="148"/>
                    <a:pt x="88" y="148"/>
                  </a:cubicBezTo>
                  <a:cubicBezTo>
                    <a:pt x="105" y="148"/>
                    <a:pt x="116" y="146"/>
                    <a:pt x="122" y="141"/>
                  </a:cubicBezTo>
                  <a:cubicBezTo>
                    <a:pt x="127" y="136"/>
                    <a:pt x="131" y="125"/>
                    <a:pt x="13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3" y="148"/>
                    <a:pt x="24" y="148"/>
                    <a:pt x="24" y="13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10"/>
                    <a:pt x="22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5958" y="1704"/>
              <a:ext cx="146" cy="141"/>
            </a:xfrm>
            <a:custGeom>
              <a:avLst/>
              <a:gdLst>
                <a:gd name="T0" fmla="*/ 55 w 163"/>
                <a:gd name="T1" fmla="*/ 85 h 158"/>
                <a:gd name="T2" fmla="*/ 55 w 163"/>
                <a:gd name="T3" fmla="*/ 132 h 158"/>
                <a:gd name="T4" fmla="*/ 79 w 163"/>
                <a:gd name="T5" fmla="*/ 150 h 158"/>
                <a:gd name="T6" fmla="*/ 79 w 163"/>
                <a:gd name="T7" fmla="*/ 158 h 158"/>
                <a:gd name="T8" fmla="*/ 0 w 163"/>
                <a:gd name="T9" fmla="*/ 158 h 158"/>
                <a:gd name="T10" fmla="*/ 0 w 163"/>
                <a:gd name="T11" fmla="*/ 150 h 158"/>
                <a:gd name="T12" fmla="*/ 25 w 163"/>
                <a:gd name="T13" fmla="*/ 132 h 158"/>
                <a:gd name="T14" fmla="*/ 25 w 163"/>
                <a:gd name="T15" fmla="*/ 27 h 158"/>
                <a:gd name="T16" fmla="*/ 0 w 163"/>
                <a:gd name="T17" fmla="*/ 9 h 158"/>
                <a:gd name="T18" fmla="*/ 0 w 163"/>
                <a:gd name="T19" fmla="*/ 0 h 158"/>
                <a:gd name="T20" fmla="*/ 86 w 163"/>
                <a:gd name="T21" fmla="*/ 0 h 158"/>
                <a:gd name="T22" fmla="*/ 144 w 163"/>
                <a:gd name="T23" fmla="*/ 41 h 158"/>
                <a:gd name="T24" fmla="*/ 105 w 163"/>
                <a:gd name="T25" fmla="*/ 80 h 158"/>
                <a:gd name="T26" fmla="*/ 105 w 163"/>
                <a:gd name="T27" fmla="*/ 80 h 158"/>
                <a:gd name="T28" fmla="*/ 137 w 163"/>
                <a:gd name="T29" fmla="*/ 121 h 158"/>
                <a:gd name="T30" fmla="*/ 146 w 163"/>
                <a:gd name="T31" fmla="*/ 144 h 158"/>
                <a:gd name="T32" fmla="*/ 163 w 163"/>
                <a:gd name="T33" fmla="*/ 150 h 158"/>
                <a:gd name="T34" fmla="*/ 163 w 163"/>
                <a:gd name="T35" fmla="*/ 158 h 158"/>
                <a:gd name="T36" fmla="*/ 138 w 163"/>
                <a:gd name="T37" fmla="*/ 158 h 158"/>
                <a:gd name="T38" fmla="*/ 111 w 163"/>
                <a:gd name="T39" fmla="*/ 140 h 158"/>
                <a:gd name="T40" fmla="*/ 100 w 163"/>
                <a:gd name="T41" fmla="*/ 97 h 158"/>
                <a:gd name="T42" fmla="*/ 75 w 163"/>
                <a:gd name="T43" fmla="*/ 85 h 158"/>
                <a:gd name="T44" fmla="*/ 55 w 163"/>
                <a:gd name="T45" fmla="*/ 85 h 158"/>
                <a:gd name="T46" fmla="*/ 77 w 163"/>
                <a:gd name="T47" fmla="*/ 75 h 158"/>
                <a:gd name="T48" fmla="*/ 111 w 163"/>
                <a:gd name="T49" fmla="*/ 43 h 158"/>
                <a:gd name="T50" fmla="*/ 76 w 163"/>
                <a:gd name="T51" fmla="*/ 10 h 158"/>
                <a:gd name="T52" fmla="*/ 55 w 163"/>
                <a:gd name="T53" fmla="*/ 20 h 158"/>
                <a:gd name="T54" fmla="*/ 55 w 163"/>
                <a:gd name="T55" fmla="*/ 75 h 158"/>
                <a:gd name="T56" fmla="*/ 77 w 163"/>
                <a:gd name="T57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3" h="158">
                  <a:moveTo>
                    <a:pt x="55" y="85"/>
                  </a:moveTo>
                  <a:cubicBezTo>
                    <a:pt x="55" y="132"/>
                    <a:pt x="55" y="132"/>
                    <a:pt x="55" y="132"/>
                  </a:cubicBezTo>
                  <a:cubicBezTo>
                    <a:pt x="55" y="148"/>
                    <a:pt x="57" y="148"/>
                    <a:pt x="79" y="150"/>
                  </a:cubicBezTo>
                  <a:cubicBezTo>
                    <a:pt x="79" y="158"/>
                    <a:pt x="79" y="158"/>
                    <a:pt x="79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3" y="148"/>
                    <a:pt x="25" y="148"/>
                    <a:pt x="25" y="13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10"/>
                    <a:pt x="23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28" y="0"/>
                    <a:pt x="144" y="17"/>
                    <a:pt x="144" y="41"/>
                  </a:cubicBezTo>
                  <a:cubicBezTo>
                    <a:pt x="144" y="63"/>
                    <a:pt x="127" y="77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30" y="86"/>
                    <a:pt x="134" y="101"/>
                    <a:pt x="137" y="121"/>
                  </a:cubicBezTo>
                  <a:cubicBezTo>
                    <a:pt x="139" y="132"/>
                    <a:pt x="143" y="139"/>
                    <a:pt x="146" y="144"/>
                  </a:cubicBezTo>
                  <a:cubicBezTo>
                    <a:pt x="150" y="148"/>
                    <a:pt x="157" y="150"/>
                    <a:pt x="163" y="150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124" y="158"/>
                    <a:pt x="115" y="152"/>
                    <a:pt x="111" y="140"/>
                  </a:cubicBezTo>
                  <a:cubicBezTo>
                    <a:pt x="106" y="126"/>
                    <a:pt x="104" y="106"/>
                    <a:pt x="100" y="97"/>
                  </a:cubicBezTo>
                  <a:cubicBezTo>
                    <a:pt x="96" y="89"/>
                    <a:pt x="89" y="85"/>
                    <a:pt x="75" y="85"/>
                  </a:cubicBezTo>
                  <a:lnTo>
                    <a:pt x="55" y="85"/>
                  </a:lnTo>
                  <a:close/>
                  <a:moveTo>
                    <a:pt x="77" y="75"/>
                  </a:moveTo>
                  <a:cubicBezTo>
                    <a:pt x="98" y="75"/>
                    <a:pt x="111" y="65"/>
                    <a:pt x="111" y="43"/>
                  </a:cubicBezTo>
                  <a:cubicBezTo>
                    <a:pt x="111" y="16"/>
                    <a:pt x="92" y="10"/>
                    <a:pt x="76" y="10"/>
                  </a:cubicBezTo>
                  <a:cubicBezTo>
                    <a:pt x="61" y="10"/>
                    <a:pt x="55" y="12"/>
                    <a:pt x="55" y="20"/>
                  </a:cubicBezTo>
                  <a:cubicBezTo>
                    <a:pt x="55" y="75"/>
                    <a:pt x="55" y="75"/>
                    <a:pt x="55" y="75"/>
                  </a:cubicBezTo>
                  <a:lnTo>
                    <a:pt x="77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5118" y="1923"/>
              <a:ext cx="98" cy="104"/>
            </a:xfrm>
            <a:custGeom>
              <a:avLst/>
              <a:gdLst>
                <a:gd name="T0" fmla="*/ 66 w 110"/>
                <a:gd name="T1" fmla="*/ 97 h 117"/>
                <a:gd name="T2" fmla="*/ 88 w 110"/>
                <a:gd name="T3" fmla="*/ 110 h 117"/>
                <a:gd name="T4" fmla="*/ 88 w 110"/>
                <a:gd name="T5" fmla="*/ 117 h 117"/>
                <a:gd name="T6" fmla="*/ 22 w 110"/>
                <a:gd name="T7" fmla="*/ 117 h 117"/>
                <a:gd name="T8" fmla="*/ 22 w 110"/>
                <a:gd name="T9" fmla="*/ 110 h 117"/>
                <a:gd name="T10" fmla="*/ 44 w 110"/>
                <a:gd name="T11" fmla="*/ 97 h 117"/>
                <a:gd name="T12" fmla="*/ 44 w 110"/>
                <a:gd name="T13" fmla="*/ 7 h 117"/>
                <a:gd name="T14" fmla="*/ 32 w 110"/>
                <a:gd name="T15" fmla="*/ 7 h 117"/>
                <a:gd name="T16" fmla="*/ 6 w 110"/>
                <a:gd name="T17" fmla="*/ 31 h 117"/>
                <a:gd name="T18" fmla="*/ 0 w 110"/>
                <a:gd name="T19" fmla="*/ 31 h 117"/>
                <a:gd name="T20" fmla="*/ 0 w 110"/>
                <a:gd name="T21" fmla="*/ 0 h 117"/>
                <a:gd name="T22" fmla="*/ 110 w 110"/>
                <a:gd name="T23" fmla="*/ 0 h 117"/>
                <a:gd name="T24" fmla="*/ 110 w 110"/>
                <a:gd name="T25" fmla="*/ 31 h 117"/>
                <a:gd name="T26" fmla="*/ 103 w 110"/>
                <a:gd name="T27" fmla="*/ 31 h 117"/>
                <a:gd name="T28" fmla="*/ 78 w 110"/>
                <a:gd name="T29" fmla="*/ 7 h 117"/>
                <a:gd name="T30" fmla="*/ 66 w 110"/>
                <a:gd name="T31" fmla="*/ 7 h 117"/>
                <a:gd name="T32" fmla="*/ 66 w 110"/>
                <a:gd name="T33" fmla="*/ 9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7">
                  <a:moveTo>
                    <a:pt x="66" y="97"/>
                  </a:moveTo>
                  <a:cubicBezTo>
                    <a:pt x="66" y="109"/>
                    <a:pt x="67" y="109"/>
                    <a:pt x="88" y="110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42" y="109"/>
                    <a:pt x="44" y="109"/>
                    <a:pt x="44" y="9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13" y="7"/>
                    <a:pt x="8" y="12"/>
                    <a:pt x="6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1" y="12"/>
                    <a:pt x="96" y="7"/>
                    <a:pt x="78" y="7"/>
                  </a:cubicBezTo>
                  <a:cubicBezTo>
                    <a:pt x="66" y="7"/>
                    <a:pt x="66" y="7"/>
                    <a:pt x="66" y="7"/>
                  </a:cubicBezTo>
                  <a:lnTo>
                    <a:pt x="66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5252" y="1923"/>
              <a:ext cx="107" cy="104"/>
            </a:xfrm>
            <a:custGeom>
              <a:avLst/>
              <a:gdLst>
                <a:gd name="T0" fmla="*/ 41 w 121"/>
                <a:gd name="T1" fmla="*/ 63 h 117"/>
                <a:gd name="T2" fmla="*/ 41 w 121"/>
                <a:gd name="T3" fmla="*/ 97 h 117"/>
                <a:gd name="T4" fmla="*/ 59 w 121"/>
                <a:gd name="T5" fmla="*/ 110 h 117"/>
                <a:gd name="T6" fmla="*/ 59 w 121"/>
                <a:gd name="T7" fmla="*/ 117 h 117"/>
                <a:gd name="T8" fmla="*/ 0 w 121"/>
                <a:gd name="T9" fmla="*/ 117 h 117"/>
                <a:gd name="T10" fmla="*/ 0 w 121"/>
                <a:gd name="T11" fmla="*/ 110 h 117"/>
                <a:gd name="T12" fmla="*/ 18 w 121"/>
                <a:gd name="T13" fmla="*/ 97 h 117"/>
                <a:gd name="T14" fmla="*/ 18 w 121"/>
                <a:gd name="T15" fmla="*/ 19 h 117"/>
                <a:gd name="T16" fmla="*/ 0 w 121"/>
                <a:gd name="T17" fmla="*/ 6 h 117"/>
                <a:gd name="T18" fmla="*/ 0 w 121"/>
                <a:gd name="T19" fmla="*/ 0 h 117"/>
                <a:gd name="T20" fmla="*/ 63 w 121"/>
                <a:gd name="T21" fmla="*/ 0 h 117"/>
                <a:gd name="T22" fmla="*/ 106 w 121"/>
                <a:gd name="T23" fmla="*/ 30 h 117"/>
                <a:gd name="T24" fmla="*/ 78 w 121"/>
                <a:gd name="T25" fmla="*/ 58 h 117"/>
                <a:gd name="T26" fmla="*/ 78 w 121"/>
                <a:gd name="T27" fmla="*/ 59 h 117"/>
                <a:gd name="T28" fmla="*/ 102 w 121"/>
                <a:gd name="T29" fmla="*/ 89 h 117"/>
                <a:gd name="T30" fmla="*/ 108 w 121"/>
                <a:gd name="T31" fmla="*/ 106 h 117"/>
                <a:gd name="T32" fmla="*/ 121 w 121"/>
                <a:gd name="T33" fmla="*/ 110 h 117"/>
                <a:gd name="T34" fmla="*/ 121 w 121"/>
                <a:gd name="T35" fmla="*/ 117 h 117"/>
                <a:gd name="T36" fmla="*/ 102 w 121"/>
                <a:gd name="T37" fmla="*/ 117 h 117"/>
                <a:gd name="T38" fmla="*/ 82 w 121"/>
                <a:gd name="T39" fmla="*/ 103 h 117"/>
                <a:gd name="T40" fmla="*/ 74 w 121"/>
                <a:gd name="T41" fmla="*/ 71 h 117"/>
                <a:gd name="T42" fmla="*/ 56 w 121"/>
                <a:gd name="T43" fmla="*/ 63 h 117"/>
                <a:gd name="T44" fmla="*/ 41 w 121"/>
                <a:gd name="T45" fmla="*/ 63 h 117"/>
                <a:gd name="T46" fmla="*/ 57 w 121"/>
                <a:gd name="T47" fmla="*/ 55 h 117"/>
                <a:gd name="T48" fmla="*/ 82 w 121"/>
                <a:gd name="T49" fmla="*/ 31 h 117"/>
                <a:gd name="T50" fmla="*/ 56 w 121"/>
                <a:gd name="T51" fmla="*/ 7 h 117"/>
                <a:gd name="T52" fmla="*/ 41 w 121"/>
                <a:gd name="T53" fmla="*/ 14 h 117"/>
                <a:gd name="T54" fmla="*/ 41 w 121"/>
                <a:gd name="T55" fmla="*/ 55 h 117"/>
                <a:gd name="T56" fmla="*/ 57 w 121"/>
                <a:gd name="T57" fmla="*/ 5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1" h="117">
                  <a:moveTo>
                    <a:pt x="41" y="63"/>
                  </a:moveTo>
                  <a:cubicBezTo>
                    <a:pt x="41" y="97"/>
                    <a:pt x="41" y="97"/>
                    <a:pt x="41" y="97"/>
                  </a:cubicBezTo>
                  <a:cubicBezTo>
                    <a:pt x="41" y="109"/>
                    <a:pt x="42" y="109"/>
                    <a:pt x="59" y="110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7" y="109"/>
                    <a:pt x="18" y="109"/>
                    <a:pt x="18" y="9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7"/>
                    <a:pt x="17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5" y="0"/>
                    <a:pt x="106" y="12"/>
                    <a:pt x="106" y="30"/>
                  </a:cubicBezTo>
                  <a:cubicBezTo>
                    <a:pt x="106" y="46"/>
                    <a:pt x="94" y="57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96" y="63"/>
                    <a:pt x="99" y="74"/>
                    <a:pt x="102" y="89"/>
                  </a:cubicBezTo>
                  <a:cubicBezTo>
                    <a:pt x="103" y="97"/>
                    <a:pt x="106" y="103"/>
                    <a:pt x="108" y="106"/>
                  </a:cubicBezTo>
                  <a:cubicBezTo>
                    <a:pt x="111" y="109"/>
                    <a:pt x="116" y="110"/>
                    <a:pt x="121" y="110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92" y="117"/>
                    <a:pt x="85" y="112"/>
                    <a:pt x="82" y="103"/>
                  </a:cubicBezTo>
                  <a:cubicBezTo>
                    <a:pt x="78" y="93"/>
                    <a:pt x="77" y="78"/>
                    <a:pt x="74" y="71"/>
                  </a:cubicBezTo>
                  <a:cubicBezTo>
                    <a:pt x="71" y="66"/>
                    <a:pt x="66" y="63"/>
                    <a:pt x="56" y="63"/>
                  </a:cubicBezTo>
                  <a:lnTo>
                    <a:pt x="41" y="63"/>
                  </a:lnTo>
                  <a:close/>
                  <a:moveTo>
                    <a:pt x="57" y="55"/>
                  </a:moveTo>
                  <a:cubicBezTo>
                    <a:pt x="73" y="55"/>
                    <a:pt x="82" y="48"/>
                    <a:pt x="82" y="31"/>
                  </a:cubicBezTo>
                  <a:cubicBezTo>
                    <a:pt x="82" y="11"/>
                    <a:pt x="68" y="7"/>
                    <a:pt x="56" y="7"/>
                  </a:cubicBezTo>
                  <a:cubicBezTo>
                    <a:pt x="45" y="7"/>
                    <a:pt x="41" y="8"/>
                    <a:pt x="41" y="14"/>
                  </a:cubicBezTo>
                  <a:cubicBezTo>
                    <a:pt x="41" y="55"/>
                    <a:pt x="41" y="55"/>
                    <a:pt x="41" y="55"/>
                  </a:cubicBezTo>
                  <a:lnTo>
                    <a:pt x="57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5383" y="1923"/>
              <a:ext cx="125" cy="106"/>
            </a:xfrm>
            <a:custGeom>
              <a:avLst/>
              <a:gdLst>
                <a:gd name="T0" fmla="*/ 140 w 140"/>
                <a:gd name="T1" fmla="*/ 0 h 120"/>
                <a:gd name="T2" fmla="*/ 140 w 140"/>
                <a:gd name="T3" fmla="*/ 6 h 120"/>
                <a:gd name="T4" fmla="*/ 122 w 140"/>
                <a:gd name="T5" fmla="*/ 19 h 120"/>
                <a:gd name="T6" fmla="*/ 122 w 140"/>
                <a:gd name="T7" fmla="*/ 73 h 120"/>
                <a:gd name="T8" fmla="*/ 108 w 140"/>
                <a:gd name="T9" fmla="*/ 109 h 120"/>
                <a:gd name="T10" fmla="*/ 70 w 140"/>
                <a:gd name="T11" fmla="*/ 120 h 120"/>
                <a:gd name="T12" fmla="*/ 31 w 140"/>
                <a:gd name="T13" fmla="*/ 109 h 120"/>
                <a:gd name="T14" fmla="*/ 18 w 140"/>
                <a:gd name="T15" fmla="*/ 73 h 120"/>
                <a:gd name="T16" fmla="*/ 18 w 140"/>
                <a:gd name="T17" fmla="*/ 19 h 120"/>
                <a:gd name="T18" fmla="*/ 0 w 140"/>
                <a:gd name="T19" fmla="*/ 6 h 120"/>
                <a:gd name="T20" fmla="*/ 0 w 140"/>
                <a:gd name="T21" fmla="*/ 0 h 120"/>
                <a:gd name="T22" fmla="*/ 58 w 140"/>
                <a:gd name="T23" fmla="*/ 0 h 120"/>
                <a:gd name="T24" fmla="*/ 58 w 140"/>
                <a:gd name="T25" fmla="*/ 6 h 120"/>
                <a:gd name="T26" fmla="*/ 40 w 140"/>
                <a:gd name="T27" fmla="*/ 19 h 120"/>
                <a:gd name="T28" fmla="*/ 40 w 140"/>
                <a:gd name="T29" fmla="*/ 74 h 120"/>
                <a:gd name="T30" fmla="*/ 70 w 140"/>
                <a:gd name="T31" fmla="*/ 112 h 120"/>
                <a:gd name="T32" fmla="*/ 99 w 140"/>
                <a:gd name="T33" fmla="*/ 74 h 120"/>
                <a:gd name="T34" fmla="*/ 99 w 140"/>
                <a:gd name="T35" fmla="*/ 19 h 120"/>
                <a:gd name="T36" fmla="*/ 81 w 140"/>
                <a:gd name="T37" fmla="*/ 6 h 120"/>
                <a:gd name="T38" fmla="*/ 81 w 140"/>
                <a:gd name="T39" fmla="*/ 0 h 120"/>
                <a:gd name="T40" fmla="*/ 140 w 14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120">
                  <a:moveTo>
                    <a:pt x="140" y="0"/>
                  </a:moveTo>
                  <a:cubicBezTo>
                    <a:pt x="140" y="6"/>
                    <a:pt x="140" y="6"/>
                    <a:pt x="140" y="6"/>
                  </a:cubicBezTo>
                  <a:cubicBezTo>
                    <a:pt x="123" y="7"/>
                    <a:pt x="122" y="7"/>
                    <a:pt x="122" y="19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22" y="90"/>
                    <a:pt x="117" y="102"/>
                    <a:pt x="108" y="109"/>
                  </a:cubicBezTo>
                  <a:cubicBezTo>
                    <a:pt x="100" y="116"/>
                    <a:pt x="87" y="120"/>
                    <a:pt x="70" y="120"/>
                  </a:cubicBezTo>
                  <a:cubicBezTo>
                    <a:pt x="53" y="120"/>
                    <a:pt x="40" y="116"/>
                    <a:pt x="31" y="109"/>
                  </a:cubicBezTo>
                  <a:cubicBezTo>
                    <a:pt x="23" y="102"/>
                    <a:pt x="18" y="90"/>
                    <a:pt x="18" y="7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7"/>
                    <a:pt x="16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1" y="7"/>
                    <a:pt x="40" y="7"/>
                    <a:pt x="40" y="19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98"/>
                    <a:pt x="48" y="112"/>
                    <a:pt x="70" y="112"/>
                  </a:cubicBezTo>
                  <a:cubicBezTo>
                    <a:pt x="91" y="112"/>
                    <a:pt x="99" y="98"/>
                    <a:pt x="99" y="74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7"/>
                    <a:pt x="98" y="7"/>
                    <a:pt x="81" y="6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5541" y="1920"/>
              <a:ext cx="78" cy="109"/>
            </a:xfrm>
            <a:custGeom>
              <a:avLst/>
              <a:gdLst>
                <a:gd name="T0" fmla="*/ 72 w 87"/>
                <a:gd name="T1" fmla="*/ 34 h 123"/>
                <a:gd name="T2" fmla="*/ 43 w 87"/>
                <a:gd name="T3" fmla="*/ 7 h 123"/>
                <a:gd name="T4" fmla="*/ 21 w 87"/>
                <a:gd name="T5" fmla="*/ 27 h 123"/>
                <a:gd name="T6" fmla="*/ 48 w 87"/>
                <a:gd name="T7" fmla="*/ 49 h 123"/>
                <a:gd name="T8" fmla="*/ 87 w 87"/>
                <a:gd name="T9" fmla="*/ 86 h 123"/>
                <a:gd name="T10" fmla="*/ 40 w 87"/>
                <a:gd name="T11" fmla="*/ 123 h 123"/>
                <a:gd name="T12" fmla="*/ 2 w 87"/>
                <a:gd name="T13" fmla="*/ 112 h 123"/>
                <a:gd name="T14" fmla="*/ 0 w 87"/>
                <a:gd name="T15" fmla="*/ 81 h 123"/>
                <a:gd name="T16" fmla="*/ 7 w 87"/>
                <a:gd name="T17" fmla="*/ 81 h 123"/>
                <a:gd name="T18" fmla="*/ 42 w 87"/>
                <a:gd name="T19" fmla="*/ 115 h 123"/>
                <a:gd name="T20" fmla="*/ 66 w 87"/>
                <a:gd name="T21" fmla="*/ 94 h 123"/>
                <a:gd name="T22" fmla="*/ 41 w 87"/>
                <a:gd name="T23" fmla="*/ 70 h 123"/>
                <a:gd name="T24" fmla="*/ 2 w 87"/>
                <a:gd name="T25" fmla="*/ 35 h 123"/>
                <a:gd name="T26" fmla="*/ 45 w 87"/>
                <a:gd name="T27" fmla="*/ 0 h 123"/>
                <a:gd name="T28" fmla="*/ 79 w 87"/>
                <a:gd name="T29" fmla="*/ 7 h 123"/>
                <a:gd name="T30" fmla="*/ 79 w 87"/>
                <a:gd name="T31" fmla="*/ 34 h 123"/>
                <a:gd name="T32" fmla="*/ 72 w 87"/>
                <a:gd name="T33" fmla="*/ 3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123">
                  <a:moveTo>
                    <a:pt x="72" y="34"/>
                  </a:moveTo>
                  <a:cubicBezTo>
                    <a:pt x="68" y="14"/>
                    <a:pt x="58" y="7"/>
                    <a:pt x="43" y="7"/>
                  </a:cubicBezTo>
                  <a:cubicBezTo>
                    <a:pt x="29" y="7"/>
                    <a:pt x="21" y="15"/>
                    <a:pt x="21" y="27"/>
                  </a:cubicBezTo>
                  <a:cubicBezTo>
                    <a:pt x="21" y="42"/>
                    <a:pt x="37" y="45"/>
                    <a:pt x="48" y="49"/>
                  </a:cubicBezTo>
                  <a:cubicBezTo>
                    <a:pt x="61" y="53"/>
                    <a:pt x="87" y="60"/>
                    <a:pt x="87" y="86"/>
                  </a:cubicBezTo>
                  <a:cubicBezTo>
                    <a:pt x="87" y="106"/>
                    <a:pt x="73" y="123"/>
                    <a:pt x="40" y="123"/>
                  </a:cubicBezTo>
                  <a:cubicBezTo>
                    <a:pt x="28" y="123"/>
                    <a:pt x="11" y="119"/>
                    <a:pt x="2" y="11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2" y="101"/>
                    <a:pt x="23" y="115"/>
                    <a:pt x="42" y="115"/>
                  </a:cubicBezTo>
                  <a:cubicBezTo>
                    <a:pt x="57" y="115"/>
                    <a:pt x="66" y="107"/>
                    <a:pt x="66" y="94"/>
                  </a:cubicBezTo>
                  <a:cubicBezTo>
                    <a:pt x="66" y="78"/>
                    <a:pt x="53" y="73"/>
                    <a:pt x="41" y="70"/>
                  </a:cubicBezTo>
                  <a:cubicBezTo>
                    <a:pt x="21" y="64"/>
                    <a:pt x="2" y="56"/>
                    <a:pt x="2" y="35"/>
                  </a:cubicBezTo>
                  <a:cubicBezTo>
                    <a:pt x="2" y="14"/>
                    <a:pt x="17" y="0"/>
                    <a:pt x="45" y="0"/>
                  </a:cubicBezTo>
                  <a:cubicBezTo>
                    <a:pt x="58" y="0"/>
                    <a:pt x="70" y="2"/>
                    <a:pt x="79" y="7"/>
                  </a:cubicBezTo>
                  <a:cubicBezTo>
                    <a:pt x="79" y="34"/>
                    <a:pt x="79" y="34"/>
                    <a:pt x="79" y="34"/>
                  </a:cubicBezTo>
                  <a:lnTo>
                    <a:pt x="72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5655" y="1923"/>
              <a:ext cx="98" cy="104"/>
            </a:xfrm>
            <a:custGeom>
              <a:avLst/>
              <a:gdLst>
                <a:gd name="T0" fmla="*/ 66 w 110"/>
                <a:gd name="T1" fmla="*/ 97 h 117"/>
                <a:gd name="T2" fmla="*/ 88 w 110"/>
                <a:gd name="T3" fmla="*/ 110 h 117"/>
                <a:gd name="T4" fmla="*/ 88 w 110"/>
                <a:gd name="T5" fmla="*/ 117 h 117"/>
                <a:gd name="T6" fmla="*/ 22 w 110"/>
                <a:gd name="T7" fmla="*/ 117 h 117"/>
                <a:gd name="T8" fmla="*/ 22 w 110"/>
                <a:gd name="T9" fmla="*/ 110 h 117"/>
                <a:gd name="T10" fmla="*/ 44 w 110"/>
                <a:gd name="T11" fmla="*/ 97 h 117"/>
                <a:gd name="T12" fmla="*/ 44 w 110"/>
                <a:gd name="T13" fmla="*/ 7 h 117"/>
                <a:gd name="T14" fmla="*/ 32 w 110"/>
                <a:gd name="T15" fmla="*/ 7 h 117"/>
                <a:gd name="T16" fmla="*/ 6 w 110"/>
                <a:gd name="T17" fmla="*/ 31 h 117"/>
                <a:gd name="T18" fmla="*/ 0 w 110"/>
                <a:gd name="T19" fmla="*/ 31 h 117"/>
                <a:gd name="T20" fmla="*/ 0 w 110"/>
                <a:gd name="T21" fmla="*/ 0 h 117"/>
                <a:gd name="T22" fmla="*/ 110 w 110"/>
                <a:gd name="T23" fmla="*/ 0 h 117"/>
                <a:gd name="T24" fmla="*/ 110 w 110"/>
                <a:gd name="T25" fmla="*/ 31 h 117"/>
                <a:gd name="T26" fmla="*/ 104 w 110"/>
                <a:gd name="T27" fmla="*/ 31 h 117"/>
                <a:gd name="T28" fmla="*/ 78 w 110"/>
                <a:gd name="T29" fmla="*/ 7 h 117"/>
                <a:gd name="T30" fmla="*/ 66 w 110"/>
                <a:gd name="T31" fmla="*/ 7 h 117"/>
                <a:gd name="T32" fmla="*/ 66 w 110"/>
                <a:gd name="T33" fmla="*/ 9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7">
                  <a:moveTo>
                    <a:pt x="66" y="97"/>
                  </a:moveTo>
                  <a:cubicBezTo>
                    <a:pt x="66" y="109"/>
                    <a:pt x="68" y="109"/>
                    <a:pt x="88" y="110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43" y="109"/>
                    <a:pt x="44" y="109"/>
                    <a:pt x="44" y="9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13" y="7"/>
                    <a:pt x="8" y="12"/>
                    <a:pt x="6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1" y="12"/>
                    <a:pt x="97" y="7"/>
                    <a:pt x="78" y="7"/>
                  </a:cubicBezTo>
                  <a:cubicBezTo>
                    <a:pt x="66" y="7"/>
                    <a:pt x="66" y="7"/>
                    <a:pt x="66" y="7"/>
                  </a:cubicBezTo>
                  <a:lnTo>
                    <a:pt x="66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329" y="1345"/>
              <a:ext cx="235" cy="272"/>
            </a:xfrm>
            <a:custGeom>
              <a:avLst/>
              <a:gdLst>
                <a:gd name="T0" fmla="*/ 182 w 264"/>
                <a:gd name="T1" fmla="*/ 136 h 305"/>
                <a:gd name="T2" fmla="*/ 182 w 264"/>
                <a:gd name="T3" fmla="*/ 135 h 305"/>
                <a:gd name="T4" fmla="*/ 244 w 264"/>
                <a:gd name="T5" fmla="*/ 68 h 305"/>
                <a:gd name="T6" fmla="*/ 220 w 264"/>
                <a:gd name="T7" fmla="*/ 16 h 305"/>
                <a:gd name="T8" fmla="*/ 151 w 264"/>
                <a:gd name="T9" fmla="*/ 0 h 305"/>
                <a:gd name="T10" fmla="*/ 29 w 264"/>
                <a:gd name="T11" fmla="*/ 0 h 305"/>
                <a:gd name="T12" fmla="*/ 29 w 264"/>
                <a:gd name="T13" fmla="*/ 6 h 305"/>
                <a:gd name="T14" fmla="*/ 69 w 264"/>
                <a:gd name="T15" fmla="*/ 68 h 305"/>
                <a:gd name="T16" fmla="*/ 69 w 264"/>
                <a:gd name="T17" fmla="*/ 118 h 305"/>
                <a:gd name="T18" fmla="*/ 106 w 264"/>
                <a:gd name="T19" fmla="*/ 118 h 305"/>
                <a:gd name="T20" fmla="*/ 106 w 264"/>
                <a:gd name="T21" fmla="*/ 24 h 305"/>
                <a:gd name="T22" fmla="*/ 110 w 264"/>
                <a:gd name="T23" fmla="*/ 11 h 305"/>
                <a:gd name="T24" fmla="*/ 136 w 264"/>
                <a:gd name="T25" fmla="*/ 9 h 305"/>
                <a:gd name="T26" fmla="*/ 203 w 264"/>
                <a:gd name="T27" fmla="*/ 73 h 305"/>
                <a:gd name="T28" fmla="*/ 138 w 264"/>
                <a:gd name="T29" fmla="*/ 134 h 305"/>
                <a:gd name="T30" fmla="*/ 125 w 264"/>
                <a:gd name="T31" fmla="*/ 134 h 305"/>
                <a:gd name="T32" fmla="*/ 125 w 264"/>
                <a:gd name="T33" fmla="*/ 134 h 305"/>
                <a:gd name="T34" fmla="*/ 45 w 264"/>
                <a:gd name="T35" fmla="*/ 134 h 305"/>
                <a:gd name="T36" fmla="*/ 45 w 264"/>
                <a:gd name="T37" fmla="*/ 134 h 305"/>
                <a:gd name="T38" fmla="*/ 0 w 264"/>
                <a:gd name="T39" fmla="*/ 134 h 305"/>
                <a:gd name="T40" fmla="*/ 0 w 264"/>
                <a:gd name="T41" fmla="*/ 167 h 305"/>
                <a:gd name="T42" fmla="*/ 4 w 264"/>
                <a:gd name="T43" fmla="*/ 167 h 305"/>
                <a:gd name="T44" fmla="*/ 69 w 264"/>
                <a:gd name="T45" fmla="*/ 146 h 305"/>
                <a:gd name="T46" fmla="*/ 69 w 264"/>
                <a:gd name="T47" fmla="*/ 236 h 305"/>
                <a:gd name="T48" fmla="*/ 26 w 264"/>
                <a:gd name="T49" fmla="*/ 298 h 305"/>
                <a:gd name="T50" fmla="*/ 26 w 264"/>
                <a:gd name="T51" fmla="*/ 304 h 305"/>
                <a:gd name="T52" fmla="*/ 36 w 264"/>
                <a:gd name="T53" fmla="*/ 304 h 305"/>
                <a:gd name="T54" fmla="*/ 36 w 264"/>
                <a:gd name="T55" fmla="*/ 305 h 305"/>
                <a:gd name="T56" fmla="*/ 139 w 264"/>
                <a:gd name="T57" fmla="*/ 305 h 305"/>
                <a:gd name="T58" fmla="*/ 139 w 264"/>
                <a:gd name="T59" fmla="*/ 304 h 305"/>
                <a:gd name="T60" fmla="*/ 220 w 264"/>
                <a:gd name="T61" fmla="*/ 287 h 305"/>
                <a:gd name="T62" fmla="*/ 264 w 264"/>
                <a:gd name="T63" fmla="*/ 214 h 305"/>
                <a:gd name="T64" fmla="*/ 182 w 264"/>
                <a:gd name="T65" fmla="*/ 136 h 305"/>
                <a:gd name="T66" fmla="*/ 146 w 264"/>
                <a:gd name="T67" fmla="*/ 294 h 305"/>
                <a:gd name="T68" fmla="*/ 106 w 264"/>
                <a:gd name="T69" fmla="*/ 248 h 305"/>
                <a:gd name="T70" fmla="*/ 106 w 264"/>
                <a:gd name="T71" fmla="*/ 146 h 305"/>
                <a:gd name="T72" fmla="*/ 109 w 264"/>
                <a:gd name="T73" fmla="*/ 146 h 305"/>
                <a:gd name="T74" fmla="*/ 175 w 264"/>
                <a:gd name="T75" fmla="*/ 151 h 305"/>
                <a:gd name="T76" fmla="*/ 219 w 264"/>
                <a:gd name="T77" fmla="*/ 220 h 305"/>
                <a:gd name="T78" fmla="*/ 146 w 264"/>
                <a:gd name="T79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4" h="305">
                  <a:moveTo>
                    <a:pt x="182" y="136"/>
                  </a:moveTo>
                  <a:cubicBezTo>
                    <a:pt x="182" y="135"/>
                    <a:pt x="182" y="135"/>
                    <a:pt x="182" y="135"/>
                  </a:cubicBezTo>
                  <a:cubicBezTo>
                    <a:pt x="205" y="129"/>
                    <a:pt x="244" y="109"/>
                    <a:pt x="244" y="68"/>
                  </a:cubicBezTo>
                  <a:cubicBezTo>
                    <a:pt x="244" y="44"/>
                    <a:pt x="236" y="27"/>
                    <a:pt x="220" y="16"/>
                  </a:cubicBezTo>
                  <a:cubicBezTo>
                    <a:pt x="204" y="5"/>
                    <a:pt x="183" y="0"/>
                    <a:pt x="15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66" y="11"/>
                    <a:pt x="69" y="17"/>
                    <a:pt x="69" y="68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106" y="118"/>
                    <a:pt x="106" y="118"/>
                    <a:pt x="106" y="118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6" y="15"/>
                    <a:pt x="107" y="13"/>
                    <a:pt x="110" y="11"/>
                  </a:cubicBezTo>
                  <a:cubicBezTo>
                    <a:pt x="114" y="9"/>
                    <a:pt x="120" y="9"/>
                    <a:pt x="136" y="9"/>
                  </a:cubicBezTo>
                  <a:cubicBezTo>
                    <a:pt x="191" y="9"/>
                    <a:pt x="203" y="45"/>
                    <a:pt x="203" y="73"/>
                  </a:cubicBezTo>
                  <a:cubicBezTo>
                    <a:pt x="203" y="113"/>
                    <a:pt x="181" y="133"/>
                    <a:pt x="138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17" y="143"/>
                    <a:pt x="41" y="146"/>
                    <a:pt x="69" y="14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9" y="287"/>
                    <a:pt x="65" y="293"/>
                    <a:pt x="26" y="298"/>
                  </a:cubicBezTo>
                  <a:cubicBezTo>
                    <a:pt x="26" y="304"/>
                    <a:pt x="26" y="304"/>
                    <a:pt x="26" y="304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6" y="305"/>
                    <a:pt x="36" y="305"/>
                    <a:pt x="36" y="305"/>
                  </a:cubicBezTo>
                  <a:cubicBezTo>
                    <a:pt x="139" y="305"/>
                    <a:pt x="139" y="305"/>
                    <a:pt x="139" y="305"/>
                  </a:cubicBezTo>
                  <a:cubicBezTo>
                    <a:pt x="139" y="304"/>
                    <a:pt x="139" y="304"/>
                    <a:pt x="139" y="304"/>
                  </a:cubicBezTo>
                  <a:cubicBezTo>
                    <a:pt x="171" y="304"/>
                    <a:pt x="199" y="299"/>
                    <a:pt x="220" y="287"/>
                  </a:cubicBezTo>
                  <a:cubicBezTo>
                    <a:pt x="247" y="271"/>
                    <a:pt x="264" y="248"/>
                    <a:pt x="264" y="214"/>
                  </a:cubicBezTo>
                  <a:cubicBezTo>
                    <a:pt x="264" y="167"/>
                    <a:pt x="225" y="142"/>
                    <a:pt x="182" y="136"/>
                  </a:cubicBezTo>
                  <a:close/>
                  <a:moveTo>
                    <a:pt x="146" y="294"/>
                  </a:moveTo>
                  <a:cubicBezTo>
                    <a:pt x="112" y="294"/>
                    <a:pt x="106" y="285"/>
                    <a:pt x="106" y="248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7" y="146"/>
                    <a:pt x="108" y="146"/>
                    <a:pt x="109" y="146"/>
                  </a:cubicBezTo>
                  <a:cubicBezTo>
                    <a:pt x="123" y="146"/>
                    <a:pt x="159" y="146"/>
                    <a:pt x="175" y="151"/>
                  </a:cubicBezTo>
                  <a:cubicBezTo>
                    <a:pt x="202" y="162"/>
                    <a:pt x="219" y="185"/>
                    <a:pt x="219" y="220"/>
                  </a:cubicBezTo>
                  <a:cubicBezTo>
                    <a:pt x="219" y="272"/>
                    <a:pt x="186" y="294"/>
                    <a:pt x="146" y="2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Subtitle 7"/>
          <p:cNvSpPr>
            <a:spLocks noGrp="1"/>
          </p:cNvSpPr>
          <p:nvPr>
            <p:ph type="subTitle" idx="1"/>
          </p:nvPr>
        </p:nvSpPr>
        <p:spPr>
          <a:xfrm>
            <a:off x="569876" y="3406571"/>
            <a:ext cx="7543800" cy="28284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 (Trade Gothic LT </a:t>
            </a:r>
            <a:r>
              <a:rPr lang="en-US" dirty="0" err="1"/>
              <a:t>Std</a:t>
            </a:r>
            <a:r>
              <a:rPr lang="en-US" dirty="0"/>
              <a:t> “bolded” 16pt)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77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60" y="1269317"/>
            <a:ext cx="7886700" cy="3270116"/>
          </a:xfrm>
        </p:spPr>
        <p:txBody>
          <a:bodyPr/>
          <a:lstStyle>
            <a:lvl2pPr>
              <a:defRPr sz="1059"/>
            </a:lvl2pPr>
            <a:lvl3pPr>
              <a:defRPr sz="1059"/>
            </a:lvl3pPr>
            <a:lvl4pPr>
              <a:defRPr sz="1059"/>
            </a:lvl4pPr>
            <a:lvl5pPr>
              <a:defRPr sz="105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5661" y="4720350"/>
            <a:ext cx="6945917" cy="73324"/>
          </a:xfrm>
        </p:spPr>
        <p:txBody>
          <a:bodyPr anchor="b">
            <a:noAutofit/>
          </a:bodyPr>
          <a:lstStyle>
            <a:lvl1pPr>
              <a:spcBef>
                <a:spcPts val="397"/>
              </a:spcBef>
              <a:defRPr sz="596" b="0">
                <a:solidFill>
                  <a:schemeClr val="tx1"/>
                </a:solidFill>
                <a:latin typeface="Univers Com 47 Light Cond" panose="020B0306020502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4741-05B8-444C-A50A-14DCF35DA2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5693-9C0D-46E6-9DC7-2FE22A825E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8DFC5807-2528-4823-BF76-23F58F8B1E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336" y="1697165"/>
            <a:ext cx="3817677" cy="2842268"/>
          </a:xfrm>
        </p:spPr>
        <p:txBody>
          <a:bodyPr/>
          <a:lstStyle>
            <a:lvl1pPr>
              <a:defRPr>
                <a:latin typeface="Univers Com 45 Light" panose="020B0403020202020204" pitchFamily="34" charset="0"/>
              </a:defRPr>
            </a:lvl1pPr>
            <a:lvl2pPr>
              <a:defRPr sz="1059"/>
            </a:lvl2pPr>
            <a:lvl3pPr>
              <a:defRPr sz="1059"/>
            </a:lvl3pPr>
            <a:lvl4pPr>
              <a:defRPr sz="1059"/>
            </a:lvl4pPr>
            <a:lvl5pPr>
              <a:defRPr sz="105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65" y="1695616"/>
            <a:ext cx="3817677" cy="2831943"/>
          </a:xfrm>
        </p:spPr>
        <p:txBody>
          <a:bodyPr/>
          <a:lstStyle>
            <a:lvl1pPr>
              <a:defRPr>
                <a:latin typeface="Univers Com 45 Light" panose="020B04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5661" y="4720350"/>
            <a:ext cx="6955933" cy="73324"/>
          </a:xfrm>
        </p:spPr>
        <p:txBody>
          <a:bodyPr anchor="b">
            <a:noAutofit/>
          </a:bodyPr>
          <a:lstStyle>
            <a:lvl1pPr>
              <a:spcBef>
                <a:spcPts val="397"/>
              </a:spcBef>
              <a:defRPr sz="596" b="0">
                <a:solidFill>
                  <a:schemeClr val="tx1"/>
                </a:solidFill>
                <a:latin typeface="Univers Com 47 Light Cond" panose="020B0306020502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14334" y="1402324"/>
            <a:ext cx="7884564" cy="192413"/>
          </a:xfrm>
        </p:spPr>
        <p:txBody>
          <a:bodyPr anchor="b"/>
          <a:lstStyle>
            <a:lvl1pPr>
              <a:defRPr sz="119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6C9468-A0BC-451F-8CEC-E45A6511B6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8D61-E102-4C05-8E71-788654DEC75C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0AFC28-27C1-4FF6-A6A8-52E7C48DB02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internal use only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D9B458-54DF-4137-A366-35985F01B1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7C3D8E-4129-4ACA-981C-F3EBF23C5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4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417" y="2166771"/>
            <a:ext cx="7772400" cy="86754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17" y="3945571"/>
            <a:ext cx="6865855" cy="405148"/>
          </a:xfrm>
        </p:spPr>
        <p:txBody>
          <a:bodyPr>
            <a:noAutofit/>
          </a:bodyPr>
          <a:lstStyle>
            <a:lvl1pPr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338822"/>
            <a:ext cx="8229600" cy="82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4837224"/>
            <a:ext cx="713232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7" descr="BT_Corp_Logo_RGB_Green_High_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513490"/>
            <a:ext cx="897181" cy="5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8925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7" y="1288609"/>
            <a:ext cx="7969461" cy="1397502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067" y="2861054"/>
            <a:ext cx="7969461" cy="1125140"/>
          </a:xfrm>
        </p:spPr>
        <p:txBody>
          <a:bodyPr>
            <a:noAutofit/>
          </a:bodyPr>
          <a:lstStyle>
            <a:lvl1pPr marL="0" indent="0">
              <a:buNone/>
              <a:defRPr sz="1191" b="1">
                <a:solidFill>
                  <a:schemeClr val="tx1"/>
                </a:solidFill>
                <a:latin typeface="+mn-lt"/>
              </a:defRPr>
            </a:lvl1pPr>
            <a:lvl2pPr marL="33282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2pPr>
            <a:lvl3pPr marL="665649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998472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297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121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694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29768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259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8651" y="2730333"/>
            <a:ext cx="78867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837224"/>
            <a:ext cx="73152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7" descr="BT_Corp_Logo_RGB_Green_High_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4513490"/>
            <a:ext cx="897181" cy="5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457200" y="338822"/>
            <a:ext cx="8229600" cy="82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45439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82" y="1269317"/>
            <a:ext cx="8215918" cy="3270116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573088" indent="-157163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5329201"/>
            <a:ext cx="2057400" cy="273844"/>
          </a:xfrm>
          <a:prstGeom prst="rect">
            <a:avLst/>
          </a:prstGeom>
        </p:spPr>
        <p:txBody>
          <a:bodyPr/>
          <a:lstStyle/>
          <a:p>
            <a:fld id="{4BE33B2C-8376-4B0B-9D41-613A80BF502E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80" y="4873889"/>
            <a:ext cx="334676" cy="91692"/>
          </a:xfrm>
        </p:spPr>
        <p:txBody>
          <a:bodyPr/>
          <a:lstStyle/>
          <a:p>
            <a:fld id="{5562D348-90DE-471E-81C8-559D05FF08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0880" y="4720350"/>
            <a:ext cx="6945917" cy="73324"/>
          </a:xfrm>
        </p:spPr>
        <p:txBody>
          <a:bodyPr anchor="b" anchorCtr="0">
            <a:noAutofit/>
          </a:bodyPr>
          <a:lstStyle>
            <a:lvl1pPr>
              <a:spcBef>
                <a:spcPts val="397"/>
              </a:spcBef>
              <a:defRPr sz="7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0882" y="577143"/>
            <a:ext cx="8215918" cy="5137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319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747"/>
            <a:ext cx="3931920" cy="3268686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965" y="1270748"/>
            <a:ext cx="3931920" cy="3256812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5329201"/>
            <a:ext cx="2057400" cy="273844"/>
          </a:xfrm>
          <a:prstGeom prst="rect">
            <a:avLst/>
          </a:prstGeom>
        </p:spPr>
        <p:txBody>
          <a:bodyPr/>
          <a:lstStyle/>
          <a:p>
            <a:fld id="{8F5ED8CA-1C03-457D-99E1-D6F8FAA18DE7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577753"/>
            <a:ext cx="8229600" cy="5137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80" y="4873889"/>
            <a:ext cx="334676" cy="91692"/>
          </a:xfrm>
        </p:spPr>
        <p:txBody>
          <a:bodyPr/>
          <a:lstStyle/>
          <a:p>
            <a:fld id="{5562D348-90DE-471E-81C8-559D05FF08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0880" y="4720350"/>
            <a:ext cx="6945917" cy="73324"/>
          </a:xfrm>
        </p:spPr>
        <p:txBody>
          <a:bodyPr anchor="b" anchorCtr="0">
            <a:noAutofit/>
          </a:bodyPr>
          <a:lstStyle>
            <a:lvl1pPr>
              <a:spcBef>
                <a:spcPts val="397"/>
              </a:spcBef>
              <a:defRPr sz="7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67194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1" y="5329201"/>
            <a:ext cx="2057400" cy="273844"/>
          </a:xfrm>
          <a:prstGeom prst="rect">
            <a:avLst/>
          </a:prstGeom>
        </p:spPr>
        <p:txBody>
          <a:bodyPr/>
          <a:lstStyle/>
          <a:p>
            <a:fld id="{08C8AEA6-4392-4DFE-B0C5-F33D841CB58B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577753"/>
            <a:ext cx="8229600" cy="5137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80" y="4873889"/>
            <a:ext cx="334676" cy="91692"/>
          </a:xfrm>
        </p:spPr>
        <p:txBody>
          <a:bodyPr/>
          <a:lstStyle/>
          <a:p>
            <a:fld id="{5562D348-90DE-471E-81C8-559D05FF08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0880" y="4720350"/>
            <a:ext cx="6945917" cy="73324"/>
          </a:xfrm>
        </p:spPr>
        <p:txBody>
          <a:bodyPr anchor="b" anchorCtr="0">
            <a:noAutofit/>
          </a:bodyPr>
          <a:lstStyle>
            <a:lvl1pPr>
              <a:spcBef>
                <a:spcPts val="397"/>
              </a:spcBef>
              <a:defRPr sz="7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0234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1" y="5329201"/>
            <a:ext cx="2057400" cy="273844"/>
          </a:xfrm>
          <a:prstGeom prst="rect">
            <a:avLst/>
          </a:prstGeom>
        </p:spPr>
        <p:txBody>
          <a:bodyPr/>
          <a:lstStyle/>
          <a:p>
            <a:fld id="{438C87DF-6EAE-4374-955B-780FAA69F48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338822"/>
            <a:ext cx="8229600" cy="82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4837224"/>
            <a:ext cx="73152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7" descr="BT_Corp_Logo_RGB_Green_High_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4513490"/>
            <a:ext cx="897181" cy="5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80" y="4873889"/>
            <a:ext cx="334676" cy="91692"/>
          </a:xfrm>
        </p:spPr>
        <p:txBody>
          <a:bodyPr/>
          <a:lstStyle/>
          <a:p>
            <a:fld id="{5562D348-90DE-471E-81C8-559D05FF08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0372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1" y="5329201"/>
            <a:ext cx="2057400" cy="273844"/>
          </a:xfrm>
          <a:prstGeom prst="rect">
            <a:avLst/>
          </a:prstGeom>
        </p:spPr>
        <p:txBody>
          <a:bodyPr/>
          <a:lstStyle/>
          <a:p>
            <a:fld id="{41E7F6D1-9FB8-4398-94DA-6C4FB0CF64C5}" type="datetime1">
              <a:rPr lang="en-US" smtClean="0"/>
              <a:t>5/16/2022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4837224"/>
            <a:ext cx="8229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57200" y="338822"/>
            <a:ext cx="8229600" cy="82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80" y="4873889"/>
            <a:ext cx="334676" cy="91692"/>
          </a:xfrm>
        </p:spPr>
        <p:txBody>
          <a:bodyPr/>
          <a:lstStyle/>
          <a:p>
            <a:fld id="{5562D348-90DE-471E-81C8-559D05FF08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6724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1" y="5329201"/>
            <a:ext cx="2057400" cy="273844"/>
          </a:xfrm>
          <a:prstGeom prst="rect">
            <a:avLst/>
          </a:prstGeom>
        </p:spPr>
        <p:txBody>
          <a:bodyPr/>
          <a:lstStyle/>
          <a:p>
            <a:fld id="{46CDEB5F-FAD9-45A5-AE40-EB558191D4EB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4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7753"/>
            <a:ext cx="8229600" cy="5137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9506"/>
            <a:ext cx="8229600" cy="3269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50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307" y="4865874"/>
            <a:ext cx="33467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562D348-90DE-471E-81C8-559D05FF08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38822"/>
            <a:ext cx="8229600" cy="82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1122973"/>
            <a:ext cx="8229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4837224"/>
            <a:ext cx="73152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7" descr="BT_Corp_Logo_RGB_Green_High_Res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4513490"/>
            <a:ext cx="897181" cy="5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58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3" r:id="rId3"/>
    <p:sldLayoutId id="2147483682" r:id="rId4"/>
    <p:sldLayoutId id="2147483664" r:id="rId5"/>
    <p:sldLayoutId id="2147483666" r:id="rId6"/>
    <p:sldLayoutId id="2147483667" r:id="rId7"/>
    <p:sldLayoutId id="2147483681" r:id="rId8"/>
    <p:sldLayoutId id="2147483678" r:id="rId9"/>
    <p:sldLayoutId id="2147483683" r:id="rId10"/>
    <p:sldLayoutId id="2147483684" r:id="rId11"/>
  </p:sldLayoutIdLst>
  <p:hf hdr="0" dt="0"/>
  <p:txStyles>
    <p:titleStyle>
      <a:lvl1pPr algn="l" defTabSz="66564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65649" rtl="0" eaLnBrk="1" latinLnBrk="0" hangingPunct="1">
        <a:lnSpc>
          <a:spcPct val="105000"/>
        </a:lnSpc>
        <a:spcBef>
          <a:spcPts val="12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151283" indent="-151283" algn="l" defTabSz="665649" rtl="0" eaLnBrk="1" latinLnBrk="0" hangingPunct="1">
        <a:lnSpc>
          <a:spcPct val="105000"/>
        </a:lnSpc>
        <a:spcBef>
          <a:spcPts val="12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02567" indent="-151283" algn="l" defTabSz="665649" rtl="0" eaLnBrk="1" latinLnBrk="0" hangingPunct="1">
        <a:lnSpc>
          <a:spcPct val="105000"/>
        </a:lnSpc>
        <a:spcBef>
          <a:spcPts val="1200"/>
        </a:spcBef>
        <a:buClr>
          <a:schemeClr val="accent1"/>
        </a:buClr>
        <a:buFont typeface="Univers LT Std 45 Light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31" indent="-113464" algn="l" defTabSz="665649" rtl="0" eaLnBrk="1" latinLnBrk="0" hangingPunct="1">
        <a:lnSpc>
          <a:spcPct val="10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3088" indent="-157163" algn="l" defTabSz="665649" rtl="0" eaLnBrk="1" latinLnBrk="0" hangingPunct="1">
        <a:lnSpc>
          <a:spcPct val="105000"/>
        </a:lnSpc>
        <a:spcBef>
          <a:spcPts val="1200"/>
        </a:spcBef>
        <a:buClr>
          <a:schemeClr val="accent1"/>
        </a:buClr>
        <a:buFont typeface="Univers LT Std 45 Light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533" indent="-166412" algn="l" defTabSz="665649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2163357" indent="-166412" algn="l" defTabSz="665649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0" indent="-166412" algn="l" defTabSz="665649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829005" indent="-166412" algn="l" defTabSz="665649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1pPr>
      <a:lvl2pPr marL="332824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2pPr>
      <a:lvl3pPr marL="665649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3pPr>
      <a:lvl4pPr marL="998472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331297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664121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1996945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329768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662593" algn="l" defTabSz="665649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76" y="2166771"/>
            <a:ext cx="4372372" cy="867548"/>
          </a:xfrm>
        </p:spPr>
        <p:txBody>
          <a:bodyPr/>
          <a:lstStyle/>
          <a:p>
            <a:r>
              <a:rPr lang="en-US" sz="3200" dirty="0"/>
              <a:t>Future of Blockchain</a:t>
            </a:r>
            <a:br>
              <a:rPr lang="en-US" dirty="0"/>
            </a:br>
            <a:endParaRPr lang="en-US" sz="185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03B86A-A0FB-411B-89D2-ECB565D01B2C}"/>
              </a:ext>
            </a:extLst>
          </p:cNvPr>
          <p:cNvSpPr txBox="1">
            <a:spLocks/>
          </p:cNvSpPr>
          <p:nvPr/>
        </p:nvSpPr>
        <p:spPr>
          <a:xfrm>
            <a:off x="569876" y="4229100"/>
            <a:ext cx="4170566" cy="326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65649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567" indent="-151283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Univers LT Std 45 Light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6031" indent="-113464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3088" indent="-157163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Univers LT Std 45 Light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0533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3357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80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29005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65649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ade Gothic LT Std"/>
                <a:ea typeface="+mn-ea"/>
                <a:cs typeface="+mn-cs"/>
              </a:rPr>
              <a:t>May 17, 2022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DFE83820-E4AC-4EC3-BA4F-A63967DE2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76" y="3526381"/>
            <a:ext cx="7543800" cy="282849"/>
          </a:xfrm>
        </p:spPr>
        <p:txBody>
          <a:bodyPr lIns="0"/>
          <a:lstStyle/>
          <a:p>
            <a:pPr eaLnBrk="1" hangingPunct="1"/>
            <a:r>
              <a:rPr lang="en-US" altLang="en-US" dirty="0"/>
              <a:t>Paras Dalal</a:t>
            </a:r>
          </a:p>
        </p:txBody>
      </p:sp>
    </p:spTree>
    <p:extLst>
      <p:ext uri="{BB962C8B-B14F-4D97-AF65-F5344CB8AC3E}">
        <p14:creationId xmlns:p14="http://schemas.microsoft.com/office/powerpoint/2010/main" val="181466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3F8B35-B8B8-43F5-97FD-E99805B7F1CE}"/>
              </a:ext>
            </a:extLst>
          </p:cNvPr>
          <p:cNvSpPr txBox="1">
            <a:spLocks/>
          </p:cNvSpPr>
          <p:nvPr/>
        </p:nvSpPr>
        <p:spPr>
          <a:xfrm>
            <a:off x="457200" y="577753"/>
            <a:ext cx="8229600" cy="51378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L="0" defTabSz="605058" eaLnBrk="1" latinLnBrk="0" hangingPunct="1">
              <a:defRPr sz="700">
                <a:latin typeface="+mn-lt"/>
              </a:defRPr>
            </a:lvl1pPr>
            <a:lvl2pPr marL="302529" defTabSz="605058" eaLnBrk="1" latinLnBrk="0" hangingPunct="1">
              <a:defRPr sz="1191">
                <a:latin typeface="+mn-lt"/>
              </a:defRPr>
            </a:lvl2pPr>
            <a:lvl3pPr marL="605058" defTabSz="605058" eaLnBrk="1" latinLnBrk="0" hangingPunct="1">
              <a:defRPr sz="1191">
                <a:latin typeface="+mn-lt"/>
              </a:defRPr>
            </a:lvl3pPr>
            <a:lvl4pPr marL="907588" defTabSz="605058" eaLnBrk="1" latinLnBrk="0" hangingPunct="1">
              <a:defRPr sz="1191">
                <a:latin typeface="+mn-lt"/>
              </a:defRPr>
            </a:lvl4pPr>
            <a:lvl5pPr marL="1210117" defTabSz="605058" eaLnBrk="1" latinLnBrk="0" hangingPunct="1">
              <a:defRPr sz="1191">
                <a:latin typeface="+mn-lt"/>
              </a:defRPr>
            </a:lvl5pPr>
            <a:lvl6pPr marL="1512646" defTabSz="605058">
              <a:defRPr sz="1191">
                <a:latin typeface="+mn-lt"/>
              </a:defRPr>
            </a:lvl6pPr>
            <a:lvl7pPr marL="1815175" defTabSz="605058">
              <a:defRPr sz="1191">
                <a:latin typeface="+mn-lt"/>
              </a:defRPr>
            </a:lvl7pPr>
            <a:lvl8pPr marL="2117705" defTabSz="605058">
              <a:defRPr sz="1191">
                <a:latin typeface="+mn-lt"/>
              </a:defRPr>
            </a:lvl8pPr>
            <a:lvl9pPr marL="2420234" defTabSz="605058">
              <a:defRPr sz="1191">
                <a:latin typeface="+mn-lt"/>
              </a:defRPr>
            </a:lvl9pPr>
          </a:lstStyle>
          <a:p>
            <a:pPr defTabSz="6656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A3DD17-41E2-4F5F-90E9-D25A883D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3" y="1269317"/>
            <a:ext cx="4365773" cy="3270116"/>
          </a:xfr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9605398-BDF8-2C97-A085-364AC6C09C8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D76915-A027-AD67-6D91-9010AC7826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241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348-90DE-471E-81C8-559D05FF082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4155" y="1594882"/>
            <a:ext cx="3922970" cy="2065075"/>
            <a:chOff x="1817688" y="5053013"/>
            <a:chExt cx="4762500" cy="2470150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17688" y="5053013"/>
              <a:ext cx="476250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817688" y="6353176"/>
              <a:ext cx="484188" cy="509588"/>
            </a:xfrm>
            <a:custGeom>
              <a:avLst/>
              <a:gdLst>
                <a:gd name="T0" fmla="*/ 219 w 397"/>
                <a:gd name="T1" fmla="*/ 1 h 417"/>
                <a:gd name="T2" fmla="*/ 376 w 397"/>
                <a:gd name="T3" fmla="*/ 99 h 417"/>
                <a:gd name="T4" fmla="*/ 279 w 397"/>
                <a:gd name="T5" fmla="*/ 191 h 417"/>
                <a:gd name="T6" fmla="*/ 279 w 397"/>
                <a:gd name="T7" fmla="*/ 193 h 417"/>
                <a:gd name="T8" fmla="*/ 397 w 397"/>
                <a:gd name="T9" fmla="*/ 302 h 417"/>
                <a:gd name="T10" fmla="*/ 240 w 397"/>
                <a:gd name="T11" fmla="*/ 417 h 417"/>
                <a:gd name="T12" fmla="*/ 0 w 397"/>
                <a:gd name="T13" fmla="*/ 417 h 417"/>
                <a:gd name="T14" fmla="*/ 0 w 397"/>
                <a:gd name="T15" fmla="*/ 394 h 417"/>
                <a:gd name="T16" fmla="*/ 64 w 397"/>
                <a:gd name="T17" fmla="*/ 346 h 417"/>
                <a:gd name="T18" fmla="*/ 64 w 397"/>
                <a:gd name="T19" fmla="*/ 71 h 417"/>
                <a:gd name="T20" fmla="*/ 0 w 397"/>
                <a:gd name="T21" fmla="*/ 24 h 417"/>
                <a:gd name="T22" fmla="*/ 0 w 397"/>
                <a:gd name="T23" fmla="*/ 1 h 417"/>
                <a:gd name="T24" fmla="*/ 219 w 397"/>
                <a:gd name="T25" fmla="*/ 1 h 417"/>
                <a:gd name="T26" fmla="*/ 144 w 397"/>
                <a:gd name="T27" fmla="*/ 182 h 417"/>
                <a:gd name="T28" fmla="*/ 196 w 397"/>
                <a:gd name="T29" fmla="*/ 182 h 417"/>
                <a:gd name="T30" fmla="*/ 293 w 397"/>
                <a:gd name="T31" fmla="*/ 105 h 417"/>
                <a:gd name="T32" fmla="*/ 191 w 397"/>
                <a:gd name="T33" fmla="*/ 28 h 417"/>
                <a:gd name="T34" fmla="*/ 144 w 397"/>
                <a:gd name="T35" fmla="*/ 53 h 417"/>
                <a:gd name="T36" fmla="*/ 144 w 397"/>
                <a:gd name="T37" fmla="*/ 182 h 417"/>
                <a:gd name="T38" fmla="*/ 144 w 397"/>
                <a:gd name="T39" fmla="*/ 210 h 417"/>
                <a:gd name="T40" fmla="*/ 144 w 397"/>
                <a:gd name="T41" fmla="*/ 351 h 417"/>
                <a:gd name="T42" fmla="*/ 213 w 397"/>
                <a:gd name="T43" fmla="*/ 390 h 417"/>
                <a:gd name="T44" fmla="*/ 311 w 397"/>
                <a:gd name="T45" fmla="*/ 308 h 417"/>
                <a:gd name="T46" fmla="*/ 193 w 397"/>
                <a:gd name="T47" fmla="*/ 210 h 417"/>
                <a:gd name="T48" fmla="*/ 144 w 397"/>
                <a:gd name="T49" fmla="*/ 2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7" h="417">
                  <a:moveTo>
                    <a:pt x="219" y="1"/>
                  </a:moveTo>
                  <a:cubicBezTo>
                    <a:pt x="325" y="0"/>
                    <a:pt x="376" y="31"/>
                    <a:pt x="376" y="99"/>
                  </a:cubicBezTo>
                  <a:cubicBezTo>
                    <a:pt x="376" y="146"/>
                    <a:pt x="344" y="182"/>
                    <a:pt x="279" y="191"/>
                  </a:cubicBezTo>
                  <a:cubicBezTo>
                    <a:pt x="279" y="193"/>
                    <a:pt x="279" y="193"/>
                    <a:pt x="279" y="193"/>
                  </a:cubicBezTo>
                  <a:cubicBezTo>
                    <a:pt x="334" y="198"/>
                    <a:pt x="394" y="225"/>
                    <a:pt x="397" y="302"/>
                  </a:cubicBezTo>
                  <a:cubicBezTo>
                    <a:pt x="397" y="384"/>
                    <a:pt x="334" y="416"/>
                    <a:pt x="240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60" y="390"/>
                    <a:pt x="64" y="390"/>
                    <a:pt x="64" y="346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28"/>
                    <a:pt x="59" y="27"/>
                    <a:pt x="0" y="24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19" y="1"/>
                  </a:lnTo>
                  <a:close/>
                  <a:moveTo>
                    <a:pt x="144" y="182"/>
                  </a:moveTo>
                  <a:cubicBezTo>
                    <a:pt x="196" y="182"/>
                    <a:pt x="196" y="182"/>
                    <a:pt x="196" y="182"/>
                  </a:cubicBezTo>
                  <a:cubicBezTo>
                    <a:pt x="254" y="182"/>
                    <a:pt x="293" y="162"/>
                    <a:pt x="293" y="105"/>
                  </a:cubicBezTo>
                  <a:cubicBezTo>
                    <a:pt x="292" y="42"/>
                    <a:pt x="243" y="26"/>
                    <a:pt x="191" y="28"/>
                  </a:cubicBezTo>
                  <a:cubicBezTo>
                    <a:pt x="155" y="28"/>
                    <a:pt x="144" y="31"/>
                    <a:pt x="144" y="53"/>
                  </a:cubicBezTo>
                  <a:lnTo>
                    <a:pt x="144" y="182"/>
                  </a:lnTo>
                  <a:close/>
                  <a:moveTo>
                    <a:pt x="144" y="210"/>
                  </a:moveTo>
                  <a:cubicBezTo>
                    <a:pt x="144" y="351"/>
                    <a:pt x="144" y="351"/>
                    <a:pt x="144" y="351"/>
                  </a:cubicBezTo>
                  <a:cubicBezTo>
                    <a:pt x="144" y="374"/>
                    <a:pt x="150" y="390"/>
                    <a:pt x="213" y="390"/>
                  </a:cubicBezTo>
                  <a:cubicBezTo>
                    <a:pt x="265" y="390"/>
                    <a:pt x="310" y="371"/>
                    <a:pt x="311" y="308"/>
                  </a:cubicBezTo>
                  <a:cubicBezTo>
                    <a:pt x="311" y="238"/>
                    <a:pt x="262" y="210"/>
                    <a:pt x="193" y="210"/>
                  </a:cubicBezTo>
                  <a:lnTo>
                    <a:pt x="144" y="210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424113" y="6354763"/>
              <a:ext cx="454025" cy="508000"/>
            </a:xfrm>
            <a:custGeom>
              <a:avLst/>
              <a:gdLst>
                <a:gd name="T0" fmla="*/ 348 w 371"/>
                <a:gd name="T1" fmla="*/ 0 h 416"/>
                <a:gd name="T2" fmla="*/ 348 w 371"/>
                <a:gd name="T3" fmla="*/ 104 h 416"/>
                <a:gd name="T4" fmla="*/ 325 w 371"/>
                <a:gd name="T5" fmla="*/ 104 h 416"/>
                <a:gd name="T6" fmla="*/ 222 w 371"/>
                <a:gd name="T7" fmla="*/ 27 h 416"/>
                <a:gd name="T8" fmla="*/ 162 w 371"/>
                <a:gd name="T9" fmla="*/ 27 h 416"/>
                <a:gd name="T10" fmla="*/ 143 w 371"/>
                <a:gd name="T11" fmla="*/ 48 h 416"/>
                <a:gd name="T12" fmla="*/ 143 w 371"/>
                <a:gd name="T13" fmla="*/ 186 h 416"/>
                <a:gd name="T14" fmla="*/ 225 w 371"/>
                <a:gd name="T15" fmla="*/ 186 h 416"/>
                <a:gd name="T16" fmla="*/ 296 w 371"/>
                <a:gd name="T17" fmla="*/ 132 h 416"/>
                <a:gd name="T18" fmla="*/ 319 w 371"/>
                <a:gd name="T19" fmla="*/ 132 h 416"/>
                <a:gd name="T20" fmla="*/ 319 w 371"/>
                <a:gd name="T21" fmla="*/ 268 h 416"/>
                <a:gd name="T22" fmla="*/ 296 w 371"/>
                <a:gd name="T23" fmla="*/ 268 h 416"/>
                <a:gd name="T24" fmla="*/ 225 w 371"/>
                <a:gd name="T25" fmla="*/ 214 h 416"/>
                <a:gd name="T26" fmla="*/ 143 w 371"/>
                <a:gd name="T27" fmla="*/ 214 h 416"/>
                <a:gd name="T28" fmla="*/ 143 w 371"/>
                <a:gd name="T29" fmla="*/ 332 h 416"/>
                <a:gd name="T30" fmla="*/ 157 w 371"/>
                <a:gd name="T31" fmla="*/ 378 h 416"/>
                <a:gd name="T32" fmla="*/ 230 w 371"/>
                <a:gd name="T33" fmla="*/ 389 h 416"/>
                <a:gd name="T34" fmla="*/ 321 w 371"/>
                <a:gd name="T35" fmla="*/ 370 h 416"/>
                <a:gd name="T36" fmla="*/ 348 w 371"/>
                <a:gd name="T37" fmla="*/ 303 h 416"/>
                <a:gd name="T38" fmla="*/ 371 w 371"/>
                <a:gd name="T39" fmla="*/ 303 h 416"/>
                <a:gd name="T40" fmla="*/ 364 w 371"/>
                <a:gd name="T41" fmla="*/ 416 h 416"/>
                <a:gd name="T42" fmla="*/ 0 w 371"/>
                <a:gd name="T43" fmla="*/ 416 h 416"/>
                <a:gd name="T44" fmla="*/ 0 w 371"/>
                <a:gd name="T45" fmla="*/ 393 h 416"/>
                <a:gd name="T46" fmla="*/ 64 w 371"/>
                <a:gd name="T47" fmla="*/ 345 h 416"/>
                <a:gd name="T48" fmla="*/ 64 w 371"/>
                <a:gd name="T49" fmla="*/ 70 h 416"/>
                <a:gd name="T50" fmla="*/ 0 w 371"/>
                <a:gd name="T51" fmla="*/ 23 h 416"/>
                <a:gd name="T52" fmla="*/ 0 w 371"/>
                <a:gd name="T53" fmla="*/ 0 h 416"/>
                <a:gd name="T54" fmla="*/ 348 w 371"/>
                <a:gd name="T5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1" h="416">
                  <a:moveTo>
                    <a:pt x="348" y="0"/>
                  </a:moveTo>
                  <a:cubicBezTo>
                    <a:pt x="348" y="104"/>
                    <a:pt x="348" y="104"/>
                    <a:pt x="348" y="104"/>
                  </a:cubicBezTo>
                  <a:cubicBezTo>
                    <a:pt x="325" y="104"/>
                    <a:pt x="325" y="104"/>
                    <a:pt x="325" y="104"/>
                  </a:cubicBezTo>
                  <a:cubicBezTo>
                    <a:pt x="316" y="35"/>
                    <a:pt x="284" y="27"/>
                    <a:pt x="222" y="27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48" y="27"/>
                    <a:pt x="143" y="33"/>
                    <a:pt x="143" y="48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225" y="186"/>
                    <a:pt x="225" y="186"/>
                    <a:pt x="225" y="186"/>
                  </a:cubicBezTo>
                  <a:cubicBezTo>
                    <a:pt x="279" y="186"/>
                    <a:pt x="290" y="176"/>
                    <a:pt x="296" y="132"/>
                  </a:cubicBezTo>
                  <a:cubicBezTo>
                    <a:pt x="319" y="132"/>
                    <a:pt x="319" y="132"/>
                    <a:pt x="319" y="132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296" y="268"/>
                    <a:pt x="296" y="268"/>
                    <a:pt x="296" y="268"/>
                  </a:cubicBezTo>
                  <a:cubicBezTo>
                    <a:pt x="290" y="224"/>
                    <a:pt x="279" y="214"/>
                    <a:pt x="225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143" y="356"/>
                    <a:pt x="148" y="370"/>
                    <a:pt x="157" y="378"/>
                  </a:cubicBezTo>
                  <a:cubicBezTo>
                    <a:pt x="166" y="384"/>
                    <a:pt x="192" y="389"/>
                    <a:pt x="230" y="389"/>
                  </a:cubicBezTo>
                  <a:cubicBezTo>
                    <a:pt x="277" y="389"/>
                    <a:pt x="306" y="384"/>
                    <a:pt x="321" y="370"/>
                  </a:cubicBezTo>
                  <a:cubicBezTo>
                    <a:pt x="333" y="358"/>
                    <a:pt x="343" y="329"/>
                    <a:pt x="348" y="303"/>
                  </a:cubicBezTo>
                  <a:cubicBezTo>
                    <a:pt x="371" y="303"/>
                    <a:pt x="371" y="303"/>
                    <a:pt x="371" y="303"/>
                  </a:cubicBezTo>
                  <a:cubicBezTo>
                    <a:pt x="364" y="416"/>
                    <a:pt x="364" y="416"/>
                    <a:pt x="364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60" y="389"/>
                    <a:pt x="64" y="389"/>
                    <a:pt x="64" y="345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27"/>
                    <a:pt x="59" y="26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22601" y="6342063"/>
              <a:ext cx="376238" cy="533400"/>
            </a:xfrm>
            <a:custGeom>
              <a:avLst/>
              <a:gdLst>
                <a:gd name="T0" fmla="*/ 255 w 308"/>
                <a:gd name="T1" fmla="*/ 122 h 436"/>
                <a:gd name="T2" fmla="*/ 152 w 308"/>
                <a:gd name="T3" fmla="*/ 27 h 436"/>
                <a:gd name="T4" fmla="*/ 74 w 308"/>
                <a:gd name="T5" fmla="*/ 97 h 436"/>
                <a:gd name="T6" fmla="*/ 168 w 308"/>
                <a:gd name="T7" fmla="*/ 174 h 436"/>
                <a:gd name="T8" fmla="*/ 308 w 308"/>
                <a:gd name="T9" fmla="*/ 306 h 436"/>
                <a:gd name="T10" fmla="*/ 142 w 308"/>
                <a:gd name="T11" fmla="*/ 436 h 436"/>
                <a:gd name="T12" fmla="*/ 6 w 308"/>
                <a:gd name="T13" fmla="*/ 399 h 436"/>
                <a:gd name="T14" fmla="*/ 0 w 308"/>
                <a:gd name="T15" fmla="*/ 287 h 436"/>
                <a:gd name="T16" fmla="*/ 23 w 308"/>
                <a:gd name="T17" fmla="*/ 287 h 436"/>
                <a:gd name="T18" fmla="*/ 148 w 308"/>
                <a:gd name="T19" fmla="*/ 409 h 436"/>
                <a:gd name="T20" fmla="*/ 235 w 308"/>
                <a:gd name="T21" fmla="*/ 333 h 436"/>
                <a:gd name="T22" fmla="*/ 144 w 308"/>
                <a:gd name="T23" fmla="*/ 248 h 436"/>
                <a:gd name="T24" fmla="*/ 5 w 308"/>
                <a:gd name="T25" fmla="*/ 124 h 436"/>
                <a:gd name="T26" fmla="*/ 159 w 308"/>
                <a:gd name="T27" fmla="*/ 0 h 436"/>
                <a:gd name="T28" fmla="*/ 279 w 308"/>
                <a:gd name="T29" fmla="*/ 27 h 436"/>
                <a:gd name="T30" fmla="*/ 279 w 308"/>
                <a:gd name="T31" fmla="*/ 122 h 436"/>
                <a:gd name="T32" fmla="*/ 255 w 308"/>
                <a:gd name="T33" fmla="*/ 12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8" h="436">
                  <a:moveTo>
                    <a:pt x="255" y="122"/>
                  </a:moveTo>
                  <a:cubicBezTo>
                    <a:pt x="240" y="51"/>
                    <a:pt x="206" y="27"/>
                    <a:pt x="152" y="27"/>
                  </a:cubicBezTo>
                  <a:cubicBezTo>
                    <a:pt x="102" y="27"/>
                    <a:pt x="74" y="54"/>
                    <a:pt x="74" y="97"/>
                  </a:cubicBezTo>
                  <a:cubicBezTo>
                    <a:pt x="74" y="149"/>
                    <a:pt x="129" y="161"/>
                    <a:pt x="168" y="174"/>
                  </a:cubicBezTo>
                  <a:cubicBezTo>
                    <a:pt x="216" y="189"/>
                    <a:pt x="308" y="212"/>
                    <a:pt x="308" y="306"/>
                  </a:cubicBezTo>
                  <a:cubicBezTo>
                    <a:pt x="308" y="375"/>
                    <a:pt x="259" y="436"/>
                    <a:pt x="142" y="436"/>
                  </a:cubicBezTo>
                  <a:cubicBezTo>
                    <a:pt x="99" y="436"/>
                    <a:pt x="38" y="424"/>
                    <a:pt x="6" y="399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3" y="287"/>
                    <a:pt x="23" y="287"/>
                    <a:pt x="23" y="287"/>
                  </a:cubicBezTo>
                  <a:cubicBezTo>
                    <a:pt x="42" y="360"/>
                    <a:pt x="80" y="409"/>
                    <a:pt x="148" y="409"/>
                  </a:cubicBezTo>
                  <a:cubicBezTo>
                    <a:pt x="201" y="409"/>
                    <a:pt x="235" y="381"/>
                    <a:pt x="235" y="333"/>
                  </a:cubicBezTo>
                  <a:cubicBezTo>
                    <a:pt x="235" y="278"/>
                    <a:pt x="187" y="261"/>
                    <a:pt x="144" y="248"/>
                  </a:cubicBezTo>
                  <a:cubicBezTo>
                    <a:pt x="75" y="227"/>
                    <a:pt x="5" y="198"/>
                    <a:pt x="5" y="124"/>
                  </a:cubicBezTo>
                  <a:cubicBezTo>
                    <a:pt x="5" y="51"/>
                    <a:pt x="59" y="0"/>
                    <a:pt x="159" y="0"/>
                  </a:cubicBezTo>
                  <a:cubicBezTo>
                    <a:pt x="204" y="0"/>
                    <a:pt x="249" y="9"/>
                    <a:pt x="279" y="27"/>
                  </a:cubicBezTo>
                  <a:cubicBezTo>
                    <a:pt x="279" y="122"/>
                    <a:pt x="279" y="122"/>
                    <a:pt x="279" y="122"/>
                  </a:cubicBezTo>
                  <a:lnTo>
                    <a:pt x="255" y="122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52826" y="6342063"/>
              <a:ext cx="374650" cy="533400"/>
            </a:xfrm>
            <a:custGeom>
              <a:avLst/>
              <a:gdLst>
                <a:gd name="T0" fmla="*/ 255 w 307"/>
                <a:gd name="T1" fmla="*/ 122 h 436"/>
                <a:gd name="T2" fmla="*/ 151 w 307"/>
                <a:gd name="T3" fmla="*/ 27 h 436"/>
                <a:gd name="T4" fmla="*/ 73 w 307"/>
                <a:gd name="T5" fmla="*/ 97 h 436"/>
                <a:gd name="T6" fmla="*/ 168 w 307"/>
                <a:gd name="T7" fmla="*/ 174 h 436"/>
                <a:gd name="T8" fmla="*/ 307 w 307"/>
                <a:gd name="T9" fmla="*/ 306 h 436"/>
                <a:gd name="T10" fmla="*/ 141 w 307"/>
                <a:gd name="T11" fmla="*/ 436 h 436"/>
                <a:gd name="T12" fmla="*/ 5 w 307"/>
                <a:gd name="T13" fmla="*/ 399 h 436"/>
                <a:gd name="T14" fmla="*/ 0 w 307"/>
                <a:gd name="T15" fmla="*/ 287 h 436"/>
                <a:gd name="T16" fmla="*/ 23 w 307"/>
                <a:gd name="T17" fmla="*/ 287 h 436"/>
                <a:gd name="T18" fmla="*/ 148 w 307"/>
                <a:gd name="T19" fmla="*/ 409 h 436"/>
                <a:gd name="T20" fmla="*/ 234 w 307"/>
                <a:gd name="T21" fmla="*/ 333 h 436"/>
                <a:gd name="T22" fmla="*/ 144 w 307"/>
                <a:gd name="T23" fmla="*/ 248 h 436"/>
                <a:gd name="T24" fmla="*/ 5 w 307"/>
                <a:gd name="T25" fmla="*/ 124 h 436"/>
                <a:gd name="T26" fmla="*/ 159 w 307"/>
                <a:gd name="T27" fmla="*/ 0 h 436"/>
                <a:gd name="T28" fmla="*/ 278 w 307"/>
                <a:gd name="T29" fmla="*/ 27 h 436"/>
                <a:gd name="T30" fmla="*/ 278 w 307"/>
                <a:gd name="T31" fmla="*/ 122 h 436"/>
                <a:gd name="T32" fmla="*/ 255 w 307"/>
                <a:gd name="T33" fmla="*/ 12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7" h="436">
                  <a:moveTo>
                    <a:pt x="255" y="122"/>
                  </a:moveTo>
                  <a:cubicBezTo>
                    <a:pt x="239" y="51"/>
                    <a:pt x="206" y="27"/>
                    <a:pt x="151" y="27"/>
                  </a:cubicBezTo>
                  <a:cubicBezTo>
                    <a:pt x="102" y="27"/>
                    <a:pt x="73" y="54"/>
                    <a:pt x="73" y="97"/>
                  </a:cubicBezTo>
                  <a:cubicBezTo>
                    <a:pt x="73" y="149"/>
                    <a:pt x="129" y="161"/>
                    <a:pt x="168" y="174"/>
                  </a:cubicBezTo>
                  <a:cubicBezTo>
                    <a:pt x="215" y="189"/>
                    <a:pt x="307" y="212"/>
                    <a:pt x="307" y="306"/>
                  </a:cubicBezTo>
                  <a:cubicBezTo>
                    <a:pt x="307" y="375"/>
                    <a:pt x="259" y="436"/>
                    <a:pt x="141" y="436"/>
                  </a:cubicBezTo>
                  <a:cubicBezTo>
                    <a:pt x="98" y="436"/>
                    <a:pt x="38" y="424"/>
                    <a:pt x="5" y="399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3" y="287"/>
                    <a:pt x="23" y="287"/>
                    <a:pt x="23" y="287"/>
                  </a:cubicBezTo>
                  <a:cubicBezTo>
                    <a:pt x="42" y="360"/>
                    <a:pt x="79" y="409"/>
                    <a:pt x="148" y="409"/>
                  </a:cubicBezTo>
                  <a:cubicBezTo>
                    <a:pt x="201" y="409"/>
                    <a:pt x="234" y="381"/>
                    <a:pt x="234" y="333"/>
                  </a:cubicBezTo>
                  <a:cubicBezTo>
                    <a:pt x="234" y="278"/>
                    <a:pt x="187" y="261"/>
                    <a:pt x="144" y="248"/>
                  </a:cubicBezTo>
                  <a:cubicBezTo>
                    <a:pt x="74" y="227"/>
                    <a:pt x="5" y="198"/>
                    <a:pt x="5" y="124"/>
                  </a:cubicBezTo>
                  <a:cubicBezTo>
                    <a:pt x="5" y="51"/>
                    <a:pt x="58" y="0"/>
                    <a:pt x="159" y="0"/>
                  </a:cubicBezTo>
                  <a:cubicBezTo>
                    <a:pt x="204" y="0"/>
                    <a:pt x="248" y="9"/>
                    <a:pt x="278" y="27"/>
                  </a:cubicBezTo>
                  <a:cubicBezTo>
                    <a:pt x="278" y="122"/>
                    <a:pt x="278" y="122"/>
                    <a:pt x="278" y="122"/>
                  </a:cubicBezTo>
                  <a:lnTo>
                    <a:pt x="255" y="122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057651" y="6354763"/>
              <a:ext cx="454025" cy="508000"/>
            </a:xfrm>
            <a:custGeom>
              <a:avLst/>
              <a:gdLst>
                <a:gd name="T0" fmla="*/ 348 w 372"/>
                <a:gd name="T1" fmla="*/ 0 h 416"/>
                <a:gd name="T2" fmla="*/ 348 w 372"/>
                <a:gd name="T3" fmla="*/ 104 h 416"/>
                <a:gd name="T4" fmla="*/ 325 w 372"/>
                <a:gd name="T5" fmla="*/ 104 h 416"/>
                <a:gd name="T6" fmla="*/ 222 w 372"/>
                <a:gd name="T7" fmla="*/ 27 h 416"/>
                <a:gd name="T8" fmla="*/ 162 w 372"/>
                <a:gd name="T9" fmla="*/ 27 h 416"/>
                <a:gd name="T10" fmla="*/ 144 w 372"/>
                <a:gd name="T11" fmla="*/ 48 h 416"/>
                <a:gd name="T12" fmla="*/ 144 w 372"/>
                <a:gd name="T13" fmla="*/ 186 h 416"/>
                <a:gd name="T14" fmla="*/ 226 w 372"/>
                <a:gd name="T15" fmla="*/ 186 h 416"/>
                <a:gd name="T16" fmla="*/ 296 w 372"/>
                <a:gd name="T17" fmla="*/ 132 h 416"/>
                <a:gd name="T18" fmla="*/ 319 w 372"/>
                <a:gd name="T19" fmla="*/ 132 h 416"/>
                <a:gd name="T20" fmla="*/ 319 w 372"/>
                <a:gd name="T21" fmla="*/ 268 h 416"/>
                <a:gd name="T22" fmla="*/ 296 w 372"/>
                <a:gd name="T23" fmla="*/ 268 h 416"/>
                <a:gd name="T24" fmla="*/ 226 w 372"/>
                <a:gd name="T25" fmla="*/ 214 h 416"/>
                <a:gd name="T26" fmla="*/ 144 w 372"/>
                <a:gd name="T27" fmla="*/ 214 h 416"/>
                <a:gd name="T28" fmla="*/ 144 w 372"/>
                <a:gd name="T29" fmla="*/ 332 h 416"/>
                <a:gd name="T30" fmla="*/ 157 w 372"/>
                <a:gd name="T31" fmla="*/ 378 h 416"/>
                <a:gd name="T32" fmla="*/ 231 w 372"/>
                <a:gd name="T33" fmla="*/ 389 h 416"/>
                <a:gd name="T34" fmla="*/ 321 w 372"/>
                <a:gd name="T35" fmla="*/ 370 h 416"/>
                <a:gd name="T36" fmla="*/ 348 w 372"/>
                <a:gd name="T37" fmla="*/ 303 h 416"/>
                <a:gd name="T38" fmla="*/ 372 w 372"/>
                <a:gd name="T39" fmla="*/ 303 h 416"/>
                <a:gd name="T40" fmla="*/ 364 w 372"/>
                <a:gd name="T41" fmla="*/ 416 h 416"/>
                <a:gd name="T42" fmla="*/ 0 w 372"/>
                <a:gd name="T43" fmla="*/ 416 h 416"/>
                <a:gd name="T44" fmla="*/ 0 w 372"/>
                <a:gd name="T45" fmla="*/ 393 h 416"/>
                <a:gd name="T46" fmla="*/ 64 w 372"/>
                <a:gd name="T47" fmla="*/ 345 h 416"/>
                <a:gd name="T48" fmla="*/ 64 w 372"/>
                <a:gd name="T49" fmla="*/ 70 h 416"/>
                <a:gd name="T50" fmla="*/ 0 w 372"/>
                <a:gd name="T51" fmla="*/ 23 h 416"/>
                <a:gd name="T52" fmla="*/ 0 w 372"/>
                <a:gd name="T53" fmla="*/ 0 h 416"/>
                <a:gd name="T54" fmla="*/ 348 w 372"/>
                <a:gd name="T5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416">
                  <a:moveTo>
                    <a:pt x="348" y="0"/>
                  </a:moveTo>
                  <a:cubicBezTo>
                    <a:pt x="348" y="104"/>
                    <a:pt x="348" y="104"/>
                    <a:pt x="348" y="104"/>
                  </a:cubicBezTo>
                  <a:cubicBezTo>
                    <a:pt x="325" y="104"/>
                    <a:pt x="325" y="104"/>
                    <a:pt x="325" y="104"/>
                  </a:cubicBezTo>
                  <a:cubicBezTo>
                    <a:pt x="316" y="35"/>
                    <a:pt x="285" y="27"/>
                    <a:pt x="222" y="27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48" y="27"/>
                    <a:pt x="144" y="33"/>
                    <a:pt x="144" y="48"/>
                  </a:cubicBezTo>
                  <a:cubicBezTo>
                    <a:pt x="144" y="186"/>
                    <a:pt x="144" y="186"/>
                    <a:pt x="144" y="186"/>
                  </a:cubicBezTo>
                  <a:cubicBezTo>
                    <a:pt x="226" y="186"/>
                    <a:pt x="226" y="186"/>
                    <a:pt x="226" y="186"/>
                  </a:cubicBezTo>
                  <a:cubicBezTo>
                    <a:pt x="280" y="186"/>
                    <a:pt x="290" y="176"/>
                    <a:pt x="296" y="132"/>
                  </a:cubicBezTo>
                  <a:cubicBezTo>
                    <a:pt x="319" y="132"/>
                    <a:pt x="319" y="132"/>
                    <a:pt x="319" y="132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296" y="268"/>
                    <a:pt x="296" y="268"/>
                    <a:pt x="296" y="268"/>
                  </a:cubicBezTo>
                  <a:cubicBezTo>
                    <a:pt x="290" y="224"/>
                    <a:pt x="280" y="214"/>
                    <a:pt x="226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332"/>
                    <a:pt x="144" y="332"/>
                    <a:pt x="144" y="332"/>
                  </a:cubicBezTo>
                  <a:cubicBezTo>
                    <a:pt x="144" y="356"/>
                    <a:pt x="148" y="370"/>
                    <a:pt x="157" y="378"/>
                  </a:cubicBezTo>
                  <a:cubicBezTo>
                    <a:pt x="166" y="384"/>
                    <a:pt x="193" y="389"/>
                    <a:pt x="231" y="389"/>
                  </a:cubicBezTo>
                  <a:cubicBezTo>
                    <a:pt x="277" y="389"/>
                    <a:pt x="306" y="384"/>
                    <a:pt x="321" y="370"/>
                  </a:cubicBezTo>
                  <a:cubicBezTo>
                    <a:pt x="334" y="358"/>
                    <a:pt x="343" y="329"/>
                    <a:pt x="348" y="303"/>
                  </a:cubicBezTo>
                  <a:cubicBezTo>
                    <a:pt x="372" y="303"/>
                    <a:pt x="372" y="303"/>
                    <a:pt x="372" y="303"/>
                  </a:cubicBezTo>
                  <a:cubicBezTo>
                    <a:pt x="364" y="416"/>
                    <a:pt x="364" y="416"/>
                    <a:pt x="364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60" y="389"/>
                    <a:pt x="64" y="389"/>
                    <a:pt x="64" y="345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27"/>
                    <a:pt x="59" y="26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49788" y="6354763"/>
              <a:ext cx="706438" cy="508000"/>
            </a:xfrm>
            <a:custGeom>
              <a:avLst/>
              <a:gdLst>
                <a:gd name="T0" fmla="*/ 4 w 578"/>
                <a:gd name="T1" fmla="*/ 416 h 416"/>
                <a:gd name="T2" fmla="*/ 4 w 578"/>
                <a:gd name="T3" fmla="*/ 393 h 416"/>
                <a:gd name="T4" fmla="*/ 30 w 578"/>
                <a:gd name="T5" fmla="*/ 390 h 416"/>
                <a:gd name="T6" fmla="*/ 60 w 578"/>
                <a:gd name="T7" fmla="*/ 365 h 416"/>
                <a:gd name="T8" fmla="*/ 64 w 578"/>
                <a:gd name="T9" fmla="*/ 292 h 416"/>
                <a:gd name="T10" fmla="*/ 64 w 578"/>
                <a:gd name="T11" fmla="*/ 70 h 416"/>
                <a:gd name="T12" fmla="*/ 0 w 578"/>
                <a:gd name="T13" fmla="*/ 23 h 416"/>
                <a:gd name="T14" fmla="*/ 0 w 578"/>
                <a:gd name="T15" fmla="*/ 0 h 416"/>
                <a:gd name="T16" fmla="*/ 161 w 578"/>
                <a:gd name="T17" fmla="*/ 0 h 416"/>
                <a:gd name="T18" fmla="*/ 220 w 578"/>
                <a:gd name="T19" fmla="*/ 144 h 416"/>
                <a:gd name="T20" fmla="*/ 288 w 578"/>
                <a:gd name="T21" fmla="*/ 307 h 416"/>
                <a:gd name="T22" fmla="*/ 290 w 578"/>
                <a:gd name="T23" fmla="*/ 307 h 416"/>
                <a:gd name="T24" fmla="*/ 360 w 578"/>
                <a:gd name="T25" fmla="*/ 144 h 416"/>
                <a:gd name="T26" fmla="*/ 421 w 578"/>
                <a:gd name="T27" fmla="*/ 0 h 416"/>
                <a:gd name="T28" fmla="*/ 578 w 578"/>
                <a:gd name="T29" fmla="*/ 0 h 416"/>
                <a:gd name="T30" fmla="*/ 578 w 578"/>
                <a:gd name="T31" fmla="*/ 23 h 416"/>
                <a:gd name="T32" fmla="*/ 514 w 578"/>
                <a:gd name="T33" fmla="*/ 70 h 416"/>
                <a:gd name="T34" fmla="*/ 514 w 578"/>
                <a:gd name="T35" fmla="*/ 345 h 416"/>
                <a:gd name="T36" fmla="*/ 578 w 578"/>
                <a:gd name="T37" fmla="*/ 393 h 416"/>
                <a:gd name="T38" fmla="*/ 578 w 578"/>
                <a:gd name="T39" fmla="*/ 416 h 416"/>
                <a:gd name="T40" fmla="*/ 376 w 578"/>
                <a:gd name="T41" fmla="*/ 416 h 416"/>
                <a:gd name="T42" fmla="*/ 376 w 578"/>
                <a:gd name="T43" fmla="*/ 393 h 416"/>
                <a:gd name="T44" fmla="*/ 438 w 578"/>
                <a:gd name="T45" fmla="*/ 345 h 416"/>
                <a:gd name="T46" fmla="*/ 438 w 578"/>
                <a:gd name="T47" fmla="*/ 51 h 416"/>
                <a:gd name="T48" fmla="*/ 435 w 578"/>
                <a:gd name="T49" fmla="*/ 51 h 416"/>
                <a:gd name="T50" fmla="*/ 279 w 578"/>
                <a:gd name="T51" fmla="*/ 416 h 416"/>
                <a:gd name="T52" fmla="*/ 255 w 578"/>
                <a:gd name="T53" fmla="*/ 416 h 416"/>
                <a:gd name="T54" fmla="*/ 100 w 578"/>
                <a:gd name="T55" fmla="*/ 51 h 416"/>
                <a:gd name="T56" fmla="*/ 98 w 578"/>
                <a:gd name="T57" fmla="*/ 51 h 416"/>
                <a:gd name="T58" fmla="*/ 98 w 578"/>
                <a:gd name="T59" fmla="*/ 292 h 416"/>
                <a:gd name="T60" fmla="*/ 102 w 578"/>
                <a:gd name="T61" fmla="*/ 365 h 416"/>
                <a:gd name="T62" fmla="*/ 138 w 578"/>
                <a:gd name="T63" fmla="*/ 390 h 416"/>
                <a:gd name="T64" fmla="*/ 167 w 578"/>
                <a:gd name="T65" fmla="*/ 393 h 416"/>
                <a:gd name="T66" fmla="*/ 167 w 578"/>
                <a:gd name="T67" fmla="*/ 416 h 416"/>
                <a:gd name="T68" fmla="*/ 4 w 578"/>
                <a:gd name="T6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416">
                  <a:moveTo>
                    <a:pt x="4" y="416"/>
                  </a:moveTo>
                  <a:cubicBezTo>
                    <a:pt x="4" y="393"/>
                    <a:pt x="4" y="393"/>
                    <a:pt x="4" y="393"/>
                  </a:cubicBezTo>
                  <a:cubicBezTo>
                    <a:pt x="30" y="390"/>
                    <a:pt x="30" y="390"/>
                    <a:pt x="30" y="390"/>
                  </a:cubicBezTo>
                  <a:cubicBezTo>
                    <a:pt x="44" y="389"/>
                    <a:pt x="57" y="382"/>
                    <a:pt x="60" y="365"/>
                  </a:cubicBezTo>
                  <a:cubicBezTo>
                    <a:pt x="62" y="346"/>
                    <a:pt x="64" y="324"/>
                    <a:pt x="64" y="292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27"/>
                    <a:pt x="59" y="26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80" y="48"/>
                    <a:pt x="200" y="96"/>
                    <a:pt x="220" y="144"/>
                  </a:cubicBezTo>
                  <a:cubicBezTo>
                    <a:pt x="288" y="307"/>
                    <a:pt x="288" y="307"/>
                    <a:pt x="288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360" y="144"/>
                    <a:pt x="360" y="144"/>
                    <a:pt x="360" y="144"/>
                  </a:cubicBezTo>
                  <a:cubicBezTo>
                    <a:pt x="381" y="96"/>
                    <a:pt x="402" y="48"/>
                    <a:pt x="421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23"/>
                    <a:pt x="578" y="23"/>
                    <a:pt x="578" y="23"/>
                  </a:cubicBezTo>
                  <a:cubicBezTo>
                    <a:pt x="518" y="26"/>
                    <a:pt x="514" y="27"/>
                    <a:pt x="514" y="70"/>
                  </a:cubicBezTo>
                  <a:cubicBezTo>
                    <a:pt x="514" y="345"/>
                    <a:pt x="514" y="345"/>
                    <a:pt x="514" y="345"/>
                  </a:cubicBezTo>
                  <a:cubicBezTo>
                    <a:pt x="514" y="389"/>
                    <a:pt x="519" y="389"/>
                    <a:pt x="578" y="393"/>
                  </a:cubicBezTo>
                  <a:cubicBezTo>
                    <a:pt x="578" y="416"/>
                    <a:pt x="578" y="416"/>
                    <a:pt x="578" y="416"/>
                  </a:cubicBezTo>
                  <a:cubicBezTo>
                    <a:pt x="376" y="416"/>
                    <a:pt x="376" y="416"/>
                    <a:pt x="376" y="416"/>
                  </a:cubicBezTo>
                  <a:cubicBezTo>
                    <a:pt x="376" y="393"/>
                    <a:pt x="376" y="393"/>
                    <a:pt x="376" y="393"/>
                  </a:cubicBezTo>
                  <a:cubicBezTo>
                    <a:pt x="434" y="389"/>
                    <a:pt x="438" y="389"/>
                    <a:pt x="438" y="345"/>
                  </a:cubicBezTo>
                  <a:cubicBezTo>
                    <a:pt x="438" y="51"/>
                    <a:pt x="438" y="51"/>
                    <a:pt x="438" y="51"/>
                  </a:cubicBezTo>
                  <a:cubicBezTo>
                    <a:pt x="435" y="51"/>
                    <a:pt x="435" y="51"/>
                    <a:pt x="435" y="51"/>
                  </a:cubicBezTo>
                  <a:cubicBezTo>
                    <a:pt x="279" y="416"/>
                    <a:pt x="279" y="416"/>
                    <a:pt x="279" y="416"/>
                  </a:cubicBezTo>
                  <a:cubicBezTo>
                    <a:pt x="255" y="416"/>
                    <a:pt x="255" y="416"/>
                    <a:pt x="255" y="416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292"/>
                    <a:pt x="98" y="292"/>
                    <a:pt x="98" y="292"/>
                  </a:cubicBezTo>
                  <a:cubicBezTo>
                    <a:pt x="98" y="324"/>
                    <a:pt x="100" y="346"/>
                    <a:pt x="102" y="365"/>
                  </a:cubicBezTo>
                  <a:cubicBezTo>
                    <a:pt x="105" y="382"/>
                    <a:pt x="116" y="388"/>
                    <a:pt x="138" y="390"/>
                  </a:cubicBezTo>
                  <a:cubicBezTo>
                    <a:pt x="167" y="393"/>
                    <a:pt x="167" y="393"/>
                    <a:pt x="167" y="393"/>
                  </a:cubicBezTo>
                  <a:cubicBezTo>
                    <a:pt x="167" y="416"/>
                    <a:pt x="167" y="416"/>
                    <a:pt x="167" y="416"/>
                  </a:cubicBezTo>
                  <a:lnTo>
                    <a:pt x="4" y="416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483226" y="6354763"/>
              <a:ext cx="454025" cy="508000"/>
            </a:xfrm>
            <a:custGeom>
              <a:avLst/>
              <a:gdLst>
                <a:gd name="T0" fmla="*/ 348 w 371"/>
                <a:gd name="T1" fmla="*/ 0 h 416"/>
                <a:gd name="T2" fmla="*/ 348 w 371"/>
                <a:gd name="T3" fmla="*/ 104 h 416"/>
                <a:gd name="T4" fmla="*/ 325 w 371"/>
                <a:gd name="T5" fmla="*/ 104 h 416"/>
                <a:gd name="T6" fmla="*/ 222 w 371"/>
                <a:gd name="T7" fmla="*/ 27 h 416"/>
                <a:gd name="T8" fmla="*/ 161 w 371"/>
                <a:gd name="T9" fmla="*/ 27 h 416"/>
                <a:gd name="T10" fmla="*/ 143 w 371"/>
                <a:gd name="T11" fmla="*/ 48 h 416"/>
                <a:gd name="T12" fmla="*/ 143 w 371"/>
                <a:gd name="T13" fmla="*/ 186 h 416"/>
                <a:gd name="T14" fmla="*/ 225 w 371"/>
                <a:gd name="T15" fmla="*/ 186 h 416"/>
                <a:gd name="T16" fmla="*/ 296 w 371"/>
                <a:gd name="T17" fmla="*/ 132 h 416"/>
                <a:gd name="T18" fmla="*/ 319 w 371"/>
                <a:gd name="T19" fmla="*/ 132 h 416"/>
                <a:gd name="T20" fmla="*/ 319 w 371"/>
                <a:gd name="T21" fmla="*/ 268 h 416"/>
                <a:gd name="T22" fmla="*/ 296 w 371"/>
                <a:gd name="T23" fmla="*/ 268 h 416"/>
                <a:gd name="T24" fmla="*/ 225 w 371"/>
                <a:gd name="T25" fmla="*/ 214 h 416"/>
                <a:gd name="T26" fmla="*/ 143 w 371"/>
                <a:gd name="T27" fmla="*/ 214 h 416"/>
                <a:gd name="T28" fmla="*/ 143 w 371"/>
                <a:gd name="T29" fmla="*/ 332 h 416"/>
                <a:gd name="T30" fmla="*/ 156 w 371"/>
                <a:gd name="T31" fmla="*/ 378 h 416"/>
                <a:gd name="T32" fmla="*/ 230 w 371"/>
                <a:gd name="T33" fmla="*/ 389 h 416"/>
                <a:gd name="T34" fmla="*/ 321 w 371"/>
                <a:gd name="T35" fmla="*/ 370 h 416"/>
                <a:gd name="T36" fmla="*/ 348 w 371"/>
                <a:gd name="T37" fmla="*/ 303 h 416"/>
                <a:gd name="T38" fmla="*/ 371 w 371"/>
                <a:gd name="T39" fmla="*/ 303 h 416"/>
                <a:gd name="T40" fmla="*/ 364 w 371"/>
                <a:gd name="T41" fmla="*/ 416 h 416"/>
                <a:gd name="T42" fmla="*/ 0 w 371"/>
                <a:gd name="T43" fmla="*/ 416 h 416"/>
                <a:gd name="T44" fmla="*/ 0 w 371"/>
                <a:gd name="T45" fmla="*/ 393 h 416"/>
                <a:gd name="T46" fmla="*/ 63 w 371"/>
                <a:gd name="T47" fmla="*/ 345 h 416"/>
                <a:gd name="T48" fmla="*/ 63 w 371"/>
                <a:gd name="T49" fmla="*/ 70 h 416"/>
                <a:gd name="T50" fmla="*/ 0 w 371"/>
                <a:gd name="T51" fmla="*/ 23 h 416"/>
                <a:gd name="T52" fmla="*/ 0 w 371"/>
                <a:gd name="T53" fmla="*/ 0 h 416"/>
                <a:gd name="T54" fmla="*/ 348 w 371"/>
                <a:gd name="T5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1" h="416">
                  <a:moveTo>
                    <a:pt x="348" y="0"/>
                  </a:moveTo>
                  <a:cubicBezTo>
                    <a:pt x="348" y="104"/>
                    <a:pt x="348" y="104"/>
                    <a:pt x="348" y="104"/>
                  </a:cubicBezTo>
                  <a:cubicBezTo>
                    <a:pt x="325" y="104"/>
                    <a:pt x="325" y="104"/>
                    <a:pt x="325" y="104"/>
                  </a:cubicBezTo>
                  <a:cubicBezTo>
                    <a:pt x="316" y="35"/>
                    <a:pt x="284" y="27"/>
                    <a:pt x="222" y="27"/>
                  </a:cubicBezTo>
                  <a:cubicBezTo>
                    <a:pt x="161" y="27"/>
                    <a:pt x="161" y="27"/>
                    <a:pt x="161" y="27"/>
                  </a:cubicBezTo>
                  <a:cubicBezTo>
                    <a:pt x="147" y="27"/>
                    <a:pt x="143" y="33"/>
                    <a:pt x="143" y="48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225" y="186"/>
                    <a:pt x="225" y="186"/>
                    <a:pt x="225" y="186"/>
                  </a:cubicBezTo>
                  <a:cubicBezTo>
                    <a:pt x="279" y="186"/>
                    <a:pt x="290" y="176"/>
                    <a:pt x="296" y="132"/>
                  </a:cubicBezTo>
                  <a:cubicBezTo>
                    <a:pt x="319" y="132"/>
                    <a:pt x="319" y="132"/>
                    <a:pt x="319" y="132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296" y="268"/>
                    <a:pt x="296" y="268"/>
                    <a:pt x="296" y="268"/>
                  </a:cubicBezTo>
                  <a:cubicBezTo>
                    <a:pt x="290" y="224"/>
                    <a:pt x="279" y="214"/>
                    <a:pt x="225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143" y="356"/>
                    <a:pt x="147" y="370"/>
                    <a:pt x="156" y="378"/>
                  </a:cubicBezTo>
                  <a:cubicBezTo>
                    <a:pt x="165" y="384"/>
                    <a:pt x="192" y="389"/>
                    <a:pt x="230" y="389"/>
                  </a:cubicBezTo>
                  <a:cubicBezTo>
                    <a:pt x="277" y="389"/>
                    <a:pt x="306" y="384"/>
                    <a:pt x="321" y="370"/>
                  </a:cubicBezTo>
                  <a:cubicBezTo>
                    <a:pt x="333" y="358"/>
                    <a:pt x="343" y="329"/>
                    <a:pt x="348" y="303"/>
                  </a:cubicBezTo>
                  <a:cubicBezTo>
                    <a:pt x="371" y="303"/>
                    <a:pt x="371" y="303"/>
                    <a:pt x="371" y="303"/>
                  </a:cubicBezTo>
                  <a:cubicBezTo>
                    <a:pt x="364" y="416"/>
                    <a:pt x="364" y="416"/>
                    <a:pt x="364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59" y="389"/>
                    <a:pt x="63" y="389"/>
                    <a:pt x="63" y="345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27"/>
                    <a:pt x="58" y="26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6059488" y="6354763"/>
              <a:ext cx="520700" cy="508000"/>
            </a:xfrm>
            <a:custGeom>
              <a:avLst/>
              <a:gdLst>
                <a:gd name="T0" fmla="*/ 143 w 427"/>
                <a:gd name="T1" fmla="*/ 224 h 416"/>
                <a:gd name="T2" fmla="*/ 143 w 427"/>
                <a:gd name="T3" fmla="*/ 345 h 416"/>
                <a:gd name="T4" fmla="*/ 207 w 427"/>
                <a:gd name="T5" fmla="*/ 393 h 416"/>
                <a:gd name="T6" fmla="*/ 207 w 427"/>
                <a:gd name="T7" fmla="*/ 416 h 416"/>
                <a:gd name="T8" fmla="*/ 0 w 427"/>
                <a:gd name="T9" fmla="*/ 416 h 416"/>
                <a:gd name="T10" fmla="*/ 0 w 427"/>
                <a:gd name="T11" fmla="*/ 393 h 416"/>
                <a:gd name="T12" fmla="*/ 63 w 427"/>
                <a:gd name="T13" fmla="*/ 345 h 416"/>
                <a:gd name="T14" fmla="*/ 63 w 427"/>
                <a:gd name="T15" fmla="*/ 70 h 416"/>
                <a:gd name="T16" fmla="*/ 0 w 427"/>
                <a:gd name="T17" fmla="*/ 23 h 416"/>
                <a:gd name="T18" fmla="*/ 0 w 427"/>
                <a:gd name="T19" fmla="*/ 0 h 416"/>
                <a:gd name="T20" fmla="*/ 223 w 427"/>
                <a:gd name="T21" fmla="*/ 0 h 416"/>
                <a:gd name="T22" fmla="*/ 376 w 427"/>
                <a:gd name="T23" fmla="*/ 107 h 416"/>
                <a:gd name="T24" fmla="*/ 274 w 427"/>
                <a:gd name="T25" fmla="*/ 209 h 416"/>
                <a:gd name="T26" fmla="*/ 274 w 427"/>
                <a:gd name="T27" fmla="*/ 210 h 416"/>
                <a:gd name="T28" fmla="*/ 359 w 427"/>
                <a:gd name="T29" fmla="*/ 316 h 416"/>
                <a:gd name="T30" fmla="*/ 383 w 427"/>
                <a:gd name="T31" fmla="*/ 377 h 416"/>
                <a:gd name="T32" fmla="*/ 427 w 427"/>
                <a:gd name="T33" fmla="*/ 393 h 416"/>
                <a:gd name="T34" fmla="*/ 427 w 427"/>
                <a:gd name="T35" fmla="*/ 416 h 416"/>
                <a:gd name="T36" fmla="*/ 362 w 427"/>
                <a:gd name="T37" fmla="*/ 416 h 416"/>
                <a:gd name="T38" fmla="*/ 290 w 427"/>
                <a:gd name="T39" fmla="*/ 367 h 416"/>
                <a:gd name="T40" fmla="*/ 261 w 427"/>
                <a:gd name="T41" fmla="*/ 254 h 416"/>
                <a:gd name="T42" fmla="*/ 196 w 427"/>
                <a:gd name="T43" fmla="*/ 224 h 416"/>
                <a:gd name="T44" fmla="*/ 143 w 427"/>
                <a:gd name="T45" fmla="*/ 224 h 416"/>
                <a:gd name="T46" fmla="*/ 201 w 427"/>
                <a:gd name="T47" fmla="*/ 196 h 416"/>
                <a:gd name="T48" fmla="*/ 291 w 427"/>
                <a:gd name="T49" fmla="*/ 112 h 416"/>
                <a:gd name="T50" fmla="*/ 199 w 427"/>
                <a:gd name="T51" fmla="*/ 27 h 416"/>
                <a:gd name="T52" fmla="*/ 143 w 427"/>
                <a:gd name="T53" fmla="*/ 53 h 416"/>
                <a:gd name="T54" fmla="*/ 143 w 427"/>
                <a:gd name="T55" fmla="*/ 196 h 416"/>
                <a:gd name="T56" fmla="*/ 201 w 427"/>
                <a:gd name="T57" fmla="*/ 19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7" h="416">
                  <a:moveTo>
                    <a:pt x="143" y="224"/>
                  </a:moveTo>
                  <a:cubicBezTo>
                    <a:pt x="143" y="345"/>
                    <a:pt x="143" y="345"/>
                    <a:pt x="143" y="345"/>
                  </a:cubicBezTo>
                  <a:cubicBezTo>
                    <a:pt x="143" y="389"/>
                    <a:pt x="148" y="389"/>
                    <a:pt x="207" y="393"/>
                  </a:cubicBezTo>
                  <a:cubicBezTo>
                    <a:pt x="207" y="416"/>
                    <a:pt x="207" y="416"/>
                    <a:pt x="207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59" y="389"/>
                    <a:pt x="63" y="389"/>
                    <a:pt x="63" y="345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27"/>
                    <a:pt x="58" y="26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336" y="0"/>
                    <a:pt x="376" y="45"/>
                    <a:pt x="376" y="107"/>
                  </a:cubicBezTo>
                  <a:cubicBezTo>
                    <a:pt x="376" y="166"/>
                    <a:pt x="333" y="202"/>
                    <a:pt x="274" y="20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340" y="225"/>
                    <a:pt x="351" y="264"/>
                    <a:pt x="359" y="316"/>
                  </a:cubicBezTo>
                  <a:cubicBezTo>
                    <a:pt x="364" y="346"/>
                    <a:pt x="374" y="365"/>
                    <a:pt x="383" y="377"/>
                  </a:cubicBezTo>
                  <a:cubicBezTo>
                    <a:pt x="393" y="389"/>
                    <a:pt x="411" y="393"/>
                    <a:pt x="427" y="393"/>
                  </a:cubicBezTo>
                  <a:cubicBezTo>
                    <a:pt x="427" y="416"/>
                    <a:pt x="427" y="416"/>
                    <a:pt x="427" y="416"/>
                  </a:cubicBezTo>
                  <a:cubicBezTo>
                    <a:pt x="362" y="416"/>
                    <a:pt x="362" y="416"/>
                    <a:pt x="362" y="416"/>
                  </a:cubicBezTo>
                  <a:cubicBezTo>
                    <a:pt x="324" y="416"/>
                    <a:pt x="301" y="400"/>
                    <a:pt x="290" y="367"/>
                  </a:cubicBezTo>
                  <a:cubicBezTo>
                    <a:pt x="277" y="331"/>
                    <a:pt x="272" y="279"/>
                    <a:pt x="261" y="254"/>
                  </a:cubicBezTo>
                  <a:cubicBezTo>
                    <a:pt x="252" y="234"/>
                    <a:pt x="232" y="224"/>
                    <a:pt x="196" y="224"/>
                  </a:cubicBezTo>
                  <a:lnTo>
                    <a:pt x="143" y="224"/>
                  </a:lnTo>
                  <a:close/>
                  <a:moveTo>
                    <a:pt x="201" y="196"/>
                  </a:moveTo>
                  <a:cubicBezTo>
                    <a:pt x="257" y="196"/>
                    <a:pt x="291" y="171"/>
                    <a:pt x="291" y="112"/>
                  </a:cubicBezTo>
                  <a:cubicBezTo>
                    <a:pt x="291" y="41"/>
                    <a:pt x="240" y="27"/>
                    <a:pt x="199" y="27"/>
                  </a:cubicBezTo>
                  <a:cubicBezTo>
                    <a:pt x="160" y="27"/>
                    <a:pt x="143" y="30"/>
                    <a:pt x="143" y="53"/>
                  </a:cubicBezTo>
                  <a:cubicBezTo>
                    <a:pt x="143" y="196"/>
                    <a:pt x="143" y="196"/>
                    <a:pt x="143" y="196"/>
                  </a:cubicBezTo>
                  <a:lnTo>
                    <a:pt x="201" y="196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035301" y="7138988"/>
              <a:ext cx="352425" cy="374650"/>
            </a:xfrm>
            <a:custGeom>
              <a:avLst/>
              <a:gdLst>
                <a:gd name="T0" fmla="*/ 174 w 289"/>
                <a:gd name="T1" fmla="*/ 255 h 307"/>
                <a:gd name="T2" fmla="*/ 230 w 289"/>
                <a:gd name="T3" fmla="*/ 290 h 307"/>
                <a:gd name="T4" fmla="*/ 230 w 289"/>
                <a:gd name="T5" fmla="*/ 307 h 307"/>
                <a:gd name="T6" fmla="*/ 59 w 289"/>
                <a:gd name="T7" fmla="*/ 307 h 307"/>
                <a:gd name="T8" fmla="*/ 59 w 289"/>
                <a:gd name="T9" fmla="*/ 290 h 307"/>
                <a:gd name="T10" fmla="*/ 115 w 289"/>
                <a:gd name="T11" fmla="*/ 255 h 307"/>
                <a:gd name="T12" fmla="*/ 115 w 289"/>
                <a:gd name="T13" fmla="*/ 20 h 307"/>
                <a:gd name="T14" fmla="*/ 84 w 289"/>
                <a:gd name="T15" fmla="*/ 20 h 307"/>
                <a:gd name="T16" fmla="*/ 17 w 289"/>
                <a:gd name="T17" fmla="*/ 81 h 307"/>
                <a:gd name="T18" fmla="*/ 0 w 289"/>
                <a:gd name="T19" fmla="*/ 81 h 307"/>
                <a:gd name="T20" fmla="*/ 0 w 289"/>
                <a:gd name="T21" fmla="*/ 0 h 307"/>
                <a:gd name="T22" fmla="*/ 289 w 289"/>
                <a:gd name="T23" fmla="*/ 0 h 307"/>
                <a:gd name="T24" fmla="*/ 289 w 289"/>
                <a:gd name="T25" fmla="*/ 81 h 307"/>
                <a:gd name="T26" fmla="*/ 272 w 289"/>
                <a:gd name="T27" fmla="*/ 81 h 307"/>
                <a:gd name="T28" fmla="*/ 205 w 289"/>
                <a:gd name="T29" fmla="*/ 20 h 307"/>
                <a:gd name="T30" fmla="*/ 174 w 289"/>
                <a:gd name="T31" fmla="*/ 20 h 307"/>
                <a:gd name="T32" fmla="*/ 174 w 289"/>
                <a:gd name="T33" fmla="*/ 25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9" h="307">
                  <a:moveTo>
                    <a:pt x="174" y="255"/>
                  </a:moveTo>
                  <a:cubicBezTo>
                    <a:pt x="174" y="287"/>
                    <a:pt x="178" y="288"/>
                    <a:pt x="230" y="290"/>
                  </a:cubicBezTo>
                  <a:cubicBezTo>
                    <a:pt x="230" y="307"/>
                    <a:pt x="230" y="307"/>
                    <a:pt x="230" y="307"/>
                  </a:cubicBezTo>
                  <a:cubicBezTo>
                    <a:pt x="59" y="307"/>
                    <a:pt x="59" y="307"/>
                    <a:pt x="59" y="307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112" y="288"/>
                    <a:pt x="115" y="287"/>
                    <a:pt x="115" y="25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35" y="20"/>
                    <a:pt x="23" y="34"/>
                    <a:pt x="1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72" y="81"/>
                    <a:pt x="272" y="81"/>
                    <a:pt x="272" y="81"/>
                  </a:cubicBezTo>
                  <a:cubicBezTo>
                    <a:pt x="266" y="34"/>
                    <a:pt x="254" y="20"/>
                    <a:pt x="205" y="20"/>
                  </a:cubicBezTo>
                  <a:cubicBezTo>
                    <a:pt x="174" y="20"/>
                    <a:pt x="174" y="20"/>
                    <a:pt x="174" y="20"/>
                  </a:cubicBezTo>
                  <a:lnTo>
                    <a:pt x="174" y="255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3517901" y="7138988"/>
              <a:ext cx="385763" cy="374650"/>
            </a:xfrm>
            <a:custGeom>
              <a:avLst/>
              <a:gdLst>
                <a:gd name="T0" fmla="*/ 106 w 316"/>
                <a:gd name="T1" fmla="*/ 165 h 307"/>
                <a:gd name="T2" fmla="*/ 106 w 316"/>
                <a:gd name="T3" fmla="*/ 255 h 307"/>
                <a:gd name="T4" fmla="*/ 153 w 316"/>
                <a:gd name="T5" fmla="*/ 290 h 307"/>
                <a:gd name="T6" fmla="*/ 153 w 316"/>
                <a:gd name="T7" fmla="*/ 307 h 307"/>
                <a:gd name="T8" fmla="*/ 0 w 316"/>
                <a:gd name="T9" fmla="*/ 307 h 307"/>
                <a:gd name="T10" fmla="*/ 0 w 316"/>
                <a:gd name="T11" fmla="*/ 290 h 307"/>
                <a:gd name="T12" fmla="*/ 47 w 316"/>
                <a:gd name="T13" fmla="*/ 255 h 307"/>
                <a:gd name="T14" fmla="*/ 47 w 316"/>
                <a:gd name="T15" fmla="*/ 52 h 307"/>
                <a:gd name="T16" fmla="*/ 0 w 316"/>
                <a:gd name="T17" fmla="*/ 17 h 307"/>
                <a:gd name="T18" fmla="*/ 0 w 316"/>
                <a:gd name="T19" fmla="*/ 0 h 307"/>
                <a:gd name="T20" fmla="*/ 166 w 316"/>
                <a:gd name="T21" fmla="*/ 0 h 307"/>
                <a:gd name="T22" fmla="*/ 278 w 316"/>
                <a:gd name="T23" fmla="*/ 79 h 307"/>
                <a:gd name="T24" fmla="*/ 203 w 316"/>
                <a:gd name="T25" fmla="*/ 154 h 307"/>
                <a:gd name="T26" fmla="*/ 203 w 316"/>
                <a:gd name="T27" fmla="*/ 155 h 307"/>
                <a:gd name="T28" fmla="*/ 266 w 316"/>
                <a:gd name="T29" fmla="*/ 234 h 307"/>
                <a:gd name="T30" fmla="*/ 284 w 316"/>
                <a:gd name="T31" fmla="*/ 279 h 307"/>
                <a:gd name="T32" fmla="*/ 316 w 316"/>
                <a:gd name="T33" fmla="*/ 290 h 307"/>
                <a:gd name="T34" fmla="*/ 316 w 316"/>
                <a:gd name="T35" fmla="*/ 307 h 307"/>
                <a:gd name="T36" fmla="*/ 268 w 316"/>
                <a:gd name="T37" fmla="*/ 307 h 307"/>
                <a:gd name="T38" fmla="*/ 215 w 316"/>
                <a:gd name="T39" fmla="*/ 271 h 307"/>
                <a:gd name="T40" fmla="*/ 193 w 316"/>
                <a:gd name="T41" fmla="*/ 188 h 307"/>
                <a:gd name="T42" fmla="*/ 145 w 316"/>
                <a:gd name="T43" fmla="*/ 165 h 307"/>
                <a:gd name="T44" fmla="*/ 106 w 316"/>
                <a:gd name="T45" fmla="*/ 165 h 307"/>
                <a:gd name="T46" fmla="*/ 149 w 316"/>
                <a:gd name="T47" fmla="*/ 145 h 307"/>
                <a:gd name="T48" fmla="*/ 215 w 316"/>
                <a:gd name="T49" fmla="*/ 83 h 307"/>
                <a:gd name="T50" fmla="*/ 147 w 316"/>
                <a:gd name="T51" fmla="*/ 20 h 307"/>
                <a:gd name="T52" fmla="*/ 106 w 316"/>
                <a:gd name="T53" fmla="*/ 39 h 307"/>
                <a:gd name="T54" fmla="*/ 106 w 316"/>
                <a:gd name="T55" fmla="*/ 145 h 307"/>
                <a:gd name="T56" fmla="*/ 149 w 316"/>
                <a:gd name="T57" fmla="*/ 14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6" h="307">
                  <a:moveTo>
                    <a:pt x="106" y="165"/>
                  </a:moveTo>
                  <a:cubicBezTo>
                    <a:pt x="106" y="255"/>
                    <a:pt x="106" y="255"/>
                    <a:pt x="106" y="255"/>
                  </a:cubicBezTo>
                  <a:cubicBezTo>
                    <a:pt x="106" y="287"/>
                    <a:pt x="110" y="288"/>
                    <a:pt x="153" y="290"/>
                  </a:cubicBezTo>
                  <a:cubicBezTo>
                    <a:pt x="153" y="307"/>
                    <a:pt x="153" y="307"/>
                    <a:pt x="153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44" y="288"/>
                    <a:pt x="47" y="287"/>
                    <a:pt x="47" y="25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20"/>
                    <a:pt x="44" y="19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249" y="0"/>
                    <a:pt x="278" y="34"/>
                    <a:pt x="278" y="79"/>
                  </a:cubicBezTo>
                  <a:cubicBezTo>
                    <a:pt x="278" y="122"/>
                    <a:pt x="247" y="149"/>
                    <a:pt x="203" y="154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52" y="167"/>
                    <a:pt x="260" y="195"/>
                    <a:pt x="266" y="234"/>
                  </a:cubicBezTo>
                  <a:cubicBezTo>
                    <a:pt x="270" y="256"/>
                    <a:pt x="277" y="270"/>
                    <a:pt x="284" y="279"/>
                  </a:cubicBezTo>
                  <a:cubicBezTo>
                    <a:pt x="291" y="287"/>
                    <a:pt x="304" y="290"/>
                    <a:pt x="316" y="290"/>
                  </a:cubicBezTo>
                  <a:cubicBezTo>
                    <a:pt x="316" y="307"/>
                    <a:pt x="316" y="307"/>
                    <a:pt x="316" y="307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40" y="307"/>
                    <a:pt x="223" y="296"/>
                    <a:pt x="215" y="271"/>
                  </a:cubicBezTo>
                  <a:cubicBezTo>
                    <a:pt x="205" y="244"/>
                    <a:pt x="202" y="206"/>
                    <a:pt x="193" y="188"/>
                  </a:cubicBezTo>
                  <a:cubicBezTo>
                    <a:pt x="187" y="173"/>
                    <a:pt x="172" y="165"/>
                    <a:pt x="145" y="165"/>
                  </a:cubicBezTo>
                  <a:lnTo>
                    <a:pt x="106" y="165"/>
                  </a:lnTo>
                  <a:close/>
                  <a:moveTo>
                    <a:pt x="149" y="145"/>
                  </a:moveTo>
                  <a:cubicBezTo>
                    <a:pt x="191" y="145"/>
                    <a:pt x="215" y="126"/>
                    <a:pt x="215" y="83"/>
                  </a:cubicBezTo>
                  <a:cubicBezTo>
                    <a:pt x="215" y="30"/>
                    <a:pt x="178" y="20"/>
                    <a:pt x="147" y="20"/>
                  </a:cubicBezTo>
                  <a:cubicBezTo>
                    <a:pt x="119" y="20"/>
                    <a:pt x="106" y="23"/>
                    <a:pt x="106" y="39"/>
                  </a:cubicBezTo>
                  <a:cubicBezTo>
                    <a:pt x="106" y="145"/>
                    <a:pt x="106" y="145"/>
                    <a:pt x="106" y="145"/>
                  </a:cubicBezTo>
                  <a:lnTo>
                    <a:pt x="149" y="145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990976" y="7138988"/>
              <a:ext cx="446088" cy="384175"/>
            </a:xfrm>
            <a:custGeom>
              <a:avLst/>
              <a:gdLst>
                <a:gd name="T0" fmla="*/ 366 w 366"/>
                <a:gd name="T1" fmla="*/ 0 h 315"/>
                <a:gd name="T2" fmla="*/ 366 w 366"/>
                <a:gd name="T3" fmla="*/ 17 h 315"/>
                <a:gd name="T4" fmla="*/ 319 w 366"/>
                <a:gd name="T5" fmla="*/ 52 h 315"/>
                <a:gd name="T6" fmla="*/ 319 w 366"/>
                <a:gd name="T7" fmla="*/ 192 h 315"/>
                <a:gd name="T8" fmla="*/ 284 w 366"/>
                <a:gd name="T9" fmla="*/ 287 h 315"/>
                <a:gd name="T10" fmla="*/ 183 w 366"/>
                <a:gd name="T11" fmla="*/ 315 h 315"/>
                <a:gd name="T12" fmla="*/ 82 w 366"/>
                <a:gd name="T13" fmla="*/ 287 h 315"/>
                <a:gd name="T14" fmla="*/ 47 w 366"/>
                <a:gd name="T15" fmla="*/ 192 h 315"/>
                <a:gd name="T16" fmla="*/ 47 w 366"/>
                <a:gd name="T17" fmla="*/ 52 h 315"/>
                <a:gd name="T18" fmla="*/ 0 w 366"/>
                <a:gd name="T19" fmla="*/ 17 h 315"/>
                <a:gd name="T20" fmla="*/ 0 w 366"/>
                <a:gd name="T21" fmla="*/ 0 h 315"/>
                <a:gd name="T22" fmla="*/ 153 w 366"/>
                <a:gd name="T23" fmla="*/ 0 h 315"/>
                <a:gd name="T24" fmla="*/ 153 w 366"/>
                <a:gd name="T25" fmla="*/ 17 h 315"/>
                <a:gd name="T26" fmla="*/ 106 w 366"/>
                <a:gd name="T27" fmla="*/ 52 h 315"/>
                <a:gd name="T28" fmla="*/ 106 w 366"/>
                <a:gd name="T29" fmla="*/ 195 h 315"/>
                <a:gd name="T30" fmla="*/ 183 w 366"/>
                <a:gd name="T31" fmla="*/ 295 h 315"/>
                <a:gd name="T32" fmla="*/ 260 w 366"/>
                <a:gd name="T33" fmla="*/ 195 h 315"/>
                <a:gd name="T34" fmla="*/ 260 w 366"/>
                <a:gd name="T35" fmla="*/ 52 h 315"/>
                <a:gd name="T36" fmla="*/ 213 w 366"/>
                <a:gd name="T37" fmla="*/ 17 h 315"/>
                <a:gd name="T38" fmla="*/ 213 w 366"/>
                <a:gd name="T39" fmla="*/ 0 h 315"/>
                <a:gd name="T40" fmla="*/ 366 w 366"/>
                <a:gd name="T41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" h="315">
                  <a:moveTo>
                    <a:pt x="366" y="0"/>
                  </a:moveTo>
                  <a:cubicBezTo>
                    <a:pt x="366" y="17"/>
                    <a:pt x="366" y="17"/>
                    <a:pt x="366" y="17"/>
                  </a:cubicBezTo>
                  <a:cubicBezTo>
                    <a:pt x="323" y="19"/>
                    <a:pt x="319" y="20"/>
                    <a:pt x="319" y="52"/>
                  </a:cubicBezTo>
                  <a:cubicBezTo>
                    <a:pt x="319" y="192"/>
                    <a:pt x="319" y="192"/>
                    <a:pt x="319" y="192"/>
                  </a:cubicBezTo>
                  <a:cubicBezTo>
                    <a:pt x="319" y="238"/>
                    <a:pt x="307" y="268"/>
                    <a:pt x="284" y="287"/>
                  </a:cubicBezTo>
                  <a:cubicBezTo>
                    <a:pt x="262" y="305"/>
                    <a:pt x="227" y="315"/>
                    <a:pt x="183" y="315"/>
                  </a:cubicBezTo>
                  <a:cubicBezTo>
                    <a:pt x="139" y="315"/>
                    <a:pt x="104" y="305"/>
                    <a:pt x="82" y="287"/>
                  </a:cubicBezTo>
                  <a:cubicBezTo>
                    <a:pt x="59" y="268"/>
                    <a:pt x="47" y="238"/>
                    <a:pt x="47" y="19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20"/>
                    <a:pt x="43" y="19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09" y="19"/>
                    <a:pt x="106" y="20"/>
                    <a:pt x="106" y="52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06" y="258"/>
                    <a:pt x="126" y="295"/>
                    <a:pt x="183" y="295"/>
                  </a:cubicBezTo>
                  <a:cubicBezTo>
                    <a:pt x="239" y="295"/>
                    <a:pt x="260" y="258"/>
                    <a:pt x="260" y="195"/>
                  </a:cubicBezTo>
                  <a:cubicBezTo>
                    <a:pt x="260" y="52"/>
                    <a:pt x="260" y="52"/>
                    <a:pt x="260" y="52"/>
                  </a:cubicBezTo>
                  <a:cubicBezTo>
                    <a:pt x="260" y="20"/>
                    <a:pt x="257" y="19"/>
                    <a:pt x="213" y="1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366" y="0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557713" y="7129463"/>
              <a:ext cx="277813" cy="393700"/>
            </a:xfrm>
            <a:custGeom>
              <a:avLst/>
              <a:gdLst>
                <a:gd name="T0" fmla="*/ 189 w 227"/>
                <a:gd name="T1" fmla="*/ 91 h 323"/>
                <a:gd name="T2" fmla="*/ 112 w 227"/>
                <a:gd name="T3" fmla="*/ 21 h 323"/>
                <a:gd name="T4" fmla="*/ 54 w 227"/>
                <a:gd name="T5" fmla="*/ 72 h 323"/>
                <a:gd name="T6" fmla="*/ 124 w 227"/>
                <a:gd name="T7" fmla="*/ 129 h 323"/>
                <a:gd name="T8" fmla="*/ 227 w 227"/>
                <a:gd name="T9" fmla="*/ 227 h 323"/>
                <a:gd name="T10" fmla="*/ 105 w 227"/>
                <a:gd name="T11" fmla="*/ 323 h 323"/>
                <a:gd name="T12" fmla="*/ 4 w 227"/>
                <a:gd name="T13" fmla="*/ 296 h 323"/>
                <a:gd name="T14" fmla="*/ 0 w 227"/>
                <a:gd name="T15" fmla="*/ 213 h 323"/>
                <a:gd name="T16" fmla="*/ 17 w 227"/>
                <a:gd name="T17" fmla="*/ 213 h 323"/>
                <a:gd name="T18" fmla="*/ 110 w 227"/>
                <a:gd name="T19" fmla="*/ 303 h 323"/>
                <a:gd name="T20" fmla="*/ 173 w 227"/>
                <a:gd name="T21" fmla="*/ 247 h 323"/>
                <a:gd name="T22" fmla="*/ 106 w 227"/>
                <a:gd name="T23" fmla="*/ 184 h 323"/>
                <a:gd name="T24" fmla="*/ 3 w 227"/>
                <a:gd name="T25" fmla="*/ 92 h 323"/>
                <a:gd name="T26" fmla="*/ 117 w 227"/>
                <a:gd name="T27" fmla="*/ 0 h 323"/>
                <a:gd name="T28" fmla="*/ 206 w 227"/>
                <a:gd name="T29" fmla="*/ 21 h 323"/>
                <a:gd name="T30" fmla="*/ 206 w 227"/>
                <a:gd name="T31" fmla="*/ 91 h 323"/>
                <a:gd name="T32" fmla="*/ 189 w 227"/>
                <a:gd name="T33" fmla="*/ 9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323">
                  <a:moveTo>
                    <a:pt x="189" y="91"/>
                  </a:moveTo>
                  <a:cubicBezTo>
                    <a:pt x="177" y="38"/>
                    <a:pt x="152" y="21"/>
                    <a:pt x="112" y="21"/>
                  </a:cubicBezTo>
                  <a:cubicBezTo>
                    <a:pt x="75" y="21"/>
                    <a:pt x="54" y="41"/>
                    <a:pt x="54" y="72"/>
                  </a:cubicBezTo>
                  <a:cubicBezTo>
                    <a:pt x="54" y="111"/>
                    <a:pt x="95" y="120"/>
                    <a:pt x="124" y="129"/>
                  </a:cubicBezTo>
                  <a:cubicBezTo>
                    <a:pt x="159" y="140"/>
                    <a:pt x="227" y="157"/>
                    <a:pt x="227" y="227"/>
                  </a:cubicBezTo>
                  <a:cubicBezTo>
                    <a:pt x="227" y="278"/>
                    <a:pt x="192" y="323"/>
                    <a:pt x="105" y="323"/>
                  </a:cubicBezTo>
                  <a:cubicBezTo>
                    <a:pt x="73" y="323"/>
                    <a:pt x="28" y="314"/>
                    <a:pt x="4" y="296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17" y="213"/>
                    <a:pt x="17" y="213"/>
                    <a:pt x="17" y="213"/>
                  </a:cubicBezTo>
                  <a:cubicBezTo>
                    <a:pt x="31" y="267"/>
                    <a:pt x="59" y="303"/>
                    <a:pt x="110" y="303"/>
                  </a:cubicBezTo>
                  <a:cubicBezTo>
                    <a:pt x="149" y="303"/>
                    <a:pt x="173" y="282"/>
                    <a:pt x="173" y="247"/>
                  </a:cubicBezTo>
                  <a:cubicBezTo>
                    <a:pt x="173" y="206"/>
                    <a:pt x="138" y="194"/>
                    <a:pt x="106" y="184"/>
                  </a:cubicBezTo>
                  <a:cubicBezTo>
                    <a:pt x="55" y="168"/>
                    <a:pt x="3" y="147"/>
                    <a:pt x="3" y="92"/>
                  </a:cubicBezTo>
                  <a:cubicBezTo>
                    <a:pt x="3" y="38"/>
                    <a:pt x="43" y="0"/>
                    <a:pt x="117" y="0"/>
                  </a:cubicBezTo>
                  <a:cubicBezTo>
                    <a:pt x="151" y="0"/>
                    <a:pt x="184" y="7"/>
                    <a:pt x="206" y="21"/>
                  </a:cubicBezTo>
                  <a:cubicBezTo>
                    <a:pt x="206" y="91"/>
                    <a:pt x="206" y="91"/>
                    <a:pt x="206" y="91"/>
                  </a:cubicBezTo>
                  <a:lnTo>
                    <a:pt x="189" y="91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967288" y="7138988"/>
              <a:ext cx="352425" cy="374650"/>
            </a:xfrm>
            <a:custGeom>
              <a:avLst/>
              <a:gdLst>
                <a:gd name="T0" fmla="*/ 174 w 289"/>
                <a:gd name="T1" fmla="*/ 255 h 307"/>
                <a:gd name="T2" fmla="*/ 231 w 289"/>
                <a:gd name="T3" fmla="*/ 290 h 307"/>
                <a:gd name="T4" fmla="*/ 231 w 289"/>
                <a:gd name="T5" fmla="*/ 307 h 307"/>
                <a:gd name="T6" fmla="*/ 59 w 289"/>
                <a:gd name="T7" fmla="*/ 307 h 307"/>
                <a:gd name="T8" fmla="*/ 59 w 289"/>
                <a:gd name="T9" fmla="*/ 290 h 307"/>
                <a:gd name="T10" fmla="*/ 115 w 289"/>
                <a:gd name="T11" fmla="*/ 255 h 307"/>
                <a:gd name="T12" fmla="*/ 115 w 289"/>
                <a:gd name="T13" fmla="*/ 20 h 307"/>
                <a:gd name="T14" fmla="*/ 84 w 289"/>
                <a:gd name="T15" fmla="*/ 20 h 307"/>
                <a:gd name="T16" fmla="*/ 17 w 289"/>
                <a:gd name="T17" fmla="*/ 81 h 307"/>
                <a:gd name="T18" fmla="*/ 0 w 289"/>
                <a:gd name="T19" fmla="*/ 81 h 307"/>
                <a:gd name="T20" fmla="*/ 0 w 289"/>
                <a:gd name="T21" fmla="*/ 0 h 307"/>
                <a:gd name="T22" fmla="*/ 289 w 289"/>
                <a:gd name="T23" fmla="*/ 0 h 307"/>
                <a:gd name="T24" fmla="*/ 289 w 289"/>
                <a:gd name="T25" fmla="*/ 81 h 307"/>
                <a:gd name="T26" fmla="*/ 272 w 289"/>
                <a:gd name="T27" fmla="*/ 81 h 307"/>
                <a:gd name="T28" fmla="*/ 205 w 289"/>
                <a:gd name="T29" fmla="*/ 20 h 307"/>
                <a:gd name="T30" fmla="*/ 174 w 289"/>
                <a:gd name="T31" fmla="*/ 20 h 307"/>
                <a:gd name="T32" fmla="*/ 174 w 289"/>
                <a:gd name="T33" fmla="*/ 25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9" h="307">
                  <a:moveTo>
                    <a:pt x="174" y="255"/>
                  </a:moveTo>
                  <a:cubicBezTo>
                    <a:pt x="174" y="287"/>
                    <a:pt x="178" y="288"/>
                    <a:pt x="231" y="290"/>
                  </a:cubicBezTo>
                  <a:cubicBezTo>
                    <a:pt x="231" y="307"/>
                    <a:pt x="231" y="307"/>
                    <a:pt x="231" y="307"/>
                  </a:cubicBezTo>
                  <a:cubicBezTo>
                    <a:pt x="59" y="307"/>
                    <a:pt x="59" y="307"/>
                    <a:pt x="59" y="307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112" y="288"/>
                    <a:pt x="115" y="287"/>
                    <a:pt x="115" y="25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36" y="20"/>
                    <a:pt x="23" y="34"/>
                    <a:pt x="1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72" y="81"/>
                    <a:pt x="272" y="81"/>
                    <a:pt x="272" y="81"/>
                  </a:cubicBezTo>
                  <a:cubicBezTo>
                    <a:pt x="267" y="34"/>
                    <a:pt x="254" y="20"/>
                    <a:pt x="205" y="20"/>
                  </a:cubicBezTo>
                  <a:cubicBezTo>
                    <a:pt x="174" y="20"/>
                    <a:pt x="174" y="20"/>
                    <a:pt x="174" y="20"/>
                  </a:cubicBezTo>
                  <a:lnTo>
                    <a:pt x="174" y="255"/>
                  </a:ln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3794126" y="5060951"/>
              <a:ext cx="846138" cy="979488"/>
            </a:xfrm>
            <a:custGeom>
              <a:avLst/>
              <a:gdLst>
                <a:gd name="T0" fmla="*/ 479 w 693"/>
                <a:gd name="T1" fmla="*/ 357 h 801"/>
                <a:gd name="T2" fmla="*/ 479 w 693"/>
                <a:gd name="T3" fmla="*/ 354 h 801"/>
                <a:gd name="T4" fmla="*/ 642 w 693"/>
                <a:gd name="T5" fmla="*/ 178 h 801"/>
                <a:gd name="T6" fmla="*/ 578 w 693"/>
                <a:gd name="T7" fmla="*/ 43 h 801"/>
                <a:gd name="T8" fmla="*/ 398 w 693"/>
                <a:gd name="T9" fmla="*/ 0 h 801"/>
                <a:gd name="T10" fmla="*/ 76 w 693"/>
                <a:gd name="T11" fmla="*/ 0 h 801"/>
                <a:gd name="T12" fmla="*/ 76 w 693"/>
                <a:gd name="T13" fmla="*/ 17 h 801"/>
                <a:gd name="T14" fmla="*/ 182 w 693"/>
                <a:gd name="T15" fmla="*/ 178 h 801"/>
                <a:gd name="T16" fmla="*/ 182 w 693"/>
                <a:gd name="T17" fmla="*/ 325 h 801"/>
                <a:gd name="T18" fmla="*/ 278 w 693"/>
                <a:gd name="T19" fmla="*/ 325 h 801"/>
                <a:gd name="T20" fmla="*/ 278 w 693"/>
                <a:gd name="T21" fmla="*/ 64 h 801"/>
                <a:gd name="T22" fmla="*/ 289 w 693"/>
                <a:gd name="T23" fmla="*/ 31 h 801"/>
                <a:gd name="T24" fmla="*/ 357 w 693"/>
                <a:gd name="T25" fmla="*/ 24 h 801"/>
                <a:gd name="T26" fmla="*/ 533 w 693"/>
                <a:gd name="T27" fmla="*/ 192 h 801"/>
                <a:gd name="T28" fmla="*/ 362 w 693"/>
                <a:gd name="T29" fmla="*/ 353 h 801"/>
                <a:gd name="T30" fmla="*/ 328 w 693"/>
                <a:gd name="T31" fmla="*/ 353 h 801"/>
                <a:gd name="T32" fmla="*/ 328 w 693"/>
                <a:gd name="T33" fmla="*/ 353 h 801"/>
                <a:gd name="T34" fmla="*/ 118 w 693"/>
                <a:gd name="T35" fmla="*/ 353 h 801"/>
                <a:gd name="T36" fmla="*/ 118 w 693"/>
                <a:gd name="T37" fmla="*/ 353 h 801"/>
                <a:gd name="T38" fmla="*/ 2 w 693"/>
                <a:gd name="T39" fmla="*/ 353 h 801"/>
                <a:gd name="T40" fmla="*/ 0 w 693"/>
                <a:gd name="T41" fmla="*/ 439 h 801"/>
                <a:gd name="T42" fmla="*/ 12 w 693"/>
                <a:gd name="T43" fmla="*/ 439 h 801"/>
                <a:gd name="T44" fmla="*/ 182 w 693"/>
                <a:gd name="T45" fmla="*/ 385 h 801"/>
                <a:gd name="T46" fmla="*/ 182 w 693"/>
                <a:gd name="T47" fmla="*/ 622 h 801"/>
                <a:gd name="T48" fmla="*/ 69 w 693"/>
                <a:gd name="T49" fmla="*/ 783 h 801"/>
                <a:gd name="T50" fmla="*/ 69 w 693"/>
                <a:gd name="T51" fmla="*/ 800 h 801"/>
                <a:gd name="T52" fmla="*/ 95 w 693"/>
                <a:gd name="T53" fmla="*/ 800 h 801"/>
                <a:gd name="T54" fmla="*/ 95 w 693"/>
                <a:gd name="T55" fmla="*/ 801 h 801"/>
                <a:gd name="T56" fmla="*/ 365 w 693"/>
                <a:gd name="T57" fmla="*/ 801 h 801"/>
                <a:gd name="T58" fmla="*/ 365 w 693"/>
                <a:gd name="T59" fmla="*/ 800 h 801"/>
                <a:gd name="T60" fmla="*/ 579 w 693"/>
                <a:gd name="T61" fmla="*/ 753 h 801"/>
                <a:gd name="T62" fmla="*/ 693 w 693"/>
                <a:gd name="T63" fmla="*/ 564 h 801"/>
                <a:gd name="T64" fmla="*/ 479 w 693"/>
                <a:gd name="T65" fmla="*/ 357 h 801"/>
                <a:gd name="T66" fmla="*/ 384 w 693"/>
                <a:gd name="T67" fmla="*/ 773 h 801"/>
                <a:gd name="T68" fmla="*/ 278 w 693"/>
                <a:gd name="T69" fmla="*/ 652 h 801"/>
                <a:gd name="T70" fmla="*/ 278 w 693"/>
                <a:gd name="T71" fmla="*/ 385 h 801"/>
                <a:gd name="T72" fmla="*/ 288 w 693"/>
                <a:gd name="T73" fmla="*/ 385 h 801"/>
                <a:gd name="T74" fmla="*/ 461 w 693"/>
                <a:gd name="T75" fmla="*/ 398 h 801"/>
                <a:gd name="T76" fmla="*/ 576 w 693"/>
                <a:gd name="T77" fmla="*/ 580 h 801"/>
                <a:gd name="T78" fmla="*/ 384 w 693"/>
                <a:gd name="T79" fmla="*/ 773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3" h="801">
                  <a:moveTo>
                    <a:pt x="479" y="357"/>
                  </a:moveTo>
                  <a:cubicBezTo>
                    <a:pt x="479" y="354"/>
                    <a:pt x="479" y="354"/>
                    <a:pt x="479" y="354"/>
                  </a:cubicBezTo>
                  <a:cubicBezTo>
                    <a:pt x="539" y="340"/>
                    <a:pt x="642" y="287"/>
                    <a:pt x="642" y="178"/>
                  </a:cubicBezTo>
                  <a:cubicBezTo>
                    <a:pt x="642" y="117"/>
                    <a:pt x="619" y="73"/>
                    <a:pt x="578" y="43"/>
                  </a:cubicBezTo>
                  <a:cubicBezTo>
                    <a:pt x="537" y="15"/>
                    <a:pt x="480" y="0"/>
                    <a:pt x="3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174" y="31"/>
                    <a:pt x="181" y="45"/>
                    <a:pt x="182" y="178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78" y="64"/>
                    <a:pt x="278" y="64"/>
                    <a:pt x="278" y="64"/>
                  </a:cubicBezTo>
                  <a:cubicBezTo>
                    <a:pt x="278" y="39"/>
                    <a:pt x="282" y="34"/>
                    <a:pt x="289" y="31"/>
                  </a:cubicBezTo>
                  <a:cubicBezTo>
                    <a:pt x="299" y="26"/>
                    <a:pt x="317" y="24"/>
                    <a:pt x="357" y="24"/>
                  </a:cubicBezTo>
                  <a:cubicBezTo>
                    <a:pt x="502" y="24"/>
                    <a:pt x="533" y="118"/>
                    <a:pt x="533" y="192"/>
                  </a:cubicBezTo>
                  <a:cubicBezTo>
                    <a:pt x="533" y="297"/>
                    <a:pt x="476" y="351"/>
                    <a:pt x="362" y="353"/>
                  </a:cubicBezTo>
                  <a:cubicBezTo>
                    <a:pt x="328" y="353"/>
                    <a:pt x="328" y="353"/>
                    <a:pt x="328" y="353"/>
                  </a:cubicBezTo>
                  <a:cubicBezTo>
                    <a:pt x="328" y="353"/>
                    <a:pt x="328" y="353"/>
                    <a:pt x="328" y="353"/>
                  </a:cubicBezTo>
                  <a:cubicBezTo>
                    <a:pt x="118" y="353"/>
                    <a:pt x="118" y="353"/>
                    <a:pt x="118" y="353"/>
                  </a:cubicBezTo>
                  <a:cubicBezTo>
                    <a:pt x="118" y="353"/>
                    <a:pt x="118" y="353"/>
                    <a:pt x="118" y="353"/>
                  </a:cubicBezTo>
                  <a:cubicBezTo>
                    <a:pt x="2" y="353"/>
                    <a:pt x="2" y="353"/>
                    <a:pt x="2" y="35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44" y="376"/>
                    <a:pt x="107" y="385"/>
                    <a:pt x="182" y="385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755"/>
                    <a:pt x="172" y="769"/>
                    <a:pt x="69" y="783"/>
                  </a:cubicBezTo>
                  <a:cubicBezTo>
                    <a:pt x="69" y="800"/>
                    <a:pt x="69" y="800"/>
                    <a:pt x="69" y="800"/>
                  </a:cubicBezTo>
                  <a:cubicBezTo>
                    <a:pt x="95" y="800"/>
                    <a:pt x="95" y="800"/>
                    <a:pt x="95" y="800"/>
                  </a:cubicBezTo>
                  <a:cubicBezTo>
                    <a:pt x="95" y="801"/>
                    <a:pt x="95" y="801"/>
                    <a:pt x="95" y="801"/>
                  </a:cubicBezTo>
                  <a:cubicBezTo>
                    <a:pt x="365" y="801"/>
                    <a:pt x="365" y="801"/>
                    <a:pt x="365" y="801"/>
                  </a:cubicBezTo>
                  <a:cubicBezTo>
                    <a:pt x="365" y="800"/>
                    <a:pt x="365" y="800"/>
                    <a:pt x="365" y="800"/>
                  </a:cubicBezTo>
                  <a:cubicBezTo>
                    <a:pt x="450" y="798"/>
                    <a:pt x="522" y="785"/>
                    <a:pt x="579" y="753"/>
                  </a:cubicBezTo>
                  <a:cubicBezTo>
                    <a:pt x="650" y="713"/>
                    <a:pt x="693" y="651"/>
                    <a:pt x="693" y="564"/>
                  </a:cubicBezTo>
                  <a:cubicBezTo>
                    <a:pt x="693" y="439"/>
                    <a:pt x="592" y="373"/>
                    <a:pt x="479" y="357"/>
                  </a:cubicBezTo>
                  <a:close/>
                  <a:moveTo>
                    <a:pt x="384" y="773"/>
                  </a:moveTo>
                  <a:cubicBezTo>
                    <a:pt x="294" y="773"/>
                    <a:pt x="278" y="750"/>
                    <a:pt x="278" y="652"/>
                  </a:cubicBezTo>
                  <a:cubicBezTo>
                    <a:pt x="278" y="385"/>
                    <a:pt x="278" y="385"/>
                    <a:pt x="278" y="385"/>
                  </a:cubicBezTo>
                  <a:cubicBezTo>
                    <a:pt x="281" y="385"/>
                    <a:pt x="285" y="385"/>
                    <a:pt x="288" y="385"/>
                  </a:cubicBezTo>
                  <a:cubicBezTo>
                    <a:pt x="322" y="385"/>
                    <a:pt x="418" y="383"/>
                    <a:pt x="461" y="398"/>
                  </a:cubicBezTo>
                  <a:cubicBezTo>
                    <a:pt x="531" y="427"/>
                    <a:pt x="576" y="487"/>
                    <a:pt x="576" y="580"/>
                  </a:cubicBezTo>
                  <a:cubicBezTo>
                    <a:pt x="576" y="715"/>
                    <a:pt x="489" y="773"/>
                    <a:pt x="384" y="773"/>
                  </a:cubicBezTo>
                  <a:close/>
                </a:path>
              </a:pathLst>
            </a:custGeom>
            <a:solidFill>
              <a:srgbClr val="006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28DD2D5-F8A4-4645-B076-8E751620F42C}"/>
              </a:ext>
            </a:extLst>
          </p:cNvPr>
          <p:cNvSpPr txBox="1">
            <a:spLocks/>
          </p:cNvSpPr>
          <p:nvPr/>
        </p:nvSpPr>
        <p:spPr>
          <a:xfrm>
            <a:off x="805556" y="4754624"/>
            <a:ext cx="3086100" cy="1052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529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5058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588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0117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646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5175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17705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0234" algn="l" defTabSz="605058" rtl="0" eaLnBrk="1" latinLnBrk="0" hangingPunct="1"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700" dirty="0"/>
              <a:t>For</a:t>
            </a:r>
            <a:r>
              <a:rPr lang="en-US" dirty="0"/>
              <a:t> </a:t>
            </a:r>
            <a:r>
              <a:rPr lang="en-US" sz="700" dirty="0"/>
              <a:t>internal</a:t>
            </a:r>
            <a:r>
              <a:rPr lang="en-US" dirty="0"/>
              <a:t> </a:t>
            </a:r>
            <a:r>
              <a:rPr lang="en-US" sz="700" dirty="0"/>
              <a:t>use</a:t>
            </a:r>
            <a:r>
              <a:rPr lang="en-US" dirty="0"/>
              <a:t> </a:t>
            </a:r>
            <a:r>
              <a:rPr lang="en-US" sz="700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8077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865-44DC-1083-BC84-842FBAB6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8DE98D-FE59-6505-8C57-CC496B1FA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75" y="1270000"/>
            <a:ext cx="5558050" cy="326866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A711B-34BD-4E7D-B149-8950F9CA7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717130"/>
            <a:ext cx="6945917" cy="73324"/>
          </a:xfrm>
        </p:spPr>
        <p:txBody>
          <a:bodyPr/>
          <a:lstStyle/>
          <a:p>
            <a:r>
              <a:rPr lang="en-US" dirty="0"/>
              <a:t>https://forkast.news/81-of-top-100-companies-use-blockchain-technology-blockdata/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B37B13-093E-420A-9026-E3224C8A07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390A40-A3DC-49E2-BF2C-35D7058312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48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What/How?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98C3F-841F-4700-B550-D4E92B2A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77" y="1221985"/>
            <a:ext cx="5042647" cy="29255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9ED5-A7A1-4381-AF1F-7B6255156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731367"/>
            <a:ext cx="6945917" cy="73324"/>
          </a:xfrm>
        </p:spPr>
        <p:txBody>
          <a:bodyPr/>
          <a:lstStyle/>
          <a:p>
            <a:r>
              <a:rPr lang="en-US" dirty="0"/>
              <a:t>https://www.euromoney.com/learning/blockchain-explained/how-transactions-get-into-the-blockchain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C492E-6657-442F-A612-755C99C46281}"/>
              </a:ext>
            </a:extLst>
          </p:cNvPr>
          <p:cNvSpPr txBox="1"/>
          <p:nvPr/>
        </p:nvSpPr>
        <p:spPr>
          <a:xfrm>
            <a:off x="1754848" y="4147577"/>
            <a:ext cx="533847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/>
              <a:t>https://demoblockchain.org/blockchain</a:t>
            </a:r>
            <a:br>
              <a:rPr lang="en-US" sz="788" dirty="0"/>
            </a:br>
            <a:r>
              <a:rPr lang="en-US" sz="788" dirty="0"/>
              <a:t>https://ocw.mit.edu/courses/15-s12-blockchain-and-money-fall-2018/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987F8B-35B4-4491-807C-C73EC53167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EDEDE24-3385-4800-A5B3-F1B004F023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Where/Why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1E896-A809-4E39-9BC2-BBC535C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84" y="1269066"/>
            <a:ext cx="5216723" cy="327036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1C7F-93BF-4C11-8E59-71855C16B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716966"/>
            <a:ext cx="6945917" cy="73324"/>
          </a:xfrm>
        </p:spPr>
        <p:txBody>
          <a:bodyPr/>
          <a:lstStyle/>
          <a:p>
            <a:r>
              <a:rPr lang="en-US" dirty="0"/>
              <a:t>https://medium.com/practical-blockchain/use-cases-of-blockchain-tech-application-13a940edf6fb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C093C1-0C60-457B-BE97-B2AF540EC7F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B2FCBF-8177-49D0-BDBF-2B98D49C94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Large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14DB-E292-4015-A2FF-4119C7FF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607511"/>
            <a:ext cx="5056219" cy="172300"/>
          </a:xfrm>
        </p:spPr>
        <p:txBody>
          <a:bodyPr/>
          <a:lstStyle/>
          <a:p>
            <a:r>
              <a:rPr lang="en-US" dirty="0"/>
              <a:t>https://economictimes.indiatimes.com/tech/internet/total-worldwide-data-will-swell-to-163-zettabytes-by-2025/articleshow/58118131.cms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457200" y="3869060"/>
            <a:ext cx="8229600" cy="325881"/>
          </a:xfrm>
          <a:prstGeom prst="rect">
            <a:avLst/>
          </a:prstGeom>
        </p:spPr>
        <p:txBody>
          <a:bodyPr vert="horz" lIns="49922" tIns="24961" rIns="49922" bIns="2496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Roboto" panose="020B0604020202020204" pitchFamily="2" charset="0"/>
              </a:rPr>
              <a:t>1,000,000,000,000,000,000,000  (10</a:t>
            </a:r>
            <a:r>
              <a:rPr lang="en-US" sz="1400" baseline="30000" dirty="0">
                <a:latin typeface="Roboto" panose="020B0604020202020204" pitchFamily="2" charset="0"/>
              </a:rPr>
              <a:t>21 </a:t>
            </a:r>
            <a:r>
              <a:rPr lang="en-US" sz="1400" dirty="0">
                <a:latin typeface="Roboto" panose="020B0604020202020204" pitchFamily="2" charset="0"/>
              </a:rPr>
              <a:t>= 1 Billion Terabytes)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37" y="1577774"/>
            <a:ext cx="5002727" cy="219961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AEAFACB-6A32-430B-A3BF-DF187414E7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A606C44-A75F-4533-A5A3-16C7FBA3D3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5</a:t>
            </a:fld>
            <a:endParaRPr lang="en-US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1DAC15-2D03-4CC8-857A-30B3C1636C1B}"/>
              </a:ext>
            </a:extLst>
          </p:cNvPr>
          <p:cNvSpPr txBox="1">
            <a:spLocks/>
          </p:cNvSpPr>
          <p:nvPr/>
        </p:nvSpPr>
        <p:spPr>
          <a:xfrm>
            <a:off x="477248" y="4121174"/>
            <a:ext cx="8229600" cy="325881"/>
          </a:xfrm>
          <a:prstGeom prst="rect">
            <a:avLst/>
          </a:prstGeom>
        </p:spPr>
        <p:txBody>
          <a:bodyPr vert="horz" lIns="49922" tIns="24961" rIns="49922" bIns="2496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Filecoin</a:t>
            </a:r>
            <a:r>
              <a:rPr lang="en-US" sz="1400" dirty="0"/>
              <a:t> (filecoin.io) is a blockchain-based system allowing users to rent unused hard drive space</a:t>
            </a:r>
            <a:endParaRPr lang="en-US" sz="1400" dirty="0"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Medical 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63D1A-A336-4E44-9CAE-3FFA16353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717217"/>
            <a:ext cx="6945917" cy="73324"/>
          </a:xfrm>
        </p:spPr>
        <p:txBody>
          <a:bodyPr/>
          <a:lstStyle/>
          <a:p>
            <a:r>
              <a:rPr lang="en-US" dirty="0"/>
              <a:t>https://www.researchgate.net/figure/Conceptual-scenario-of-medical-blockchain_fig1_332652213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840146" y="3639966"/>
            <a:ext cx="5741054" cy="325881"/>
          </a:xfrm>
          <a:prstGeom prst="rect">
            <a:avLst/>
          </a:prstGeom>
        </p:spPr>
        <p:txBody>
          <a:bodyPr vert="horz" lIns="49922" tIns="24961" rIns="49922" bIns="2496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2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9CEF8-FA4A-4D00-BE7C-D1C11D40C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69" y="1269316"/>
            <a:ext cx="5971544" cy="318248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D75C2C3-5EFD-4C75-9803-A8586A37DA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061C13E-03FC-401E-AB6B-8F6C4851D0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50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1463E8-AFEC-4ADE-9278-C406632E1F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4334" y="4034789"/>
            <a:ext cx="8072466" cy="247697"/>
          </a:xfrm>
        </p:spPr>
        <p:txBody>
          <a:bodyPr/>
          <a:lstStyle/>
          <a:p>
            <a:pPr algn="ctr"/>
            <a:r>
              <a:rPr lang="en-US" sz="794" dirty="0"/>
              <a:t>https://builtin.com/blockchain/blockchain-applications</a:t>
            </a:r>
            <a:br>
              <a:rPr lang="en-US" sz="794" dirty="0"/>
            </a:br>
            <a:r>
              <a:rPr lang="en-US" sz="794" dirty="0"/>
              <a:t>https://www.getsmarter.com/blog/market-trends/the-future-of-blockchain-technology-in-2022/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840146" y="3639966"/>
            <a:ext cx="5741054" cy="325881"/>
          </a:xfrm>
          <a:prstGeom prst="rect">
            <a:avLst/>
          </a:prstGeom>
        </p:spPr>
        <p:txBody>
          <a:bodyPr vert="horz" lIns="49922" tIns="24961" rIns="49922" bIns="2496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2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FCF1A9-76C7-38AA-B696-A35619C46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9" y="1702219"/>
            <a:ext cx="3375402" cy="1939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FFD682-C58E-905B-6C63-EA5640349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3748"/>
            <a:ext cx="3470424" cy="1936218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E437158-C86F-42D4-9A91-092AD3EC9FCA}"/>
              </a:ext>
            </a:extLst>
          </p:cNvPr>
          <p:cNvSpPr txBox="1">
            <a:spLocks/>
          </p:cNvSpPr>
          <p:nvPr/>
        </p:nvSpPr>
        <p:spPr>
          <a:xfrm>
            <a:off x="476038" y="4880535"/>
            <a:ext cx="276592" cy="1077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91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1283" indent="-151283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567" indent="-151283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Univers LT Std 45 Light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6031" indent="-113464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3088" indent="-157163" algn="l" defTabSz="665649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Univers LT Std 45 Light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0533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3357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80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29005" indent="-166412" algn="l" defTabSz="665649" rtl="0" eaLnBrk="1" latinLnBrk="0" hangingPunct="1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DFC5807-2528-4823-BF76-23F58F8B1E02}" type="slidenum">
              <a:rPr lang="en-US" altLang="en-US" sz="700" b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altLang="en-US" sz="700" b="0" dirty="0">
              <a:solidFill>
                <a:schemeClr val="tx1"/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02650652-67BF-41D1-949D-471BA22C222F}"/>
              </a:ext>
            </a:extLst>
          </p:cNvPr>
          <p:cNvSpPr txBox="1">
            <a:spLocks/>
          </p:cNvSpPr>
          <p:nvPr/>
        </p:nvSpPr>
        <p:spPr>
          <a:xfrm>
            <a:off x="876028" y="4871485"/>
            <a:ext cx="3086100" cy="1052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indent="0" defTabSz="665649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b="0"/>
            </a:lvl1pPr>
            <a:lvl2pPr marL="151283" indent="-151283" defTabSz="665649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 marL="302567" indent="-151283" defTabSz="665649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Univers LT Std 45 Light" pitchFamily="34" charset="0"/>
              <a:buChar char="–"/>
              <a:defRPr sz="1600"/>
            </a:lvl3pPr>
            <a:lvl4pPr marL="416031" indent="-113464" defTabSz="665649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4pPr>
            <a:lvl5pPr marL="573088" indent="-157163" defTabSz="665649">
              <a:lnSpc>
                <a:spcPct val="105000"/>
              </a:lnSpc>
              <a:spcBef>
                <a:spcPts val="1200"/>
              </a:spcBef>
              <a:buClr>
                <a:schemeClr val="accent1"/>
              </a:buClr>
              <a:buFont typeface="Univers LT Std 45 Light" pitchFamily="34" charset="0"/>
              <a:buChar char="–"/>
              <a:defRPr sz="1600"/>
            </a:lvl5pPr>
            <a:lvl6pPr marL="1830533" indent="-166412" defTabSz="665649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/>
            </a:lvl6pPr>
            <a:lvl7pPr marL="2163357" indent="-166412" defTabSz="665649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/>
            </a:lvl7pPr>
            <a:lvl8pPr marL="2496180" indent="-166412" defTabSz="665649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/>
            </a:lvl8pPr>
            <a:lvl9pPr marL="2829005" indent="-166412" defTabSz="665649">
              <a:lnSpc>
                <a:spcPct val="90000"/>
              </a:lnSpc>
              <a:spcBef>
                <a:spcPts val="364"/>
              </a:spcBef>
              <a:buFont typeface="Arial" panose="020B0604020202020204" pitchFamily="34" charset="0"/>
              <a:buChar char="•"/>
              <a:defRPr sz="1309"/>
            </a:lvl9pPr>
          </a:lstStyle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749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Use Cases for Bessemer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310" dirty="0"/>
              <a:t>May need to participate in various public blockchains </a:t>
            </a:r>
          </a:p>
          <a:p>
            <a:pPr lvl="1"/>
            <a:r>
              <a:rPr lang="en-US" sz="1201" dirty="0"/>
              <a:t>E.g. Zero day settlement using smart contracts</a:t>
            </a:r>
          </a:p>
          <a:p>
            <a:r>
              <a:rPr lang="en-US" sz="1310" dirty="0"/>
              <a:t>Crypto positions and digital assets of our clients</a:t>
            </a:r>
          </a:p>
          <a:p>
            <a:pPr lvl="1"/>
            <a:r>
              <a:rPr lang="en-US" sz="1201" dirty="0"/>
              <a:t>May need to have private blockchain to reflect in our books</a:t>
            </a:r>
          </a:p>
          <a:p>
            <a:r>
              <a:rPr lang="en-US" sz="1310" dirty="0"/>
              <a:t>Speed of getting data to client</a:t>
            </a:r>
          </a:p>
          <a:p>
            <a:pPr lvl="1"/>
            <a:r>
              <a:rPr lang="en-US" sz="1201" dirty="0"/>
              <a:t>Private blockchain at our regional offices with historical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B9521-70BD-472E-A83E-8DD002E89F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9D6018-5CCE-40B3-918A-7DC2AF0939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8C978B-0B1A-4B6D-AD41-5D0A35EB50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9FECD-A023-46C6-9C2D-E942B9F5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10" dirty="0"/>
              <a:t>Lower cost of transaction</a:t>
            </a:r>
          </a:p>
          <a:p>
            <a:r>
              <a:rPr lang="en-US" sz="1310" dirty="0"/>
              <a:t>Scalability</a:t>
            </a:r>
          </a:p>
          <a:p>
            <a:r>
              <a:rPr lang="en-US" sz="1310" dirty="0"/>
              <a:t>Security</a:t>
            </a:r>
          </a:p>
          <a:p>
            <a:r>
              <a:rPr lang="en-US" sz="1310" dirty="0"/>
              <a:t>Governance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1DC90-CE2E-4362-A745-56E0FE16F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B2DC65E-261E-4A49-BEDC-E8D38A7819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6028" y="4871485"/>
            <a:ext cx="3086100" cy="105222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For internal use only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8DF1D5C-8232-4C81-9AA0-A3BF20F071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0" y="4868985"/>
            <a:ext cx="33467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8DFC5807-2528-4823-BF76-23F58F8B1E02}" type="slidenum">
              <a:rPr lang="en-US" altLang="en-US"/>
              <a:pPr>
                <a:spcAft>
                  <a:spcPts val="600"/>
                </a:spcAft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d9f0dc8-865f-426a-b57b-70aa559bafa7"/>
</p:tagLst>
</file>

<file path=ppt/theme/theme1.xml><?xml version="1.0" encoding="utf-8"?>
<a:theme xmlns:a="http://schemas.openxmlformats.org/drawingml/2006/main" name="Bessemer_PPT_Projection Template_121015">
  <a:themeElements>
    <a:clrScheme name="Bessemer Revised Template">
      <a:dk1>
        <a:sysClr val="windowText" lastClr="000000"/>
      </a:dk1>
      <a:lt1>
        <a:sysClr val="window" lastClr="FFFFFF"/>
      </a:lt1>
      <a:dk2>
        <a:srgbClr val="EBE8E6"/>
      </a:dk2>
      <a:lt2>
        <a:srgbClr val="606060"/>
      </a:lt2>
      <a:accent1>
        <a:srgbClr val="006842"/>
      </a:accent1>
      <a:accent2>
        <a:srgbClr val="266782"/>
      </a:accent2>
      <a:accent3>
        <a:srgbClr val="BE914D"/>
      </a:accent3>
      <a:accent4>
        <a:srgbClr val="9CA649"/>
      </a:accent4>
      <a:accent5>
        <a:srgbClr val="7794AC"/>
      </a:accent5>
      <a:accent6>
        <a:srgbClr val="80C1A2"/>
      </a:accent6>
      <a:hlink>
        <a:srgbClr val="008FC8"/>
      </a:hlink>
      <a:folHlink>
        <a:srgbClr val="00658E"/>
      </a:folHlink>
    </a:clrScheme>
    <a:fontScheme name="Bessemer Office Fonts">
      <a:majorFont>
        <a:latin typeface="MillerDisplay Semibold"/>
        <a:ea typeface=""/>
        <a:cs typeface=""/>
      </a:majorFont>
      <a:minorFont>
        <a:latin typeface="Trade Gothic LT St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MT001_08_PPT_Template_052015_1a" id="{0F9EAB65-351D-411B-ABB7-94A72D3F8985}" vid="{23B94A16-8567-4262-BF22-B3EB3505D4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561</Words>
  <Application>Microsoft Office PowerPoint</Application>
  <PresentationFormat>On-screen Show (16:9)</PresentationFormat>
  <Paragraphs>83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MillerDisplay Roman</vt:lpstr>
      <vt:lpstr>MillerDisplay Semibold</vt:lpstr>
      <vt:lpstr>Roboto</vt:lpstr>
      <vt:lpstr>Trade Gothic LT Std</vt:lpstr>
      <vt:lpstr>Univers Com 45 Light</vt:lpstr>
      <vt:lpstr>Univers Com 47 Light Cond</vt:lpstr>
      <vt:lpstr>Univers LT Std 45 Light</vt:lpstr>
      <vt:lpstr>Wingdings</vt:lpstr>
      <vt:lpstr>Bessemer_PPT_Projection Template_121015</vt:lpstr>
      <vt:lpstr>Future of Blockchain </vt:lpstr>
      <vt:lpstr>Who ?</vt:lpstr>
      <vt:lpstr>What/How?</vt:lpstr>
      <vt:lpstr>Where/Why ?</vt:lpstr>
      <vt:lpstr>Use Case: Large Data</vt:lpstr>
      <vt:lpstr>Use Case: Medical Records</vt:lpstr>
      <vt:lpstr>Other Use Cases</vt:lpstr>
      <vt:lpstr>Possible Use Cases for Bessemer</vt:lpstr>
      <vt:lpstr>Future?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Session Holistic Analysis of Software Development Lifecycle</dc:title>
  <dc:creator>Zafar, F.</dc:creator>
  <cp:lastModifiedBy>Dalal, Paras P.</cp:lastModifiedBy>
  <cp:revision>154</cp:revision>
  <cp:lastPrinted>2022-03-08T15:36:34Z</cp:lastPrinted>
  <dcterms:created xsi:type="dcterms:W3CDTF">2021-06-01T15:13:03Z</dcterms:created>
  <dcterms:modified xsi:type="dcterms:W3CDTF">2022-05-16T20:31:51Z</dcterms:modified>
</cp:coreProperties>
</file>