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3"/>
  </p:notesMasterIdLst>
  <p:sldIdLst>
    <p:sldId id="256" r:id="rId2"/>
    <p:sldId id="270" r:id="rId3"/>
    <p:sldId id="260" r:id="rId4"/>
    <p:sldId id="261" r:id="rId5"/>
    <p:sldId id="258" r:id="rId6"/>
    <p:sldId id="266" r:id="rId7"/>
    <p:sldId id="276" r:id="rId8"/>
    <p:sldId id="277" r:id="rId9"/>
    <p:sldId id="262" r:id="rId10"/>
    <p:sldId id="264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6A5B683-F9E7-4D45-9233-0BAE688C1117}">
          <p14:sldIdLst>
            <p14:sldId id="256"/>
            <p14:sldId id="270"/>
            <p14:sldId id="260"/>
            <p14:sldId id="261"/>
            <p14:sldId id="258"/>
            <p14:sldId id="266"/>
            <p14:sldId id="276"/>
            <p14:sldId id="277"/>
            <p14:sldId id="262"/>
            <p14:sldId id="264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91" autoAdjust="0"/>
  </p:normalViewPr>
  <p:slideViewPr>
    <p:cSldViewPr snapToGrid="0">
      <p:cViewPr varScale="1">
        <p:scale>
          <a:sx n="123" d="100"/>
          <a:sy n="123" d="100"/>
        </p:scale>
        <p:origin x="114" y="102"/>
      </p:cViewPr>
      <p:guideLst/>
    </p:cSldViewPr>
  </p:slideViewPr>
  <p:outlineViewPr>
    <p:cViewPr>
      <p:scale>
        <a:sx n="33" d="100"/>
        <a:sy n="33" d="100"/>
      </p:scale>
      <p:origin x="0" y="-316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54D6B2-E810-4A64-9BA8-55BC563FD3C6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FFBD6-4966-4938-9437-AAC1CC38B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44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is </a:t>
            </a:r>
            <a:r>
              <a:rPr lang="en-US" dirty="0" err="1"/>
              <a:t>FileCoin</a:t>
            </a:r>
            <a:r>
              <a:rPr lang="en-US" dirty="0"/>
              <a:t> (</a:t>
            </a:r>
            <a:r>
              <a:rPr lang="en-US" dirty="0" err="1"/>
              <a:t>Sia.tech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FFBD6-4966-4938-9437-AAC1CC38B2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74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4F8EDF7F-3C73-4429-B464-79D52963A752}" type="datetime1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B672BBA-3CD5-41D6-AF81-0FD068D0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9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DC6D4-4E53-481A-86E5-1D77B4A868E9}" type="datetime1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2BBA-3CD5-41D6-AF81-0FD068D0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550923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DC6D4-4E53-481A-86E5-1D77B4A868E9}" type="datetime1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2BBA-3CD5-41D6-AF81-0FD068D0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64517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DC6D4-4E53-481A-86E5-1D77B4A868E9}" type="datetime1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2BBA-3CD5-41D6-AF81-0FD068D0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015684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DC6D4-4E53-481A-86E5-1D77B4A868E9}" type="datetime1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2BBA-3CD5-41D6-AF81-0FD068D0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25751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DC6D4-4E53-481A-86E5-1D77B4A868E9}" type="datetime1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2BBA-3CD5-41D6-AF81-0FD068D0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56866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DC6D4-4E53-481A-86E5-1D77B4A868E9}" type="datetime1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2BBA-3CD5-41D6-AF81-0FD068D0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855646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5E90-96D2-40CA-9D8B-9E9465D75337}" type="datetime1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2BBA-3CD5-41D6-AF81-0FD068D0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7268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DB4C3-0EF1-4435-B19E-AA9670EC8C3B}" type="datetime1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2BBA-3CD5-41D6-AF81-0FD068D0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47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69668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423851"/>
            <a:ext cx="10131425" cy="436734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7705E-35F6-417F-8841-D90D9E346D4B}" type="datetime1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2BBA-3CD5-41D6-AF81-0FD068D0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169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BD42-3099-45BB-8076-FE7AF5B78CA6}" type="datetime1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2BBA-3CD5-41D6-AF81-0FD068D0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310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F4DA-F9C8-4357-8FAD-49ADC378FC2A}" type="datetime1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2BBA-3CD5-41D6-AF81-0FD068D0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179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90A4-E75F-43ED-8F86-52E099C428B0}" type="datetime1">
              <a:rPr lang="en-US" smtClean="0"/>
              <a:t>4/26/2022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2BBA-3CD5-41D6-AF81-0FD068D0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220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69668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AA94-7768-466F-AFE5-AC0867708B21}" type="datetime1">
              <a:rPr lang="en-US" smtClean="0"/>
              <a:t>4/26/2022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2BBA-3CD5-41D6-AF81-0FD068D0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67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AC77C-7F72-4E0B-A755-36BF25B93E9C}" type="datetime1">
              <a:rPr lang="en-US" smtClean="0"/>
              <a:t>4/26/2022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2BBA-3CD5-41D6-AF81-0FD068D0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28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DE8C4-7B44-4195-A968-F147A766EF9D}" type="datetime1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2BBA-3CD5-41D6-AF81-0FD068D0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32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109BB-C69E-4330-A092-CC926DC30BC2}" type="datetime1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2BBA-3CD5-41D6-AF81-0FD068D0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45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B0DC6D4-4E53-481A-86E5-1D77B4A868E9}" type="datetime1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B672BBA-3CD5-41D6-AF81-0FD068D0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013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eb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builtin.com/blockchain/blockchain-application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63B23-E012-4A43-A970-4D81B5C2A8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Future of Blockchain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4B5A66-AFE2-4E67-861C-2B7006883D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r>
              <a:rPr lang="en-US" dirty="0"/>
              <a:t>By Paras Dalal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4A3EF7-B04C-4FFD-9D8E-02EDFED64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240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F8950-9C8B-41CD-BC95-9507D2DC9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Relevance to Bessemer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5EB34-35F6-49BC-83EA-DACDC8F0F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May need to participate in various public blockchains </a:t>
            </a:r>
          </a:p>
          <a:p>
            <a:pPr lvl="1"/>
            <a:r>
              <a:rPr lang="en-US" sz="2200" dirty="0"/>
              <a:t>E.g. Zero day settlement using smart contracts</a:t>
            </a:r>
          </a:p>
          <a:p>
            <a:r>
              <a:rPr lang="en-US" sz="2400" dirty="0"/>
              <a:t>Crypto positions of our clients</a:t>
            </a:r>
          </a:p>
          <a:p>
            <a:pPr lvl="1"/>
            <a:r>
              <a:rPr lang="en-US" sz="2200" dirty="0"/>
              <a:t>May need to have private blockchain to reflect in our books</a:t>
            </a:r>
          </a:p>
          <a:p>
            <a:r>
              <a:rPr lang="en-US" sz="2400" dirty="0"/>
              <a:t>Speed of getting data to client</a:t>
            </a:r>
          </a:p>
          <a:p>
            <a:pPr lvl="1"/>
            <a:r>
              <a:rPr lang="en-US" sz="2200" dirty="0"/>
              <a:t>Private blockchain at our regional offices with historical data</a:t>
            </a:r>
          </a:p>
          <a:p>
            <a:r>
              <a:rPr lang="en-US" sz="2400" dirty="0"/>
              <a:t>Our clients may invest into digital assets </a:t>
            </a:r>
          </a:p>
          <a:p>
            <a:pPr lvl="1"/>
            <a:r>
              <a:rPr lang="en-US" sz="2200" dirty="0"/>
              <a:t>We need to be aware of underlying technology to guard their interests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81AFC-9C03-43DD-973E-50F3AEE5F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45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F4A5A-AFB1-4D17-A498-C8AF7A5EA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1A3DD17-41E2-4F5F-90E9-D25A883D2A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508" y="2142067"/>
            <a:ext cx="4838010" cy="362383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46B472-258A-4A09-A728-96DFCCB49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10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0993D-0A3C-4E7D-8967-F58ACDA4E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concept of Blockchain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B7BBA-0256-4754-B3D0-966BBEC83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Key Words:</a:t>
            </a:r>
          </a:p>
          <a:p>
            <a:pPr lvl="1"/>
            <a:r>
              <a:rPr lang="en-US" sz="2600" b="1" dirty="0"/>
              <a:t>Block (Page in ledger)</a:t>
            </a:r>
          </a:p>
          <a:p>
            <a:pPr lvl="2"/>
            <a:r>
              <a:rPr lang="en-US" sz="2400" b="1" dirty="0"/>
              <a:t>Data – Transactions, Timestamp, Previous block’s hash</a:t>
            </a:r>
          </a:p>
          <a:p>
            <a:pPr lvl="1"/>
            <a:r>
              <a:rPr lang="en-US" sz="2600" b="1" dirty="0"/>
              <a:t>Added to chain after proof of work &amp; majority approval</a:t>
            </a:r>
          </a:p>
          <a:p>
            <a:pPr lvl="1"/>
            <a:r>
              <a:rPr lang="en-US" sz="2600" b="1" dirty="0"/>
              <a:t>Cryptography function (for security)</a:t>
            </a:r>
          </a:p>
          <a:p>
            <a:pPr lvl="2"/>
            <a:r>
              <a:rPr lang="en-US" sz="2400" b="1" dirty="0"/>
              <a:t>Hash</a:t>
            </a:r>
          </a:p>
          <a:p>
            <a:pPr lvl="1"/>
            <a:r>
              <a:rPr lang="en-US" sz="2600" b="1" dirty="0"/>
              <a:t>Distributed network (Multiple nodes)</a:t>
            </a:r>
          </a:p>
          <a:p>
            <a:pPr lvl="1"/>
            <a:r>
              <a:rPr lang="en-US" sz="2600" b="1" dirty="0"/>
              <a:t>Block once added to chain cannot be altered</a:t>
            </a:r>
          </a:p>
          <a:p>
            <a:pPr lvl="1"/>
            <a:endParaRPr lang="en-US" sz="26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FF00E8-1149-4319-9587-B03D15F1D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3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E844E-72F3-40C2-9FE7-1F4910ADD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518965"/>
          </a:xfrm>
        </p:spPr>
        <p:txBody>
          <a:bodyPr>
            <a:normAutofit fontScale="90000"/>
          </a:bodyPr>
          <a:lstStyle/>
          <a:p>
            <a:r>
              <a:rPr lang="en-US" dirty="0"/>
              <a:t>General concept of Blockchain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4D98C3F-841F-4700-B550-D4E92B2AB7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729" y="1321930"/>
            <a:ext cx="7745687" cy="484105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EF78B-3EC7-43E6-98F1-166C2FDC1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3179" y="6356350"/>
            <a:ext cx="10957301" cy="365125"/>
          </a:xfrm>
        </p:spPr>
        <p:txBody>
          <a:bodyPr/>
          <a:lstStyle/>
          <a:p>
            <a:r>
              <a:rPr lang="en-US" dirty="0"/>
              <a:t>https://www.euromoney.com/learning/blockchain-explained/how-transactions-get-into-the-blockchain</a:t>
            </a:r>
          </a:p>
        </p:txBody>
      </p:sp>
    </p:spTree>
    <p:extLst>
      <p:ext uri="{BB962C8B-B14F-4D97-AF65-F5344CB8AC3E}">
        <p14:creationId xmlns:p14="http://schemas.microsoft.com/office/powerpoint/2010/main" val="3249715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B3B10-4BAF-46CC-9BB9-A2E8E4001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of Blockchain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201E896-A809-4E39-9BC2-BBC535CA3F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779" y="1507909"/>
            <a:ext cx="7316679" cy="458683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16B56A-B112-4B21-9AB3-AB001ED2D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6721" y="6356350"/>
            <a:ext cx="10515600" cy="365125"/>
          </a:xfrm>
        </p:spPr>
        <p:txBody>
          <a:bodyPr/>
          <a:lstStyle/>
          <a:p>
            <a:r>
              <a:rPr lang="en-US" dirty="0"/>
              <a:t>https://medium.com/practical-blockchain/use-cases-of-blockchain-tech-application-13a940edf6fb</a:t>
            </a:r>
          </a:p>
        </p:txBody>
      </p:sp>
    </p:spTree>
    <p:extLst>
      <p:ext uri="{BB962C8B-B14F-4D97-AF65-F5344CB8AC3E}">
        <p14:creationId xmlns:p14="http://schemas.microsoft.com/office/powerpoint/2010/main" val="3012064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B2C0-9825-48CA-B0E3-8BAB8377E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Large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ACC5E-F238-4A48-AFA2-1211B4267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4647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Data Overflow</a:t>
            </a:r>
          </a:p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8C83E90-FF75-4910-9C02-2BEAC2FD9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</p:spPr>
        <p:txBody>
          <a:bodyPr/>
          <a:lstStyle/>
          <a:p>
            <a:r>
              <a:rPr lang="en-US" dirty="0"/>
              <a:t>Image: https://economictimes.indiatimes.com/tech/internet/total-worldwide-data-will-swell-to-163-zettabytes-by-2025/articleshow/58118131.cms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AC6A42E-3B31-4214-900B-2DA73544B4E3}"/>
              </a:ext>
            </a:extLst>
          </p:cNvPr>
          <p:cNvSpPr txBox="1">
            <a:spLocks/>
          </p:cNvSpPr>
          <p:nvPr/>
        </p:nvSpPr>
        <p:spPr>
          <a:xfrm>
            <a:off x="1092200" y="5385594"/>
            <a:ext cx="10515600" cy="59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0" dirty="0">
                <a:effectLst/>
                <a:latin typeface="Roboto" panose="020B0604020202020204" pitchFamily="2" charset="0"/>
              </a:rPr>
              <a:t>1,000,000,000,000,000,000,000  (10</a:t>
            </a:r>
            <a:r>
              <a:rPr lang="en-US" b="0" i="0" baseline="30000" dirty="0">
                <a:effectLst/>
                <a:latin typeface="Roboto" panose="020B0604020202020204" pitchFamily="2" charset="0"/>
              </a:rPr>
              <a:t>21 </a:t>
            </a:r>
            <a:r>
              <a:rPr lang="en-US" b="0" i="0" dirty="0">
                <a:effectLst/>
                <a:latin typeface="Roboto" panose="020B0604020202020204" pitchFamily="2" charset="0"/>
              </a:rPr>
              <a:t>= 1 Billion Terabytes)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8C1143-083A-4320-8551-C836FE2933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225" y="2109787"/>
            <a:ext cx="600075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09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B2C0-9825-48CA-B0E3-8BAB8377E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transactions without central authority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6B3D76F-27B4-4EB0-88D0-C70AAB29A9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944" y="1550840"/>
            <a:ext cx="4571159" cy="365692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F9F9F-3846-43D3-B86C-EE9AFD5C0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56350"/>
            <a:ext cx="10328329" cy="365125"/>
          </a:xfrm>
        </p:spPr>
        <p:txBody>
          <a:bodyPr/>
          <a:lstStyle/>
          <a:p>
            <a:r>
              <a:rPr lang="en-US" dirty="0"/>
              <a:t>https://www.statista.com/chart/3737/which-country-sends-the-most-remittances/</a:t>
            </a:r>
            <a:br>
              <a:rPr lang="en-US" dirty="0"/>
            </a:br>
            <a:r>
              <a:rPr lang="en-US" dirty="0"/>
              <a:t>https://www.digitalinformationworld.com/2021/05/world-banks-data-shows-top-10.html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AC6A42E-3B31-4214-900B-2DA73544B4E3}"/>
              </a:ext>
            </a:extLst>
          </p:cNvPr>
          <p:cNvSpPr txBox="1">
            <a:spLocks/>
          </p:cNvSpPr>
          <p:nvPr/>
        </p:nvSpPr>
        <p:spPr>
          <a:xfrm>
            <a:off x="1092200" y="5385594"/>
            <a:ext cx="10515600" cy="59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AF5940-95EF-4D0F-BF93-43DDF8E700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2098" y="1550840"/>
            <a:ext cx="5213902" cy="371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125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B2C0-9825-48CA-B0E3-8BAB8377E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Medical Records blockchain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ACC5E-F238-4A48-AFA2-1211B4267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487"/>
            <a:ext cx="10515600" cy="3927613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F9F9F-3846-43D3-B86C-EE9AFD5C0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56350"/>
            <a:ext cx="10328329" cy="365125"/>
          </a:xfrm>
        </p:spPr>
        <p:txBody>
          <a:bodyPr/>
          <a:lstStyle/>
          <a:p>
            <a:r>
              <a:rPr lang="en-US" dirty="0"/>
              <a:t>https://www.researchgate.net/figure/Conceptual-scenario-of-medical-blockchain_fig1_332652213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AC6A42E-3B31-4214-900B-2DA73544B4E3}"/>
              </a:ext>
            </a:extLst>
          </p:cNvPr>
          <p:cNvSpPr txBox="1">
            <a:spLocks/>
          </p:cNvSpPr>
          <p:nvPr/>
        </p:nvSpPr>
        <p:spPr>
          <a:xfrm>
            <a:off x="1092200" y="5385594"/>
            <a:ext cx="10515600" cy="59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09CEF8-FA4A-4D00-BE7C-D1C11D40C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875" y="1271587"/>
            <a:ext cx="809625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507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B2C0-9825-48CA-B0E3-8BAB8377E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Future blockchain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ACC5E-F238-4A48-AFA2-1211B4267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487"/>
            <a:ext cx="10515600" cy="3927613"/>
          </a:xfrm>
        </p:spPr>
        <p:txBody>
          <a:bodyPr/>
          <a:lstStyle/>
          <a:p>
            <a:pPr algn="ctr"/>
            <a:endParaRPr lang="en-US" dirty="0"/>
          </a:p>
          <a:p>
            <a:r>
              <a:rPr lang="en-US" dirty="0"/>
              <a:t>Transfer money – speed, no geographical </a:t>
            </a:r>
            <a:r>
              <a:rPr lang="en-US" dirty="0" err="1"/>
              <a:t>boundry</a:t>
            </a:r>
            <a:endParaRPr lang="en-US" dirty="0"/>
          </a:p>
          <a:p>
            <a:r>
              <a:rPr lang="en-US" dirty="0"/>
              <a:t>Share medical information</a:t>
            </a:r>
          </a:p>
          <a:p>
            <a:r>
              <a:rPr lang="en-US" dirty="0"/>
              <a:t>Copyrighted music distribution (avoid piracy)</a:t>
            </a:r>
          </a:p>
          <a:p>
            <a:r>
              <a:rPr lang="en-US" dirty="0"/>
              <a:t>Real estate title insurance via decentralized title registry</a:t>
            </a:r>
          </a:p>
          <a:p>
            <a:r>
              <a:rPr lang="en-US" dirty="0"/>
              <a:t>Marriage licenses via smart contract (California)</a:t>
            </a:r>
          </a:p>
          <a:p>
            <a:r>
              <a:rPr lang="en-US" dirty="0"/>
              <a:t>Supply chain with transparency of origin</a:t>
            </a:r>
          </a:p>
          <a:p>
            <a:r>
              <a:rPr lang="en-US" dirty="0"/>
              <a:t>Tracking of shipments (DHL)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F9F9F-3846-43D3-B86C-EE9AFD5C0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56350"/>
            <a:ext cx="10328329" cy="365125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https://builtin.com/blockchain/blockchain-applications</a:t>
            </a:r>
            <a:br>
              <a:rPr lang="en-US" dirty="0"/>
            </a:br>
            <a:r>
              <a:rPr lang="en-US" dirty="0"/>
              <a:t>https://www.getsmarter.com/blog/market-trends/the-future-of-blockchain-technology-in-2022/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AC6A42E-3B31-4214-900B-2DA73544B4E3}"/>
              </a:ext>
            </a:extLst>
          </p:cNvPr>
          <p:cNvSpPr txBox="1">
            <a:spLocks/>
          </p:cNvSpPr>
          <p:nvPr/>
        </p:nvSpPr>
        <p:spPr>
          <a:xfrm>
            <a:off x="1092200" y="5385594"/>
            <a:ext cx="10515600" cy="59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955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BE371-A305-4703-8131-7CC4DC932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of Blockchain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6DA02E-1505-4585-B4BF-C8A6E1153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56350"/>
            <a:ext cx="105155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59FECD-A023-46C6-9C2D-E942B9F57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Lack of governance due to early stage of technology</a:t>
            </a:r>
          </a:p>
          <a:p>
            <a:r>
              <a:rPr lang="en-US" sz="2400" dirty="0"/>
              <a:t>Proof of work requires vast amount of computing power and electricity</a:t>
            </a:r>
          </a:p>
          <a:p>
            <a:r>
              <a:rPr lang="en-US" sz="2400" dirty="0"/>
              <a:t>Majority stakeholder in mining can alter transactions</a:t>
            </a:r>
          </a:p>
          <a:p>
            <a:r>
              <a:rPr lang="en-US" sz="2400" dirty="0"/>
              <a:t>Potential misuse due to inbuild anonymity</a:t>
            </a:r>
          </a:p>
          <a:p>
            <a:r>
              <a:rPr lang="en-US" sz="2400" dirty="0"/>
              <a:t>Large blockchain makes the speed of transactions slow</a:t>
            </a:r>
          </a:p>
        </p:txBody>
      </p:sp>
    </p:spTree>
    <p:extLst>
      <p:ext uri="{BB962C8B-B14F-4D97-AF65-F5344CB8AC3E}">
        <p14:creationId xmlns:p14="http://schemas.microsoft.com/office/powerpoint/2010/main" val="42484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2063</TotalTime>
  <Words>372</Words>
  <Application>Microsoft Office PowerPoint</Application>
  <PresentationFormat>Widescreen</PresentationFormat>
  <Paragraphs>50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Roboto</vt:lpstr>
      <vt:lpstr>Celestial</vt:lpstr>
      <vt:lpstr>Future of Blockchain</vt:lpstr>
      <vt:lpstr>General concept of Blockchain</vt:lpstr>
      <vt:lpstr>General concept of Blockchain</vt:lpstr>
      <vt:lpstr>Future of Blockchain</vt:lpstr>
      <vt:lpstr>Example: Large Data</vt:lpstr>
      <vt:lpstr>Example: transactions without central authority</vt:lpstr>
      <vt:lpstr>Example: Medical Records blockchain</vt:lpstr>
      <vt:lpstr>Future blockchain applications</vt:lpstr>
      <vt:lpstr>Problems of Blockchain</vt:lpstr>
      <vt:lpstr>Relevance to Bessemer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Future of Blockchain</dc:title>
  <dc:creator>Paras Dalal</dc:creator>
  <cp:lastModifiedBy>Paras Dalal</cp:lastModifiedBy>
  <cp:revision>105</cp:revision>
  <dcterms:created xsi:type="dcterms:W3CDTF">2022-04-10T01:54:47Z</dcterms:created>
  <dcterms:modified xsi:type="dcterms:W3CDTF">2022-04-26T21:41:49Z</dcterms:modified>
</cp:coreProperties>
</file>