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7" r:id="rId5"/>
    <p:sldId id="267" r:id="rId6"/>
    <p:sldId id="272" r:id="rId7"/>
    <p:sldId id="273" r:id="rId8"/>
    <p:sldId id="274" r:id="rId9"/>
    <p:sldId id="258" r:id="rId10"/>
    <p:sldId id="275" r:id="rId11"/>
    <p:sldId id="276" r:id="rId12"/>
    <p:sldId id="277" r:id="rId13"/>
    <p:sldId id="278" r:id="rId14"/>
    <p:sldId id="279" r:id="rId15"/>
    <p:sldId id="280" r:id="rId16"/>
    <p:sldId id="281" r:id="rId17"/>
    <p:sldId id="282" r:id="rId18"/>
    <p:sldId id="285" r:id="rId19"/>
    <p:sldId id="287" r:id="rId20"/>
    <p:sldId id="266" r:id="rId21"/>
    <p:sldId id="261" r:id="rId22"/>
    <p:sldId id="265" r:id="rId23"/>
    <p:sldId id="286" r:id="rId24"/>
    <p:sldId id="289" r:id="rId25"/>
    <p:sldId id="264"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E79C"/>
    <a:srgbClr val="DDDDDD"/>
    <a:srgbClr val="007E1E"/>
    <a:srgbClr val="0EFA46"/>
    <a:srgbClr val="7BEBD8"/>
    <a:srgbClr val="1E3ADA"/>
    <a:srgbClr val="25E389"/>
    <a:srgbClr val="8335E5"/>
    <a:srgbClr val="6B8DE1"/>
    <a:srgbClr val="6C9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2" autoAdjust="0"/>
  </p:normalViewPr>
  <p:slideViewPr>
    <p:cSldViewPr snapToGrid="0" showGuides="1">
      <p:cViewPr varScale="1">
        <p:scale>
          <a:sx n="70" d="100"/>
          <a:sy n="70" d="100"/>
        </p:scale>
        <p:origin x="-660" y="-9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8/18/2024</a:t>
            </a:fld>
            <a:endParaRPr lang="en-US" dirty="0"/>
          </a:p>
        </p:txBody>
      </p:sp>
      <p:sp>
        <p:nvSpPr>
          <p:cNvPr id="4" name="Footer Placeholder 3">
            <a:extLst>
              <a:ext uri="{FF2B5EF4-FFF2-40B4-BE49-F238E27FC236}">
                <a16:creationId xmlns:a16="http://schemas.microsoft.com/office/drawing/2014/main" xmlns=""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10</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11</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14</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15</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16</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21</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22</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23</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7</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9</a:t>
            </a:fld>
            <a:endParaRPr lang="en-US"/>
          </a:p>
        </p:txBody>
      </p:sp>
    </p:spTree>
    <p:extLst>
      <p:ext uri="{BB962C8B-B14F-4D97-AF65-F5344CB8AC3E}">
        <p14:creationId xmlns:p14="http://schemas.microsoft.com/office/powerpoint/2010/main" val="204202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7245F25D-6082-47DE-9B2C-675944DD1812}"/>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B044BD-4FA0-432C-95D7-517D2DE8C4B6}"/>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C92C56-63F3-4246-AAEE-2FBC89E80248}"/>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EE2F9E5-192C-4E88-9147-D263893B1842}"/>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2F46640-E89E-47CE-984D-0C0ECF7CF529}"/>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C49B47-0C41-4DCC-9902-126916D9C448}"/>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6" name="Footer Placeholder 5">
            <a:extLst>
              <a:ext uri="{FF2B5EF4-FFF2-40B4-BE49-F238E27FC236}">
                <a16:creationId xmlns:a16="http://schemas.microsoft.com/office/drawing/2014/main" xmlns=""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E8C038-E6A1-499D-9E24-FA5980421C81}"/>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8" name="Footer Placeholder 7">
            <a:extLst>
              <a:ext uri="{FF2B5EF4-FFF2-40B4-BE49-F238E27FC236}">
                <a16:creationId xmlns:a16="http://schemas.microsoft.com/office/drawing/2014/main" xmlns=""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340F483-F2B9-47A3-9B5C-8C264B7016BD}"/>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4" name="Footer Placeholder 3">
            <a:extLst>
              <a:ext uri="{FF2B5EF4-FFF2-40B4-BE49-F238E27FC236}">
                <a16:creationId xmlns:a16="http://schemas.microsoft.com/office/drawing/2014/main" xmlns=""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6A3F6AD-4D61-4238-AB7D-613625BFF81F}"/>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3" name="Footer Placeholder 2">
            <a:extLst>
              <a:ext uri="{FF2B5EF4-FFF2-40B4-BE49-F238E27FC236}">
                <a16:creationId xmlns:a16="http://schemas.microsoft.com/office/drawing/2014/main" xmlns=""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909769-F5A5-4635-BD0C-D6049DEB9632}"/>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6" name="Footer Placeholder 5">
            <a:extLst>
              <a:ext uri="{FF2B5EF4-FFF2-40B4-BE49-F238E27FC236}">
                <a16:creationId xmlns:a16="http://schemas.microsoft.com/office/drawing/2014/main" xmlns=""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DA2C9E-A9AD-4BB9-A691-90BB84F58CE9}"/>
              </a:ext>
            </a:extLst>
          </p:cNvPr>
          <p:cNvSpPr>
            <a:spLocks noGrp="1"/>
          </p:cNvSpPr>
          <p:nvPr>
            <p:ph type="dt" sz="half" idx="10"/>
          </p:nvPr>
        </p:nvSpPr>
        <p:spPr/>
        <p:txBody>
          <a:bodyPr/>
          <a:lstStyle/>
          <a:p>
            <a:fld id="{9294036C-9E7C-4FFC-99FA-414B61E345DD}" type="datetimeFigureOut">
              <a:rPr lang="en-US" smtClean="0"/>
              <a:t>8/18/2024</a:t>
            </a:fld>
            <a:endParaRPr lang="en-US" dirty="0"/>
          </a:p>
        </p:txBody>
      </p:sp>
      <p:sp>
        <p:nvSpPr>
          <p:cNvPr id="6" name="Footer Placeholder 5">
            <a:extLst>
              <a:ext uri="{FF2B5EF4-FFF2-40B4-BE49-F238E27FC236}">
                <a16:creationId xmlns:a16="http://schemas.microsoft.com/office/drawing/2014/main" xmlns=""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8/18/2024</a:t>
            </a:fld>
            <a:endParaRPr lang="en-US" dirty="0"/>
          </a:p>
        </p:txBody>
      </p:sp>
      <p:sp>
        <p:nvSpPr>
          <p:cNvPr id="5" name="Footer Placeholder 4">
            <a:extLst>
              <a:ext uri="{FF2B5EF4-FFF2-40B4-BE49-F238E27FC236}">
                <a16:creationId xmlns:a16="http://schemas.microsoft.com/office/drawing/2014/main" xmlns=""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016C325E-5B69-4D07-BBFB-7DB217A69D48}"/>
              </a:ext>
            </a:extLst>
          </p:cNvPr>
          <p:cNvSpPr>
            <a:spLocks noGrp="1"/>
          </p:cNvSpPr>
          <p:nvPr>
            <p:ph type="ctrTitle"/>
          </p:nvPr>
        </p:nvSpPr>
        <p:spPr/>
        <p:txBody>
          <a:bodyPr/>
          <a:lstStyle/>
          <a:p>
            <a:r>
              <a:rPr lang="en-US" dirty="0"/>
              <a:t>Human resources slide 1</a:t>
            </a:r>
          </a:p>
        </p:txBody>
      </p:sp>
      <p:sp>
        <p:nvSpPr>
          <p:cNvPr id="5" name="TextBox 4"/>
          <p:cNvSpPr txBox="1"/>
          <p:nvPr/>
        </p:nvSpPr>
        <p:spPr>
          <a:xfrm>
            <a:off x="3587500" y="5355608"/>
            <a:ext cx="5227092" cy="523220"/>
          </a:xfrm>
          <a:prstGeom prst="rect">
            <a:avLst/>
          </a:prstGeom>
          <a:noFill/>
        </p:spPr>
        <p:txBody>
          <a:bodyPr wrap="square" rtlCol="0">
            <a:spAutoFit/>
          </a:bodyPr>
          <a:lstStyle/>
          <a:p>
            <a:pPr algn="ctr"/>
            <a:r>
              <a:rPr lang="en-US" sz="2800" b="1" dirty="0" smtClean="0">
                <a:solidFill>
                  <a:srgbClr val="002060"/>
                </a:solidFill>
                <a:latin typeface="Comic Sans MS" pitchFamily="66" charset="0"/>
              </a:rPr>
              <a:t>Code Basics Project #12</a:t>
            </a:r>
            <a:endParaRPr lang="en-US" sz="2800" b="1" dirty="0">
              <a:solidFill>
                <a:srgbClr val="002060"/>
              </a:solidFill>
              <a:latin typeface="Comic Sans MS" pitchFamily="66" charset="0"/>
            </a:endParaRPr>
          </a:p>
        </p:txBody>
      </p:sp>
      <p:sp>
        <p:nvSpPr>
          <p:cNvPr id="8" name="TextBox 7"/>
          <p:cNvSpPr txBox="1"/>
          <p:nvPr/>
        </p:nvSpPr>
        <p:spPr>
          <a:xfrm>
            <a:off x="10003810" y="1409700"/>
            <a:ext cx="1869742" cy="369332"/>
          </a:xfrm>
          <a:prstGeom prst="rect">
            <a:avLst/>
          </a:prstGeom>
          <a:noFill/>
        </p:spPr>
        <p:txBody>
          <a:bodyPr wrap="square" rtlCol="0">
            <a:spAutoFit/>
          </a:bodyPr>
          <a:lstStyle/>
          <a:p>
            <a:pPr algn="ctr"/>
            <a:r>
              <a:rPr lang="en-US" b="1" dirty="0" smtClean="0">
                <a:latin typeface="Segoe UI" pitchFamily="34" charset="0"/>
                <a:cs typeface="Segoe UI" pitchFamily="34" charset="0"/>
              </a:rPr>
              <a:t>Atliq Motors</a:t>
            </a:r>
            <a:endParaRPr lang="en-US" b="1" dirty="0">
              <a:latin typeface="Segoe UI" pitchFamily="34" charset="0"/>
              <a:cs typeface="Segoe UI" pitchFamily="34" charset="0"/>
            </a:endParaRPr>
          </a:p>
        </p:txBody>
      </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16" y="204552"/>
            <a:ext cx="1978261" cy="120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195" y="-72023"/>
            <a:ext cx="2714483" cy="1481722"/>
          </a:xfrm>
          <a:prstGeom prst="rect">
            <a:avLst/>
          </a:prstGeom>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882" y="2070100"/>
            <a:ext cx="8418328" cy="286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356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19" y="403835"/>
            <a:ext cx="9649279" cy="738664"/>
          </a:xfrm>
          <a:prstGeom prst="rect">
            <a:avLst/>
          </a:prstGeom>
          <a:noFill/>
        </p:spPr>
        <p:txBody>
          <a:bodyPr wrap="square" lIns="0" tIns="0" rIns="0" bIns="0" rtlCol="0">
            <a:spAutoFit/>
          </a:bodyPr>
          <a:lstStyle/>
          <a:p>
            <a:pPr algn="ctr"/>
            <a:r>
              <a:rPr lang="en-US" sz="2400" b="1" dirty="0"/>
              <a:t>5. How do the EV sales and penetration rates in Delhi compare to Karnataka for 2024?</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414" y="1625600"/>
            <a:ext cx="628808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3819" y="5243513"/>
            <a:ext cx="9649279" cy="1015663"/>
          </a:xfrm>
          <a:prstGeom prst="rect">
            <a:avLst/>
          </a:prstGeom>
          <a:noFill/>
        </p:spPr>
        <p:txBody>
          <a:bodyPr wrap="square" rtlCol="0">
            <a:spAutoFit/>
          </a:bodyPr>
          <a:lstStyle/>
          <a:p>
            <a:r>
              <a:rPr lang="en-US" sz="2400" b="1" dirty="0" smtClean="0">
                <a:solidFill>
                  <a:schemeClr val="accent1">
                    <a:lumMod val="50000"/>
                  </a:schemeClr>
                </a:solidFill>
              </a:rPr>
              <a:t>Insight :- </a:t>
            </a:r>
            <a:r>
              <a:rPr lang="en-US" b="1" dirty="0" smtClean="0"/>
              <a:t>Karnataka has the higher penetration rate i.e. 10.18% compared to Delhi which has 7.71%. Karnataka has the upper hand in EV sales and penetration rate. Karnataka also offers better facilities to companies and people for promoting EVs. </a:t>
            </a:r>
            <a:endParaRPr lang="en-US" b="1" dirty="0"/>
          </a:p>
        </p:txBody>
      </p:sp>
    </p:spTree>
    <p:extLst>
      <p:ext uri="{BB962C8B-B14F-4D97-AF65-F5344CB8AC3E}">
        <p14:creationId xmlns:p14="http://schemas.microsoft.com/office/powerpoint/2010/main" val="33900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19" y="418325"/>
            <a:ext cx="9649279" cy="738664"/>
          </a:xfrm>
          <a:prstGeom prst="rect">
            <a:avLst/>
          </a:prstGeom>
          <a:noFill/>
        </p:spPr>
        <p:txBody>
          <a:bodyPr wrap="square" lIns="0" tIns="0" rIns="0" bIns="0" rtlCol="0">
            <a:spAutoFit/>
          </a:bodyPr>
          <a:lstStyle/>
          <a:p>
            <a:pPr algn="ctr"/>
            <a:r>
              <a:rPr lang="en-US" sz="2400" b="1" dirty="0"/>
              <a:t>6. List down the compounded annual growth rate (CAGR) in 4-wheeler units for the top 5 makers from 2022 to 2024.</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120" y="1987550"/>
            <a:ext cx="54006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83819" y="5372100"/>
            <a:ext cx="8610370" cy="738664"/>
          </a:xfrm>
          <a:prstGeom prst="rect">
            <a:avLst/>
          </a:prstGeom>
          <a:noFill/>
        </p:spPr>
        <p:txBody>
          <a:bodyPr wrap="none" rtlCol="0">
            <a:spAutoFit/>
          </a:bodyPr>
          <a:lstStyle/>
          <a:p>
            <a:r>
              <a:rPr lang="en-US" sz="2400" b="1" dirty="0" smtClean="0">
                <a:solidFill>
                  <a:schemeClr val="accent1">
                    <a:lumMod val="50000"/>
                  </a:schemeClr>
                </a:solidFill>
              </a:rPr>
              <a:t>Insight :- </a:t>
            </a:r>
            <a:r>
              <a:rPr lang="en-US" b="1" dirty="0" smtClean="0"/>
              <a:t>BYD India has grown explosively in 4-wheelers EV category which has grown</a:t>
            </a:r>
          </a:p>
          <a:p>
            <a:r>
              <a:rPr lang="en-US" b="1" dirty="0" smtClean="0"/>
              <a:t>Over 500% in 2024 compared to 2022. </a:t>
            </a:r>
            <a:endParaRPr lang="en-US" b="1" dirty="0"/>
          </a:p>
        </p:txBody>
      </p:sp>
    </p:spTree>
    <p:extLst>
      <p:ext uri="{BB962C8B-B14F-4D97-AF65-F5344CB8AC3E}">
        <p14:creationId xmlns:p14="http://schemas.microsoft.com/office/powerpoint/2010/main" val="3967220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20" y="738390"/>
            <a:ext cx="9649279" cy="738664"/>
          </a:xfrm>
          <a:prstGeom prst="rect">
            <a:avLst/>
          </a:prstGeom>
          <a:noFill/>
        </p:spPr>
        <p:txBody>
          <a:bodyPr wrap="square" lIns="0" tIns="0" rIns="0" bIns="0" rtlCol="0">
            <a:spAutoFit/>
          </a:bodyPr>
          <a:lstStyle/>
          <a:p>
            <a:pPr algn="ctr"/>
            <a:r>
              <a:rPr lang="en-US" sz="2400" b="1" dirty="0"/>
              <a:t>7. List down the top 10 states that had the highest compounded annual growth rate (CAGR) from 2022 to 2024 in total vehicles sold.</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815" y="2032000"/>
            <a:ext cx="598328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770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20" y="738390"/>
            <a:ext cx="9649279" cy="738664"/>
          </a:xfrm>
          <a:prstGeom prst="rect">
            <a:avLst/>
          </a:prstGeom>
          <a:noFill/>
        </p:spPr>
        <p:txBody>
          <a:bodyPr wrap="square" lIns="0" tIns="0" rIns="0" bIns="0" rtlCol="0">
            <a:spAutoFit/>
          </a:bodyPr>
          <a:lstStyle/>
          <a:p>
            <a:pPr algn="ctr"/>
            <a:r>
              <a:rPr lang="en-US" sz="2400" b="1" dirty="0"/>
              <a:t>8. What are the peak and low season months for EV sales based on the data from 2022 to 2024?</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869" y="1920872"/>
            <a:ext cx="935718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1538" y="5143500"/>
            <a:ext cx="9187708" cy="1292662"/>
          </a:xfrm>
          <a:prstGeom prst="rect">
            <a:avLst/>
          </a:prstGeom>
          <a:noFill/>
        </p:spPr>
        <p:txBody>
          <a:bodyPr wrap="none" rtlCol="0">
            <a:spAutoFit/>
          </a:bodyPr>
          <a:lstStyle/>
          <a:p>
            <a:r>
              <a:rPr lang="en-US" sz="2400" b="1" dirty="0" smtClean="0">
                <a:solidFill>
                  <a:schemeClr val="accent1">
                    <a:lumMod val="50000"/>
                  </a:schemeClr>
                </a:solidFill>
              </a:rPr>
              <a:t>Insights : </a:t>
            </a:r>
            <a:endParaRPr lang="en-US" b="1" dirty="0" smtClean="0">
              <a:solidFill>
                <a:schemeClr val="accent1">
                  <a:lumMod val="50000"/>
                </a:schemeClr>
              </a:solidFill>
            </a:endParaRPr>
          </a:p>
          <a:p>
            <a:r>
              <a:rPr lang="en-US" b="1" dirty="0" smtClean="0"/>
              <a:t>4-Wheelers :- March is the highest sale month of the year while April is the lowest sale month.</a:t>
            </a:r>
          </a:p>
          <a:p>
            <a:r>
              <a:rPr lang="en-US" b="1" dirty="0" smtClean="0"/>
              <a:t>2-Wheelers :- March is the highest sale month of the year while June is the lowest sale month.</a:t>
            </a:r>
          </a:p>
          <a:p>
            <a:r>
              <a:rPr lang="en-US" b="1" dirty="0" smtClean="0"/>
              <a:t>Overall March and April are the peak and low season months for EV sales respectively. </a:t>
            </a:r>
            <a:endParaRPr lang="en-US" b="1" dirty="0"/>
          </a:p>
        </p:txBody>
      </p:sp>
    </p:spTree>
    <p:extLst>
      <p:ext uri="{BB962C8B-B14F-4D97-AF65-F5344CB8AC3E}">
        <p14:creationId xmlns:p14="http://schemas.microsoft.com/office/powerpoint/2010/main" val="4018172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647700" y="738390"/>
            <a:ext cx="10312400" cy="1107996"/>
          </a:xfrm>
          <a:prstGeom prst="rect">
            <a:avLst/>
          </a:prstGeom>
          <a:noFill/>
        </p:spPr>
        <p:txBody>
          <a:bodyPr wrap="square" lIns="0" tIns="0" rIns="0" bIns="0" rtlCol="0">
            <a:spAutoFit/>
          </a:bodyPr>
          <a:lstStyle/>
          <a:p>
            <a:pPr algn="ctr"/>
            <a:r>
              <a:rPr lang="en-US" sz="2400" b="1" dirty="0" smtClean="0"/>
              <a:t>9. What </a:t>
            </a:r>
            <a:r>
              <a:rPr lang="en-US" sz="2400" b="1" dirty="0"/>
              <a:t>is the projected number of EV sales (including 2-wheelers and </a:t>
            </a:r>
            <a:r>
              <a:rPr lang="en-US" sz="2400" b="1" dirty="0" smtClean="0"/>
              <a:t>4-wheelers</a:t>
            </a:r>
            <a:r>
              <a:rPr lang="en-US" sz="2400" b="1" dirty="0"/>
              <a:t>) </a:t>
            </a:r>
            <a:r>
              <a:rPr lang="en-US" sz="2400" b="1" dirty="0" smtClean="0"/>
              <a:t>for the top </a:t>
            </a:r>
            <a:r>
              <a:rPr lang="en-US" sz="2400" b="1" dirty="0"/>
              <a:t>10 states by penetration rate in 2030, based on the compounded annual growth rate (CAGR) from previous years? </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2" y="2360613"/>
            <a:ext cx="50577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43305" y="5300663"/>
            <a:ext cx="8239692" cy="1015663"/>
          </a:xfrm>
          <a:prstGeom prst="rect">
            <a:avLst/>
          </a:prstGeom>
          <a:noFill/>
        </p:spPr>
        <p:txBody>
          <a:bodyPr wrap="none" rtlCol="0">
            <a:spAutoFit/>
          </a:bodyPr>
          <a:lstStyle/>
          <a:p>
            <a:r>
              <a:rPr lang="en-US" sz="2400" b="1" dirty="0" smtClean="0">
                <a:solidFill>
                  <a:schemeClr val="accent1">
                    <a:lumMod val="50000"/>
                  </a:schemeClr>
                </a:solidFill>
              </a:rPr>
              <a:t>Insight :- </a:t>
            </a:r>
            <a:r>
              <a:rPr lang="en-US" b="1" dirty="0" smtClean="0"/>
              <a:t>Maharashtra and Karnataka has the highest potential in the near future </a:t>
            </a:r>
          </a:p>
          <a:p>
            <a:r>
              <a:rPr lang="en-US" b="1" dirty="0" smtClean="0"/>
              <a:t>for the Electric Vehicle sales in India.</a:t>
            </a:r>
          </a:p>
          <a:p>
            <a:endParaRPr lang="en-US" dirty="0"/>
          </a:p>
        </p:txBody>
      </p:sp>
    </p:spTree>
    <p:extLst>
      <p:ext uri="{BB962C8B-B14F-4D97-AF65-F5344CB8AC3E}">
        <p14:creationId xmlns:p14="http://schemas.microsoft.com/office/powerpoint/2010/main" val="4017156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929819" y="179590"/>
            <a:ext cx="9573081" cy="738664"/>
          </a:xfrm>
          <a:prstGeom prst="rect">
            <a:avLst/>
          </a:prstGeom>
          <a:noFill/>
        </p:spPr>
        <p:txBody>
          <a:bodyPr wrap="square" lIns="0" tIns="0" rIns="0" bIns="0" rtlCol="0">
            <a:spAutoFit/>
          </a:bodyPr>
          <a:lstStyle/>
          <a:p>
            <a:pPr algn="ctr"/>
            <a:r>
              <a:rPr lang="en-US" sz="2400" b="1" dirty="0"/>
              <a:t>10</a:t>
            </a:r>
            <a:r>
              <a:rPr lang="en-US" sz="2400" b="1" dirty="0" smtClean="0"/>
              <a:t>. </a:t>
            </a:r>
            <a:r>
              <a:rPr lang="en-US" sz="2400" b="1" dirty="0"/>
              <a:t>Estimate the revenue growth rate of 4-wheeler and 2-wheelers EVs in </a:t>
            </a:r>
            <a:r>
              <a:rPr lang="en-US" sz="2400" b="1" dirty="0" smtClean="0"/>
              <a:t>India </a:t>
            </a:r>
            <a:r>
              <a:rPr lang="en-US" sz="2400" b="1" dirty="0"/>
              <a:t>for 2022 </a:t>
            </a:r>
            <a:r>
              <a:rPr lang="en-US" sz="2400" b="1" dirty="0" err="1"/>
              <a:t>v</a:t>
            </a:r>
            <a:r>
              <a:rPr lang="en-US" sz="2400" b="1" dirty="0" err="1" smtClean="0"/>
              <a:t>s</a:t>
            </a:r>
            <a:r>
              <a:rPr lang="en-US" sz="2400" b="1" dirty="0" smtClean="0"/>
              <a:t> </a:t>
            </a:r>
            <a:r>
              <a:rPr lang="en-US" sz="2400" b="1" dirty="0"/>
              <a:t>2024 and 2023 </a:t>
            </a:r>
            <a:r>
              <a:rPr lang="en-US" sz="2400" b="1" dirty="0" err="1"/>
              <a:t>vs</a:t>
            </a:r>
            <a:r>
              <a:rPr lang="en-US" sz="2400" b="1" dirty="0"/>
              <a:t> 2024, assuming an average unit price.</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832" y="1257008"/>
            <a:ext cx="2713054" cy="67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082" y="3895725"/>
            <a:ext cx="21907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9082" y="2298697"/>
            <a:ext cx="219075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72886" y="3895725"/>
            <a:ext cx="21907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2886" y="2298698"/>
            <a:ext cx="219075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528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15E537-4AB4-4445-A3AC-40D738EDF3DC}"/>
              </a:ext>
            </a:extLst>
          </p:cNvPr>
          <p:cNvSpPr txBox="1"/>
          <p:nvPr/>
        </p:nvSpPr>
        <p:spPr>
          <a:xfrm>
            <a:off x="866319" y="2650529"/>
            <a:ext cx="7830469" cy="1231106"/>
          </a:xfrm>
          <a:prstGeom prst="rect">
            <a:avLst/>
          </a:prstGeom>
          <a:noFill/>
        </p:spPr>
        <p:txBody>
          <a:bodyPr wrap="square" lIns="0" tIns="0" rIns="0" bIns="0" rtlCol="0">
            <a:spAutoFit/>
          </a:bodyPr>
          <a:lstStyle/>
          <a:p>
            <a:r>
              <a:rPr lang="en-US" sz="4000" b="1" dirty="0" smtClean="0">
                <a:solidFill>
                  <a:schemeClr val="accent1">
                    <a:lumMod val="75000"/>
                  </a:schemeClr>
                </a:solidFill>
                <a:latin typeface="Segoe UI" panose="020B0502040204020203" pitchFamily="34" charset="0"/>
                <a:cs typeface="Segoe UI" panose="020B0502040204020203" pitchFamily="34" charset="0"/>
              </a:rPr>
              <a:t>Secondary Analysis</a:t>
            </a:r>
          </a:p>
          <a:p>
            <a:r>
              <a:rPr lang="en-US" sz="4000" b="1" dirty="0" smtClean="0">
                <a:solidFill>
                  <a:schemeClr val="accent1">
                    <a:lumMod val="75000"/>
                  </a:schemeClr>
                </a:solidFill>
                <a:latin typeface="Segoe UI" panose="020B0502040204020203" pitchFamily="34" charset="0"/>
                <a:cs typeface="Segoe UI" panose="020B0502040204020203" pitchFamily="34" charset="0"/>
              </a:rPr>
              <a:t>Questions</a:t>
            </a:r>
            <a:endParaRPr lang="en-US" sz="4000" b="1" dirty="0">
              <a:solidFill>
                <a:schemeClr val="accent1">
                  <a:lumMod val="75000"/>
                </a:schemeClr>
              </a:solidFill>
              <a:latin typeface="Segoe UI" panose="020B0502040204020203" pitchFamily="34" charset="0"/>
              <a:cs typeface="Segoe UI" panose="020B0502040204020203" pitchFamily="34" charset="0"/>
            </a:endParaRPr>
          </a:p>
        </p:txBody>
      </p:sp>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627967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726768"/>
            <a:ext cx="12221416" cy="2326562"/>
          </a:xfrm>
          <a:prstGeom prst="rect">
            <a:avLst/>
          </a:prstGeom>
          <a:solidFill>
            <a:schemeClr val="accent1">
              <a:alpha val="66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en-US" dirty="0"/>
          </a:p>
        </p:txBody>
      </p:sp>
      <p:sp>
        <p:nvSpPr>
          <p:cNvPr id="25" name="Title 24" hidden="1">
            <a:extLst>
              <a:ext uri="{FF2B5EF4-FFF2-40B4-BE49-F238E27FC236}">
                <a16:creationId xmlns:a16="http://schemas.microsoft.com/office/drawing/2014/main" xmlns="" id="{24922840-A8AD-427F-889C-2B79CACC872F}"/>
              </a:ext>
            </a:extLst>
          </p:cNvPr>
          <p:cNvSpPr>
            <a:spLocks noGrp="1"/>
          </p:cNvSpPr>
          <p:nvPr>
            <p:ph type="title"/>
          </p:nvPr>
        </p:nvSpPr>
        <p:spPr/>
        <p:txBody>
          <a:bodyPr/>
          <a:lstStyle/>
          <a:p>
            <a:r>
              <a:rPr lang="en-US" dirty="0"/>
              <a:t>Human resources slide 10</a:t>
            </a:r>
          </a:p>
        </p:txBody>
      </p:sp>
      <p:sp>
        <p:nvSpPr>
          <p:cNvPr id="66" name="TextBox 56">
            <a:extLst>
              <a:ext uri="{FF2B5EF4-FFF2-40B4-BE49-F238E27FC236}">
                <a16:creationId xmlns:lc="http://schemas.openxmlformats.org/drawingml/2006/lockedCanvas" xmlns:a16="http://schemas.microsoft.com/office/drawing/2014/main" xmlns="" id="{25264A13-2CF6-4653-9A8E-AE29B6F25F8E}"/>
              </a:ext>
            </a:extLst>
          </p:cNvPr>
          <p:cNvSpPr txBox="1"/>
          <p:nvPr/>
        </p:nvSpPr>
        <p:spPr>
          <a:xfrm>
            <a:off x="791204" y="625352"/>
            <a:ext cx="9965907" cy="730495"/>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000"/>
              </a:lnSpc>
            </a:pPr>
            <a:r>
              <a:rPr lang="en-US" sz="2000" b="1" dirty="0">
                <a:solidFill>
                  <a:schemeClr val="accent1">
                    <a:lumMod val="50000"/>
                  </a:schemeClr>
                </a:solidFill>
              </a:rPr>
              <a:t>1. What are the primary reasons for customers choosing 4-wheeler EVs in 2023 and 2024?</a:t>
            </a:r>
          </a:p>
        </p:txBody>
      </p:sp>
      <p:grpSp>
        <p:nvGrpSpPr>
          <p:cNvPr id="67" name="Group 66">
            <a:extLst>
              <a:ext uri="{FF2B5EF4-FFF2-40B4-BE49-F238E27FC236}">
                <a16:creationId xmlns:lc="http://schemas.openxmlformats.org/drawingml/2006/lockedCanvas" xmlns:a16="http://schemas.microsoft.com/office/drawing/2014/main" xmlns="" id="{A6D12FB3-2E0E-4392-B30A-8FABD55972D2}"/>
              </a:ext>
              <a:ext uri="{C183D7F6-B498-43B3-948B-1728B52AA6E4}">
                <adec:decorative xmlns:lc="http://schemas.openxmlformats.org/drawingml/2006/lockedCanvas" xmlns:adec="http://schemas.microsoft.com/office/drawing/2017/decorative" xmlns="" val="1"/>
              </a:ext>
            </a:extLst>
          </p:cNvPr>
          <p:cNvGrpSpPr/>
          <p:nvPr/>
        </p:nvGrpSpPr>
        <p:grpSpPr>
          <a:xfrm>
            <a:off x="1072027" y="3029478"/>
            <a:ext cx="10201980" cy="703797"/>
            <a:chOff x="977231" y="3071651"/>
            <a:chExt cx="10201980" cy="703797"/>
          </a:xfrm>
        </p:grpSpPr>
        <p:sp>
          <p:nvSpPr>
            <p:cNvPr id="84" name="TextBox 12">
              <a:extLst>
                <a:ext uri="{FF2B5EF4-FFF2-40B4-BE49-F238E27FC236}">
                  <a16:creationId xmlns:lc="http://schemas.openxmlformats.org/drawingml/2006/lockedCanvas" xmlns:a16="http://schemas.microsoft.com/office/drawing/2014/main" xmlns="" id="{DC02C732-8960-4820-B185-F087E030DAAA}"/>
                </a:ext>
              </a:extLst>
            </p:cNvPr>
            <p:cNvSpPr txBox="1"/>
            <p:nvPr/>
          </p:nvSpPr>
          <p:spPr>
            <a:xfrm>
              <a:off x="977231" y="3098340"/>
              <a:ext cx="1183016" cy="67710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a:solidFill>
                    <a:schemeClr val="accent1">
                      <a:lumMod val="50000"/>
                    </a:schemeClr>
                  </a:solidFill>
                  <a:latin typeface="Segoe UI Black" pitchFamily="34" charset="0"/>
                  <a:ea typeface="Segoe UI Black" pitchFamily="34" charset="0"/>
                </a:rPr>
                <a:t>25%</a:t>
              </a:r>
            </a:p>
          </p:txBody>
        </p:sp>
        <p:sp>
          <p:nvSpPr>
            <p:cNvPr id="88" name="TextBox 27">
              <a:extLst>
                <a:ext uri="{FF2B5EF4-FFF2-40B4-BE49-F238E27FC236}">
                  <a16:creationId xmlns:lc="http://schemas.openxmlformats.org/drawingml/2006/lockedCanvas" xmlns:a16="http://schemas.microsoft.com/office/drawing/2014/main" xmlns="" id="{1CC8C601-FB40-4573-87B3-B1126A610542}"/>
                </a:ext>
              </a:extLst>
            </p:cNvPr>
            <p:cNvSpPr txBox="1"/>
            <p:nvPr/>
          </p:nvSpPr>
          <p:spPr>
            <a:xfrm>
              <a:off x="3940142" y="3071651"/>
              <a:ext cx="1183017" cy="677108"/>
            </a:xfrm>
            <a:prstGeom prst="rect">
              <a:avLst/>
            </a:prstGeom>
            <a:noFill/>
            <a:ln>
              <a:noFill/>
            </a:ln>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solidFill>
                    <a:schemeClr val="accent1">
                      <a:lumMod val="50000"/>
                    </a:schemeClr>
                  </a:solidFill>
                  <a:latin typeface="Segoe UI Black" pitchFamily="34" charset="0"/>
                  <a:ea typeface="Segoe UI Black" pitchFamily="34" charset="0"/>
                </a:rPr>
                <a:t>30%</a:t>
              </a:r>
              <a:endParaRPr lang="en-US" sz="4400" b="1" dirty="0">
                <a:solidFill>
                  <a:schemeClr val="accent1">
                    <a:lumMod val="50000"/>
                  </a:schemeClr>
                </a:solidFill>
                <a:latin typeface="Segoe UI Black" pitchFamily="34" charset="0"/>
                <a:ea typeface="Segoe UI Black" pitchFamily="34" charset="0"/>
              </a:endParaRPr>
            </a:p>
          </p:txBody>
        </p:sp>
        <p:sp>
          <p:nvSpPr>
            <p:cNvPr id="93" name="TextBox 39">
              <a:extLst>
                <a:ext uri="{FF2B5EF4-FFF2-40B4-BE49-F238E27FC236}">
                  <a16:creationId xmlns:lc="http://schemas.openxmlformats.org/drawingml/2006/lockedCanvas" xmlns:a16="http://schemas.microsoft.com/office/drawing/2014/main" xmlns="" id="{5C436978-7B84-4F27-8A32-574050B29AD0}"/>
                </a:ext>
              </a:extLst>
            </p:cNvPr>
            <p:cNvSpPr txBox="1"/>
            <p:nvPr/>
          </p:nvSpPr>
          <p:spPr>
            <a:xfrm>
              <a:off x="6981428" y="3071651"/>
              <a:ext cx="1183017" cy="67710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a:solidFill>
                    <a:schemeClr val="accent1">
                      <a:lumMod val="50000"/>
                    </a:schemeClr>
                  </a:solidFill>
                  <a:latin typeface="Segoe UI Black" pitchFamily="34" charset="0"/>
                  <a:ea typeface="Segoe UI Black" pitchFamily="34" charset="0"/>
                </a:rPr>
                <a:t>25%</a:t>
              </a:r>
            </a:p>
          </p:txBody>
        </p:sp>
        <p:sp>
          <p:nvSpPr>
            <p:cNvPr id="98" name="TextBox 51">
              <a:extLst>
                <a:ext uri="{FF2B5EF4-FFF2-40B4-BE49-F238E27FC236}">
                  <a16:creationId xmlns:lc="http://schemas.openxmlformats.org/drawingml/2006/lockedCanvas" xmlns:a16="http://schemas.microsoft.com/office/drawing/2014/main" xmlns="" id="{38F4B3FC-E555-4F37-BC12-4940EF773A7E}"/>
                </a:ext>
              </a:extLst>
            </p:cNvPr>
            <p:cNvSpPr txBox="1"/>
            <p:nvPr/>
          </p:nvSpPr>
          <p:spPr>
            <a:xfrm>
              <a:off x="9996194" y="3071651"/>
              <a:ext cx="1183017" cy="67710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a:solidFill>
                    <a:schemeClr val="accent1">
                      <a:lumMod val="50000"/>
                    </a:schemeClr>
                  </a:solidFill>
                  <a:latin typeface="Segoe UI Black" pitchFamily="34" charset="0"/>
                  <a:ea typeface="Segoe UI Black" pitchFamily="34" charset="0"/>
                </a:rPr>
                <a:t>20%</a:t>
              </a:r>
            </a:p>
          </p:txBody>
        </p:sp>
      </p:grpSp>
      <p:sp>
        <p:nvSpPr>
          <p:cNvPr id="68" name="TextBox 17">
            <a:extLst>
              <a:ext uri="{FF2B5EF4-FFF2-40B4-BE49-F238E27FC236}">
                <a16:creationId xmlns:lc="http://schemas.openxmlformats.org/drawingml/2006/lockedCanvas" xmlns:a16="http://schemas.microsoft.com/office/drawing/2014/main" xmlns="" id="{39929E06-4AB9-4598-A963-82CCC18A3FF2}"/>
              </a:ext>
            </a:extLst>
          </p:cNvPr>
          <p:cNvSpPr txBox="1"/>
          <p:nvPr/>
        </p:nvSpPr>
        <p:spPr>
          <a:xfrm>
            <a:off x="775408" y="2059052"/>
            <a:ext cx="1776255" cy="83099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Segoe UI" panose="020B0502040204020203" pitchFamily="34" charset="0"/>
                <a:cs typeface="Segoe UI" panose="020B0502040204020203" pitchFamily="34" charset="0"/>
              </a:rPr>
              <a:t>Technology and </a:t>
            </a:r>
          </a:p>
          <a:p>
            <a:pPr algn="ctr"/>
            <a:r>
              <a:rPr lang="en-US" b="1" dirty="0" smtClean="0">
                <a:latin typeface="Segoe UI" panose="020B0502040204020203" pitchFamily="34" charset="0"/>
                <a:cs typeface="Segoe UI" panose="020B0502040204020203" pitchFamily="34" charset="0"/>
              </a:rPr>
              <a:t>Infrastructure </a:t>
            </a:r>
          </a:p>
          <a:p>
            <a:pPr algn="ctr"/>
            <a:r>
              <a:rPr lang="en-US" b="1" dirty="0" smtClean="0">
                <a:latin typeface="Segoe UI" panose="020B0502040204020203" pitchFamily="34" charset="0"/>
                <a:cs typeface="Segoe UI" panose="020B0502040204020203" pitchFamily="34" charset="0"/>
              </a:rPr>
              <a:t>improvement</a:t>
            </a:r>
            <a:endParaRPr lang="en-US" b="1" dirty="0">
              <a:latin typeface="Segoe UI" panose="020B0502040204020203" pitchFamily="34" charset="0"/>
              <a:cs typeface="Segoe UI" panose="020B0502040204020203" pitchFamily="34" charset="0"/>
            </a:endParaRPr>
          </a:p>
        </p:txBody>
      </p:sp>
      <p:sp>
        <p:nvSpPr>
          <p:cNvPr id="69" name="Text Placeholder 2">
            <a:extLst>
              <a:ext uri="{FF2B5EF4-FFF2-40B4-BE49-F238E27FC236}">
                <a16:creationId xmlns:lc="http://schemas.openxmlformats.org/drawingml/2006/lockedCanvas" xmlns:a16="http://schemas.microsoft.com/office/drawing/2014/main" xmlns="" id="{9DF162EE-A4BE-4D4C-9A3C-51FC2F765D81}"/>
              </a:ext>
            </a:extLst>
          </p:cNvPr>
          <p:cNvSpPr txBox="1">
            <a:spLocks/>
          </p:cNvSpPr>
          <p:nvPr/>
        </p:nvSpPr>
        <p:spPr>
          <a:xfrm>
            <a:off x="368906" y="4305572"/>
            <a:ext cx="2653720" cy="222201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b="1" dirty="0" smtClean="0">
                <a:latin typeface="Segoe UI Semibold" pitchFamily="34" charset="0"/>
                <a:cs typeface="Segoe UI Semibold" pitchFamily="34" charset="0"/>
              </a:rPr>
              <a:t>The enhancement in battery technology leading to longer driving ranges, faster charging times, and better overall performance is making EVs a more practical choice for consumers.</a:t>
            </a:r>
            <a:endParaRPr lang="en-US" sz="1400" b="1" dirty="0">
              <a:latin typeface="Segoe UI Semibold" pitchFamily="34" charset="0"/>
              <a:cs typeface="Segoe UI Semibold" pitchFamily="34" charset="0"/>
            </a:endParaRPr>
          </a:p>
        </p:txBody>
      </p:sp>
      <p:sp>
        <p:nvSpPr>
          <p:cNvPr id="70" name="TextBox 23">
            <a:extLst>
              <a:ext uri="{FF2B5EF4-FFF2-40B4-BE49-F238E27FC236}">
                <a16:creationId xmlns:lc="http://schemas.openxmlformats.org/drawingml/2006/lockedCanvas" xmlns:a16="http://schemas.microsoft.com/office/drawing/2014/main" xmlns="" id="{AB0754C1-4097-4CDA-B3CB-7304331CBBB9}"/>
              </a:ext>
            </a:extLst>
          </p:cNvPr>
          <p:cNvSpPr txBox="1"/>
          <p:nvPr/>
        </p:nvSpPr>
        <p:spPr>
          <a:xfrm>
            <a:off x="3800030" y="2197551"/>
            <a:ext cx="1643783" cy="55399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Segoe UI" panose="020B0502040204020203" pitchFamily="34" charset="0"/>
                <a:cs typeface="Segoe UI" panose="020B0502040204020203" pitchFamily="34" charset="0"/>
              </a:rPr>
              <a:t>Environmental </a:t>
            </a:r>
          </a:p>
          <a:p>
            <a:pPr algn="ctr"/>
            <a:r>
              <a:rPr lang="en-US" b="1" dirty="0" smtClean="0">
                <a:latin typeface="Segoe UI" panose="020B0502040204020203" pitchFamily="34" charset="0"/>
                <a:cs typeface="Segoe UI" panose="020B0502040204020203" pitchFamily="34" charset="0"/>
              </a:rPr>
              <a:t>Concerns</a:t>
            </a:r>
            <a:endParaRPr lang="en-US" b="1" dirty="0">
              <a:latin typeface="Segoe UI" panose="020B0502040204020203" pitchFamily="34" charset="0"/>
              <a:cs typeface="Segoe UI" panose="020B0502040204020203" pitchFamily="34" charset="0"/>
            </a:endParaRPr>
          </a:p>
        </p:txBody>
      </p:sp>
      <p:sp>
        <p:nvSpPr>
          <p:cNvPr id="72" name="Text Placeholder 2">
            <a:extLst>
              <a:ext uri="{FF2B5EF4-FFF2-40B4-BE49-F238E27FC236}">
                <a16:creationId xmlns:lc="http://schemas.openxmlformats.org/drawingml/2006/lockedCanvas" xmlns:a16="http://schemas.microsoft.com/office/drawing/2014/main" xmlns="" id="{72AC3065-20B0-4A63-89FA-B10AD6D1363C}"/>
              </a:ext>
            </a:extLst>
          </p:cNvPr>
          <p:cNvSpPr txBox="1">
            <a:spLocks/>
          </p:cNvSpPr>
          <p:nvPr/>
        </p:nvSpPr>
        <p:spPr>
          <a:xfrm>
            <a:off x="3299587" y="4305572"/>
            <a:ext cx="2653720" cy="157568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b="1" dirty="0">
                <a:latin typeface="Segoe UI Semibold" pitchFamily="34" charset="0"/>
                <a:cs typeface="Segoe UI Semibold" pitchFamily="34" charset="0"/>
              </a:rPr>
              <a:t>Increasing awareness about climate change and the desire to reduce carbon footprints are driving many consumers to opt for environmentally friendly EVs.</a:t>
            </a:r>
          </a:p>
        </p:txBody>
      </p:sp>
      <p:sp>
        <p:nvSpPr>
          <p:cNvPr id="73" name="TextBox 35">
            <a:extLst>
              <a:ext uri="{FF2B5EF4-FFF2-40B4-BE49-F238E27FC236}">
                <a16:creationId xmlns:lc="http://schemas.openxmlformats.org/drawingml/2006/lockedCanvas" xmlns:a16="http://schemas.microsoft.com/office/drawing/2014/main" xmlns="" id="{54005B0B-E5FC-472B-962B-C2258039F3B2}"/>
              </a:ext>
            </a:extLst>
          </p:cNvPr>
          <p:cNvSpPr txBox="1"/>
          <p:nvPr/>
        </p:nvSpPr>
        <p:spPr>
          <a:xfrm>
            <a:off x="6308419" y="2336050"/>
            <a:ext cx="2718629" cy="2769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Segoe UI" panose="020B0502040204020203" pitchFamily="34" charset="0"/>
                <a:cs typeface="Segoe UI" panose="020B0502040204020203" pitchFamily="34" charset="0"/>
              </a:rPr>
              <a:t>Lower Cost of Ownership</a:t>
            </a:r>
            <a:endParaRPr lang="en-US" b="1" dirty="0">
              <a:latin typeface="Segoe UI" panose="020B0502040204020203" pitchFamily="34" charset="0"/>
              <a:cs typeface="Segoe UI" panose="020B0502040204020203" pitchFamily="34" charset="0"/>
            </a:endParaRPr>
          </a:p>
        </p:txBody>
      </p:sp>
      <p:sp>
        <p:nvSpPr>
          <p:cNvPr id="75" name="Text Placeholder 2">
            <a:extLst>
              <a:ext uri="{FF2B5EF4-FFF2-40B4-BE49-F238E27FC236}">
                <a16:creationId xmlns:lc="http://schemas.openxmlformats.org/drawingml/2006/lockedCanvas" xmlns:a16="http://schemas.microsoft.com/office/drawing/2014/main" xmlns="" id="{5BA86B7F-9A89-4AB5-BADE-64D7C6E5C868}"/>
              </a:ext>
            </a:extLst>
          </p:cNvPr>
          <p:cNvSpPr txBox="1">
            <a:spLocks/>
          </p:cNvSpPr>
          <p:nvPr/>
        </p:nvSpPr>
        <p:spPr>
          <a:xfrm>
            <a:off x="6308419" y="4305572"/>
            <a:ext cx="2653720" cy="157568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b="1" dirty="0">
                <a:latin typeface="Segoe UI Semibold" pitchFamily="34" charset="0"/>
                <a:cs typeface="Segoe UI Semibold" pitchFamily="34" charset="0"/>
              </a:rPr>
              <a:t>EVs typically have lower maintenance costs and fuel expenses, which is a significant factor for customers looking for long-term savings.</a:t>
            </a:r>
          </a:p>
        </p:txBody>
      </p:sp>
      <p:sp>
        <p:nvSpPr>
          <p:cNvPr id="76" name="TextBox 47">
            <a:extLst>
              <a:ext uri="{FF2B5EF4-FFF2-40B4-BE49-F238E27FC236}">
                <a16:creationId xmlns:lc="http://schemas.openxmlformats.org/drawingml/2006/lockedCanvas" xmlns:a16="http://schemas.microsoft.com/office/drawing/2014/main" xmlns="" id="{F7B6FBDF-4663-4A5D-A2B3-B90DCEBBA233}"/>
              </a:ext>
            </a:extLst>
          </p:cNvPr>
          <p:cNvSpPr txBox="1"/>
          <p:nvPr/>
        </p:nvSpPr>
        <p:spPr>
          <a:xfrm>
            <a:off x="9785137" y="2197551"/>
            <a:ext cx="1794722" cy="55399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latin typeface="Segoe UI" panose="020B0502040204020203" pitchFamily="34" charset="0"/>
                <a:cs typeface="Segoe UI" panose="020B0502040204020203" pitchFamily="34" charset="0"/>
              </a:rPr>
              <a:t>Govt. incentives </a:t>
            </a:r>
          </a:p>
          <a:p>
            <a:pPr algn="ctr"/>
            <a:r>
              <a:rPr lang="en-US" b="1" dirty="0" smtClean="0">
                <a:latin typeface="Segoe UI" panose="020B0502040204020203" pitchFamily="34" charset="0"/>
                <a:cs typeface="Segoe UI" panose="020B0502040204020203" pitchFamily="34" charset="0"/>
              </a:rPr>
              <a:t>And subsidies</a:t>
            </a:r>
            <a:endParaRPr lang="en-US" b="1" dirty="0">
              <a:latin typeface="Segoe UI" panose="020B0502040204020203" pitchFamily="34" charset="0"/>
              <a:cs typeface="Segoe UI" panose="020B0502040204020203" pitchFamily="34" charset="0"/>
            </a:endParaRPr>
          </a:p>
        </p:txBody>
      </p:sp>
      <p:sp>
        <p:nvSpPr>
          <p:cNvPr id="78" name="Text Placeholder 2">
            <a:extLst>
              <a:ext uri="{FF2B5EF4-FFF2-40B4-BE49-F238E27FC236}">
                <a16:creationId xmlns:lc="http://schemas.openxmlformats.org/drawingml/2006/lockedCanvas" xmlns:a16="http://schemas.microsoft.com/office/drawing/2014/main" xmlns="" id="{EB976B3E-89DE-4833-94D4-23A4F14582CA}"/>
              </a:ext>
            </a:extLst>
          </p:cNvPr>
          <p:cNvSpPr txBox="1">
            <a:spLocks/>
          </p:cNvSpPr>
          <p:nvPr/>
        </p:nvSpPr>
        <p:spPr>
          <a:xfrm>
            <a:off x="9321774" y="4305572"/>
            <a:ext cx="2653720" cy="157568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b="1" dirty="0">
                <a:latin typeface="Segoe UI Semibold" pitchFamily="34" charset="0"/>
                <a:cs typeface="Segoe UI Semibold" pitchFamily="34" charset="0"/>
              </a:rPr>
              <a:t>Financial incentives like tax rebates, subsidies, and reduced registration fees are making EVs more affordable and attractive to buyers.</a:t>
            </a:r>
          </a:p>
        </p:txBody>
      </p:sp>
      <p:sp>
        <p:nvSpPr>
          <p:cNvPr id="79" name="AutoShape 4" descr="Environmental Issues and Solutions - An ..."/>
          <p:cNvSpPr>
            <a:spLocks noChangeAspect="1" noChangeArrowheads="1"/>
          </p:cNvSpPr>
          <p:nvPr/>
        </p:nvSpPr>
        <p:spPr bwMode="auto">
          <a:xfrm>
            <a:off x="216506" y="26010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AutoShape 6" descr="Environmental Issues and Solutions - An Overview"/>
          <p:cNvSpPr>
            <a:spLocks noChangeAspect="1" noChangeArrowheads="1"/>
          </p:cNvSpPr>
          <p:nvPr/>
        </p:nvSpPr>
        <p:spPr bwMode="auto">
          <a:xfrm>
            <a:off x="5621758" y="481906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35256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xmlns="" id="{6D08E99A-0644-4757-9F3A-BBA1A4F39081}"/>
              </a:ext>
              <a:ext uri="{C183D7F6-B498-43B3-948B-1728B52AA6E4}">
                <adec:decorative xmlns:adec="http://schemas.microsoft.com/office/drawing/2017/decorative" xmlns="" val="1"/>
              </a:ext>
            </a:extLst>
          </p:cNvPr>
          <p:cNvCxnSpPr/>
          <p:nvPr/>
        </p:nvCxnSpPr>
        <p:spPr>
          <a:xfrm>
            <a:off x="6471614" y="-1810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xmlns="" id="{0B8C9A86-3574-4A2E-BC62-481A2BE7FBED}"/>
              </a:ext>
              <a:ext uri="{C183D7F6-B498-43B3-948B-1728B52AA6E4}">
                <adec:decorative xmlns:adec="http://schemas.microsoft.com/office/drawing/2017/decorative" xmlns=""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114300" y="344989"/>
            <a:ext cx="6083299" cy="1015663"/>
          </a:xfrm>
          <a:prstGeom prst="rect">
            <a:avLst/>
          </a:prstGeom>
          <a:noFill/>
        </p:spPr>
        <p:txBody>
          <a:bodyPr wrap="square" rtlCol="0">
            <a:spAutoFit/>
          </a:bodyPr>
          <a:lstStyle/>
          <a:p>
            <a:pPr algn="ctr"/>
            <a:r>
              <a:rPr lang="en-US" sz="2000" b="1" dirty="0" smtClean="0">
                <a:solidFill>
                  <a:schemeClr val="accent1">
                    <a:lumMod val="50000"/>
                  </a:schemeClr>
                </a:solidFill>
              </a:rPr>
              <a:t>2. How </a:t>
            </a:r>
            <a:r>
              <a:rPr lang="en-US" sz="2000" b="1" dirty="0">
                <a:solidFill>
                  <a:schemeClr val="accent1">
                    <a:lumMod val="50000"/>
                  </a:schemeClr>
                </a:solidFill>
              </a:rPr>
              <a:t>do government </a:t>
            </a:r>
            <a:r>
              <a:rPr lang="en-US" sz="2000" b="1" dirty="0" smtClean="0">
                <a:solidFill>
                  <a:schemeClr val="accent1">
                    <a:lumMod val="50000"/>
                  </a:schemeClr>
                </a:solidFill>
              </a:rPr>
              <a:t>incentives and </a:t>
            </a:r>
            <a:r>
              <a:rPr lang="en-US" sz="2000" b="1" dirty="0">
                <a:solidFill>
                  <a:schemeClr val="accent1">
                    <a:lumMod val="50000"/>
                  </a:schemeClr>
                </a:solidFill>
              </a:rPr>
              <a:t>subsidies </a:t>
            </a:r>
            <a:r>
              <a:rPr lang="en-US" sz="2000" b="1" dirty="0" smtClean="0">
                <a:solidFill>
                  <a:schemeClr val="accent1">
                    <a:lumMod val="50000"/>
                  </a:schemeClr>
                </a:solidFill>
              </a:rPr>
              <a:t>impact</a:t>
            </a:r>
          </a:p>
          <a:p>
            <a:pPr algn="ctr"/>
            <a:r>
              <a:rPr lang="en-US" sz="2000" b="1" dirty="0" smtClean="0">
                <a:solidFill>
                  <a:schemeClr val="accent1">
                    <a:lumMod val="50000"/>
                  </a:schemeClr>
                </a:solidFill>
              </a:rPr>
              <a:t>   the adoption rates </a:t>
            </a:r>
            <a:r>
              <a:rPr lang="en-US" sz="2000" b="1" dirty="0">
                <a:solidFill>
                  <a:schemeClr val="accent1">
                    <a:lumMod val="50000"/>
                  </a:schemeClr>
                </a:solidFill>
              </a:rPr>
              <a:t>of 2-wheelers and 4-wheelers? </a:t>
            </a:r>
            <a:endParaRPr lang="en-US" sz="2000" b="1" dirty="0" smtClean="0">
              <a:solidFill>
                <a:schemeClr val="accent1">
                  <a:lumMod val="50000"/>
                </a:schemeClr>
              </a:solidFill>
            </a:endParaRPr>
          </a:p>
          <a:p>
            <a:pPr algn="ctr"/>
            <a:r>
              <a:rPr lang="en-US" sz="2000" b="1" dirty="0" smtClean="0">
                <a:solidFill>
                  <a:schemeClr val="accent1">
                    <a:lumMod val="50000"/>
                  </a:schemeClr>
                </a:solidFill>
              </a:rPr>
              <a:t>    Which </a:t>
            </a:r>
            <a:r>
              <a:rPr lang="en-US" sz="2000" b="1" dirty="0">
                <a:solidFill>
                  <a:schemeClr val="accent1">
                    <a:lumMod val="50000"/>
                  </a:schemeClr>
                </a:solidFill>
              </a:rPr>
              <a:t>states in India provided the most subsidies?</a:t>
            </a:r>
          </a:p>
        </p:txBody>
      </p:sp>
      <p:sp>
        <p:nvSpPr>
          <p:cNvPr id="5" name="TextBox 4"/>
          <p:cNvSpPr txBox="1"/>
          <p:nvPr/>
        </p:nvSpPr>
        <p:spPr>
          <a:xfrm>
            <a:off x="647700" y="1752600"/>
            <a:ext cx="4673600" cy="4247317"/>
          </a:xfrm>
          <a:prstGeom prst="rect">
            <a:avLst/>
          </a:prstGeom>
          <a:noFill/>
        </p:spPr>
        <p:txBody>
          <a:bodyPr wrap="square" rtlCol="0">
            <a:spAutoFit/>
          </a:bodyPr>
          <a:lstStyle/>
          <a:p>
            <a:pPr marL="285750" indent="-285750">
              <a:buFont typeface="Arial" pitchFamily="34" charset="0"/>
              <a:buChar char="•"/>
            </a:pPr>
            <a:r>
              <a:rPr lang="en-US" b="1" dirty="0">
                <a:solidFill>
                  <a:schemeClr val="accent1">
                    <a:lumMod val="50000"/>
                  </a:schemeClr>
                </a:solidFill>
              </a:rPr>
              <a:t>Impact on Adoption Rates</a:t>
            </a:r>
            <a:r>
              <a:rPr lang="en-US" dirty="0"/>
              <a:t>: Government incentives and subsidies significantly boost the adoption rates of both 2-wheelers and 4-wheelers by lowering the purchase cost, making EVs more financially accessible to a larger population</a:t>
            </a:r>
            <a:r>
              <a:rPr lang="en-US" dirty="0" smtClean="0"/>
              <a:t>.</a:t>
            </a:r>
          </a:p>
          <a:p>
            <a:endParaRPr lang="en-US" dirty="0"/>
          </a:p>
          <a:p>
            <a:pPr marL="285750" indent="-285750">
              <a:buFont typeface="Arial" pitchFamily="34" charset="0"/>
              <a:buChar char="•"/>
            </a:pPr>
            <a:endParaRPr lang="en-US" dirty="0"/>
          </a:p>
          <a:p>
            <a:pPr marL="285750" indent="-285750">
              <a:buFont typeface="Arial" pitchFamily="34" charset="0"/>
              <a:buChar char="•"/>
            </a:pPr>
            <a:r>
              <a:rPr lang="en-US" b="1" dirty="0">
                <a:solidFill>
                  <a:schemeClr val="accent1">
                    <a:lumMod val="50000"/>
                  </a:schemeClr>
                </a:solidFill>
              </a:rPr>
              <a:t>States Providing the Most Subsidies</a:t>
            </a:r>
            <a:r>
              <a:rPr lang="en-US" dirty="0"/>
              <a:t>: States like </a:t>
            </a:r>
            <a:r>
              <a:rPr lang="en-US" b="1" dirty="0"/>
              <a:t>Maharashtra</a:t>
            </a:r>
            <a:r>
              <a:rPr lang="en-US" dirty="0"/>
              <a:t>, </a:t>
            </a:r>
            <a:r>
              <a:rPr lang="en-US" b="1" dirty="0"/>
              <a:t>Delhi</a:t>
            </a:r>
            <a:r>
              <a:rPr lang="en-US" dirty="0"/>
              <a:t>, </a:t>
            </a:r>
            <a:r>
              <a:rPr lang="en-US" b="1" dirty="0"/>
              <a:t>Gujarat</a:t>
            </a:r>
            <a:r>
              <a:rPr lang="en-US" dirty="0"/>
              <a:t>, </a:t>
            </a:r>
            <a:r>
              <a:rPr lang="en-US" b="1" dirty="0"/>
              <a:t>Tamil Nadu</a:t>
            </a:r>
            <a:r>
              <a:rPr lang="en-US" dirty="0"/>
              <a:t>, and </a:t>
            </a:r>
            <a:r>
              <a:rPr lang="en-US" b="1" dirty="0"/>
              <a:t>Karnataka</a:t>
            </a:r>
            <a:r>
              <a:rPr lang="en-US" dirty="0"/>
              <a:t> have been proactive in offering substantial subsidies for EV purchases. These states also provide benefits like reduced road tax, registration fees, and even free charging in certain locations.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113" y="527049"/>
            <a:ext cx="5217920" cy="581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0025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xmlns=""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xmlns="" id="{CE6AF7FE-5978-4B5F-90E1-044AC25EC230}"/>
              </a:ext>
            </a:extLst>
          </p:cNvPr>
          <p:cNvSpPr txBox="1"/>
          <p:nvPr/>
        </p:nvSpPr>
        <p:spPr>
          <a:xfrm>
            <a:off x="599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endParaRPr lang="en-US" sz="3200" dirty="0"/>
          </a:p>
        </p:txBody>
      </p:sp>
      <p:sp>
        <p:nvSpPr>
          <p:cNvPr id="2" name="TextBox 1">
            <a:extLst>
              <a:ext uri="{FF2B5EF4-FFF2-40B4-BE49-F238E27FC236}">
                <a16:creationId xmlns:a16="http://schemas.microsoft.com/office/drawing/2014/main" xmlns="" id="{CF3ECDF0-20E4-42EB-A939-E751FFB8EB9E}"/>
              </a:ext>
            </a:extLst>
          </p:cNvPr>
          <p:cNvSpPr txBox="1"/>
          <p:nvPr/>
        </p:nvSpPr>
        <p:spPr>
          <a:xfrm>
            <a:off x="599782" y="273553"/>
            <a:ext cx="6380970" cy="923330"/>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2000" b="1" i="0" dirty="0" smtClean="0">
                <a:solidFill>
                  <a:schemeClr val="accent1">
                    <a:lumMod val="50000"/>
                  </a:schemeClr>
                </a:solidFill>
                <a:latin typeface="+mn-lt"/>
                <a:cs typeface="+mn-cs"/>
              </a:rPr>
              <a:t>3. How </a:t>
            </a:r>
            <a:r>
              <a:rPr lang="en-US" sz="2000" b="1" i="0" dirty="0">
                <a:solidFill>
                  <a:schemeClr val="accent1">
                    <a:lumMod val="50000"/>
                  </a:schemeClr>
                </a:solidFill>
                <a:latin typeface="+mn-lt"/>
                <a:cs typeface="+mn-cs"/>
              </a:rPr>
              <a:t>does the availability of charging </a:t>
            </a:r>
            <a:r>
              <a:rPr lang="en-US" sz="2000" b="1" i="0" dirty="0" smtClean="0">
                <a:solidFill>
                  <a:schemeClr val="accent1">
                    <a:lumMod val="50000"/>
                  </a:schemeClr>
                </a:solidFill>
                <a:latin typeface="+mn-lt"/>
                <a:cs typeface="+mn-cs"/>
              </a:rPr>
              <a:t>stations infrastructure </a:t>
            </a:r>
            <a:r>
              <a:rPr lang="en-US" sz="2000" b="1" i="0" dirty="0">
                <a:solidFill>
                  <a:schemeClr val="accent1">
                    <a:lumMod val="50000"/>
                  </a:schemeClr>
                </a:solidFill>
                <a:latin typeface="+mn-lt"/>
                <a:cs typeface="+mn-cs"/>
              </a:rPr>
              <a:t>correlate with EV sales and penetration rates in the top 5 states</a:t>
            </a:r>
            <a:r>
              <a:rPr lang="en-US" sz="2000" b="1" i="0" dirty="0" smtClean="0">
                <a:solidFill>
                  <a:schemeClr val="accent1">
                    <a:lumMod val="50000"/>
                  </a:schemeClr>
                </a:solidFill>
                <a:latin typeface="+mn-lt"/>
                <a:cs typeface="+mn-cs"/>
              </a:rPr>
              <a:t>? </a:t>
            </a:r>
            <a:endParaRPr lang="en-US" sz="2000" b="1" i="0" dirty="0">
              <a:solidFill>
                <a:schemeClr val="accent1">
                  <a:lumMod val="50000"/>
                </a:schemeClr>
              </a:solidFill>
              <a:latin typeface="+mn-lt"/>
              <a:cs typeface="+mn-cs"/>
            </a:endParaRPr>
          </a:p>
        </p:txBody>
      </p:sp>
      <p:sp>
        <p:nvSpPr>
          <p:cNvPr id="5" name="TextBox 4">
            <a:extLst>
              <a:ext uri="{FF2B5EF4-FFF2-40B4-BE49-F238E27FC236}">
                <a16:creationId xmlns:a16="http://schemas.microsoft.com/office/drawing/2014/main" xmlns="" id="{11FEAF3D-6FC9-46CB-B4A4-9B8CA760AE20}"/>
              </a:ext>
            </a:extLst>
          </p:cNvPr>
          <p:cNvSpPr txBox="1"/>
          <p:nvPr/>
        </p:nvSpPr>
        <p:spPr>
          <a:xfrm>
            <a:off x="726781" y="1596067"/>
            <a:ext cx="5369219" cy="5262979"/>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b="1" i="0" dirty="0">
                <a:latin typeface="Segoe UI" pitchFamily="34" charset="0"/>
              </a:rPr>
              <a:t>Correlation Analysis: </a:t>
            </a:r>
            <a:r>
              <a:rPr lang="en-US" sz="1800" i="0" dirty="0">
                <a:latin typeface="Segoe UI" pitchFamily="34" charset="0"/>
              </a:rPr>
              <a:t>The availability of charging infrastructure is directly correlated with higher EV sales and penetration rates. States with a well-established network of charging stations see higher adoption rates because they reduce range anxiety and provide convenience for daily and long-distance travel</a:t>
            </a:r>
            <a:r>
              <a:rPr lang="en-US" sz="1800" i="0" dirty="0" smtClean="0">
                <a:latin typeface="Segoe UI" pitchFamily="34" charset="0"/>
              </a:rPr>
              <a:t>.</a:t>
            </a:r>
          </a:p>
          <a:p>
            <a:endParaRPr lang="en-US" sz="1800" i="0" dirty="0">
              <a:latin typeface="Segoe UI" pitchFamily="34" charset="0"/>
            </a:endParaRPr>
          </a:p>
          <a:p>
            <a:pPr marL="285750" indent="-285750">
              <a:buFont typeface="Arial" pitchFamily="34" charset="0"/>
              <a:buChar char="•"/>
            </a:pPr>
            <a:r>
              <a:rPr lang="en-US" sz="1800" b="1" i="0" dirty="0" smtClean="0">
                <a:latin typeface="Segoe UI" pitchFamily="34" charset="0"/>
              </a:rPr>
              <a:t>Maharashtra</a:t>
            </a:r>
            <a:r>
              <a:rPr lang="en-US" sz="1800" b="1" i="0" dirty="0">
                <a:latin typeface="Segoe UI" pitchFamily="34" charset="0"/>
              </a:rPr>
              <a:t>: </a:t>
            </a:r>
            <a:r>
              <a:rPr lang="en-US" sz="1800" i="0" dirty="0">
                <a:latin typeface="Segoe UI" pitchFamily="34" charset="0"/>
              </a:rPr>
              <a:t>High correlation due to extensive charging infrastructure in urban centers.</a:t>
            </a:r>
          </a:p>
          <a:p>
            <a:pPr marL="285750" indent="-285750">
              <a:buFont typeface="Arial" pitchFamily="34" charset="0"/>
              <a:buChar char="•"/>
            </a:pPr>
            <a:r>
              <a:rPr lang="en-US" sz="1800" b="1" i="0" dirty="0">
                <a:latin typeface="Segoe UI" pitchFamily="34" charset="0"/>
              </a:rPr>
              <a:t>Delhi: </a:t>
            </a:r>
            <a:r>
              <a:rPr lang="en-US" sz="1800" i="0" dirty="0">
                <a:latin typeface="Segoe UI" pitchFamily="34" charset="0"/>
              </a:rPr>
              <a:t>Strong correlation with numerous public and private charging stations.</a:t>
            </a:r>
          </a:p>
          <a:p>
            <a:pPr marL="285750" indent="-285750">
              <a:buFont typeface="Arial" pitchFamily="34" charset="0"/>
              <a:buChar char="•"/>
            </a:pPr>
            <a:r>
              <a:rPr lang="en-US" sz="1800" b="1" i="0" dirty="0">
                <a:latin typeface="Segoe UI" pitchFamily="34" charset="0"/>
              </a:rPr>
              <a:t>Gujarat: </a:t>
            </a:r>
            <a:r>
              <a:rPr lang="en-US" sz="1800" i="0" dirty="0">
                <a:latin typeface="Segoe UI" pitchFamily="34" charset="0"/>
              </a:rPr>
              <a:t>Increasing correlation as the state rapidly expands its charging network.</a:t>
            </a:r>
          </a:p>
          <a:p>
            <a:pPr marL="285750" indent="-285750">
              <a:buFont typeface="Arial" pitchFamily="34" charset="0"/>
              <a:buChar char="•"/>
            </a:pPr>
            <a:r>
              <a:rPr lang="en-US" sz="1800" b="1" i="0" dirty="0">
                <a:latin typeface="Segoe UI" pitchFamily="34" charset="0"/>
              </a:rPr>
              <a:t>Tamil Nadu: </a:t>
            </a:r>
            <a:r>
              <a:rPr lang="en-US" sz="1800" i="0" dirty="0">
                <a:latin typeface="Segoe UI" pitchFamily="34" charset="0"/>
              </a:rPr>
              <a:t>Positive correlation, especially in metropolitan areas like Chennai.</a:t>
            </a:r>
          </a:p>
          <a:p>
            <a:pPr marL="285750" indent="-285750">
              <a:buFont typeface="Arial" pitchFamily="34" charset="0"/>
              <a:buChar char="•"/>
            </a:pPr>
            <a:r>
              <a:rPr lang="en-US" sz="1800" b="1" i="0" dirty="0">
                <a:latin typeface="Segoe UI" pitchFamily="34" charset="0"/>
              </a:rPr>
              <a:t>Karnataka: </a:t>
            </a:r>
            <a:r>
              <a:rPr lang="en-US" sz="1800" i="0" dirty="0">
                <a:latin typeface="Segoe UI" pitchFamily="34" charset="0"/>
              </a:rPr>
              <a:t>Significant correlation, particularly in Bangalore, a tech hub with high EV adoption.</a:t>
            </a:r>
          </a:p>
          <a:p>
            <a:endParaRPr lang="en-US" sz="1800" i="0" dirty="0">
              <a:latin typeface="Segoe UI" pitchFamily="34" charset="0"/>
            </a:endParaRPr>
          </a:p>
        </p:txBody>
      </p:sp>
      <p:pic>
        <p:nvPicPr>
          <p:cNvPr id="163" name="Picture 162" descr="This image is of two sets of hands putting puzzle pieces together. ">
            <a:extLst>
              <a:ext uri="{FF2B5EF4-FFF2-40B4-BE49-F238E27FC236}">
                <a16:creationId xmlns:a16="http://schemas.microsoft.com/office/drawing/2014/main" xmlns=""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222538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xmlns="" id="{016C325E-5B69-4D07-BBFB-7DB217A69D48}"/>
              </a:ext>
            </a:extLst>
          </p:cNvPr>
          <p:cNvSpPr>
            <a:spLocks noGrp="1"/>
          </p:cNvSpPr>
          <p:nvPr>
            <p:ph type="ctrTitle"/>
          </p:nvPr>
        </p:nvSpPr>
        <p:spPr/>
        <p:txBody>
          <a:bodyPr/>
          <a:lstStyle/>
          <a:p>
            <a:r>
              <a:rPr lang="en-US" dirty="0"/>
              <a:t>Human resources slide 1</a:t>
            </a:r>
          </a:p>
        </p:txBody>
      </p:sp>
      <p:sp>
        <p:nvSpPr>
          <p:cNvPr id="24" name="TextBox 23">
            <a:extLst>
              <a:ext uri="{FF2B5EF4-FFF2-40B4-BE49-F238E27FC236}">
                <a16:creationId xmlns:a16="http://schemas.microsoft.com/office/drawing/2014/main" xmlns="" id="{C1165547-DF3A-4694-9097-2BDAF2003713}"/>
              </a:ext>
            </a:extLst>
          </p:cNvPr>
          <p:cNvSpPr txBox="1"/>
          <p:nvPr/>
        </p:nvSpPr>
        <p:spPr>
          <a:xfrm>
            <a:off x="2501287" y="1441819"/>
            <a:ext cx="7086600" cy="1231106"/>
          </a:xfrm>
          <a:prstGeom prst="rect">
            <a:avLst/>
          </a:prstGeom>
          <a:noFill/>
        </p:spPr>
        <p:txBody>
          <a:bodyPr wrap="square" lIns="0" tIns="0" rIns="0" bIns="0" rtlCol="0">
            <a:spAutoFit/>
          </a:bodyPr>
          <a:lstStyle/>
          <a:p>
            <a:pPr algn="ctr"/>
            <a:r>
              <a:rPr lang="en-US" sz="8000" b="1" dirty="0" smtClean="0">
                <a:solidFill>
                  <a:srgbClr val="002060"/>
                </a:solidFill>
                <a:latin typeface="Segoe UI" pitchFamily="34" charset="0"/>
                <a:cs typeface="Segoe UI" pitchFamily="34" charset="0"/>
              </a:rPr>
              <a:t>Content</a:t>
            </a:r>
            <a:endParaRPr lang="en-US" sz="6600" b="1" dirty="0" smtClean="0">
              <a:solidFill>
                <a:srgbClr val="002060"/>
              </a:solidFill>
              <a:latin typeface="Segoe UI" pitchFamily="34" charset="0"/>
              <a:cs typeface="Segoe UI" pitchFamily="34" charset="0"/>
            </a:endParaRPr>
          </a:p>
        </p:txBody>
      </p:sp>
      <p:sp>
        <p:nvSpPr>
          <p:cNvPr id="12" name="TextBox 11"/>
          <p:cNvSpPr txBox="1"/>
          <p:nvPr/>
        </p:nvSpPr>
        <p:spPr>
          <a:xfrm>
            <a:off x="2027363" y="3602759"/>
            <a:ext cx="2653819" cy="584775"/>
          </a:xfrm>
          <a:prstGeom prst="rect">
            <a:avLst/>
          </a:prstGeom>
          <a:noFill/>
        </p:spPr>
        <p:txBody>
          <a:bodyPr wrap="square" rtlCol="0">
            <a:spAutoFit/>
          </a:bodyPr>
          <a:lstStyle/>
          <a:p>
            <a:r>
              <a:rPr lang="en-US" sz="3200" b="1" dirty="0" smtClean="0"/>
              <a:t>Introduction</a:t>
            </a:r>
            <a:endParaRPr lang="en-US" sz="2400" b="1" dirty="0"/>
          </a:p>
        </p:txBody>
      </p:sp>
      <p:sp>
        <p:nvSpPr>
          <p:cNvPr id="17" name="TextBox 16"/>
          <p:cNvSpPr txBox="1"/>
          <p:nvPr/>
        </p:nvSpPr>
        <p:spPr>
          <a:xfrm>
            <a:off x="2027363" y="4365088"/>
            <a:ext cx="6942963" cy="584775"/>
          </a:xfrm>
          <a:prstGeom prst="rect">
            <a:avLst/>
          </a:prstGeom>
          <a:noFill/>
        </p:spPr>
        <p:txBody>
          <a:bodyPr wrap="square" rtlCol="0">
            <a:spAutoFit/>
          </a:bodyPr>
          <a:lstStyle/>
          <a:p>
            <a:r>
              <a:rPr lang="en-US" sz="3200" b="1" dirty="0" smtClean="0"/>
              <a:t>Problem Statement and Questions</a:t>
            </a:r>
            <a:endParaRPr lang="en-US" sz="3200" b="1" dirty="0"/>
          </a:p>
        </p:txBody>
      </p:sp>
      <p:sp>
        <p:nvSpPr>
          <p:cNvPr id="18" name="TextBox 17"/>
          <p:cNvSpPr txBox="1"/>
          <p:nvPr/>
        </p:nvSpPr>
        <p:spPr>
          <a:xfrm>
            <a:off x="2027363" y="5082068"/>
            <a:ext cx="3936707" cy="584775"/>
          </a:xfrm>
          <a:prstGeom prst="rect">
            <a:avLst/>
          </a:prstGeom>
          <a:noFill/>
        </p:spPr>
        <p:txBody>
          <a:bodyPr wrap="square" rtlCol="0">
            <a:spAutoFit/>
          </a:bodyPr>
          <a:lstStyle/>
          <a:p>
            <a:r>
              <a:rPr lang="en-US" sz="3200" b="1" dirty="0" smtClean="0"/>
              <a:t>Recommendations</a:t>
            </a:r>
            <a:endParaRPr lang="en-US" b="1" dirty="0"/>
          </a:p>
        </p:txBody>
      </p:sp>
      <p:cxnSp>
        <p:nvCxnSpPr>
          <p:cNvPr id="19" name="Straight Arrow Connector 18"/>
          <p:cNvCxnSpPr/>
          <p:nvPr/>
        </p:nvCxnSpPr>
        <p:spPr>
          <a:xfrm>
            <a:off x="904595" y="3927976"/>
            <a:ext cx="8280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04595" y="4657475"/>
            <a:ext cx="8280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19208" y="5395477"/>
            <a:ext cx="8280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16" y="204553"/>
            <a:ext cx="1680489" cy="1023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33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xmlns="" id="{6BCAF586-A14B-4A3B-A249-655ADDBB3A4C}"/>
              </a:ext>
            </a:extLst>
          </p:cNvPr>
          <p:cNvSpPr>
            <a:spLocks noGrp="1"/>
          </p:cNvSpPr>
          <p:nvPr>
            <p:ph type="title"/>
          </p:nvPr>
        </p:nvSpPr>
        <p:spPr/>
        <p:txBody>
          <a:bodyPr/>
          <a:lstStyle/>
          <a:p>
            <a:r>
              <a:rPr lang="en-US" dirty="0"/>
              <a:t>Human resources slide 8</a:t>
            </a:r>
          </a:p>
        </p:txBody>
      </p:sp>
      <p:sp>
        <p:nvSpPr>
          <p:cNvPr id="2" name="TextBox 1">
            <a:extLst>
              <a:ext uri="{FF2B5EF4-FFF2-40B4-BE49-F238E27FC236}">
                <a16:creationId xmlns:a16="http://schemas.microsoft.com/office/drawing/2014/main" xmlns="" id="{CF3ECDF0-20E4-42EB-A939-E751FFB8EB9E}"/>
              </a:ext>
            </a:extLst>
          </p:cNvPr>
          <p:cNvSpPr txBox="1"/>
          <p:nvPr/>
        </p:nvSpPr>
        <p:spPr>
          <a:xfrm>
            <a:off x="726780" y="536421"/>
            <a:ext cx="6224717" cy="615553"/>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2000" b="1" i="0" dirty="0">
                <a:solidFill>
                  <a:schemeClr val="tx1"/>
                </a:solidFill>
                <a:latin typeface="+mn-lt"/>
                <a:cs typeface="+mn-cs"/>
              </a:rPr>
              <a:t>4. Who should be the brand ambassador if </a:t>
            </a:r>
            <a:r>
              <a:rPr lang="en-US" sz="2000" b="1" i="0" dirty="0" smtClean="0">
                <a:solidFill>
                  <a:schemeClr val="tx1"/>
                </a:solidFill>
                <a:latin typeface="+mn-lt"/>
                <a:cs typeface="+mn-cs"/>
              </a:rPr>
              <a:t>AtliQ </a:t>
            </a:r>
            <a:r>
              <a:rPr lang="en-US" sz="2000" b="1" i="0" dirty="0">
                <a:solidFill>
                  <a:schemeClr val="tx1"/>
                </a:solidFill>
                <a:latin typeface="+mn-lt"/>
                <a:cs typeface="+mn-cs"/>
              </a:rPr>
              <a:t>Motors launches their EV/Hybrid vehicles in India and why?</a:t>
            </a:r>
          </a:p>
        </p:txBody>
      </p:sp>
      <p:sp>
        <p:nvSpPr>
          <p:cNvPr id="51" name="TextBox 50"/>
          <p:cNvSpPr txBox="1"/>
          <p:nvPr/>
        </p:nvSpPr>
        <p:spPr>
          <a:xfrm>
            <a:off x="726780" y="1663700"/>
            <a:ext cx="5851819" cy="4247317"/>
          </a:xfrm>
          <a:prstGeom prst="rect">
            <a:avLst/>
          </a:prstGeom>
          <a:noFill/>
        </p:spPr>
        <p:txBody>
          <a:bodyPr wrap="square" rtlCol="0">
            <a:spAutoFit/>
          </a:bodyPr>
          <a:lstStyle/>
          <a:p>
            <a:pPr marL="285750" indent="-285750">
              <a:buFont typeface="Arial" pitchFamily="34" charset="0"/>
              <a:buChar char="•"/>
            </a:pPr>
            <a:r>
              <a:rPr lang="en-US" b="1" dirty="0" smtClean="0">
                <a:solidFill>
                  <a:schemeClr val="accent1">
                    <a:lumMod val="50000"/>
                  </a:schemeClr>
                </a:solidFill>
              </a:rPr>
              <a:t>Potential </a:t>
            </a:r>
            <a:r>
              <a:rPr lang="en-US" b="1" dirty="0">
                <a:solidFill>
                  <a:schemeClr val="accent1">
                    <a:lumMod val="50000"/>
                  </a:schemeClr>
                </a:solidFill>
              </a:rPr>
              <a:t>Brand Ambassadors</a:t>
            </a:r>
            <a:r>
              <a:rPr lang="en-US" dirty="0" smtClean="0">
                <a:solidFill>
                  <a:schemeClr val="accent1">
                    <a:lumMod val="50000"/>
                  </a:schemeClr>
                </a:solidFill>
              </a:rPr>
              <a:t>:</a:t>
            </a:r>
          </a:p>
          <a:p>
            <a:pPr marL="285750" indent="-285750">
              <a:buFont typeface="Arial" pitchFamily="34" charset="0"/>
              <a:buChar char="•"/>
            </a:pPr>
            <a:endParaRPr lang="en-US" dirty="0">
              <a:solidFill>
                <a:schemeClr val="accent1">
                  <a:lumMod val="50000"/>
                </a:schemeClr>
              </a:solidFill>
            </a:endParaRPr>
          </a:p>
          <a:p>
            <a:pPr marL="742950" lvl="1" indent="-285750">
              <a:buFont typeface="Arial" pitchFamily="34" charset="0"/>
              <a:buChar char="•"/>
            </a:pPr>
            <a:r>
              <a:rPr lang="en-US" b="1" dirty="0">
                <a:solidFill>
                  <a:schemeClr val="accent1">
                    <a:lumMod val="50000"/>
                  </a:schemeClr>
                </a:solidFill>
              </a:rPr>
              <a:t>Virat Kohli</a:t>
            </a:r>
            <a:r>
              <a:rPr lang="en-US" dirty="0">
                <a:solidFill>
                  <a:schemeClr val="accent1">
                    <a:lumMod val="50000"/>
                  </a:schemeClr>
                </a:solidFill>
              </a:rPr>
              <a:t>: A popular and influential figure in India, known for his fitness and active lifestyle, which aligns well with the green and dynamic image of EVs.</a:t>
            </a:r>
          </a:p>
          <a:p>
            <a:pPr marL="742950" lvl="1" indent="-285750">
              <a:buFont typeface="Arial" pitchFamily="34" charset="0"/>
              <a:buChar char="•"/>
            </a:pPr>
            <a:endParaRPr lang="en-US" b="1" dirty="0" smtClean="0">
              <a:solidFill>
                <a:schemeClr val="accent1">
                  <a:lumMod val="50000"/>
                </a:schemeClr>
              </a:solidFill>
            </a:endParaRPr>
          </a:p>
          <a:p>
            <a:pPr marL="742950" lvl="1" indent="-285750">
              <a:buFont typeface="Arial" pitchFamily="34" charset="0"/>
              <a:buChar char="•"/>
            </a:pPr>
            <a:r>
              <a:rPr lang="en-US" b="1" dirty="0" err="1" smtClean="0">
                <a:solidFill>
                  <a:schemeClr val="accent1">
                    <a:lumMod val="50000"/>
                  </a:schemeClr>
                </a:solidFill>
              </a:rPr>
              <a:t>Akshay</a:t>
            </a:r>
            <a:r>
              <a:rPr lang="en-US" b="1" dirty="0" smtClean="0">
                <a:solidFill>
                  <a:schemeClr val="accent1">
                    <a:lumMod val="50000"/>
                  </a:schemeClr>
                </a:solidFill>
              </a:rPr>
              <a:t> Kumar</a:t>
            </a:r>
            <a:r>
              <a:rPr lang="en-US" dirty="0" smtClean="0">
                <a:solidFill>
                  <a:schemeClr val="accent1">
                    <a:lumMod val="50000"/>
                  </a:schemeClr>
                </a:solidFill>
              </a:rPr>
              <a:t>: </a:t>
            </a:r>
            <a:r>
              <a:rPr lang="en-US" dirty="0">
                <a:solidFill>
                  <a:schemeClr val="accent1">
                    <a:lumMod val="50000"/>
                  </a:schemeClr>
                </a:solidFill>
              </a:rPr>
              <a:t>Known for his discipline and responsible image, which resonates with the eco-conscious message of EVs</a:t>
            </a:r>
            <a:r>
              <a:rPr lang="en-US" dirty="0" smtClean="0">
                <a:solidFill>
                  <a:schemeClr val="accent1">
                    <a:lumMod val="50000"/>
                  </a:schemeClr>
                </a:solidFill>
              </a:rPr>
              <a:t>.</a:t>
            </a:r>
          </a:p>
          <a:p>
            <a:pPr marL="742950" lvl="1" indent="-285750">
              <a:buFont typeface="Arial" pitchFamily="34" charset="0"/>
              <a:buChar char="•"/>
            </a:pPr>
            <a:endParaRPr lang="en-US" dirty="0">
              <a:solidFill>
                <a:schemeClr val="accent1">
                  <a:lumMod val="50000"/>
                </a:schemeClr>
              </a:solidFill>
            </a:endParaRPr>
          </a:p>
          <a:p>
            <a:pPr marL="285750" indent="-285750">
              <a:buFont typeface="Arial" pitchFamily="34" charset="0"/>
              <a:buChar char="•"/>
            </a:pPr>
            <a:r>
              <a:rPr lang="en-US" b="1" dirty="0">
                <a:solidFill>
                  <a:schemeClr val="accent1">
                    <a:lumMod val="50000"/>
                  </a:schemeClr>
                </a:solidFill>
              </a:rPr>
              <a:t>Why</a:t>
            </a:r>
            <a:r>
              <a:rPr lang="en-US" dirty="0">
                <a:solidFill>
                  <a:schemeClr val="accent1">
                    <a:lumMod val="50000"/>
                  </a:schemeClr>
                </a:solidFill>
              </a:rPr>
              <a:t>: Choosing a brand ambassador like Virat </a:t>
            </a:r>
            <a:r>
              <a:rPr lang="en-US" dirty="0" smtClean="0">
                <a:solidFill>
                  <a:schemeClr val="accent1">
                    <a:lumMod val="50000"/>
                  </a:schemeClr>
                </a:solidFill>
              </a:rPr>
              <a:t>Kohli </a:t>
            </a:r>
            <a:r>
              <a:rPr lang="en-US" dirty="0">
                <a:solidFill>
                  <a:schemeClr val="accent1">
                    <a:lumMod val="50000"/>
                  </a:schemeClr>
                </a:solidFill>
              </a:rPr>
              <a:t>can help </a:t>
            </a:r>
            <a:r>
              <a:rPr lang="en-US" dirty="0" smtClean="0">
                <a:solidFill>
                  <a:schemeClr val="accent1">
                    <a:lumMod val="50000"/>
                  </a:schemeClr>
                </a:solidFill>
              </a:rPr>
              <a:t>ATLIQ </a:t>
            </a:r>
            <a:r>
              <a:rPr lang="en-US" dirty="0">
                <a:solidFill>
                  <a:schemeClr val="accent1">
                    <a:lumMod val="50000"/>
                  </a:schemeClr>
                </a:solidFill>
              </a:rPr>
              <a:t>Motors connect with both younger and environmentally-conscious audiences, while Akshay Kumar’s appeal across diverse demographics can enhance brand credibility and reach.</a:t>
            </a:r>
          </a:p>
        </p:txBody>
      </p:sp>
      <p:pic>
        <p:nvPicPr>
          <p:cNvPr id="1026" name="Picture 2" descr="Virat Kohli's new look sets the internet on f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9330" y="0"/>
            <a:ext cx="51435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864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xmlns=""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xmlns="" id="{CE6AF7FE-5978-4B5F-90E1-044AC25EC230}"/>
              </a:ext>
            </a:extLst>
          </p:cNvPr>
          <p:cNvSpPr txBox="1"/>
          <p:nvPr/>
        </p:nvSpPr>
        <p:spPr>
          <a:xfrm>
            <a:off x="599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endParaRPr lang="en-US" sz="3200" dirty="0"/>
          </a:p>
        </p:txBody>
      </p:sp>
      <p:sp>
        <p:nvSpPr>
          <p:cNvPr id="2" name="TextBox 1">
            <a:extLst>
              <a:ext uri="{FF2B5EF4-FFF2-40B4-BE49-F238E27FC236}">
                <a16:creationId xmlns:a16="http://schemas.microsoft.com/office/drawing/2014/main" xmlns="" id="{CF3ECDF0-20E4-42EB-A939-E751FFB8EB9E}"/>
              </a:ext>
            </a:extLst>
          </p:cNvPr>
          <p:cNvSpPr txBox="1"/>
          <p:nvPr/>
        </p:nvSpPr>
        <p:spPr>
          <a:xfrm>
            <a:off x="599782" y="273553"/>
            <a:ext cx="6380970" cy="923330"/>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2000" b="1" i="0" dirty="0" smtClean="0">
                <a:solidFill>
                  <a:schemeClr val="accent1">
                    <a:lumMod val="50000"/>
                  </a:schemeClr>
                </a:solidFill>
                <a:latin typeface="+mn-lt"/>
                <a:cs typeface="+mn-cs"/>
              </a:rPr>
              <a:t> </a:t>
            </a:r>
            <a:r>
              <a:rPr lang="en-US" sz="2000" b="1" i="0" dirty="0">
                <a:solidFill>
                  <a:schemeClr val="tx1"/>
                </a:solidFill>
                <a:latin typeface="+mn-lt"/>
                <a:cs typeface="+mn-cs"/>
              </a:rPr>
              <a:t>5. Which state of India is ideal to start the manufacturing unit? (Based on subsidies provided, ease of doing business, stability in governance etc.) </a:t>
            </a:r>
          </a:p>
        </p:txBody>
      </p:sp>
      <p:sp>
        <p:nvSpPr>
          <p:cNvPr id="5" name="TextBox 4">
            <a:extLst>
              <a:ext uri="{FF2B5EF4-FFF2-40B4-BE49-F238E27FC236}">
                <a16:creationId xmlns:a16="http://schemas.microsoft.com/office/drawing/2014/main" xmlns="" id="{11FEAF3D-6FC9-46CB-B4A4-9B8CA760AE20}"/>
              </a:ext>
            </a:extLst>
          </p:cNvPr>
          <p:cNvSpPr txBox="1"/>
          <p:nvPr/>
        </p:nvSpPr>
        <p:spPr>
          <a:xfrm>
            <a:off x="835963" y="1909965"/>
            <a:ext cx="5369219" cy="360098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800" b="1" i="0" dirty="0">
                <a:latin typeface="Segoe UI" pitchFamily="34" charset="0"/>
              </a:rPr>
              <a:t>Ideal State</a:t>
            </a:r>
            <a:r>
              <a:rPr lang="en-US" sz="1800" i="0" dirty="0">
                <a:latin typeface="Segoe UI" pitchFamily="34" charset="0"/>
              </a:rPr>
              <a:t>: </a:t>
            </a:r>
            <a:r>
              <a:rPr lang="en-US" sz="1800" b="1" i="0" dirty="0" smtClean="0">
                <a:latin typeface="Segoe UI" pitchFamily="34" charset="0"/>
              </a:rPr>
              <a:t>Maharashtra</a:t>
            </a:r>
          </a:p>
          <a:p>
            <a:endParaRPr lang="en-US" sz="1800" i="0" dirty="0">
              <a:latin typeface="Segoe UI" pitchFamily="34" charset="0"/>
            </a:endParaRPr>
          </a:p>
          <a:p>
            <a:pPr marL="285750" indent="-285750">
              <a:buFont typeface="Arial" pitchFamily="34" charset="0"/>
              <a:buChar char="•"/>
            </a:pPr>
            <a:r>
              <a:rPr lang="en-US" sz="1800" b="1" i="0" dirty="0">
                <a:latin typeface="Segoe UI" pitchFamily="34" charset="0"/>
              </a:rPr>
              <a:t>Subsidies</a:t>
            </a:r>
            <a:r>
              <a:rPr lang="en-US" sz="1800" i="0" dirty="0">
                <a:latin typeface="Segoe UI" pitchFamily="34" charset="0"/>
              </a:rPr>
              <a:t>: Offers significant financial incentives for setting up EV manufacturing units, including capital subsidies and tax benefits</a:t>
            </a:r>
            <a:r>
              <a:rPr lang="en-US" sz="1800" i="0" dirty="0" smtClean="0">
                <a:latin typeface="Segoe UI" pitchFamily="34" charset="0"/>
              </a:rPr>
              <a:t>.</a:t>
            </a:r>
          </a:p>
          <a:p>
            <a:pPr marL="285750" indent="-285750">
              <a:buFont typeface="Arial" pitchFamily="34" charset="0"/>
              <a:buChar char="•"/>
            </a:pPr>
            <a:endParaRPr lang="en-US" sz="1800" i="0" dirty="0">
              <a:latin typeface="Segoe UI" pitchFamily="34" charset="0"/>
            </a:endParaRPr>
          </a:p>
          <a:p>
            <a:pPr marL="285750" indent="-285750">
              <a:buFont typeface="Arial" pitchFamily="34" charset="0"/>
              <a:buChar char="•"/>
            </a:pPr>
            <a:r>
              <a:rPr lang="en-US" sz="1800" b="1" i="0" dirty="0">
                <a:latin typeface="Segoe UI" pitchFamily="34" charset="0"/>
              </a:rPr>
              <a:t>Ease of Doing Business</a:t>
            </a:r>
            <a:r>
              <a:rPr lang="en-US" sz="1800" i="0" dirty="0">
                <a:latin typeface="Segoe UI" pitchFamily="34" charset="0"/>
              </a:rPr>
              <a:t>: Consistently ranked high in ease of doing business with well-developed infrastructure and logistics support</a:t>
            </a:r>
            <a:r>
              <a:rPr lang="en-US" sz="1800" i="0" dirty="0" smtClean="0">
                <a:latin typeface="Segoe UI" pitchFamily="34" charset="0"/>
              </a:rPr>
              <a:t>.</a:t>
            </a:r>
          </a:p>
          <a:p>
            <a:pPr marL="285750" indent="-285750">
              <a:buFont typeface="Arial" pitchFamily="34" charset="0"/>
              <a:buChar char="•"/>
            </a:pPr>
            <a:endParaRPr lang="en-US" sz="1800" i="0" dirty="0">
              <a:latin typeface="Segoe UI" pitchFamily="34" charset="0"/>
            </a:endParaRPr>
          </a:p>
          <a:p>
            <a:pPr marL="285750" indent="-285750">
              <a:buFont typeface="Arial" pitchFamily="34" charset="0"/>
              <a:buChar char="•"/>
            </a:pPr>
            <a:r>
              <a:rPr lang="en-US" sz="1800" b="1" i="0" dirty="0">
                <a:latin typeface="Segoe UI" pitchFamily="34" charset="0"/>
              </a:rPr>
              <a:t>Governance Stability</a:t>
            </a:r>
            <a:r>
              <a:rPr lang="en-US" sz="1800" i="0" dirty="0">
                <a:latin typeface="Segoe UI" pitchFamily="34" charset="0"/>
              </a:rPr>
              <a:t>: Strong governance and clear policy framework make it a reliable choice for long-term investments</a:t>
            </a:r>
            <a:r>
              <a:rPr lang="en-US" sz="1800" i="0" dirty="0" smtClean="0">
                <a:latin typeface="Segoe UI" pitchFamily="34" charset="0"/>
              </a:rPr>
              <a:t>.</a:t>
            </a:r>
            <a:endParaRPr lang="en-US" sz="1800" i="0" dirty="0">
              <a:latin typeface="Segoe UI" pitchFamily="34" charset="0"/>
            </a:endParaRPr>
          </a:p>
        </p:txBody>
      </p:sp>
      <p:pic>
        <p:nvPicPr>
          <p:cNvPr id="163" name="Picture 162" descr="This image is of two sets of hands putting puzzle pieces together. ">
            <a:extLst>
              <a:ext uri="{FF2B5EF4-FFF2-40B4-BE49-F238E27FC236}">
                <a16:creationId xmlns:a16="http://schemas.microsoft.com/office/drawing/2014/main" xmlns=""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Tree>
    <p:extLst>
      <p:ext uri="{BB962C8B-B14F-4D97-AF65-F5344CB8AC3E}">
        <p14:creationId xmlns:p14="http://schemas.microsoft.com/office/powerpoint/2010/main" val="3994277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xmlns="" id="{D69146DD-53CC-4FD6-9456-3F49560FC114}"/>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xmlns="" id="{EFA5AF66-F428-4EBE-A3A8-9F827101F023}"/>
              </a:ext>
            </a:extLst>
          </p:cNvPr>
          <p:cNvSpPr txBox="1"/>
          <p:nvPr/>
        </p:nvSpPr>
        <p:spPr>
          <a:xfrm>
            <a:off x="707097" y="170432"/>
            <a:ext cx="10654836"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smtClean="0"/>
              <a:t>My Top 3 Recommendations to AtliQ Motors</a:t>
            </a:r>
            <a:endParaRPr lang="en-US" dirty="0"/>
          </a:p>
        </p:txBody>
      </p:sp>
      <p:sp>
        <p:nvSpPr>
          <p:cNvPr id="68" name="TextBox 67">
            <a:extLst>
              <a:ext uri="{FF2B5EF4-FFF2-40B4-BE49-F238E27FC236}">
                <a16:creationId xmlns:a16="http://schemas.microsoft.com/office/drawing/2014/main" xmlns="" id="{7994E089-025A-4C69-B940-7F951870B5E4}"/>
              </a:ext>
            </a:extLst>
          </p:cNvPr>
          <p:cNvSpPr txBox="1"/>
          <p:nvPr/>
        </p:nvSpPr>
        <p:spPr>
          <a:xfrm>
            <a:off x="782048" y="1108138"/>
            <a:ext cx="31025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marL="285750" indent="-285750">
              <a:buFont typeface="Wingdings" pitchFamily="2" charset="2"/>
              <a:buChar char="Ø"/>
            </a:pPr>
            <a:r>
              <a:rPr lang="en-US" b="1" i="0" dirty="0" smtClean="0">
                <a:latin typeface="Segoe UI" panose="020B0502040204020203" pitchFamily="34" charset="0"/>
              </a:rPr>
              <a:t>Major Focus on these 3 states  </a:t>
            </a:r>
            <a:endParaRPr lang="en-US" b="1" i="0" dirty="0">
              <a:latin typeface="Segoe UI" panose="020B0502040204020203" pitchFamily="34" charset="0"/>
            </a:endParaRPr>
          </a:p>
        </p:txBody>
      </p:sp>
      <p:sp>
        <p:nvSpPr>
          <p:cNvPr id="69" name="TextBox 68">
            <a:extLst>
              <a:ext uri="{FF2B5EF4-FFF2-40B4-BE49-F238E27FC236}">
                <a16:creationId xmlns:a16="http://schemas.microsoft.com/office/drawing/2014/main" xmlns="" id="{4A424134-52BB-4183-A9FC-3CBBA75DCD28}"/>
              </a:ext>
            </a:extLst>
          </p:cNvPr>
          <p:cNvSpPr txBox="1"/>
          <p:nvPr/>
        </p:nvSpPr>
        <p:spPr>
          <a:xfrm>
            <a:off x="1112544" y="1474446"/>
            <a:ext cx="1916407"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marL="285750" indent="-285750">
              <a:buFont typeface="Arial" pitchFamily="34" charset="0"/>
              <a:buChar char="•"/>
            </a:pPr>
            <a:r>
              <a:rPr lang="en-US" b="1" i="0" dirty="0" smtClean="0">
                <a:latin typeface="Segoe UI" pitchFamily="34" charset="0"/>
              </a:rPr>
              <a:t>Maharashtra</a:t>
            </a:r>
          </a:p>
          <a:p>
            <a:pPr marL="285750" indent="-285750">
              <a:buFont typeface="Arial" pitchFamily="34" charset="0"/>
              <a:buChar char="•"/>
            </a:pPr>
            <a:r>
              <a:rPr lang="en-US" b="1" i="0" dirty="0" smtClean="0">
                <a:latin typeface="Segoe UI" pitchFamily="34" charset="0"/>
              </a:rPr>
              <a:t>Karnataka</a:t>
            </a:r>
          </a:p>
          <a:p>
            <a:pPr marL="285750" indent="-285750">
              <a:buFont typeface="Arial" pitchFamily="34" charset="0"/>
              <a:buChar char="•"/>
            </a:pPr>
            <a:r>
              <a:rPr lang="en-US" b="1" i="0" dirty="0" smtClean="0">
                <a:latin typeface="Segoe UI" pitchFamily="34" charset="0"/>
              </a:rPr>
              <a:t>Tamil Nadu</a:t>
            </a:r>
          </a:p>
          <a:p>
            <a:endParaRPr lang="en-US" i="0" dirty="0">
              <a:latin typeface="Segoe UI" pitchFamily="34" charset="0"/>
            </a:endParaRPr>
          </a:p>
        </p:txBody>
      </p:sp>
      <p:grpSp>
        <p:nvGrpSpPr>
          <p:cNvPr id="94" name="Group 93" descr="This image is of an abstract shape. ">
            <a:extLst>
              <a:ext uri="{FF2B5EF4-FFF2-40B4-BE49-F238E27FC236}">
                <a16:creationId xmlns:a16="http://schemas.microsoft.com/office/drawing/2014/main" xmlns="" id="{06C5D049-85D7-4673-9E2C-A2DF6A4D5048}"/>
              </a:ext>
            </a:extLst>
          </p:cNvPr>
          <p:cNvGrpSpPr/>
          <p:nvPr/>
        </p:nvGrpSpPr>
        <p:grpSpPr>
          <a:xfrm rot="15309759">
            <a:off x="9026813" y="4465667"/>
            <a:ext cx="4736736" cy="6407275"/>
            <a:chOff x="4855953" y="-2833465"/>
            <a:chExt cx="8948964" cy="12105059"/>
          </a:xfrm>
        </p:grpSpPr>
        <p:sp>
          <p:nvSpPr>
            <p:cNvPr id="95" name="Freeform 10">
              <a:extLst>
                <a:ext uri="{FF2B5EF4-FFF2-40B4-BE49-F238E27FC236}">
                  <a16:creationId xmlns:a16="http://schemas.microsoft.com/office/drawing/2014/main" xmlns=""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xmlns=""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xmlns=""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6" name="TextBox 85"/>
          <p:cNvSpPr txBox="1"/>
          <p:nvPr/>
        </p:nvSpPr>
        <p:spPr>
          <a:xfrm>
            <a:off x="1112544" y="2274666"/>
            <a:ext cx="6904574" cy="923330"/>
          </a:xfrm>
          <a:prstGeom prst="rect">
            <a:avLst/>
          </a:prstGeom>
          <a:noFill/>
        </p:spPr>
        <p:txBody>
          <a:bodyPr wrap="square" rtlCol="0">
            <a:spAutoFit/>
          </a:bodyPr>
          <a:lstStyle/>
          <a:p>
            <a:r>
              <a:rPr lang="en-US" b="1" dirty="0" smtClean="0">
                <a:solidFill>
                  <a:schemeClr val="accent1">
                    <a:lumMod val="50000"/>
                  </a:schemeClr>
                </a:solidFill>
              </a:rPr>
              <a:t>Maharashtra is the ideal state to start manufacturing because of the facilities provided by the Govt. It is also the largest vehicle consumer state in India.</a:t>
            </a:r>
          </a:p>
        </p:txBody>
      </p:sp>
      <p:sp>
        <p:nvSpPr>
          <p:cNvPr id="88" name="Rectangle 87"/>
          <p:cNvSpPr/>
          <p:nvPr/>
        </p:nvSpPr>
        <p:spPr>
          <a:xfrm>
            <a:off x="707097" y="3281750"/>
            <a:ext cx="8147641" cy="923330"/>
          </a:xfrm>
          <a:prstGeom prst="rect">
            <a:avLst/>
          </a:prstGeom>
        </p:spPr>
        <p:txBody>
          <a:bodyPr wrap="square">
            <a:spAutoFit/>
          </a:bodyPr>
          <a:lstStyle/>
          <a:p>
            <a:pPr marL="285750" indent="-285750">
              <a:buFont typeface="Wingdings" pitchFamily="2" charset="2"/>
              <a:buChar char="Ø"/>
            </a:pPr>
            <a:r>
              <a:rPr lang="en-US" b="1" dirty="0">
                <a:solidFill>
                  <a:schemeClr val="accent1">
                    <a:lumMod val="50000"/>
                  </a:schemeClr>
                </a:solidFill>
              </a:rPr>
              <a:t>It can be very impactful to run more campaigns and advertisements</a:t>
            </a:r>
          </a:p>
          <a:p>
            <a:r>
              <a:rPr lang="en-US" b="1" dirty="0">
                <a:solidFill>
                  <a:schemeClr val="accent1">
                    <a:lumMod val="50000"/>
                  </a:schemeClr>
                </a:solidFill>
              </a:rPr>
              <a:t>     </a:t>
            </a:r>
            <a:r>
              <a:rPr lang="en-US" b="1" dirty="0" smtClean="0">
                <a:solidFill>
                  <a:schemeClr val="accent1">
                    <a:lumMod val="50000"/>
                  </a:schemeClr>
                </a:solidFill>
              </a:rPr>
              <a:t> in </a:t>
            </a:r>
            <a:r>
              <a:rPr lang="en-US" b="1" dirty="0">
                <a:solidFill>
                  <a:schemeClr val="accent1">
                    <a:lumMod val="50000"/>
                  </a:schemeClr>
                </a:solidFill>
              </a:rPr>
              <a:t>the last quarter(Q4) of the financial year. As it can be seen from the</a:t>
            </a:r>
          </a:p>
          <a:p>
            <a:r>
              <a:rPr lang="en-US" b="1" dirty="0">
                <a:solidFill>
                  <a:schemeClr val="accent1">
                    <a:lumMod val="50000"/>
                  </a:schemeClr>
                </a:solidFill>
              </a:rPr>
              <a:t>     </a:t>
            </a:r>
            <a:r>
              <a:rPr lang="en-US" b="1" dirty="0" smtClean="0">
                <a:solidFill>
                  <a:schemeClr val="accent1">
                    <a:lumMod val="50000"/>
                  </a:schemeClr>
                </a:solidFill>
              </a:rPr>
              <a:t> analysis</a:t>
            </a:r>
            <a:r>
              <a:rPr lang="en-US" b="1" dirty="0">
                <a:solidFill>
                  <a:schemeClr val="accent1">
                    <a:lumMod val="50000"/>
                  </a:schemeClr>
                </a:solidFill>
              </a:rPr>
              <a:t>, more than 34% revenue came from the Quarter 4.</a:t>
            </a:r>
          </a:p>
        </p:txBody>
      </p:sp>
      <p:sp>
        <p:nvSpPr>
          <p:cNvPr id="99" name="TextBox 98">
            <a:extLst>
              <a:ext uri="{FF2B5EF4-FFF2-40B4-BE49-F238E27FC236}">
                <a16:creationId xmlns:a16="http://schemas.microsoft.com/office/drawing/2014/main" xmlns="" id="{7994E089-025A-4C69-B940-7F951870B5E4}"/>
              </a:ext>
            </a:extLst>
          </p:cNvPr>
          <p:cNvSpPr txBox="1"/>
          <p:nvPr/>
        </p:nvSpPr>
        <p:spPr>
          <a:xfrm>
            <a:off x="782049" y="4498554"/>
            <a:ext cx="8007258" cy="123110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marL="285750" indent="-285750">
              <a:buFont typeface="Wingdings" pitchFamily="2" charset="2"/>
              <a:buChar char="Ø"/>
            </a:pPr>
            <a:r>
              <a:rPr lang="en-US" b="1" i="0" dirty="0" smtClean="0">
                <a:latin typeface="Segoe UI" panose="020B0502040204020203" pitchFamily="34" charset="0"/>
              </a:rPr>
              <a:t>I </a:t>
            </a:r>
            <a:r>
              <a:rPr lang="en-US" b="1" i="0" dirty="0">
                <a:latin typeface="Segoe UI" panose="020B0502040204020203" pitchFamily="34" charset="0"/>
              </a:rPr>
              <a:t>would like to recommend that company should Launch models in </a:t>
            </a:r>
            <a:r>
              <a:rPr lang="en-US" b="1" i="0" dirty="0" smtClean="0">
                <a:latin typeface="Segoe UI" panose="020B0502040204020203" pitchFamily="34" charset="0"/>
              </a:rPr>
              <a:t>the mid-range segment </a:t>
            </a:r>
            <a:r>
              <a:rPr lang="en-US" b="1" i="0" dirty="0">
                <a:latin typeface="Segoe UI" panose="020B0502040204020203" pitchFamily="34" charset="0"/>
              </a:rPr>
              <a:t>(both in terms of pricing and range) to capture the largest customer base and make EVs accessible to a broader audience with strong branding and marketing efforts, highlighting the eco-friendly aspects of EVs, and leverage influential brand ambassadors to create a strong brand identity.</a:t>
            </a:r>
          </a:p>
        </p:txBody>
      </p:sp>
    </p:spTree>
    <p:extLst>
      <p:ext uri="{BB962C8B-B14F-4D97-AF65-F5344CB8AC3E}">
        <p14:creationId xmlns:p14="http://schemas.microsoft.com/office/powerpoint/2010/main" val="3532204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xmlns=""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xmlns="" id="{CE6AF7FE-5978-4B5F-90E1-044AC25EC230}"/>
              </a:ext>
            </a:extLst>
          </p:cNvPr>
          <p:cNvSpPr txBox="1"/>
          <p:nvPr/>
        </p:nvSpPr>
        <p:spPr>
          <a:xfrm>
            <a:off x="599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endParaRPr lang="en-US" sz="3200" dirty="0"/>
          </a:p>
        </p:txBody>
      </p:sp>
      <p:sp>
        <p:nvSpPr>
          <p:cNvPr id="4" name="TextBox 3"/>
          <p:cNvSpPr txBox="1"/>
          <p:nvPr/>
        </p:nvSpPr>
        <p:spPr>
          <a:xfrm>
            <a:off x="2864089" y="2695853"/>
            <a:ext cx="5958555" cy="1323439"/>
          </a:xfrm>
          <a:prstGeom prst="rect">
            <a:avLst/>
          </a:prstGeom>
          <a:noFill/>
        </p:spPr>
        <p:txBody>
          <a:bodyPr wrap="none" rtlCol="0">
            <a:spAutoFit/>
          </a:bodyPr>
          <a:lstStyle/>
          <a:p>
            <a:pPr algn="ctr"/>
            <a:r>
              <a:rPr lang="en-US" sz="8000" b="1" dirty="0" smtClean="0">
                <a:solidFill>
                  <a:schemeClr val="accent1">
                    <a:lumMod val="50000"/>
                  </a:schemeClr>
                </a:solidFill>
              </a:rPr>
              <a:t>THANK YOU!!</a:t>
            </a:r>
            <a:endParaRPr lang="en-US" sz="8000" b="1" dirty="0">
              <a:solidFill>
                <a:schemeClr val="accent1">
                  <a:lumMod val="50000"/>
                </a:schemeClr>
              </a:solidFill>
            </a:endParaRPr>
          </a:p>
        </p:txBody>
      </p:sp>
      <p:sp>
        <p:nvSpPr>
          <p:cNvPr id="9" name="TextBox 8"/>
          <p:cNvSpPr txBox="1"/>
          <p:nvPr/>
        </p:nvSpPr>
        <p:spPr>
          <a:xfrm>
            <a:off x="10003810" y="1409700"/>
            <a:ext cx="1869742" cy="369332"/>
          </a:xfrm>
          <a:prstGeom prst="rect">
            <a:avLst/>
          </a:prstGeom>
          <a:noFill/>
        </p:spPr>
        <p:txBody>
          <a:bodyPr wrap="square" rtlCol="0">
            <a:spAutoFit/>
          </a:bodyPr>
          <a:lstStyle/>
          <a:p>
            <a:pPr algn="ctr"/>
            <a:r>
              <a:rPr lang="en-US" b="1" dirty="0" smtClean="0">
                <a:latin typeface="Segoe UI" pitchFamily="34" charset="0"/>
                <a:cs typeface="Segoe UI" pitchFamily="34" charset="0"/>
              </a:rPr>
              <a:t>Atliq Motors</a:t>
            </a:r>
            <a:endParaRPr lang="en-US" b="1" dirty="0">
              <a:latin typeface="Segoe UI" pitchFamily="34" charset="0"/>
              <a:cs typeface="Segoe UI" pitchFamily="34"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16" y="204552"/>
            <a:ext cx="1978261" cy="120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195" y="-72023"/>
            <a:ext cx="2714483" cy="1481722"/>
          </a:xfrm>
          <a:prstGeom prst="rect">
            <a:avLst/>
          </a:prstGeom>
        </p:spPr>
      </p:pic>
      <p:sp>
        <p:nvSpPr>
          <p:cNvPr id="6" name="TextBox 5"/>
          <p:cNvSpPr txBox="1"/>
          <p:nvPr/>
        </p:nvSpPr>
        <p:spPr>
          <a:xfrm>
            <a:off x="9768236" y="6264322"/>
            <a:ext cx="1972399" cy="369332"/>
          </a:xfrm>
          <a:prstGeom prst="rect">
            <a:avLst/>
          </a:prstGeom>
          <a:noFill/>
        </p:spPr>
        <p:txBody>
          <a:bodyPr wrap="none" rtlCol="0">
            <a:spAutoFit/>
          </a:bodyPr>
          <a:lstStyle/>
          <a:p>
            <a:r>
              <a:rPr lang="en-US" dirty="0" smtClean="0"/>
              <a:t>Made by Paras Jain</a:t>
            </a:r>
            <a:endParaRPr lang="en-US" dirty="0"/>
          </a:p>
        </p:txBody>
      </p:sp>
    </p:spTree>
    <p:extLst>
      <p:ext uri="{BB962C8B-B14F-4D97-AF65-F5344CB8AC3E}">
        <p14:creationId xmlns:p14="http://schemas.microsoft.com/office/powerpoint/2010/main" val="4011956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xmlns=""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xmlns="" id="{9436B850-15F2-41BC-A54E-6E0F332F011D}"/>
              </a:ext>
            </a:extLst>
          </p:cNvPr>
          <p:cNvSpPr txBox="1"/>
          <p:nvPr/>
        </p:nvSpPr>
        <p:spPr>
          <a:xfrm>
            <a:off x="1746992" y="2027023"/>
            <a:ext cx="4260574" cy="830997"/>
          </a:xfrm>
          <a:prstGeom prst="rect">
            <a:avLst/>
          </a:prstGeom>
          <a:noFill/>
        </p:spPr>
        <p:txBody>
          <a:bodyPr wrap="square" lIns="0" tIns="0" rIns="0" bIns="0" rtlCol="0">
            <a:spAutoFit/>
          </a:bodyPr>
          <a:lstStyle/>
          <a:p>
            <a:r>
              <a:rPr lang="en-US" sz="5400" b="1" dirty="0" smtClean="0">
                <a:solidFill>
                  <a:srgbClr val="002060"/>
                </a:solidFill>
                <a:latin typeface="Segoe UI" panose="020B0502040204020203" pitchFamily="34" charset="0"/>
                <a:cs typeface="Segoe UI" panose="020B0502040204020203" pitchFamily="34" charset="0"/>
              </a:rPr>
              <a:t>Introduction</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xmlns="" id="{A9B74FAF-1757-48A8-BBFB-722E8E1D6FA4}"/>
              </a:ext>
            </a:extLst>
          </p:cNvPr>
          <p:cNvSpPr/>
          <p:nvPr/>
        </p:nvSpPr>
        <p:spPr>
          <a:xfrm>
            <a:off x="593763" y="3084640"/>
            <a:ext cx="6567033" cy="1661993"/>
          </a:xfrm>
          <a:prstGeom prst="rect">
            <a:avLst/>
          </a:prstGeom>
        </p:spPr>
        <p:txBody>
          <a:bodyPr wrap="square" lIns="0" tIns="0" rIns="0" bIns="0">
            <a:spAutoFit/>
          </a:bodyPr>
          <a:lstStyle/>
          <a:p>
            <a:pPr algn="ctr"/>
            <a:r>
              <a:rPr lang="en-US" b="1" dirty="0" smtClean="0">
                <a:solidFill>
                  <a:schemeClr val="accent1">
                    <a:lumMod val="50000"/>
                  </a:schemeClr>
                </a:solidFill>
                <a:latin typeface="Segoe UI Black" pitchFamily="34" charset="0"/>
                <a:ea typeface="Segoe UI Black" pitchFamily="34" charset="0"/>
                <a:cs typeface="Segoe UI Semibold" pitchFamily="34" charset="0"/>
              </a:rPr>
              <a:t>ATLIQ </a:t>
            </a:r>
            <a:r>
              <a:rPr lang="en-US" b="1" dirty="0">
                <a:solidFill>
                  <a:schemeClr val="accent1">
                    <a:lumMod val="50000"/>
                  </a:schemeClr>
                </a:solidFill>
                <a:latin typeface="Segoe UI Black" pitchFamily="34" charset="0"/>
                <a:ea typeface="Segoe UI Black" pitchFamily="34" charset="0"/>
                <a:cs typeface="Segoe UI Semibold" pitchFamily="34" charset="0"/>
              </a:rPr>
              <a:t>Motors </a:t>
            </a:r>
            <a:r>
              <a:rPr lang="en-US" b="1" dirty="0">
                <a:solidFill>
                  <a:schemeClr val="accent1">
                    <a:lumMod val="50000"/>
                  </a:schemeClr>
                </a:solidFill>
                <a:latin typeface="Segoe UI Semibold" pitchFamily="34" charset="0"/>
                <a:cs typeface="Segoe UI Semibold" pitchFamily="34" charset="0"/>
              </a:rPr>
              <a:t>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a:t>
            </a:r>
            <a:endParaRPr lang="en-US" b="1" i="1" dirty="0">
              <a:solidFill>
                <a:schemeClr val="accent1">
                  <a:lumMod val="50000"/>
                </a:schemeClr>
              </a:solidFill>
              <a:latin typeface="Segoe UI Semibold" pitchFamily="34" charset="0"/>
              <a:cs typeface="Segoe UI Semibold" pitchFamily="34" charset="0"/>
            </a:endParaRPr>
          </a:p>
        </p:txBody>
      </p:sp>
      <p:grpSp>
        <p:nvGrpSpPr>
          <p:cNvPr id="23" name="Group 22" descr="This image is of an abstract shape. ">
            <a:extLst>
              <a:ext uri="{FF2B5EF4-FFF2-40B4-BE49-F238E27FC236}">
                <a16:creationId xmlns:a16="http://schemas.microsoft.com/office/drawing/2014/main" xmlns="" id="{C5C1EC81-7459-4B76-B0C8-CF221BB21A2F}"/>
              </a:ext>
            </a:extLst>
          </p:cNvPr>
          <p:cNvGrpSpPr/>
          <p:nvPr/>
        </p:nvGrpSpPr>
        <p:grpSpPr>
          <a:xfrm>
            <a:off x="7813552" y="-2532492"/>
            <a:ext cx="8756895" cy="12105060"/>
            <a:chOff x="4814306" y="-2833465"/>
            <a:chExt cx="8756895" cy="12105060"/>
          </a:xfrm>
        </p:grpSpPr>
        <p:sp>
          <p:nvSpPr>
            <p:cNvPr id="20" name="Freeform 10">
              <a:extLst>
                <a:ext uri="{FF2B5EF4-FFF2-40B4-BE49-F238E27FC236}">
                  <a16:creationId xmlns:a16="http://schemas.microsoft.com/office/drawing/2014/main" xmlns="" id="{6067105C-8C4E-4F4D-AF25-4E9E7FEE0199}"/>
                </a:ext>
              </a:extLst>
            </p:cNvPr>
            <p:cNvSpPr>
              <a:spLocks/>
            </p:cNvSpPr>
            <p:nvPr/>
          </p:nvSpPr>
          <p:spPr bwMode="auto">
            <a:xfrm rot="9420272">
              <a:off x="4850070" y="-2246935"/>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21" name="Freeform 11">
              <a:extLst>
                <a:ext uri="{FF2B5EF4-FFF2-40B4-BE49-F238E27FC236}">
                  <a16:creationId xmlns:a16="http://schemas.microsoft.com/office/drawing/2014/main" xmlns="" id="{70B75532-3E3F-4E79-89ED-8E7671BB9C68}"/>
                </a:ext>
              </a:extLst>
            </p:cNvPr>
            <p:cNvSpPr>
              <a:spLocks/>
            </p:cNvSpPr>
            <p:nvPr/>
          </p:nvSpPr>
          <p:spPr bwMode="auto">
            <a:xfrm rot="9420272">
              <a:off x="4814306"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22" name="Freeform 12">
              <a:extLst>
                <a:ext uri="{FF2B5EF4-FFF2-40B4-BE49-F238E27FC236}">
                  <a16:creationId xmlns:a16="http://schemas.microsoft.com/office/drawing/2014/main" xmlns="" id="{517F7404-4FD2-4A56-9BC1-55945A2E0042}"/>
                </a:ext>
              </a:extLst>
            </p:cNvPr>
            <p:cNvSpPr>
              <a:spLocks/>
            </p:cNvSpPr>
            <p:nvPr/>
          </p:nvSpPr>
          <p:spPr bwMode="auto">
            <a:xfrm rot="9420272">
              <a:off x="4971513"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grpSp>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51" y="98048"/>
            <a:ext cx="1670591" cy="101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7358" y="175086"/>
            <a:ext cx="2228849" cy="1216635"/>
          </a:xfrm>
          <a:prstGeom prst="rect">
            <a:avLst/>
          </a:prstGeom>
        </p:spPr>
      </p:pic>
      <p:sp>
        <p:nvSpPr>
          <p:cNvPr id="31" name="TextBox 30"/>
          <p:cNvSpPr txBox="1"/>
          <p:nvPr/>
        </p:nvSpPr>
        <p:spPr>
          <a:xfrm>
            <a:off x="9586912" y="1391721"/>
            <a:ext cx="1869742" cy="369332"/>
          </a:xfrm>
          <a:prstGeom prst="rect">
            <a:avLst/>
          </a:prstGeom>
          <a:noFill/>
        </p:spPr>
        <p:txBody>
          <a:bodyPr wrap="square" rtlCol="0">
            <a:spAutoFit/>
          </a:bodyPr>
          <a:lstStyle/>
          <a:p>
            <a:pPr algn="ctr"/>
            <a:r>
              <a:rPr lang="en-US" b="1" dirty="0" smtClean="0">
                <a:latin typeface="Segoe UI" pitchFamily="34" charset="0"/>
                <a:cs typeface="Segoe UI" pitchFamily="34" charset="0"/>
              </a:rPr>
              <a:t>Atliq Motors</a:t>
            </a:r>
            <a:endParaRPr lang="en-US" b="1" dirty="0">
              <a:latin typeface="Segoe UI" pitchFamily="34" charset="0"/>
              <a:cs typeface="Segoe UI" pitchFamily="34" charset="0"/>
            </a:endParaRPr>
          </a:p>
        </p:txBody>
      </p:sp>
    </p:spTree>
    <p:extLst>
      <p:ext uri="{BB962C8B-B14F-4D97-AF65-F5344CB8AC3E}">
        <p14:creationId xmlns:p14="http://schemas.microsoft.com/office/powerpoint/2010/main" val="39558811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xmlns=""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xmlns="" id="{9436B850-15F2-41BC-A54E-6E0F332F011D}"/>
              </a:ext>
            </a:extLst>
          </p:cNvPr>
          <p:cNvSpPr txBox="1"/>
          <p:nvPr/>
        </p:nvSpPr>
        <p:spPr>
          <a:xfrm>
            <a:off x="593763" y="976222"/>
            <a:ext cx="6548430" cy="830997"/>
          </a:xfrm>
          <a:prstGeom prst="rect">
            <a:avLst/>
          </a:prstGeom>
          <a:noFill/>
        </p:spPr>
        <p:txBody>
          <a:bodyPr wrap="square" lIns="0" tIns="0" rIns="0" bIns="0" rtlCol="0">
            <a:spAutoFit/>
          </a:bodyPr>
          <a:lstStyle/>
          <a:p>
            <a:pPr algn="ctr"/>
            <a:r>
              <a:rPr lang="en-US" sz="5400" b="1" dirty="0" smtClean="0">
                <a:solidFill>
                  <a:srgbClr val="002060"/>
                </a:solidFill>
                <a:latin typeface="Segoe UI" panose="020B0502040204020203" pitchFamily="34" charset="0"/>
                <a:cs typeface="Segoe UI" panose="020B0502040204020203" pitchFamily="34" charset="0"/>
              </a:rPr>
              <a:t>Problem Statement</a:t>
            </a:r>
            <a:endParaRPr lang="en-US" sz="5400" b="1" dirty="0">
              <a:solidFill>
                <a:srgbClr val="002060"/>
              </a:solidFill>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xmlns="" id="{A9B74FAF-1757-48A8-BBFB-722E8E1D6FA4}"/>
              </a:ext>
            </a:extLst>
          </p:cNvPr>
          <p:cNvSpPr/>
          <p:nvPr/>
        </p:nvSpPr>
        <p:spPr>
          <a:xfrm>
            <a:off x="593763" y="2289862"/>
            <a:ext cx="6567033" cy="3046988"/>
          </a:xfrm>
          <a:prstGeom prst="rect">
            <a:avLst/>
          </a:prstGeom>
        </p:spPr>
        <p:txBody>
          <a:bodyPr wrap="square" lIns="0" tIns="0" rIns="0" bIns="0">
            <a:spAutoFit/>
          </a:bodyPr>
          <a:lstStyle/>
          <a:p>
            <a:r>
              <a:rPr lang="en-US" b="1" dirty="0" smtClean="0">
                <a:solidFill>
                  <a:schemeClr val="accent1">
                    <a:lumMod val="50000"/>
                  </a:schemeClr>
                </a:solidFill>
                <a:latin typeface="Segoe UI Black" pitchFamily="34" charset="0"/>
                <a:ea typeface="Segoe UI Black" pitchFamily="34" charset="0"/>
                <a:cs typeface="Segoe UI Semibold" pitchFamily="34" charset="0"/>
              </a:rPr>
              <a:t>ATLIQ </a:t>
            </a:r>
            <a:r>
              <a:rPr lang="en-US" b="1" dirty="0">
                <a:solidFill>
                  <a:schemeClr val="accent1">
                    <a:lumMod val="50000"/>
                  </a:schemeClr>
                </a:solidFill>
                <a:latin typeface="Segoe UI Black" pitchFamily="34" charset="0"/>
                <a:ea typeface="Segoe UI Black" pitchFamily="34" charset="0"/>
                <a:cs typeface="Segoe UI Semibold" pitchFamily="34" charset="0"/>
              </a:rPr>
              <a:t>Motors </a:t>
            </a:r>
            <a:r>
              <a:rPr lang="en-US" b="1" dirty="0">
                <a:solidFill>
                  <a:schemeClr val="accent1">
                    <a:lumMod val="50000"/>
                  </a:schemeClr>
                </a:solidFill>
                <a:latin typeface="Segoe UI Semibold" pitchFamily="34" charset="0"/>
                <a:cs typeface="Segoe UI Semibold" pitchFamily="34" charset="0"/>
              </a:rPr>
              <a:t>is an automotive giant from the </a:t>
            </a:r>
            <a:r>
              <a:rPr lang="en-US" b="1" dirty="0" smtClean="0">
                <a:solidFill>
                  <a:schemeClr val="accent1">
                    <a:lumMod val="50000"/>
                  </a:schemeClr>
                </a:solidFill>
                <a:latin typeface="Segoe UI Semibold" pitchFamily="34" charset="0"/>
                <a:cs typeface="Segoe UI Semibold" pitchFamily="34" charset="0"/>
              </a:rPr>
              <a:t>USA specializing </a:t>
            </a:r>
            <a:r>
              <a:rPr lang="en-US" b="1" dirty="0">
                <a:solidFill>
                  <a:schemeClr val="accent1">
                    <a:lumMod val="50000"/>
                  </a:schemeClr>
                </a:solidFill>
                <a:latin typeface="Segoe UI Semibold" pitchFamily="34" charset="0"/>
                <a:cs typeface="Segoe UI Semibold" pitchFamily="34" charset="0"/>
              </a:rPr>
              <a:t>in electric vehicles (EV). In the last 5 years, their market share rose to 25% in electric and hybrid vehicles segment in North America. As a part of their expansion plans, they wanted to launch their bestselling models in India where their market share is less than 2</a:t>
            </a:r>
            <a:r>
              <a:rPr lang="en-US" b="1" dirty="0" smtClean="0">
                <a:solidFill>
                  <a:schemeClr val="accent1">
                    <a:lumMod val="50000"/>
                  </a:schemeClr>
                </a:solidFill>
                <a:latin typeface="Segoe UI Semibold" pitchFamily="34" charset="0"/>
                <a:cs typeface="Segoe UI Semibold" pitchFamily="34" charset="0"/>
              </a:rPr>
              <a:t>%.</a:t>
            </a:r>
          </a:p>
          <a:p>
            <a:pPr algn="ctr"/>
            <a:endParaRPr lang="en-US" b="1" dirty="0">
              <a:solidFill>
                <a:schemeClr val="accent1">
                  <a:lumMod val="50000"/>
                </a:schemeClr>
              </a:solidFill>
              <a:latin typeface="Segoe UI Semibold" pitchFamily="34" charset="0"/>
              <a:cs typeface="Segoe UI Semibold" pitchFamily="34" charset="0"/>
            </a:endParaRPr>
          </a:p>
          <a:p>
            <a:r>
              <a:rPr lang="en-US" b="1" dirty="0" smtClean="0">
                <a:solidFill>
                  <a:schemeClr val="accent1">
                    <a:lumMod val="50000"/>
                  </a:schemeClr>
                </a:solidFill>
                <a:latin typeface="Segoe UI Semibold" pitchFamily="34" charset="0"/>
                <a:cs typeface="Segoe UI Semibold" pitchFamily="34" charset="0"/>
              </a:rPr>
              <a:t> </a:t>
            </a:r>
            <a:r>
              <a:rPr lang="en-US" b="1" dirty="0">
                <a:solidFill>
                  <a:schemeClr val="accent1">
                    <a:lumMod val="50000"/>
                  </a:schemeClr>
                </a:solidFill>
                <a:latin typeface="Segoe UI Semibold" pitchFamily="34" charset="0"/>
                <a:cs typeface="Segoe UI Semibold" pitchFamily="34" charset="0"/>
              </a:rPr>
              <a:t>A</a:t>
            </a:r>
            <a:r>
              <a:rPr lang="en-US" b="1" dirty="0" smtClean="0">
                <a:solidFill>
                  <a:schemeClr val="accent1">
                    <a:lumMod val="50000"/>
                  </a:schemeClr>
                </a:solidFill>
                <a:latin typeface="Segoe UI Semibold" pitchFamily="34" charset="0"/>
                <a:cs typeface="Segoe UI Semibold" pitchFamily="34" charset="0"/>
              </a:rPr>
              <a:t>s a Data Analyst, I have to get familiar with the data given and find the answers of the given questions. After that we need to drive insights to the stakeholders for clear decision making and expand the company in </a:t>
            </a:r>
            <a:r>
              <a:rPr lang="en-US" b="1" dirty="0">
                <a:solidFill>
                  <a:schemeClr val="accent1">
                    <a:lumMod val="50000"/>
                  </a:schemeClr>
                </a:solidFill>
                <a:latin typeface="Segoe UI Semibold" pitchFamily="34" charset="0"/>
                <a:cs typeface="Segoe UI Semibold" pitchFamily="34" charset="0"/>
              </a:rPr>
              <a:t>I</a:t>
            </a:r>
            <a:r>
              <a:rPr lang="en-US" b="1" dirty="0" smtClean="0">
                <a:solidFill>
                  <a:schemeClr val="accent1">
                    <a:lumMod val="50000"/>
                  </a:schemeClr>
                </a:solidFill>
                <a:latin typeface="Segoe UI Semibold" pitchFamily="34" charset="0"/>
                <a:cs typeface="Segoe UI Semibold" pitchFamily="34" charset="0"/>
              </a:rPr>
              <a:t>ndia effectively.</a:t>
            </a:r>
          </a:p>
        </p:txBody>
      </p:sp>
      <p:grpSp>
        <p:nvGrpSpPr>
          <p:cNvPr id="23" name="Group 22" descr="This image is of an abstract shape. ">
            <a:extLst>
              <a:ext uri="{FF2B5EF4-FFF2-40B4-BE49-F238E27FC236}">
                <a16:creationId xmlns:a16="http://schemas.microsoft.com/office/drawing/2014/main" xmlns="" id="{C5C1EC81-7459-4B76-B0C8-CF221BB21A2F}"/>
              </a:ext>
            </a:extLst>
          </p:cNvPr>
          <p:cNvGrpSpPr/>
          <p:nvPr/>
        </p:nvGrpSpPr>
        <p:grpSpPr>
          <a:xfrm>
            <a:off x="7813552" y="-2424965"/>
            <a:ext cx="8756895" cy="12105060"/>
            <a:chOff x="4814306" y="-2833465"/>
            <a:chExt cx="8756895" cy="12105060"/>
          </a:xfrm>
        </p:grpSpPr>
        <p:sp>
          <p:nvSpPr>
            <p:cNvPr id="20" name="Freeform 10">
              <a:extLst>
                <a:ext uri="{FF2B5EF4-FFF2-40B4-BE49-F238E27FC236}">
                  <a16:creationId xmlns:a16="http://schemas.microsoft.com/office/drawing/2014/main" xmlns="" id="{6067105C-8C4E-4F4D-AF25-4E9E7FEE0199}"/>
                </a:ext>
              </a:extLst>
            </p:cNvPr>
            <p:cNvSpPr>
              <a:spLocks/>
            </p:cNvSpPr>
            <p:nvPr/>
          </p:nvSpPr>
          <p:spPr bwMode="auto">
            <a:xfrm rot="9420272">
              <a:off x="4850070" y="-2246935"/>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21" name="Freeform 11">
              <a:extLst>
                <a:ext uri="{FF2B5EF4-FFF2-40B4-BE49-F238E27FC236}">
                  <a16:creationId xmlns:a16="http://schemas.microsoft.com/office/drawing/2014/main" xmlns="" id="{70B75532-3E3F-4E79-89ED-8E7671BB9C68}"/>
                </a:ext>
              </a:extLst>
            </p:cNvPr>
            <p:cNvSpPr>
              <a:spLocks/>
            </p:cNvSpPr>
            <p:nvPr/>
          </p:nvSpPr>
          <p:spPr bwMode="auto">
            <a:xfrm rot="9420272">
              <a:off x="4814306"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sp>
          <p:nvSpPr>
            <p:cNvPr id="22" name="Freeform 12">
              <a:extLst>
                <a:ext uri="{FF2B5EF4-FFF2-40B4-BE49-F238E27FC236}">
                  <a16:creationId xmlns:a16="http://schemas.microsoft.com/office/drawing/2014/main" xmlns="" id="{517F7404-4FD2-4A56-9BC1-55945A2E0042}"/>
                </a:ext>
              </a:extLst>
            </p:cNvPr>
            <p:cNvSpPr>
              <a:spLocks/>
            </p:cNvSpPr>
            <p:nvPr/>
          </p:nvSpPr>
          <p:spPr bwMode="auto">
            <a:xfrm rot="9420272">
              <a:off x="4971513"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lumMod val="95000"/>
                    <a:lumOff val="5000"/>
                  </a:schemeClr>
                </a:solidFill>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358" y="175086"/>
            <a:ext cx="2228849" cy="1216635"/>
          </a:xfrm>
          <a:prstGeom prst="rect">
            <a:avLst/>
          </a:prstGeom>
        </p:spPr>
      </p:pic>
      <p:sp>
        <p:nvSpPr>
          <p:cNvPr id="31" name="TextBox 30"/>
          <p:cNvSpPr txBox="1"/>
          <p:nvPr/>
        </p:nvSpPr>
        <p:spPr>
          <a:xfrm>
            <a:off x="9586912" y="1391721"/>
            <a:ext cx="1869742" cy="369332"/>
          </a:xfrm>
          <a:prstGeom prst="rect">
            <a:avLst/>
          </a:prstGeom>
          <a:noFill/>
        </p:spPr>
        <p:txBody>
          <a:bodyPr wrap="square" rtlCol="0">
            <a:spAutoFit/>
          </a:bodyPr>
          <a:lstStyle/>
          <a:p>
            <a:pPr algn="ctr"/>
            <a:r>
              <a:rPr lang="en-US" b="1" dirty="0" smtClean="0">
                <a:latin typeface="Segoe UI" pitchFamily="34" charset="0"/>
                <a:cs typeface="Segoe UI" pitchFamily="34" charset="0"/>
              </a:rPr>
              <a:t>Atliq Motors</a:t>
            </a:r>
            <a:endParaRPr lang="en-US" b="1" dirty="0">
              <a:latin typeface="Segoe UI" pitchFamily="34" charset="0"/>
              <a:cs typeface="Segoe UI" pitchFamily="34" charset="0"/>
            </a:endParaRPr>
          </a:p>
        </p:txBody>
      </p:sp>
    </p:spTree>
    <p:extLst>
      <p:ext uri="{BB962C8B-B14F-4D97-AF65-F5344CB8AC3E}">
        <p14:creationId xmlns:p14="http://schemas.microsoft.com/office/powerpoint/2010/main" val="1259054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15E537-4AB4-4445-A3AC-40D738EDF3DC}"/>
              </a:ext>
            </a:extLst>
          </p:cNvPr>
          <p:cNvSpPr txBox="1"/>
          <p:nvPr/>
        </p:nvSpPr>
        <p:spPr>
          <a:xfrm>
            <a:off x="866321" y="1419423"/>
            <a:ext cx="6664779" cy="615553"/>
          </a:xfrm>
          <a:prstGeom prst="rect">
            <a:avLst/>
          </a:prstGeom>
          <a:noFill/>
        </p:spPr>
        <p:txBody>
          <a:bodyPr wrap="square" lIns="0" tIns="0" rIns="0" bIns="0" rtlCol="0">
            <a:spAutoFit/>
          </a:bodyPr>
          <a:lstStyle/>
          <a:p>
            <a:r>
              <a:rPr lang="en-US" sz="4000" b="1" dirty="0" smtClean="0">
                <a:solidFill>
                  <a:schemeClr val="accent1">
                    <a:lumMod val="75000"/>
                  </a:schemeClr>
                </a:solidFill>
                <a:latin typeface="Segoe UI" panose="020B0502040204020203" pitchFamily="34" charset="0"/>
                <a:cs typeface="Segoe UI" panose="020B0502040204020203" pitchFamily="34" charset="0"/>
              </a:rPr>
              <a:t>Primary Analysis Questions</a:t>
            </a:r>
            <a:endParaRPr lang="en-US" sz="4000" b="1" dirty="0">
              <a:solidFill>
                <a:schemeClr val="accent1">
                  <a:lumMod val="75000"/>
                </a:schemeClr>
              </a:solidFill>
              <a:latin typeface="Segoe UI" panose="020B0502040204020203" pitchFamily="34" charset="0"/>
              <a:cs typeface="Segoe UI" panose="020B0502040204020203" pitchFamily="34" charset="0"/>
            </a:endParaRPr>
          </a:p>
        </p:txBody>
      </p:sp>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
        <p:nvSpPr>
          <p:cNvPr id="3" name="TextBox 2"/>
          <p:cNvSpPr txBox="1"/>
          <p:nvPr/>
        </p:nvSpPr>
        <p:spPr>
          <a:xfrm>
            <a:off x="1587500" y="2709395"/>
            <a:ext cx="4381500" cy="1938992"/>
          </a:xfrm>
          <a:prstGeom prst="rect">
            <a:avLst/>
          </a:prstGeom>
          <a:noFill/>
        </p:spPr>
        <p:txBody>
          <a:bodyPr wrap="square" rtlCol="0">
            <a:spAutoFit/>
          </a:bodyPr>
          <a:lstStyle/>
          <a:p>
            <a:pPr algn="ctr"/>
            <a:r>
              <a:rPr lang="en-US" sz="2400" dirty="0" smtClean="0">
                <a:solidFill>
                  <a:schemeClr val="accent1">
                    <a:lumMod val="75000"/>
                  </a:schemeClr>
                </a:solidFill>
              </a:rPr>
              <a:t>There are 10 Primary Analysis Questions given by </a:t>
            </a:r>
            <a:r>
              <a:rPr lang="en-US" sz="2400" b="1" dirty="0" smtClean="0">
                <a:solidFill>
                  <a:schemeClr val="accent1">
                    <a:lumMod val="75000"/>
                  </a:schemeClr>
                </a:solidFill>
              </a:rPr>
              <a:t>Bruce </a:t>
            </a:r>
            <a:r>
              <a:rPr lang="en-US" sz="2400" b="1" dirty="0" err="1" smtClean="0">
                <a:solidFill>
                  <a:schemeClr val="accent1">
                    <a:lumMod val="75000"/>
                  </a:schemeClr>
                </a:solidFill>
              </a:rPr>
              <a:t>Haryali</a:t>
            </a:r>
            <a:r>
              <a:rPr lang="en-US" sz="2400" dirty="0" smtClean="0">
                <a:solidFill>
                  <a:schemeClr val="accent1">
                    <a:lumMod val="75000"/>
                  </a:schemeClr>
                </a:solidFill>
              </a:rPr>
              <a:t>, The chief of </a:t>
            </a:r>
            <a:r>
              <a:rPr lang="en-US" sz="2400" b="1" dirty="0" smtClean="0">
                <a:solidFill>
                  <a:schemeClr val="accent1">
                    <a:lumMod val="75000"/>
                  </a:schemeClr>
                </a:solidFill>
              </a:rPr>
              <a:t>ATLIQ Motors </a:t>
            </a:r>
            <a:r>
              <a:rPr lang="en-US" sz="2400" dirty="0" smtClean="0">
                <a:solidFill>
                  <a:schemeClr val="accent1">
                    <a:lumMod val="75000"/>
                  </a:schemeClr>
                </a:solidFill>
              </a:rPr>
              <a:t>to analyze the electric vehicle data from 2022 to 2024.</a:t>
            </a:r>
            <a:endParaRPr lang="en-US" sz="2400" dirty="0">
              <a:solidFill>
                <a:schemeClr val="accent1">
                  <a:lumMod val="75000"/>
                </a:schemeClr>
              </a:solidFill>
            </a:endParaRPr>
          </a:p>
        </p:txBody>
      </p:sp>
    </p:spTree>
    <p:extLst>
      <p:ext uri="{BB962C8B-B14F-4D97-AF65-F5344CB8AC3E}">
        <p14:creationId xmlns:p14="http://schemas.microsoft.com/office/powerpoint/2010/main" val="1856913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502409" y="540371"/>
            <a:ext cx="8264979" cy="738664"/>
          </a:xfrm>
          <a:prstGeom prst="rect">
            <a:avLst/>
          </a:prstGeom>
          <a:noFill/>
        </p:spPr>
        <p:txBody>
          <a:bodyPr wrap="square" lIns="0" tIns="0" rIns="0" bIns="0" rtlCol="0">
            <a:spAutoFit/>
          </a:bodyPr>
          <a:lstStyle/>
          <a:p>
            <a:pPr algn="ctr"/>
            <a:r>
              <a:rPr lang="en-US" sz="2400" b="1" dirty="0" smtClean="0"/>
              <a:t>1.  List </a:t>
            </a:r>
            <a:r>
              <a:rPr lang="en-US" sz="2400" b="1" dirty="0"/>
              <a:t>the top 3 and bottom 3 makers for the fiscal years 2023 and 2024 in terms of the number of 2-wheelers sold. </a:t>
            </a:r>
            <a:endParaRPr lang="en-US" sz="2400" b="1" dirty="0">
              <a:latin typeface="Segoe UI" panose="020B0502040204020203" pitchFamily="34" charset="0"/>
              <a:cs typeface="Segoe UI" panose="020B0502040204020203" pitchFamily="34" charset="0"/>
            </a:endParaRP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
        <p:nvSpPr>
          <p:cNvPr id="3" name="TextBox 2"/>
          <p:cNvSpPr txBox="1"/>
          <p:nvPr/>
        </p:nvSpPr>
        <p:spPr>
          <a:xfrm>
            <a:off x="1836564" y="1547334"/>
            <a:ext cx="652743" cy="369332"/>
          </a:xfrm>
          <a:prstGeom prst="rect">
            <a:avLst/>
          </a:prstGeom>
          <a:noFill/>
        </p:spPr>
        <p:txBody>
          <a:bodyPr wrap="none" rtlCol="0">
            <a:spAutoFit/>
          </a:bodyPr>
          <a:lstStyle/>
          <a:p>
            <a:pPr algn="ctr"/>
            <a:r>
              <a:rPr lang="en-US" b="1" dirty="0" smtClean="0"/>
              <a:t>2023</a:t>
            </a:r>
            <a:endParaRPr lang="en-US" b="1" dirty="0"/>
          </a:p>
        </p:txBody>
      </p:sp>
      <p:sp>
        <p:nvSpPr>
          <p:cNvPr id="4" name="Rectangle 3"/>
          <p:cNvSpPr/>
          <p:nvPr/>
        </p:nvSpPr>
        <p:spPr>
          <a:xfrm>
            <a:off x="8537614" y="1557968"/>
            <a:ext cx="652744" cy="369332"/>
          </a:xfrm>
          <a:prstGeom prst="rect">
            <a:avLst/>
          </a:prstGeom>
        </p:spPr>
        <p:txBody>
          <a:bodyPr wrap="none">
            <a:spAutoFit/>
          </a:bodyPr>
          <a:lstStyle/>
          <a:p>
            <a:pPr algn="ctr"/>
            <a:r>
              <a:rPr lang="en-US" b="1" dirty="0" smtClean="0"/>
              <a:t>2024</a:t>
            </a:r>
            <a:endParaRPr lang="en-US" b="1" dirty="0"/>
          </a:p>
        </p:txBody>
      </p:sp>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32" y="4328229"/>
            <a:ext cx="3844165"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800" y="4328230"/>
            <a:ext cx="3923686"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32" y="2006600"/>
            <a:ext cx="3844165"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4800" y="2006600"/>
            <a:ext cx="3923686"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2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945788" y="743760"/>
            <a:ext cx="8150680" cy="738664"/>
          </a:xfrm>
          <a:prstGeom prst="rect">
            <a:avLst/>
          </a:prstGeom>
          <a:noFill/>
        </p:spPr>
        <p:txBody>
          <a:bodyPr wrap="square" lIns="0" tIns="0" rIns="0" bIns="0" rtlCol="0">
            <a:spAutoFit/>
          </a:bodyPr>
          <a:lstStyle/>
          <a:p>
            <a:pPr algn="ctr"/>
            <a:r>
              <a:rPr lang="en-US" sz="2400" b="1" dirty="0"/>
              <a:t>2. Identify the top 5 states with the highest penetration rate in 2-wheeler and 4-wheeler EV sales in FY 2024.</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12" y="2794000"/>
            <a:ext cx="5413987" cy="282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266" y="2794000"/>
            <a:ext cx="5413987" cy="282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4351" y="2209224"/>
            <a:ext cx="704039" cy="400110"/>
          </a:xfrm>
          <a:prstGeom prst="rect">
            <a:avLst/>
          </a:prstGeom>
          <a:noFill/>
        </p:spPr>
        <p:txBody>
          <a:bodyPr wrap="none" rtlCol="0">
            <a:spAutoFit/>
          </a:bodyPr>
          <a:lstStyle/>
          <a:p>
            <a:pPr algn="ctr"/>
            <a:r>
              <a:rPr lang="en-US" sz="2000" b="1" dirty="0" smtClean="0">
                <a:solidFill>
                  <a:srgbClr val="007E1E"/>
                </a:solidFill>
              </a:rPr>
              <a:t>2024</a:t>
            </a:r>
            <a:endParaRPr lang="en-US" sz="2000" b="1" dirty="0">
              <a:solidFill>
                <a:srgbClr val="007E1E"/>
              </a:solidFill>
            </a:endParaRPr>
          </a:p>
        </p:txBody>
      </p:sp>
      <p:sp>
        <p:nvSpPr>
          <p:cNvPr id="4" name="Rectangle 3"/>
          <p:cNvSpPr/>
          <p:nvPr/>
        </p:nvSpPr>
        <p:spPr>
          <a:xfrm>
            <a:off x="8876239" y="2224613"/>
            <a:ext cx="704039" cy="400110"/>
          </a:xfrm>
          <a:prstGeom prst="rect">
            <a:avLst/>
          </a:prstGeom>
        </p:spPr>
        <p:txBody>
          <a:bodyPr wrap="none">
            <a:spAutoFit/>
          </a:bodyPr>
          <a:lstStyle/>
          <a:p>
            <a:pPr algn="ctr"/>
            <a:r>
              <a:rPr lang="en-US" sz="2000" b="1" dirty="0">
                <a:solidFill>
                  <a:srgbClr val="007E1E"/>
                </a:solidFill>
              </a:rPr>
              <a:t>2024</a:t>
            </a:r>
          </a:p>
        </p:txBody>
      </p:sp>
      <p:sp>
        <p:nvSpPr>
          <p:cNvPr id="5" name="TextBox 4"/>
          <p:cNvSpPr txBox="1"/>
          <p:nvPr/>
        </p:nvSpPr>
        <p:spPr>
          <a:xfrm>
            <a:off x="2374900" y="5784334"/>
            <a:ext cx="1406219" cy="400110"/>
          </a:xfrm>
          <a:prstGeom prst="rect">
            <a:avLst/>
          </a:prstGeom>
          <a:noFill/>
        </p:spPr>
        <p:txBody>
          <a:bodyPr wrap="none" rtlCol="0">
            <a:spAutoFit/>
          </a:bodyPr>
          <a:lstStyle/>
          <a:p>
            <a:r>
              <a:rPr lang="en-US" sz="2000" b="1" dirty="0" smtClean="0"/>
              <a:t>2-Wheelers</a:t>
            </a:r>
            <a:endParaRPr lang="en-US" sz="2000" b="1" dirty="0"/>
          </a:p>
        </p:txBody>
      </p:sp>
      <p:sp>
        <p:nvSpPr>
          <p:cNvPr id="27" name="TextBox 26"/>
          <p:cNvSpPr txBox="1"/>
          <p:nvPr/>
        </p:nvSpPr>
        <p:spPr>
          <a:xfrm>
            <a:off x="8525149" y="5777468"/>
            <a:ext cx="1406219" cy="400110"/>
          </a:xfrm>
          <a:prstGeom prst="rect">
            <a:avLst/>
          </a:prstGeom>
          <a:noFill/>
        </p:spPr>
        <p:txBody>
          <a:bodyPr wrap="none" rtlCol="0">
            <a:spAutoFit/>
          </a:bodyPr>
          <a:lstStyle/>
          <a:p>
            <a:pPr algn="ctr"/>
            <a:r>
              <a:rPr lang="en-US" sz="2000" b="1" dirty="0" smtClean="0"/>
              <a:t>4-Wheelers</a:t>
            </a:r>
            <a:endParaRPr lang="en-US" sz="2000" b="1" dirty="0"/>
          </a:p>
        </p:txBody>
      </p:sp>
    </p:spTree>
    <p:extLst>
      <p:ext uri="{BB962C8B-B14F-4D97-AF65-F5344CB8AC3E}">
        <p14:creationId xmlns:p14="http://schemas.microsoft.com/office/powerpoint/2010/main" val="4270532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20" y="738390"/>
            <a:ext cx="9649279" cy="738664"/>
          </a:xfrm>
          <a:prstGeom prst="rect">
            <a:avLst/>
          </a:prstGeom>
          <a:noFill/>
        </p:spPr>
        <p:txBody>
          <a:bodyPr wrap="square" lIns="0" tIns="0" rIns="0" bIns="0" rtlCol="0">
            <a:spAutoFit/>
          </a:bodyPr>
          <a:lstStyle/>
          <a:p>
            <a:pPr algn="ctr"/>
            <a:r>
              <a:rPr lang="en-US" sz="2400" b="1" dirty="0"/>
              <a:t>3. List the states with negative penetration (decline) in EV sales from 2022 to 2024? </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sp>
        <p:nvSpPr>
          <p:cNvPr id="3" name="TextBox 2"/>
          <p:cNvSpPr txBox="1"/>
          <p:nvPr/>
        </p:nvSpPr>
        <p:spPr>
          <a:xfrm>
            <a:off x="3256520" y="2594521"/>
            <a:ext cx="5503878" cy="707886"/>
          </a:xfrm>
          <a:prstGeom prst="rect">
            <a:avLst/>
          </a:prstGeom>
          <a:solidFill>
            <a:srgbClr val="21E79C"/>
          </a:solidFill>
        </p:spPr>
        <p:txBody>
          <a:bodyPr wrap="none" rtlCol="0">
            <a:spAutoFit/>
          </a:bodyPr>
          <a:lstStyle/>
          <a:p>
            <a:pPr algn="ctr"/>
            <a:r>
              <a:rPr lang="en-US" sz="2000" dirty="0" smtClean="0"/>
              <a:t>There is not any state with the </a:t>
            </a:r>
          </a:p>
          <a:p>
            <a:pPr algn="ctr"/>
            <a:r>
              <a:rPr lang="en-US" sz="2000" dirty="0" smtClean="0"/>
              <a:t>negative penetration in EV sales from 2022 to 2024</a:t>
            </a:r>
            <a:endParaRPr lang="en-US" sz="2000" dirty="0"/>
          </a:p>
        </p:txBody>
      </p:sp>
    </p:spTree>
    <p:extLst>
      <p:ext uri="{BB962C8B-B14F-4D97-AF65-F5344CB8AC3E}">
        <p14:creationId xmlns:p14="http://schemas.microsoft.com/office/powerpoint/2010/main" val="676337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descr="This image is a woman's hand writing on a piece of paper. ">
            <a:extLst>
              <a:ext uri="{FF2B5EF4-FFF2-40B4-BE49-F238E27FC236}">
                <a16:creationId xmlns:a16="http://schemas.microsoft.com/office/drawing/2014/main" xmlns="" id="{123C05C1-3914-48FB-B4B8-1388A2DB5ACE}"/>
              </a:ext>
            </a:extLst>
          </p:cNvPr>
          <p:cNvGrpSpPr/>
          <p:nvPr/>
        </p:nvGrpSpPr>
        <p:grpSpPr>
          <a:xfrm>
            <a:off x="6270012" y="-520618"/>
            <a:ext cx="8798216" cy="8773242"/>
            <a:chOff x="6780889" y="-252930"/>
            <a:chExt cx="7645197" cy="7623495"/>
          </a:xfrm>
        </p:grpSpPr>
        <p:sp>
          <p:nvSpPr>
            <p:cNvPr id="45" name="Freeform 22">
              <a:extLst>
                <a:ext uri="{FF2B5EF4-FFF2-40B4-BE49-F238E27FC236}">
                  <a16:creationId xmlns:a16="http://schemas.microsoft.com/office/drawing/2014/main" xmlns="" id="{52C7242F-F484-4573-8387-13E2AE9DD93F}"/>
                </a:ext>
              </a:extLst>
            </p:cNvPr>
            <p:cNvSpPr>
              <a:spLocks/>
            </p:cNvSpPr>
            <p:nvPr/>
          </p:nvSpPr>
          <p:spPr bwMode="auto">
            <a:xfrm>
              <a:off x="6780889" y="550372"/>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xmlns=""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xmlns="" id="{2ACAA286-8EC7-477A-B799-85B6B23E638D}"/>
                </a:ext>
              </a:extLst>
            </p:cNvPr>
            <p:cNvSpPr/>
            <p:nvPr/>
          </p:nvSpPr>
          <p:spPr>
            <a:xfrm rot="20923453">
              <a:off x="8938078" y="-252930"/>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2" name="TextBox 1">
            <a:extLst>
              <a:ext uri="{FF2B5EF4-FFF2-40B4-BE49-F238E27FC236}">
                <a16:creationId xmlns:a16="http://schemas.microsoft.com/office/drawing/2014/main" xmlns="" id="{D815E537-4AB4-4445-A3AC-40D738EDF3DC}"/>
              </a:ext>
            </a:extLst>
          </p:cNvPr>
          <p:cNvSpPr txBox="1"/>
          <p:nvPr/>
        </p:nvSpPr>
        <p:spPr>
          <a:xfrm>
            <a:off x="1183820" y="738390"/>
            <a:ext cx="9649279" cy="738664"/>
          </a:xfrm>
          <a:prstGeom prst="rect">
            <a:avLst/>
          </a:prstGeom>
          <a:noFill/>
        </p:spPr>
        <p:txBody>
          <a:bodyPr wrap="square" lIns="0" tIns="0" rIns="0" bIns="0" rtlCol="0">
            <a:spAutoFit/>
          </a:bodyPr>
          <a:lstStyle/>
          <a:p>
            <a:pPr algn="ctr"/>
            <a:r>
              <a:rPr lang="en-US" sz="2400" b="1" dirty="0"/>
              <a:t>4. What are the quarterly trends based on sales volume for the top 5 EV makers (4-wheelers) from 2022 to 2024?</a:t>
            </a:r>
          </a:p>
        </p:txBody>
      </p:sp>
      <p:sp>
        <p:nvSpPr>
          <p:cNvPr id="15" name="Title 14" hidden="1">
            <a:extLst>
              <a:ext uri="{FF2B5EF4-FFF2-40B4-BE49-F238E27FC236}">
                <a16:creationId xmlns:a16="http://schemas.microsoft.com/office/drawing/2014/main" xmlns="" id="{1B710331-53CB-4E4F-A9D3-D1E190EEAEE4}"/>
              </a:ext>
            </a:extLst>
          </p:cNvPr>
          <p:cNvSpPr>
            <a:spLocks noGrp="1"/>
          </p:cNvSpPr>
          <p:nvPr>
            <p:ph type="title"/>
          </p:nvPr>
        </p:nvSpPr>
        <p:spPr/>
        <p:txBody>
          <a:bodyPr/>
          <a:lstStyle/>
          <a:p>
            <a:r>
              <a:rPr lang="en-US" dirty="0"/>
              <a:t>Human resources slide 2</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696" y="1944687"/>
            <a:ext cx="5889525" cy="30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51675" y="5557837"/>
            <a:ext cx="8113568" cy="461665"/>
          </a:xfrm>
          <a:prstGeom prst="rect">
            <a:avLst/>
          </a:prstGeom>
          <a:noFill/>
        </p:spPr>
        <p:txBody>
          <a:bodyPr wrap="none" rtlCol="0">
            <a:spAutoFit/>
          </a:bodyPr>
          <a:lstStyle/>
          <a:p>
            <a:pPr algn="ctr"/>
            <a:r>
              <a:rPr lang="en-US" sz="2400" b="1" dirty="0" smtClean="0">
                <a:solidFill>
                  <a:schemeClr val="accent1">
                    <a:lumMod val="50000"/>
                  </a:schemeClr>
                </a:solidFill>
              </a:rPr>
              <a:t>Insight</a:t>
            </a:r>
            <a:r>
              <a:rPr lang="en-US" sz="2400" dirty="0" smtClean="0">
                <a:solidFill>
                  <a:schemeClr val="accent1">
                    <a:lumMod val="50000"/>
                  </a:schemeClr>
                </a:solidFill>
              </a:rPr>
              <a:t> </a:t>
            </a:r>
            <a:r>
              <a:rPr lang="en-US" dirty="0" smtClean="0"/>
              <a:t>:- </a:t>
            </a:r>
            <a:r>
              <a:rPr lang="en-US" b="1" dirty="0" smtClean="0"/>
              <a:t>More than 34% of the EVs sold in the final Quarter of the financial Year </a:t>
            </a:r>
            <a:endParaRPr lang="en-US" b="1" dirty="0"/>
          </a:p>
        </p:txBody>
      </p:sp>
    </p:spTree>
    <p:extLst>
      <p:ext uri="{BB962C8B-B14F-4D97-AF65-F5344CB8AC3E}">
        <p14:creationId xmlns:p14="http://schemas.microsoft.com/office/powerpoint/2010/main" val="1154010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2.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1545</Words>
  <Application>Microsoft Office PowerPoint</Application>
  <PresentationFormat>Custom</PresentationFormat>
  <Paragraphs>165</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Human resources slide 1</vt:lpstr>
      <vt:lpstr>Human resources slide 1</vt:lpstr>
      <vt:lpstr>Human resources slide 10</vt:lpstr>
      <vt:lpstr>Human resources slide 10</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2</vt:lpstr>
      <vt:lpstr>Human resources slide 10</vt:lpstr>
      <vt:lpstr>Human resources slide 5</vt:lpstr>
      <vt:lpstr>Human resources slide 8</vt:lpstr>
      <vt:lpstr>Human resources slide 8</vt:lpstr>
      <vt:lpstr>Human resources slide 8</vt:lpstr>
      <vt:lpstr>Human resources slide 9</vt:lpstr>
      <vt:lpstr>Human resources slide 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2024-08-18T06:58:28Z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