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27"/>
  </p:notesMasterIdLst>
  <p:sldIdLst>
    <p:sldId id="268" r:id="rId5"/>
    <p:sldId id="258" r:id="rId6"/>
    <p:sldId id="259" r:id="rId7"/>
    <p:sldId id="261" r:id="rId8"/>
    <p:sldId id="262" r:id="rId9"/>
    <p:sldId id="263" r:id="rId10"/>
    <p:sldId id="264" r:id="rId11"/>
    <p:sldId id="269" r:id="rId12"/>
    <p:sldId id="276" r:id="rId13"/>
    <p:sldId id="283" r:id="rId14"/>
    <p:sldId id="274" r:id="rId15"/>
    <p:sldId id="275" r:id="rId16"/>
    <p:sldId id="273" r:id="rId17"/>
    <p:sldId id="277" r:id="rId18"/>
    <p:sldId id="278" r:id="rId19"/>
    <p:sldId id="279" r:id="rId20"/>
    <p:sldId id="280" r:id="rId21"/>
    <p:sldId id="281" r:id="rId22"/>
    <p:sldId id="282" r:id="rId23"/>
    <p:sldId id="267" r:id="rId24"/>
    <p:sldId id="266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Chugh" userId="S::khyati@edunetfoundation.org::700a351f-f432-47f7-9b44-31f0ec9eb2e1" providerId="AD" clId="Web-{E2CC273F-D80D-4157-BF67-F4B85014A9B3}"/>
    <pc:docChg chg="addSld modSld">
      <pc:chgData name="Khyati Chugh" userId="S::khyati@edunetfoundation.org::700a351f-f432-47f7-9b44-31f0ec9eb2e1" providerId="AD" clId="Web-{E2CC273F-D80D-4157-BF67-F4B85014A9B3}" dt="2023-06-21T07:50:12.802" v="65" actId="20577"/>
      <pc:docMkLst>
        <pc:docMk/>
      </pc:docMkLst>
      <pc:sldChg chg="modSp">
        <pc:chgData name="Khyati Chugh" userId="S::khyati@edunetfoundation.org::700a351f-f432-47f7-9b44-31f0ec9eb2e1" providerId="AD" clId="Web-{E2CC273F-D80D-4157-BF67-F4B85014A9B3}" dt="2023-06-21T07:47:50.891" v="6" actId="20577"/>
        <pc:sldMkLst>
          <pc:docMk/>
          <pc:sldMk cId="2475805559" sldId="257"/>
        </pc:sldMkLst>
        <pc:spChg chg="mod">
          <ac:chgData name="Khyati Chugh" userId="S::khyati@edunetfoundation.org::700a351f-f432-47f7-9b44-31f0ec9eb2e1" providerId="AD" clId="Web-{E2CC273F-D80D-4157-BF67-F4B85014A9B3}" dt="2023-06-21T07:47:44.734" v="0" actId="2057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Khyati Chugh" userId="S::khyati@edunetfoundation.org::700a351f-f432-47f7-9b44-31f0ec9eb2e1" providerId="AD" clId="Web-{E2CC273F-D80D-4157-BF67-F4B85014A9B3}" dt="2023-06-21T07:47:50.891" v="6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modSp">
        <pc:chgData name="Khyati Chugh" userId="S::khyati@edunetfoundation.org::700a351f-f432-47f7-9b44-31f0ec9eb2e1" providerId="AD" clId="Web-{E2CC273F-D80D-4157-BF67-F4B85014A9B3}" dt="2023-06-21T07:48:18.985" v="21" actId="20577"/>
        <pc:sldMkLst>
          <pc:docMk/>
          <pc:sldMk cId="442835708" sldId="258"/>
        </pc:sldMkLst>
        <pc:spChg chg="mod">
          <ac:chgData name="Khyati Chugh" userId="S::khyati@edunetfoundation.org::700a351f-f432-47f7-9b44-31f0ec9eb2e1" providerId="AD" clId="Web-{E2CC273F-D80D-4157-BF67-F4B85014A9B3}" dt="2023-06-21T07:48:18.985" v="21" actId="20577"/>
          <ac:spMkLst>
            <pc:docMk/>
            <pc:sldMk cId="442835708" sldId="258"/>
            <ac:spMk id="2" creationId="{A03B2EC1-B7BF-CE7B-C9A6-7635DA95F4F6}"/>
          </ac:spMkLst>
        </pc:spChg>
      </pc:sldChg>
      <pc:sldChg chg="modSp">
        <pc:chgData name="Khyati Chugh" userId="S::khyati@edunetfoundation.org::700a351f-f432-47f7-9b44-31f0ec9eb2e1" providerId="AD" clId="Web-{E2CC273F-D80D-4157-BF67-F4B85014A9B3}" dt="2023-06-21T07:49:33.941" v="57" actId="20577"/>
        <pc:sldMkLst>
          <pc:docMk/>
          <pc:sldMk cId="3657386529" sldId="264"/>
        </pc:sldMkLst>
        <pc:spChg chg="mod">
          <ac:chgData name="Khyati Chugh" userId="S::khyati@edunetfoundation.org::700a351f-f432-47f7-9b44-31f0ec9eb2e1" providerId="AD" clId="Web-{E2CC273F-D80D-4157-BF67-F4B85014A9B3}" dt="2023-06-21T07:49:33.941" v="57" actId="20577"/>
          <ac:spMkLst>
            <pc:docMk/>
            <pc:sldMk cId="3657386529" sldId="264"/>
            <ac:spMk id="2" creationId="{A03B2EC1-B7BF-CE7B-C9A6-7635DA95F4F6}"/>
          </ac:spMkLst>
        </pc:spChg>
      </pc:sldChg>
      <pc:sldChg chg="delSp modSp">
        <pc:chgData name="Khyati Chugh" userId="S::khyati@edunetfoundation.org::700a351f-f432-47f7-9b44-31f0ec9eb2e1" providerId="AD" clId="Web-{E2CC273F-D80D-4157-BF67-F4B85014A9B3}" dt="2023-06-21T07:50:12.802" v="65" actId="20577"/>
        <pc:sldMkLst>
          <pc:docMk/>
          <pc:sldMk cId="958589618" sldId="266"/>
        </pc:sldMkLst>
        <pc:spChg chg="mod">
          <ac:chgData name="Khyati Chugh" userId="S::khyati@edunetfoundation.org::700a351f-f432-47f7-9b44-31f0ec9eb2e1" providerId="AD" clId="Web-{E2CC273F-D80D-4157-BF67-F4B85014A9B3}" dt="2023-06-21T07:50:12.802" v="65" actId="20577"/>
          <ac:spMkLst>
            <pc:docMk/>
            <pc:sldMk cId="958589618" sldId="266"/>
            <ac:spMk id="2" creationId="{A03B2EC1-B7BF-CE7B-C9A6-7635DA95F4F6}"/>
          </ac:spMkLst>
        </pc:spChg>
        <pc:spChg chg="del">
          <ac:chgData name="Khyati Chugh" userId="S::khyati@edunetfoundation.org::700a351f-f432-47f7-9b44-31f0ec9eb2e1" providerId="AD" clId="Web-{E2CC273F-D80D-4157-BF67-F4B85014A9B3}" dt="2023-06-21T07:50:08.833" v="64"/>
          <ac:spMkLst>
            <pc:docMk/>
            <pc:sldMk cId="958589618" sldId="266"/>
            <ac:spMk id="5" creationId="{EE2B1C69-6DFB-E9A7-8CDC-10C8503FF232}"/>
          </ac:spMkLst>
        </pc:spChg>
      </pc:sldChg>
      <pc:sldChg chg="modSp add replId">
        <pc:chgData name="Khyati Chugh" userId="S::khyati@edunetfoundation.org::700a351f-f432-47f7-9b44-31f0ec9eb2e1" providerId="AD" clId="Web-{E2CC273F-D80D-4157-BF67-F4B85014A9B3}" dt="2023-06-21T07:50:02.911" v="63" actId="20577"/>
        <pc:sldMkLst>
          <pc:docMk/>
          <pc:sldMk cId="3319627397" sldId="267"/>
        </pc:sldMkLst>
        <pc:spChg chg="mod">
          <ac:chgData name="Khyati Chugh" userId="S::khyati@edunetfoundation.org::700a351f-f432-47f7-9b44-31f0ec9eb2e1" providerId="AD" clId="Web-{E2CC273F-D80D-4157-BF67-F4B85014A9B3}" dt="2023-06-21T07:50:02.911" v="63" actId="20577"/>
          <ac:spMkLst>
            <pc:docMk/>
            <pc:sldMk cId="3319627397" sldId="267"/>
            <ac:spMk id="2" creationId="{A03B2EC1-B7BF-CE7B-C9A6-7635DA95F4F6}"/>
          </ac:spMkLst>
        </pc:spChg>
      </pc:sldChg>
    </pc:docChg>
  </pc:docChgLst>
  <pc:docChgLst>
    <pc:chgData name="Kush Tripathi" userId="7a3ee10a-3b61-41fe-ac67-b165fb7d4208" providerId="ADAL" clId="{3648A1A0-8608-A041-B296-EF2FA00C3C98}"/>
    <pc:docChg chg="custSel modSld modMainMaster">
      <pc:chgData name="Kush Tripathi" userId="7a3ee10a-3b61-41fe-ac67-b165fb7d4208" providerId="ADAL" clId="{3648A1A0-8608-A041-B296-EF2FA00C3C98}" dt="2023-06-21T07:54:05.982" v="16" actId="478"/>
      <pc:docMkLst>
        <pc:docMk/>
      </pc:docMkLst>
      <pc:sldChg chg="modSp mod">
        <pc:chgData name="Kush Tripathi" userId="7a3ee10a-3b61-41fe-ac67-b165fb7d4208" providerId="ADAL" clId="{3648A1A0-8608-A041-B296-EF2FA00C3C98}" dt="2023-06-21T07:52:33.029" v="15" actId="20577"/>
        <pc:sldMkLst>
          <pc:docMk/>
          <pc:sldMk cId="72854251" sldId="262"/>
        </pc:sldMkLst>
        <pc:spChg chg="mod">
          <ac:chgData name="Kush Tripathi" userId="7a3ee10a-3b61-41fe-ac67-b165fb7d4208" providerId="ADAL" clId="{3648A1A0-8608-A041-B296-EF2FA00C3C98}" dt="2023-06-21T07:52:33.029" v="15" actId="20577"/>
          <ac:spMkLst>
            <pc:docMk/>
            <pc:sldMk cId="72854251" sldId="262"/>
            <ac:spMk id="2" creationId="{A03B2EC1-B7BF-CE7B-C9A6-7635DA95F4F6}"/>
          </ac:spMkLst>
        </pc:spChg>
      </pc:sldChg>
      <pc:sldMasterChg chg="delSp mod">
        <pc:chgData name="Kush Tripathi" userId="7a3ee10a-3b61-41fe-ac67-b165fb7d4208" providerId="ADAL" clId="{3648A1A0-8608-A041-B296-EF2FA00C3C98}" dt="2023-06-21T07:54:05.982" v="16" actId="478"/>
        <pc:sldMasterMkLst>
          <pc:docMk/>
          <pc:sldMasterMk cId="3000897896" sldId="2147483712"/>
        </pc:sldMasterMkLst>
        <pc:picChg chg="del">
          <ac:chgData name="Kush Tripathi" userId="7a3ee10a-3b61-41fe-ac67-b165fb7d4208" providerId="ADAL" clId="{3648A1A0-8608-A041-B296-EF2FA00C3C98}" dt="2023-06-21T07:54:05.982" v="16" actId="478"/>
          <ac:picMkLst>
            <pc:docMk/>
            <pc:sldMasterMk cId="3000897896" sldId="2147483712"/>
            <ac:picMk id="7" creationId="{8BB56248-DD7E-DB48-09BE-49EDA9ED3984}"/>
          </ac:picMkLst>
        </pc:picChg>
        <pc:picChg chg="del">
          <ac:chgData name="Kush Tripathi" userId="7a3ee10a-3b61-41fe-ac67-b165fb7d4208" providerId="ADAL" clId="{3648A1A0-8608-A041-B296-EF2FA00C3C98}" dt="2023-06-21T07:54:05.982" v="16" actId="478"/>
          <ac:picMkLst>
            <pc:docMk/>
            <pc:sldMasterMk cId="3000897896" sldId="2147483712"/>
            <ac:picMk id="8" creationId="{14A64E4D-8DED-7830-2955-1BE78C5B0655}"/>
          </ac:picMkLst>
        </pc:picChg>
      </pc:sldMasterChg>
    </pc:docChg>
  </pc:docChgLst>
  <pc:docChgLst>
    <pc:chgData name="Khyati Chugh" userId="S::khyati@edunetfoundation.org::700a351f-f432-47f7-9b44-31f0ec9eb2e1" providerId="AD" clId="Web-{3D286AC7-ACFE-4308-9D88-3177AB8CCD44}"/>
    <pc:docChg chg="delSld">
      <pc:chgData name="Khyati Chugh" userId="S::khyati@edunetfoundation.org::700a351f-f432-47f7-9b44-31f0ec9eb2e1" providerId="AD" clId="Web-{3D286AC7-ACFE-4308-9D88-3177AB8CCD44}" dt="2023-06-21T05:32:19.960" v="0"/>
      <pc:docMkLst>
        <pc:docMk/>
      </pc:docMkLst>
      <pc:sldChg chg="del">
        <pc:chgData name="Khyati Chugh" userId="S::khyati@edunetfoundation.org::700a351f-f432-47f7-9b44-31f0ec9eb2e1" providerId="AD" clId="Web-{3D286AC7-ACFE-4308-9D88-3177AB8CCD44}" dt="2023-06-21T05:32:19.960" v="0"/>
        <pc:sldMkLst>
          <pc:docMk/>
          <pc:sldMk cId="2345340848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48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4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171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39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9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3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5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9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8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8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asRupani/sentiment_analysis" TargetMode="External"/><Relationship Id="rId2" Type="http://schemas.openxmlformats.org/officeDocument/2006/relationships/hyperlink" Target="https://colab.research.google.com/drive/184JAOoPHkMs3AqZZJlESPXPIEogL-m4R?usp=shar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A3C5-CF18-AD5F-A2F8-06932C27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Student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AD33-D644-034B-C387-EB42DF087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46480"/>
            <a:ext cx="10963245" cy="55981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Name                            :	</a:t>
            </a:r>
            <a:r>
              <a:rPr lang="en-GB" sz="2400" b="1" dirty="0">
                <a:cs typeface="Times New Roman" pitchFamily="18" charset="0"/>
              </a:rPr>
              <a:t>Paras Rupani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Email ID 	                 :	</a:t>
            </a:r>
            <a:r>
              <a:rPr lang="en-US" sz="2400" b="1" dirty="0">
                <a:cs typeface="Times New Roman" pitchFamily="18" charset="0"/>
              </a:rPr>
              <a:t>parasmrupani@gmail.com   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ID           :</a:t>
            </a:r>
            <a:r>
              <a:rPr lang="en-US" sz="2400" dirty="0">
                <a:solidFill>
                  <a:schemeClr val="accent6"/>
                </a:solidFill>
              </a:rPr>
              <a:t>	</a:t>
            </a:r>
            <a:r>
              <a:rPr lang="en-US" sz="2400" b="1" dirty="0"/>
              <a:t>STU64af5feab65901689214954</a:t>
            </a:r>
            <a:r>
              <a:rPr lang="en-US" sz="24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endParaRPr lang="en-GB" sz="24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College Name               : 	</a:t>
            </a:r>
            <a:r>
              <a:rPr lang="en-GB" sz="2400" b="1" dirty="0">
                <a:cs typeface="Times New Roman" pitchFamily="18" charset="0"/>
              </a:rPr>
              <a:t>Aurora’s Degree and PG College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College State	     :	</a:t>
            </a:r>
            <a:r>
              <a:rPr lang="en-GB" sz="2400" b="1" dirty="0">
                <a:cs typeface="Times New Roman" pitchFamily="18" charset="0"/>
              </a:rPr>
              <a:t>Telangana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Internship Domain      :  	</a:t>
            </a:r>
            <a:r>
              <a:rPr lang="en-GB" sz="2400" b="1" dirty="0">
                <a:cs typeface="Times New Roman" pitchFamily="18" charset="0"/>
              </a:rPr>
              <a:t>ARTIFICIAL INTELLIGENCE &amp;</a:t>
            </a:r>
          </a:p>
          <a:p>
            <a:pPr marL="914400" lvl="2" indent="0" algn="just">
              <a:lnSpc>
                <a:spcPct val="100000"/>
              </a:lnSpc>
              <a:buNone/>
            </a:pPr>
            <a:r>
              <a:rPr lang="en-GB" sz="2400" b="1" dirty="0">
                <a:cs typeface="Times New Roman" pitchFamily="18" charset="0"/>
              </a:rPr>
              <a:t>			MACHINE LEARNING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Start Date - End Date   : 	</a:t>
            </a:r>
            <a:r>
              <a:rPr lang="en-GB" sz="2400" b="1" dirty="0">
                <a:cs typeface="Times New Roman" pitchFamily="18" charset="0"/>
              </a:rPr>
              <a:t>15/08/2023 - 30/09/2023</a:t>
            </a:r>
          </a:p>
        </p:txBody>
      </p:sp>
    </p:spTree>
    <p:extLst>
      <p:ext uri="{BB962C8B-B14F-4D97-AF65-F5344CB8AC3E}">
        <p14:creationId xmlns:p14="http://schemas.microsoft.com/office/powerpoint/2010/main" val="3009587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6" y="0"/>
            <a:ext cx="11610807" cy="1188720"/>
          </a:xfrm>
        </p:spPr>
        <p:txBody>
          <a:bodyPr anchor="ctr"/>
          <a:lstStyle/>
          <a:p>
            <a:r>
              <a:rPr lang="en-GB" dirty="0">
                <a:solidFill>
                  <a:schemeClr val="tx2"/>
                </a:solidFill>
              </a:rPr>
              <a:t>Formatting Data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5347F-3885-1135-EF6E-7EC0DBEE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96" y="1103406"/>
            <a:ext cx="9517408" cy="57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3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1" y="6171"/>
            <a:ext cx="11610807" cy="1188720"/>
          </a:xfrm>
        </p:spPr>
        <p:txBody>
          <a:bodyPr anchor="ctr"/>
          <a:lstStyle/>
          <a:p>
            <a:r>
              <a:rPr lang="en-GB" dirty="0">
                <a:solidFill>
                  <a:schemeClr val="tx2"/>
                </a:solidFill>
              </a:rPr>
              <a:t>Formatting Output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9266B-BAD0-56A6-FD76-2A0CFF6F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7559" y="1194891"/>
            <a:ext cx="6746232" cy="44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60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5" y="0"/>
            <a:ext cx="11610807" cy="1188720"/>
          </a:xfrm>
        </p:spPr>
        <p:txBody>
          <a:bodyPr anchor="ctr"/>
          <a:lstStyle/>
          <a:p>
            <a:r>
              <a:rPr lang="en-GB" dirty="0">
                <a:solidFill>
                  <a:schemeClr val="tx2"/>
                </a:solidFill>
              </a:rPr>
              <a:t>MODEL: </a:t>
            </a:r>
            <a:r>
              <a:rPr lang="en-US" dirty="0">
                <a:solidFill>
                  <a:schemeClr val="tx2"/>
                </a:solidFill>
              </a:rPr>
              <a:t>Naive Bayes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5347F-3885-1135-EF6E-7EC0DBEE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8" y="1337085"/>
            <a:ext cx="6011381" cy="4240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9266B-BAD0-56A6-FD76-2A0CFF6F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2279670"/>
            <a:ext cx="5889461" cy="23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01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56" y="10160"/>
            <a:ext cx="11610807" cy="1188720"/>
          </a:xfrm>
        </p:spPr>
        <p:txBody>
          <a:bodyPr anchor="ctr"/>
          <a:lstStyle/>
          <a:p>
            <a:r>
              <a:rPr lang="en-GB" dirty="0">
                <a:solidFill>
                  <a:schemeClr val="tx2"/>
                </a:solidFill>
              </a:rPr>
              <a:t>MODEL: </a:t>
            </a:r>
            <a:r>
              <a:rPr lang="en-US" dirty="0">
                <a:solidFill>
                  <a:schemeClr val="tx2"/>
                </a:solidFill>
              </a:rPr>
              <a:t>Logistic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5347F-3885-1135-EF6E-7EC0DBEE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620" y="1412240"/>
            <a:ext cx="5997840" cy="4246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9266B-BAD0-56A6-FD76-2A0CFF6F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7919" y="2325061"/>
            <a:ext cx="5889461" cy="22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5347F-3885-1135-EF6E-7EC0DBEE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6386" y="1117600"/>
            <a:ext cx="9759228" cy="56021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B42D54-1E1B-F4FD-F4E5-AE628C6CD208}"/>
              </a:ext>
            </a:extLst>
          </p:cNvPr>
          <p:cNvSpPr txBox="1">
            <a:spLocks/>
          </p:cNvSpPr>
          <p:nvPr/>
        </p:nvSpPr>
        <p:spPr>
          <a:xfrm>
            <a:off x="448076" y="36612"/>
            <a:ext cx="11295847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Randomly choosing elements for test</a:t>
            </a:r>
          </a:p>
        </p:txBody>
      </p:sp>
    </p:spTree>
    <p:extLst>
      <p:ext uri="{BB962C8B-B14F-4D97-AF65-F5344CB8AC3E}">
        <p14:creationId xmlns:p14="http://schemas.microsoft.com/office/powerpoint/2010/main" val="1663271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5347F-3885-1135-EF6E-7EC0DBEE2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3"/>
          <a:stretch/>
        </p:blipFill>
        <p:spPr>
          <a:xfrm>
            <a:off x="1283833" y="2188980"/>
            <a:ext cx="9624334" cy="34594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B42D54-1E1B-F4FD-F4E5-AE628C6CD208}"/>
              </a:ext>
            </a:extLst>
          </p:cNvPr>
          <p:cNvSpPr txBox="1">
            <a:spLocks/>
          </p:cNvSpPr>
          <p:nvPr/>
        </p:nvSpPr>
        <p:spPr>
          <a:xfrm>
            <a:off x="448076" y="20872"/>
            <a:ext cx="11295847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Output of Random Selection</a:t>
            </a:r>
          </a:p>
        </p:txBody>
      </p:sp>
    </p:spTree>
    <p:extLst>
      <p:ext uri="{BB962C8B-B14F-4D97-AF65-F5344CB8AC3E}">
        <p14:creationId xmlns:p14="http://schemas.microsoft.com/office/powerpoint/2010/main" val="34996363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0" y="0"/>
            <a:ext cx="11610807" cy="1188720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function which analyzes the sentiments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5347F-3885-1135-EF6E-7EC0DBEE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5373" y="1188720"/>
            <a:ext cx="8950603" cy="55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20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0" y="0"/>
            <a:ext cx="11610807" cy="1188720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Function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5347F-3885-1135-EF6E-7EC0DBEE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25416" y="1500912"/>
            <a:ext cx="10141168" cy="38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91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0" y="50295"/>
            <a:ext cx="11610807" cy="1188720"/>
          </a:xfrm>
        </p:spPr>
        <p:txBody>
          <a:bodyPr anchor="ctr"/>
          <a:lstStyle/>
          <a:p>
            <a:r>
              <a:rPr lang="en-IN" dirty="0">
                <a:solidFill>
                  <a:schemeClr val="tx2"/>
                </a:solidFill>
              </a:rPr>
              <a:t>Visualizing sentiments based on length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5347F-3885-1135-EF6E-7EC0DBEE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7835" y="1212569"/>
            <a:ext cx="9885679" cy="54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21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0" y="-24354"/>
            <a:ext cx="11610807" cy="1188720"/>
          </a:xfrm>
        </p:spPr>
        <p:txBody>
          <a:bodyPr anchor="ctr"/>
          <a:lstStyle/>
          <a:p>
            <a:r>
              <a:rPr lang="en-IN" dirty="0">
                <a:solidFill>
                  <a:schemeClr val="tx2"/>
                </a:solidFill>
              </a:rPr>
              <a:t>Visualizing sentiments based on length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5347F-3885-1135-EF6E-7EC0DBEE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5580" y="1212569"/>
            <a:ext cx="6850188" cy="54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01600"/>
            <a:ext cx="10353761" cy="13817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Sentiment analysis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of restaurant review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5062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sz="2600" b="1" u="sng" dirty="0">
                <a:solidFill>
                  <a:schemeClr val="accent6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PROBLEM STATEMENT: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Determine the sentiment of restaurant reviews.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Customers provide various types of feedback after dining.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1D5DB"/>
                </a:solidFill>
                <a:effectLst/>
              </a:rPr>
              <a:t>Reviews can either be 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positive or negative.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Predict the percentage of positive reviews in the entire dataset.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09332"/>
            <a:ext cx="11029616" cy="1188720"/>
          </a:xfrm>
        </p:spPr>
        <p:txBody>
          <a:bodyPr anchor="ctr"/>
          <a:lstStyle/>
          <a:p>
            <a:r>
              <a:rPr lang="en-GB" dirty="0">
                <a:solidFill>
                  <a:schemeClr val="tx2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3A8044-14AE-F005-0726-B5BD2CD9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</a:rPr>
              <a:t>Naïve-Bayes</a:t>
            </a:r>
            <a:r>
              <a:rPr lang="en-US" sz="2400" dirty="0"/>
              <a:t> model the accuracy achieved is 71%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</a:rPr>
              <a:t>Logistic Regression </a:t>
            </a:r>
            <a:r>
              <a:rPr lang="en-US" sz="2400" dirty="0"/>
              <a:t>performs better with an accuracy of 76%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</a:rPr>
              <a:t>Shorter</a:t>
            </a:r>
            <a:r>
              <a:rPr lang="en-US" sz="2400" dirty="0"/>
              <a:t> reviews are </a:t>
            </a:r>
            <a:r>
              <a:rPr lang="en-US" sz="2400" b="1" dirty="0">
                <a:solidFill>
                  <a:schemeClr val="accent6"/>
                </a:solidFill>
              </a:rPr>
              <a:t>positive</a:t>
            </a:r>
            <a:r>
              <a:rPr lang="en-US" sz="2400" dirty="0"/>
              <a:t>, as customers express their highlights.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</a:rPr>
              <a:t>Medium</a:t>
            </a:r>
            <a:r>
              <a:rPr lang="en-US" sz="2400" dirty="0"/>
              <a:t> reviews strike a balance with </a:t>
            </a:r>
            <a:r>
              <a:rPr lang="en-US" sz="2400" b="1" dirty="0">
                <a:solidFill>
                  <a:schemeClr val="accent6"/>
                </a:solidFill>
              </a:rPr>
              <a:t>mixed</a:t>
            </a:r>
            <a:r>
              <a:rPr lang="en-US" sz="2400" dirty="0"/>
              <a:t> sentiments.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/>
                </a:solidFill>
              </a:rPr>
              <a:t>Longer</a:t>
            </a:r>
            <a:r>
              <a:rPr lang="en-US" sz="2400" dirty="0"/>
              <a:t> reviews tend to have a mix of </a:t>
            </a:r>
            <a:r>
              <a:rPr lang="en-US" sz="2400" b="1" dirty="0">
                <a:solidFill>
                  <a:schemeClr val="accent6"/>
                </a:solidFill>
              </a:rPr>
              <a:t>positive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negative</a:t>
            </a:r>
            <a:r>
              <a:rPr lang="en-US" sz="2400" dirty="0"/>
              <a:t> feedback.</a:t>
            </a: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58532"/>
            <a:ext cx="11029616" cy="1188720"/>
          </a:xfrm>
        </p:spPr>
        <p:txBody>
          <a:bodyPr anchor="ctr"/>
          <a:lstStyle/>
          <a:p>
            <a:r>
              <a:rPr lang="en-GB" dirty="0">
                <a:solidFill>
                  <a:schemeClr val="tx2"/>
                </a:solidFill>
              </a:rPr>
              <a:t>References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7AC83F-774F-A3DA-1981-7E81A41A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hlinkClick r:id="rId2"/>
              </a:rPr>
              <a:t>Google Collab</a:t>
            </a:r>
            <a:endParaRPr lang="en-US" sz="2600" b="1" dirty="0"/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hlinkClick r:id="rId3"/>
              </a:rPr>
              <a:t>GitHub</a:t>
            </a:r>
            <a:endParaRPr lang="en-US" sz="2600" b="1" dirty="0"/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sz="2600" b="1" dirty="0"/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600" b="1" dirty="0"/>
              <a:t>Kaggle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600" b="1" dirty="0"/>
              <a:t>IBM Skillsbuild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600" b="1" dirty="0"/>
              <a:t>Edunet Foundation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84300"/>
            <a:ext cx="11029616" cy="4089400"/>
          </a:xfrm>
        </p:spPr>
        <p:txBody>
          <a:bodyPr anchor="ctr">
            <a:noAutofit/>
          </a:bodyPr>
          <a:lstStyle/>
          <a:p>
            <a:r>
              <a:rPr lang="en-GB" sz="12500" cap="none" dirty="0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br>
              <a:rPr lang="en-GB" sz="12500" cap="none" dirty="0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GB" sz="12500" cap="none" dirty="0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YOU!</a:t>
            </a:r>
            <a:endParaRPr lang="en-US" sz="12500" cap="none" dirty="0">
              <a:ln w="381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2225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1" cy="132632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19200"/>
            <a:ext cx="10353762" cy="5455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solidFill>
                  <a:srgbClr val="D1D5DB"/>
                </a:solidFill>
                <a:effectLst/>
              </a:rPr>
              <a:t>This project analyzes restaurant reviews to assess their sentiment and help individuals with dining choices, measure customer feedback, and offer insights for restaurant enhancement.</a:t>
            </a:r>
          </a:p>
          <a:p>
            <a:pPr marL="0" indent="0">
              <a:buNone/>
            </a:pPr>
            <a:endParaRPr lang="en-US" i="0" dirty="0">
              <a:solidFill>
                <a:srgbClr val="D1D5DB"/>
              </a:solidFill>
              <a:effectLst/>
            </a:endParaRPr>
          </a:p>
          <a:p>
            <a:pPr marL="0" indent="0">
              <a:buNone/>
            </a:pPr>
            <a:r>
              <a:rPr lang="en-US" sz="2600" b="1" u="sng" dirty="0">
                <a:solidFill>
                  <a:schemeClr val="accent6"/>
                </a:solidFill>
                <a:latin typeface="Algerian" panose="04020705040A02060702" pitchFamily="82" charset="0"/>
              </a:rPr>
              <a:t>presentation covers: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Project Overview</a:t>
            </a:r>
            <a:endParaRPr lang="en-US" sz="2400" b="1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Solutions &amp; Value Proposition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Machine Learning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Results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01600"/>
            <a:ext cx="10353761" cy="132632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427921"/>
            <a:ext cx="10536525" cy="539496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600" b="1" i="0" u="sng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Approach: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1D5DB"/>
                </a:solidFill>
                <a:effectLst/>
              </a:rPr>
              <a:t>W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orking on the dataset provided to us.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Providing restaurants with insights derived from customer feedback.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Dataset contains 1000 reviews in TSV format (text and binary labels)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Implemented in Google </a:t>
            </a:r>
            <a:r>
              <a:rPr lang="en-US" sz="2400" b="0" i="0" dirty="0" err="1">
                <a:solidFill>
                  <a:srgbClr val="D1D5DB"/>
                </a:solidFill>
                <a:effectLst/>
              </a:rPr>
              <a:t>Colab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 using Python.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2600" b="1" i="0" u="sng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Significance: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Enhancing restaurant performance and customer satisfaction.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Empowering diners to make informed restaurant choices.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1" cy="132632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7921"/>
            <a:ext cx="11008720" cy="4243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Various stakeholders in the industry reap the benefits: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accent6"/>
                </a:solidFill>
              </a:rPr>
              <a:t>Owners/Managers:</a:t>
            </a:r>
            <a:r>
              <a:rPr lang="en-US" sz="2200" dirty="0"/>
              <a:t>	</a:t>
            </a:r>
            <a:r>
              <a:rPr lang="en-US" sz="2300" dirty="0"/>
              <a:t>Assess customer satisfaction, identify improvements.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accent6"/>
                </a:solidFill>
              </a:rPr>
              <a:t>Chefs: </a:t>
            </a:r>
            <a:r>
              <a:rPr lang="en-US" sz="2200" dirty="0"/>
              <a:t>			</a:t>
            </a:r>
            <a:r>
              <a:rPr lang="en-US" sz="2300" dirty="0"/>
              <a:t>Gather feedback to refine dishes.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accent6"/>
                </a:solidFill>
              </a:rPr>
              <a:t>Marketing: </a:t>
            </a:r>
            <a:r>
              <a:rPr lang="en-US" sz="2200" dirty="0"/>
              <a:t>		</a:t>
            </a:r>
            <a:r>
              <a:rPr lang="en-US" sz="2300" dirty="0"/>
              <a:t>Monitor online reputation and craft strategies.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accent6"/>
                </a:solidFill>
              </a:rPr>
              <a:t>Customer Service:</a:t>
            </a:r>
            <a:r>
              <a:rPr lang="en-US" sz="2200" dirty="0"/>
              <a:t>	</a:t>
            </a:r>
            <a:r>
              <a:rPr lang="en-US" sz="2300" dirty="0"/>
              <a:t>Identify issues and improve relationships.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accent6"/>
                </a:solidFill>
              </a:rPr>
              <a:t>Reviewers: </a:t>
            </a:r>
            <a:r>
              <a:rPr lang="en-US" sz="2200" dirty="0"/>
              <a:t>		</a:t>
            </a:r>
            <a:r>
              <a:rPr lang="en-US" sz="2300" dirty="0"/>
              <a:t>Enhance assessments with data-driven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252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SOLUTION AND VALUE PROPOSITION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68C119-24CF-58D3-EF3D-74C2EFFC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496624"/>
            <a:ext cx="10353762" cy="43148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Our project employs advanced NLP techniques and machine learning to classify sentiments in restaurant reviews accurately, ensuring restaurant owners receive dependable feedback. It offers value to:</a:t>
            </a:r>
          </a:p>
          <a:p>
            <a:pPr marL="0" indent="0" algn="l">
              <a:buNone/>
            </a:pPr>
            <a:endParaRPr lang="en-US" b="0" i="0" dirty="0">
              <a:solidFill>
                <a:srgbClr val="D1D5DB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600" b="1" i="0" u="sng" dirty="0">
                <a:solidFill>
                  <a:schemeClr val="accent6"/>
                </a:solidFill>
                <a:effectLst/>
              </a:rPr>
              <a:t>Restaurant Owners and Managers: 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D1D5DB"/>
                </a:solidFill>
                <a:effectLst/>
              </a:rPr>
              <a:t>	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Actionable insights, improved satisfaction and increased revenue.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600" b="1" i="0" u="sng" dirty="0">
                <a:solidFill>
                  <a:schemeClr val="accent6"/>
                </a:solidFill>
                <a:effectLst/>
              </a:rPr>
              <a:t>Customers: 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D1D5DB"/>
                </a:solidFill>
                <a:effectLst/>
              </a:rPr>
              <a:t>	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Enhanced dining, reliable reviews, informed choices.</a:t>
            </a: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74" y="138212"/>
            <a:ext cx="11295847" cy="11887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customize the project To make it Unique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5E0AF5-AD70-E406-F063-089493F2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24000"/>
            <a:ext cx="10830126" cy="496824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accent6"/>
                </a:solidFill>
                <a:effectLst/>
              </a:rPr>
              <a:t>Data Preparation:</a:t>
            </a:r>
            <a:r>
              <a:rPr lang="en-US" sz="2400" b="0" i="0" dirty="0">
                <a:solidFill>
                  <a:schemeClr val="accent6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D1D5DB"/>
                </a:solidFill>
                <a:effectLst/>
              </a:rPr>
              <a:t>Loaded dataset, inspected structure, checked for 				   missing values.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accent6"/>
                </a:solidFill>
                <a:effectLst/>
              </a:rPr>
              <a:t>Data Exploration:</a:t>
            </a:r>
            <a:r>
              <a:rPr lang="en-US" sz="2400" b="0" i="0" dirty="0">
                <a:solidFill>
                  <a:schemeClr val="accent6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D1D5DB"/>
                </a:solidFill>
                <a:effectLst/>
              </a:rPr>
              <a:t>Examined data distribution and sample records.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accent6"/>
                </a:solidFill>
                <a:effectLst/>
              </a:rPr>
              <a:t>Text Preprocessing:</a:t>
            </a:r>
            <a:r>
              <a:rPr lang="en-US" sz="2400" b="0" i="0" dirty="0">
                <a:solidFill>
                  <a:schemeClr val="accent6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D1D5DB"/>
                </a:solidFill>
                <a:effectLst/>
              </a:rPr>
              <a:t>Lowercased text, removed punctuation, tokenized, 				       removed </a:t>
            </a:r>
            <a:r>
              <a:rPr lang="en-US" sz="2200" b="0" i="0" dirty="0" err="1">
                <a:solidFill>
                  <a:srgbClr val="D1D5DB"/>
                </a:solidFill>
                <a:effectLst/>
              </a:rPr>
              <a:t>stopwords</a:t>
            </a:r>
            <a:r>
              <a:rPr lang="en-US" sz="2200" b="0" i="0" dirty="0">
                <a:solidFill>
                  <a:srgbClr val="D1D5DB"/>
                </a:solidFill>
                <a:effectLst/>
              </a:rPr>
              <a:t>, and performed lemmatization.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accent6"/>
                </a:solidFill>
                <a:effectLst/>
              </a:rPr>
              <a:t>Feature Extraction:</a:t>
            </a:r>
            <a:r>
              <a:rPr lang="en-US" sz="2400" b="0" i="0" dirty="0">
                <a:solidFill>
                  <a:schemeClr val="accent6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D1D5DB"/>
                </a:solidFill>
                <a:effectLst/>
              </a:rPr>
              <a:t>CountVectorizer</a:t>
            </a:r>
            <a:r>
              <a:rPr lang="en-US" sz="2200" b="0" i="0" dirty="0">
                <a:solidFill>
                  <a:srgbClr val="D1D5DB"/>
                </a:solidFill>
                <a:effectLst/>
              </a:rPr>
              <a:t> converts text into numerical features.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accent6"/>
                </a:solidFill>
                <a:effectLst/>
              </a:rPr>
              <a:t>Model Selection:</a:t>
            </a:r>
            <a:r>
              <a:rPr lang="en-US" sz="2400" b="0" i="0" dirty="0">
                <a:solidFill>
                  <a:schemeClr val="accent6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D1D5DB"/>
                </a:solidFill>
                <a:effectLst/>
              </a:rPr>
              <a:t>Chose Naive Bayes and Logistic Regression for </a:t>
            </a:r>
            <a:r>
              <a:rPr lang="en-US" sz="2200" b="0" i="0" dirty="0" err="1">
                <a:solidFill>
                  <a:srgbClr val="D1D5DB"/>
                </a:solidFill>
                <a:effectLst/>
              </a:rPr>
              <a:t>sentimen</a:t>
            </a:r>
            <a:endParaRPr lang="en-US" sz="2200" b="0" i="0" dirty="0">
              <a:solidFill>
                <a:srgbClr val="D1D5DB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200" b="0" i="0" dirty="0">
                <a:solidFill>
                  <a:srgbClr val="D1D5DB"/>
                </a:solidFill>
                <a:effectLst/>
              </a:rPr>
              <a:t> 			 analysis.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74" y="138212"/>
            <a:ext cx="11295847" cy="11887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customize the project To make it Unique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5E0AF5-AD70-E406-F063-089493F2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6932"/>
            <a:ext cx="10830126" cy="4968240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accent6"/>
                </a:solidFill>
                <a:effectLst/>
              </a:rPr>
              <a:t>Model Training and Evaluation: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200" b="1" i="0" dirty="0">
                <a:solidFill>
                  <a:srgbClr val="D1D5DB"/>
                </a:solidFill>
                <a:effectLst/>
              </a:rPr>
              <a:t>	</a:t>
            </a:r>
            <a:r>
              <a:rPr lang="en-US" sz="2200" i="0" dirty="0">
                <a:solidFill>
                  <a:srgbClr val="D1D5DB"/>
                </a:solidFill>
                <a:effectLst/>
              </a:rPr>
              <a:t>Split data, trained models, evaluated accuracy, classification metrics.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accent6"/>
                </a:solidFill>
                <a:effectLst/>
              </a:rPr>
              <a:t>Random Sampling: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i="0" dirty="0">
                <a:solidFill>
                  <a:srgbClr val="D1D5DB"/>
                </a:solidFill>
                <a:effectLst/>
              </a:rPr>
              <a:t>	</a:t>
            </a:r>
            <a:r>
              <a:rPr lang="en-US" sz="2200" i="0" dirty="0">
                <a:solidFill>
                  <a:srgbClr val="D1D5DB"/>
                </a:solidFill>
                <a:effectLst/>
              </a:rPr>
              <a:t>Selected 25 random reviews for testing.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accent6"/>
                </a:solidFill>
                <a:effectLst/>
              </a:rPr>
              <a:t>Saving Results: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200" b="1" i="0" dirty="0">
                <a:solidFill>
                  <a:srgbClr val="D1D5DB"/>
                </a:solidFill>
                <a:effectLst/>
              </a:rPr>
              <a:t>	</a:t>
            </a:r>
            <a:r>
              <a:rPr lang="en-US" sz="2200" i="0" dirty="0">
                <a:solidFill>
                  <a:srgbClr val="D1D5DB"/>
                </a:solidFill>
                <a:effectLst/>
              </a:rPr>
              <a:t>Saved predictions and actual sentiments in a TSV file.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accent6"/>
                </a:solidFill>
                <a:effectLst/>
              </a:rPr>
              <a:t>Data Visualization and Insights: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Algerian" panose="04020705040A02060702" pitchFamily="82" charset="0"/>
              </a:rPr>
              <a:t>	</a:t>
            </a:r>
            <a:r>
              <a:rPr lang="en-US" sz="2200" i="0" dirty="0">
                <a:solidFill>
                  <a:srgbClr val="D1D5DB"/>
                </a:solidFill>
                <a:effectLst/>
              </a:rPr>
              <a:t>Explored data patterns and sentiment trends through visualization.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9097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5" y="0"/>
            <a:ext cx="11610807" cy="1188720"/>
          </a:xfrm>
        </p:spPr>
        <p:txBody>
          <a:bodyPr anchor="ctr"/>
          <a:lstStyle/>
          <a:p>
            <a:r>
              <a:rPr lang="en-GB" dirty="0"/>
              <a:t>raw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5347F-3885-1135-EF6E-7EC0DBEE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6077" y="1337086"/>
            <a:ext cx="10119845" cy="49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36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281</TotalTime>
  <Words>587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Student Details</vt:lpstr>
      <vt:lpstr>Sentiment analysis of restaurant review</vt:lpstr>
      <vt:lpstr>AGENDA</vt:lpstr>
      <vt:lpstr>PROJECT  OVERVIEW</vt:lpstr>
      <vt:lpstr>END USERS</vt:lpstr>
      <vt:lpstr>SOLUTION AND VALUE PROPOSITION</vt:lpstr>
      <vt:lpstr>customize the project To make it Unique</vt:lpstr>
      <vt:lpstr>customize the project To make it Unique</vt:lpstr>
      <vt:lpstr>raw Data</vt:lpstr>
      <vt:lpstr>Formatting Data</vt:lpstr>
      <vt:lpstr>Formatting Output</vt:lpstr>
      <vt:lpstr>MODEL: Naive Bayes</vt:lpstr>
      <vt:lpstr>MODEL: Logistic Regression </vt:lpstr>
      <vt:lpstr>PowerPoint Presentation</vt:lpstr>
      <vt:lpstr>PowerPoint Presentation</vt:lpstr>
      <vt:lpstr>function which analyzes the sentiments</vt:lpstr>
      <vt:lpstr>Function usage</vt:lpstr>
      <vt:lpstr>Visualizing sentiments based on length</vt:lpstr>
      <vt:lpstr>Visualizing sentiments based on length</vt:lpstr>
      <vt:lpstr>Results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Paras Rupani</cp:lastModifiedBy>
  <cp:revision>6</cp:revision>
  <dcterms:created xsi:type="dcterms:W3CDTF">2021-05-26T16:50:10Z</dcterms:created>
  <dcterms:modified xsi:type="dcterms:W3CDTF">2023-09-28T15:38:46Z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