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65" r:id="rId8"/>
    <p:sldId id="260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4B4219-6CC7-4708-AB60-D28873D84899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0867B87-FFB2-4670-9ED2-B6914AC572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Cross-sell project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276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SAS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PRE-MODELLING INSIGHTS BASED ON WOE - DIAGRAMS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=&gt;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Customers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who have checking balance between  1441.34-278093.83 are most likely to buy Insurance products.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Customers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who have saving balance between  2310.88 - 700026.94 are most likely to buy Insurance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products.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Customers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whose  ATM withdrawal amount lies between  1613.5 - 427731.26 are most likely to buy Insurance products.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Customers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who have CD(certificate of Deposit) balance between  4900 - 1053900 are most likely to buy Insurance products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Customers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who have MM(Money Market) balance between  14817 - 120801.11 are most likely to buy Insurance products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.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 lvl="0"/>
            <a:endParaRPr lang="en-US" b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Customers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who have Checking deposits 0 &amp; 1 are most likely to buy Insurance products.</a:t>
            </a:r>
          </a:p>
          <a:p>
            <a:pPr lvl="0"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=&gt;Customers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who have ZERO as Telephone number for Banking are most likely to buy Insurance products.</a:t>
            </a:r>
          </a:p>
          <a:p>
            <a:pPr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502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model is built on the  development sample(70%) and further validated on ‘validation’ sample (30%) which concludes 10 significant variables at 99% and 95% CI after clearing all statistical tests.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SIGNIFICANT VARIABLES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1" y="1600200"/>
          <a:ext cx="7924801" cy="4663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6799"/>
                <a:gridCol w="2133600"/>
                <a:gridCol w="4724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entury Gothic" pitchFamily="34" charset="0"/>
                        </a:rPr>
                        <a:t>S.NO.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entury Gothic" pitchFamily="34" charset="0"/>
                        </a:rPr>
                        <a:t>SIGNIFICANT</a:t>
                      </a:r>
                      <a:r>
                        <a:rPr lang="en-US" sz="2000" baseline="0" dirty="0" smtClean="0">
                          <a:latin typeface="Century Gothic" pitchFamily="34" charset="0"/>
                        </a:rPr>
                        <a:t> VARIABLE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entury Gothic" pitchFamily="34" charset="0"/>
                        </a:rPr>
                        <a:t>DESCRIPTION</a:t>
                      </a:r>
                      <a:endParaRPr lang="en-US" sz="20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1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DDABAL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CHECKING BALANCE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2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SAVBAL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SAVING</a:t>
                      </a:r>
                      <a:r>
                        <a:rPr lang="en-US" sz="2000" b="1" baseline="0" dirty="0" smtClean="0">
                          <a:latin typeface="Century Gothic" pitchFamily="34" charset="0"/>
                        </a:rPr>
                        <a:t> BALANCE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3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MMBAL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MONEY MARKET BALANCE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4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CDBAL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CD BALANCE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5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PHONE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TELEPHONE NUMBER</a:t>
                      </a:r>
                      <a:r>
                        <a:rPr lang="en-US" sz="2000" b="1" baseline="0" dirty="0" smtClean="0">
                          <a:latin typeface="Century Gothic" pitchFamily="34" charset="0"/>
                        </a:rPr>
                        <a:t> FOR BANKING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6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entury Gothic" pitchFamily="34" charset="0"/>
                        </a:rPr>
                        <a:t>ATMAmt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ATM</a:t>
                      </a:r>
                      <a:r>
                        <a:rPr lang="en-US" sz="2000" b="1" baseline="0" dirty="0" smtClean="0">
                          <a:latin typeface="Century Gothic" pitchFamily="34" charset="0"/>
                        </a:rPr>
                        <a:t> WITHDRAWAL AMOUNT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7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DEP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CHECKING</a:t>
                      </a:r>
                      <a:r>
                        <a:rPr lang="en-US" sz="2000" b="1" baseline="0" dirty="0" smtClean="0">
                          <a:latin typeface="Century Gothic" pitchFamily="34" charset="0"/>
                        </a:rPr>
                        <a:t> DEPOSITS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8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DIRDEP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DIRECT DEPOSITS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9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IRA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RETIREMENT ACCOUNT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10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INAREA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LOCAL ADDREES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 INTERPRETATIONS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2062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14550"/>
                <a:gridCol w="1331383"/>
                <a:gridCol w="1287555"/>
                <a:gridCol w="3724712"/>
              </a:tblGrid>
              <a:tr h="541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SELECTED VARIABLE</a:t>
                      </a:r>
                      <a:endParaRPr lang="en-US" sz="20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SIGN OF EFFECT</a:t>
                      </a:r>
                      <a:endParaRPr lang="en-US" sz="20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ESTIMATE</a:t>
                      </a:r>
                      <a:endParaRPr lang="en-US" sz="20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entury Gothic" pitchFamily="34" charset="0"/>
                        </a:rPr>
                        <a:t>INTERPRETATION</a:t>
                      </a:r>
                      <a:endParaRPr lang="en-US" sz="2000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94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DDABAL_WOE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+VE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5.9484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=&gt; If the customer increases his Checking balance by one unit, he is 5.9 times more likely to buy insurance product.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94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entury Gothic" pitchFamily="34" charset="0"/>
                        </a:rPr>
                        <a:t>SAVBAL_WOE</a:t>
                      </a:r>
                      <a:endParaRPr lang="en-US" sz="2000" b="1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+VE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6.6345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=&gt; If the customer increases his Saving balance by one unit , he is 6.63 more times likely to buy the insurance product.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381000"/>
          <a:ext cx="8153400" cy="5867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828800"/>
                <a:gridCol w="1143000"/>
                <a:gridCol w="990600"/>
                <a:gridCol w="4191000"/>
              </a:tblGrid>
              <a:tr h="1466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CDBal_WOE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+VE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0.7479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=&gt; If the customer increases his certified Deposit balance by one unit, he is 0.74 more times likely to buy the insurance product.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66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MMBal_WOE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+VE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0.9356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=&gt; If the customer increases his Money Market balance by one unit, he is 0.93 more times likely to buy the insurance product.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66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DEP_WOE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+VE</a:t>
                      </a:r>
                      <a:endParaRPr lang="en-US" sz="2000" b="1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2.2344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=&gt; If the customer increases his deposit balance by one unit, he is 2.23 more times likely to buy the insurance product.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66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PHONE_WOE</a:t>
                      </a:r>
                      <a:endParaRPr lang="en-US" sz="2000" b="1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+VE</a:t>
                      </a:r>
                      <a:endParaRPr lang="en-US" sz="2000" b="1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1.0835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=&gt; If the customer changes telephone number for banking, he is 1.08 more times likely to buy the insurance product.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81000"/>
          <a:ext cx="8153401" cy="592658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20442"/>
                <a:gridCol w="1022758"/>
                <a:gridCol w="1370902"/>
                <a:gridCol w="4039299"/>
              </a:tblGrid>
              <a:tr h="1589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DIRDEP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-VE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-0.2354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=&gt; If the customer adopts the service of Direct Deposit, he is 0.23 times less likely to buy the insurance product and vice versa.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092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IRA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+VE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0.4928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=&gt; If the customer has Retirement Account, he is 0.49 more times likely to buy the insurance product.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157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INAREA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-VE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-0.2882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=&gt; If the customer has given Local address, he is 0.28 times less likely to buy the insurance product and vice versa.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157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Century Gothic" pitchFamily="34" charset="0"/>
                        </a:rPr>
                        <a:t>ATMAmt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+VE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2.9407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entury Gothic" pitchFamily="34" charset="0"/>
                        </a:rPr>
                        <a:t>=&gt; If the customer increases his ATM withdrawal amount by one unit, he is 2.94 more times likely to buy the insurance product.</a:t>
                      </a:r>
                      <a:endParaRPr lang="en-US" sz="2000" b="1" dirty="0"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BUSINESS INSIGHTS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To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develop market strategies targeting the customers who have higher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	*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ATM Withdrawal amount.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		*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Money Market Balance.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		*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Saving Balance.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		*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Checking Balance.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Customers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with 'Retirement Accounts' can also be targeted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0"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Strategies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should be appealing to a customer in order to adopt services like Direct Deposits and Telephone number for Banking.</a:t>
            </a:r>
          </a:p>
          <a:p>
            <a:pPr lvl="0"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736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Services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like Internet or Phone Banking can also be proved beneficial for buying Insurance products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Relevant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and discounted suggested products can be appealing for buying to a customer.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Customers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with Certified Deposit Balance can be targeted for secured payments and purchases.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Cross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-sell products should be chosen/suggested for a segment of customers as per their history of purchases.</a:t>
            </a:r>
          </a:p>
          <a:p>
            <a:pPr lvl="0"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71160"/>
          </a:xfrm>
        </p:spPr>
        <p:txBody>
          <a:bodyPr/>
          <a:lstStyle/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Cross-Selling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can be targeted to the customers who use ATM cards and have active and secured transactional logs.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Cross-sell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Products should be available within the given local address of a customer in order to make his experience more better and satisfactory.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E-commerce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could be helpful to reaching out to the targeted customers with more relevant products at affordable prices.</a:t>
            </a:r>
          </a:p>
          <a:p>
            <a:pPr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OBJECTIVE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To find out which customers are more likely to buy the cross-sell product (permanent disability insurance with a low monthly premium.)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685800" y="3581400"/>
            <a:ext cx="3810000" cy="2971800"/>
          </a:xfrm>
          <a:prstGeom prst="verticalScrol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(A)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From Business point of view, to find a segment of customers who have highest propensity to buy cross-sell insurance product.</a:t>
            </a:r>
          </a:p>
        </p:txBody>
      </p:sp>
      <p:sp>
        <p:nvSpPr>
          <p:cNvPr id="6" name="Vertical Scroll 5"/>
          <p:cNvSpPr/>
          <p:nvPr/>
        </p:nvSpPr>
        <p:spPr>
          <a:xfrm>
            <a:off x="5105400" y="3581400"/>
            <a:ext cx="3810000" cy="2971800"/>
          </a:xfrm>
          <a:prstGeom prst="verticalScrol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(B)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entury Gothic" pitchFamily="34" charset="0"/>
              </a:rPr>
              <a:t>From Marketing point of view, to develop such strategies based on ideal customer profile to get a list of customers buying the  insurance product 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9496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Great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deals and offers can drive customers to buy Insurance products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.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Business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Strategy in to order to increase the revenue is possible by providing various Payment Modes such as: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		*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E-wallets.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		*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Cash on Delivery.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		*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Debit Card/ Credit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Card. </a:t>
            </a:r>
          </a:p>
          <a:p>
            <a:pPr lvl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Also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, strategies about increasing limit of credit card for frequent buyers may also increase propensity to buy cross – sell products.</a:t>
            </a:r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THANK YOU..!! </a:t>
            </a:r>
            <a:r>
              <a:rPr lang="en-US" dirty="0" smtClean="0">
                <a:solidFill>
                  <a:schemeClr val="bg2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 WHAT IS CROSS-SELLING?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Cross-sell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involves the sale of multiple products offered by a single product/service provider to a new or existing customer.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For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example:-  Suppose a customer plans to purchase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a Laptop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worth Rs.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35,000 ,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but the salesman offered him a charming deal of buying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Laptop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with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exclusive EPSON printer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for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Rs.39,999 only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and he again got swayed away. This is Cross-Selling (figure 1.)  </a:t>
            </a:r>
          </a:p>
          <a:p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FIGURE 1: EXAMPLE OF CROSS-SELLING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ross-sell1.jpg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2057400" y="2133600"/>
            <a:ext cx="6359135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BUILDING THE LOGISTIC  REGRESSION MODEL ON THE CROSS-SELL DATASET 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ABOUT THE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=&gt;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There are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32264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number of observations with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48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variables in the given dataset.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=&gt;'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INS'- Insurance Product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is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Dependent variable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and that is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Binary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in nature.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=&gt; The descriptions of all the variables is given below: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4572000"/>
          <a:ext cx="6477000" cy="162414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238500"/>
                <a:gridCol w="3238500"/>
              </a:tblGrid>
              <a:tr h="43542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DATA TYPE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NUMBER OF VARIABLES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6285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BINARY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18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6285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CONTINUOUS 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28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6285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CATEGORICAL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2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IV-VALUE AND WOE (WEIGHT OF EVIDENCE) 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981200"/>
          <a:ext cx="5791200" cy="4267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62185"/>
                <a:gridCol w="4529015"/>
              </a:tblGrid>
              <a:tr h="6134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S.NO.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SELECTED VARIABLE</a:t>
                      </a:r>
                      <a:r>
                        <a:rPr lang="en-US" sz="2000" b="1" baseline="0" dirty="0" smtClean="0">
                          <a:latin typeface="Century Gothic" pitchFamily="34" charset="0"/>
                        </a:rPr>
                        <a:t>  WITH IV –VALUE BETWEEN (0.1-0.5) 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1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DDABAL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2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SAVBAL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3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entury Gothic" pitchFamily="34" charset="0"/>
                        </a:rPr>
                        <a:t>ATMAmt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4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CDBAL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5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AGE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6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DEP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7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latin typeface="Century Gothic" pitchFamily="34" charset="0"/>
                        </a:rPr>
                        <a:t>DEPAmt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8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PHONE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467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9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entury Gothic" pitchFamily="34" charset="0"/>
                        </a:rPr>
                        <a:t>MMBAL</a:t>
                      </a:r>
                      <a:endParaRPr lang="en-US" sz="2000" b="1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 WOE DIAGRAMS OF    SIGNIFICANT VARIABELS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Content Placeholder 3" descr="WOE-DIAGRAM-PAR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7641" y="1828800"/>
            <a:ext cx="7987058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PART 2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Content Placeholder 3" descr="WOE-DIAGRAM-PAR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0441" y="1676400"/>
            <a:ext cx="8053959" cy="4571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910</TotalTime>
  <Words>949</Words>
  <Application>Microsoft Office PowerPoint</Application>
  <PresentationFormat>On-screen Show (4:3)</PresentationFormat>
  <Paragraphs>164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Cross-sell project</vt:lpstr>
      <vt:lpstr>  OBJECTIVE</vt:lpstr>
      <vt:lpstr> WHAT IS CROSS-SELLING?</vt:lpstr>
      <vt:lpstr>FIGURE 1: EXAMPLE OF CROSS-SELLING</vt:lpstr>
      <vt:lpstr>BUILDING THE LOGISTIC  REGRESSION MODEL ON THE CROSS-SELL DATASET </vt:lpstr>
      <vt:lpstr>ABOUT THE DATA</vt:lpstr>
      <vt:lpstr>IV-VALUE AND WOE (WEIGHT OF EVIDENCE) </vt:lpstr>
      <vt:lpstr> WOE DIAGRAMS OF    SIGNIFICANT VARIABELS </vt:lpstr>
      <vt:lpstr>PART 2</vt:lpstr>
      <vt:lpstr>PRE-MODELLING INSIGHTS BASED ON WOE - DIAGRAMS</vt:lpstr>
      <vt:lpstr>Slide 11</vt:lpstr>
      <vt:lpstr>The model is built on the  development sample(70%) and further validated on ‘validation’ sample (30%) which concludes 10 significant variables at 99% and 95% CI after clearing all statistical tests.</vt:lpstr>
      <vt:lpstr>SIGNIFICANT VARIABLES</vt:lpstr>
      <vt:lpstr> INTERPRETATIONS</vt:lpstr>
      <vt:lpstr>Slide 15</vt:lpstr>
      <vt:lpstr>Slide 16</vt:lpstr>
      <vt:lpstr>BUSINESS INSIGHTS</vt:lpstr>
      <vt:lpstr>Slide 18</vt:lpstr>
      <vt:lpstr>Slide 19</vt:lpstr>
      <vt:lpstr>Slide 20</vt:lpstr>
      <vt:lpstr>THANK YOU..!!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</dc:creator>
  <cp:lastModifiedBy>om</cp:lastModifiedBy>
  <cp:revision>104</cp:revision>
  <dcterms:created xsi:type="dcterms:W3CDTF">2018-08-17T06:42:14Z</dcterms:created>
  <dcterms:modified xsi:type="dcterms:W3CDTF">2018-08-21T20:58:04Z</dcterms:modified>
</cp:coreProperties>
</file>