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24" r:id="rId61"/>
    <p:sldId id="315" r:id="rId62"/>
    <p:sldId id="316" r:id="rId63"/>
    <p:sldId id="317" r:id="rId64"/>
    <p:sldId id="318" r:id="rId65"/>
    <p:sldId id="319" r:id="rId66"/>
    <p:sldId id="320" r:id="rId67"/>
    <p:sldId id="321" r:id="rId68"/>
    <p:sldId id="322" r:id="rId69"/>
    <p:sldId id="323"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B7AFDC-0505-4AD2-89A5-BAE552FDD83D}" type="datetimeFigureOut">
              <a:rPr lang="en-US" smtClean="0"/>
              <a:pPr/>
              <a:t>7/26/2022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DB2688-8172-4F95-8EA6-81E2408F1320}" type="slidenum">
              <a:rPr lang="en-US" smtClean="0"/>
              <a:pPr/>
              <a:t>‹#›</a:t>
            </a:fld>
            <a:endParaRPr lang="en-US"/>
          </a:p>
        </p:txBody>
      </p:sp>
    </p:spTree>
    <p:extLst>
      <p:ext uri="{BB962C8B-B14F-4D97-AF65-F5344CB8AC3E}">
        <p14:creationId xmlns:p14="http://schemas.microsoft.com/office/powerpoint/2010/main" val="414559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DB2688-8172-4F95-8EA6-81E2408F1320}" type="slidenum">
              <a:rPr lang="en-US" smtClean="0"/>
              <a:pPr/>
              <a:t>61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64D23E0-230B-4B28-A317-1CE0865EAA47}" type="datetimeFigureOut">
              <a:rPr lang="en-US" smtClean="0"/>
              <a:pPr/>
              <a:t>7/26/2022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C9910C5-AF91-473E-80B0-89DAED781F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4D23E0-230B-4B28-A317-1CE0865EAA47}"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910C5-AF91-473E-80B0-89DAED781F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4D23E0-230B-4B28-A317-1CE0865EAA47}"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910C5-AF91-473E-80B0-89DAED781F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64D23E0-230B-4B28-A317-1CE0865EAA47}" type="datetimeFigureOut">
              <a:rPr lang="en-US" smtClean="0"/>
              <a:pPr/>
              <a:t>7/26/2022</a:t>
            </a:fld>
            <a:endParaRPr lang="en-US"/>
          </a:p>
        </p:txBody>
      </p:sp>
      <p:sp>
        <p:nvSpPr>
          <p:cNvPr id="9" name="Slide Number Placeholder 8"/>
          <p:cNvSpPr>
            <a:spLocks noGrp="1"/>
          </p:cNvSpPr>
          <p:nvPr>
            <p:ph type="sldNum" sz="quarter" idx="15"/>
          </p:nvPr>
        </p:nvSpPr>
        <p:spPr/>
        <p:txBody>
          <a:bodyPr rtlCol="0"/>
          <a:lstStyle/>
          <a:p>
            <a:fld id="{AC9910C5-AF91-473E-80B0-89DAED781FB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64D23E0-230B-4B28-A317-1CE0865EAA47}" type="datetimeFigureOut">
              <a:rPr lang="en-US" smtClean="0"/>
              <a:pPr/>
              <a:t>7/26/2022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C9910C5-AF91-473E-80B0-89DAED781FB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64D23E0-230B-4B28-A317-1CE0865EAA47}" type="datetimeFigureOut">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910C5-AF91-473E-80B0-89DAED781FB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64D23E0-230B-4B28-A317-1CE0865EAA47}" type="datetimeFigureOut">
              <a:rPr lang="en-US" smtClean="0"/>
              <a:pPr/>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910C5-AF91-473E-80B0-89DAED781FB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64D23E0-230B-4B28-A317-1CE0865EAA47}" type="datetimeFigureOut">
              <a:rPr lang="en-US" smtClean="0"/>
              <a:pPr/>
              <a:t>7/26/2022</a:t>
            </a:fld>
            <a:endParaRPr lang="en-US"/>
          </a:p>
        </p:txBody>
      </p:sp>
      <p:sp>
        <p:nvSpPr>
          <p:cNvPr id="7" name="Slide Number Placeholder 6"/>
          <p:cNvSpPr>
            <a:spLocks noGrp="1"/>
          </p:cNvSpPr>
          <p:nvPr>
            <p:ph type="sldNum" sz="quarter" idx="11"/>
          </p:nvPr>
        </p:nvSpPr>
        <p:spPr/>
        <p:txBody>
          <a:bodyPr rtlCol="0"/>
          <a:lstStyle/>
          <a:p>
            <a:fld id="{AC9910C5-AF91-473E-80B0-89DAED781FB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D23E0-230B-4B28-A317-1CE0865EAA47}" type="datetimeFigureOut">
              <a:rPr lang="en-US" smtClean="0"/>
              <a:pPr/>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910C5-AF91-473E-80B0-89DAED781F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64D23E0-230B-4B28-A317-1CE0865EAA47}" type="datetimeFigureOut">
              <a:rPr lang="en-US" smtClean="0"/>
              <a:pPr/>
              <a:t>7/26/2022</a:t>
            </a:fld>
            <a:endParaRPr lang="en-US"/>
          </a:p>
        </p:txBody>
      </p:sp>
      <p:sp>
        <p:nvSpPr>
          <p:cNvPr id="22" name="Slide Number Placeholder 21"/>
          <p:cNvSpPr>
            <a:spLocks noGrp="1"/>
          </p:cNvSpPr>
          <p:nvPr>
            <p:ph type="sldNum" sz="quarter" idx="15"/>
          </p:nvPr>
        </p:nvSpPr>
        <p:spPr/>
        <p:txBody>
          <a:bodyPr rtlCol="0"/>
          <a:lstStyle/>
          <a:p>
            <a:fld id="{AC9910C5-AF91-473E-80B0-89DAED781FB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64D23E0-230B-4B28-A317-1CE0865EAA47}" type="datetimeFigureOut">
              <a:rPr lang="en-US" smtClean="0"/>
              <a:pPr/>
              <a:t>7/26/2022</a:t>
            </a:fld>
            <a:endParaRPr lang="en-US"/>
          </a:p>
        </p:txBody>
      </p:sp>
      <p:sp>
        <p:nvSpPr>
          <p:cNvPr id="18" name="Slide Number Placeholder 17"/>
          <p:cNvSpPr>
            <a:spLocks noGrp="1"/>
          </p:cNvSpPr>
          <p:nvPr>
            <p:ph type="sldNum" sz="quarter" idx="11"/>
          </p:nvPr>
        </p:nvSpPr>
        <p:spPr/>
        <p:txBody>
          <a:bodyPr rtlCol="0"/>
          <a:lstStyle/>
          <a:p>
            <a:fld id="{AC9910C5-AF91-473E-80B0-89DAED781FB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64D23E0-230B-4B28-A317-1CE0865EAA47}" type="datetimeFigureOut">
              <a:rPr lang="en-US" smtClean="0"/>
              <a:pPr/>
              <a:t>7/26/2022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C9910C5-AF91-473E-80B0-89DAED781F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query.com/downloa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828800"/>
            <a:ext cx="6172200" cy="533400"/>
          </a:xfrm>
        </p:spPr>
        <p:txBody>
          <a:bodyPr>
            <a:normAutofit fontScale="90000"/>
          </a:bodyPr>
          <a:lstStyle/>
          <a:p>
            <a:pPr algn="ctr"/>
            <a:r>
              <a:rPr lang="en-US" u="sng" dirty="0" smtClean="0"/>
              <a:t>Unit-4</a:t>
            </a:r>
            <a:endParaRPr lang="en-US" u="sng" dirty="0"/>
          </a:p>
        </p:txBody>
      </p:sp>
      <p:sp>
        <p:nvSpPr>
          <p:cNvPr id="3" name="Subtitle 2"/>
          <p:cNvSpPr>
            <a:spLocks noGrp="1"/>
          </p:cNvSpPr>
          <p:nvPr>
            <p:ph type="subTitle" idx="1"/>
          </p:nvPr>
        </p:nvSpPr>
        <p:spPr>
          <a:xfrm>
            <a:off x="2590800" y="2438400"/>
            <a:ext cx="6172200" cy="1371600"/>
          </a:xfrm>
        </p:spPr>
        <p:txBody>
          <a:bodyPr>
            <a:normAutofit/>
          </a:bodyPr>
          <a:lstStyle/>
          <a:p>
            <a:pPr algn="ctr"/>
            <a:r>
              <a:rPr lang="en-US" sz="4800" u="sng" dirty="0" smtClean="0"/>
              <a:t>jQuery</a:t>
            </a:r>
            <a:endParaRPr lang="en-US" sz="4800" u="sng" dirty="0"/>
          </a:p>
        </p:txBody>
      </p:sp>
      <p:sp>
        <p:nvSpPr>
          <p:cNvPr id="4" name="Rectangle 3"/>
          <p:cNvSpPr/>
          <p:nvPr/>
        </p:nvSpPr>
        <p:spPr>
          <a:xfrm>
            <a:off x="3886200" y="4340268"/>
            <a:ext cx="4572000" cy="1754326"/>
          </a:xfrm>
          <a:prstGeom prst="rect">
            <a:avLst/>
          </a:prstGeom>
        </p:spPr>
        <p:txBody>
          <a:bodyPr>
            <a:spAutoFit/>
          </a:bodyPr>
          <a:lstStyle/>
          <a:p>
            <a:r>
              <a:rPr lang="en-US" dirty="0"/>
              <a:t>J Vishnu </a:t>
            </a:r>
            <a:r>
              <a:rPr lang="en-US" dirty="0" err="1"/>
              <a:t>Priyanka</a:t>
            </a:r>
            <a:endParaRPr lang="en-US" dirty="0"/>
          </a:p>
          <a:p>
            <a:r>
              <a:rPr lang="en-US" dirty="0" err="1"/>
              <a:t>Asst</a:t>
            </a:r>
            <a:r>
              <a:rPr lang="en-US" dirty="0"/>
              <a:t> Prof(c),</a:t>
            </a:r>
          </a:p>
          <a:p>
            <a:r>
              <a:rPr lang="en-US" dirty="0"/>
              <a:t>Department of Computer Science and Engineering,</a:t>
            </a:r>
          </a:p>
          <a:p>
            <a:r>
              <a:rPr lang="en-US" dirty="0"/>
              <a:t>RGUKT-AP,</a:t>
            </a:r>
          </a:p>
          <a:p>
            <a:r>
              <a:rPr lang="en-US" dirty="0"/>
              <a:t> IIIT SRIKAKULAM.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77000"/>
          </a:xfrm>
        </p:spPr>
        <p:txBody>
          <a:bodyPr>
            <a:normAutofit fontScale="85000" lnSpcReduction="20000"/>
          </a:bodyPr>
          <a:lstStyle/>
          <a:p>
            <a:pPr>
              <a:buNone/>
            </a:pPr>
            <a:r>
              <a:rPr lang="en-US" dirty="0" smtClean="0"/>
              <a:t>&lt;script&gt;</a:t>
            </a:r>
          </a:p>
          <a:p>
            <a:pPr>
              <a:buNone/>
            </a:pPr>
            <a:r>
              <a:rPr lang="en-US" dirty="0" smtClean="0"/>
              <a:t>$(document).ready(function(){</a:t>
            </a:r>
          </a:p>
          <a:p>
            <a:pPr>
              <a:buNone/>
            </a:pPr>
            <a:r>
              <a:rPr lang="en-US" dirty="0" smtClean="0"/>
              <a:t>  $("button").click(function(){</a:t>
            </a:r>
          </a:p>
          <a:p>
            <a:pPr>
              <a:buNone/>
            </a:pPr>
            <a:r>
              <a:rPr lang="en-US" dirty="0" smtClean="0"/>
              <a:t>    $("#test").hide();</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&lt;h2&gt;This is a heading&lt;/h2&gt;</a:t>
            </a:r>
          </a:p>
          <a:p>
            <a:pPr>
              <a:buNone/>
            </a:pPr>
            <a:endParaRPr lang="en-US" dirty="0" smtClean="0"/>
          </a:p>
          <a:p>
            <a:pPr>
              <a:buNone/>
            </a:pPr>
            <a:r>
              <a:rPr lang="en-US" dirty="0" smtClean="0"/>
              <a:t>&lt;p&gt;This is a paragraph.&lt;/p&gt;</a:t>
            </a:r>
          </a:p>
          <a:p>
            <a:pPr>
              <a:buNone/>
            </a:pPr>
            <a:r>
              <a:rPr lang="en-US" dirty="0" smtClean="0"/>
              <a:t>&lt;p id="test"&gt;This is another paragraph.&lt;/p&gt;</a:t>
            </a:r>
          </a:p>
          <a:p>
            <a:pPr>
              <a:buNone/>
            </a:pPr>
            <a:endParaRPr lang="en-US" dirty="0" smtClean="0"/>
          </a:p>
          <a:p>
            <a:pPr>
              <a:buNone/>
            </a:pPr>
            <a:r>
              <a:rPr lang="en-US" dirty="0" smtClean="0"/>
              <a:t>&lt;button&gt;Click me&lt;/button&gt;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92500" lnSpcReduction="10000"/>
          </a:bodyPr>
          <a:lstStyle/>
          <a:p>
            <a:pPr>
              <a:buNone/>
            </a:pPr>
            <a:r>
              <a:rPr lang="en-US" sz="1800" b="1" u="sng" dirty="0" smtClean="0"/>
              <a:t>The .class Selector</a:t>
            </a:r>
          </a:p>
          <a:p>
            <a:r>
              <a:rPr lang="en-US" sz="1800" dirty="0" smtClean="0"/>
              <a:t>The </a:t>
            </a:r>
            <a:r>
              <a:rPr lang="en-US" sz="1800" dirty="0" err="1" smtClean="0"/>
              <a:t>jQuery</a:t>
            </a:r>
            <a:r>
              <a:rPr lang="en-US" sz="1800" dirty="0" smtClean="0"/>
              <a:t> </a:t>
            </a:r>
            <a:r>
              <a:rPr lang="en-US" sz="1800" i="1" dirty="0" smtClean="0"/>
              <a:t>.class</a:t>
            </a:r>
            <a:r>
              <a:rPr lang="en-US" sz="1800" dirty="0" smtClean="0"/>
              <a:t> selector finds elements with a specific class.</a:t>
            </a:r>
          </a:p>
          <a:p>
            <a:r>
              <a:rPr lang="en-US" sz="1800" dirty="0" smtClean="0"/>
              <a:t>To find elements with a specific class, write a period character, followed by the name of the class:</a:t>
            </a:r>
          </a:p>
          <a:p>
            <a:pPr>
              <a:buNone/>
            </a:pPr>
            <a:r>
              <a:rPr lang="en-US" sz="1800" dirty="0" smtClean="0"/>
              <a:t>				</a:t>
            </a:r>
            <a:r>
              <a:rPr lang="en-US" sz="1800" b="1" dirty="0" smtClean="0"/>
              <a:t>$(".test")</a:t>
            </a:r>
          </a:p>
          <a:p>
            <a:pPr>
              <a:buNone/>
            </a:pPr>
            <a:r>
              <a:rPr lang="en-US" sz="1800" b="1" u="sng" dirty="0" smtClean="0"/>
              <a:t>Example</a:t>
            </a:r>
            <a:endParaRPr lang="en-US" sz="1800" u="sng" dirty="0" smtClean="0"/>
          </a:p>
          <a:p>
            <a:r>
              <a:rPr lang="en-US" sz="1800" dirty="0" smtClean="0"/>
              <a:t>When a user clicks on a button, the elements with class="test" will be hidden:</a:t>
            </a:r>
          </a:p>
          <a:p>
            <a:pPr>
              <a:buNone/>
            </a:pPr>
            <a:endParaRPr lang="en-US" sz="1800" b="1"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$("button").click(function(){</a:t>
            </a:r>
          </a:p>
          <a:p>
            <a:pPr>
              <a:buNone/>
            </a:pPr>
            <a:r>
              <a:rPr lang="en-US" sz="1800" dirty="0" smtClean="0"/>
              <a:t>    $(".test").hide();</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&lt;/head&gt;</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smtClean="0"/>
              <a:t>&lt;body&gt;</a:t>
            </a:r>
          </a:p>
          <a:p>
            <a:pPr>
              <a:buNone/>
            </a:pPr>
            <a:endParaRPr lang="en-US" sz="1800" dirty="0" smtClean="0"/>
          </a:p>
          <a:p>
            <a:pPr>
              <a:buNone/>
            </a:pPr>
            <a:r>
              <a:rPr lang="en-US" sz="1800" dirty="0" smtClean="0"/>
              <a:t>&lt;h2 class="test"&gt;This is a heading&lt;/h2&gt;</a:t>
            </a:r>
          </a:p>
          <a:p>
            <a:pPr>
              <a:buNone/>
            </a:pPr>
            <a:endParaRPr lang="en-US" sz="1800" dirty="0" smtClean="0"/>
          </a:p>
          <a:p>
            <a:pPr>
              <a:buNone/>
            </a:pPr>
            <a:r>
              <a:rPr lang="en-US" sz="1800" dirty="0" smtClean="0"/>
              <a:t>&lt;p class="test"&gt;This is a paragraph.&lt;/p&gt;</a:t>
            </a:r>
          </a:p>
          <a:p>
            <a:pPr>
              <a:buNone/>
            </a:pPr>
            <a:r>
              <a:rPr lang="en-US" sz="1800" dirty="0" smtClean="0"/>
              <a:t>&lt;p&gt;This is another paragraph.&lt;/p&gt;</a:t>
            </a:r>
          </a:p>
          <a:p>
            <a:pPr>
              <a:buNone/>
            </a:pPr>
            <a:endParaRPr lang="en-US" sz="1800" dirty="0" smtClean="0"/>
          </a:p>
          <a:p>
            <a:pPr>
              <a:buNone/>
            </a:pPr>
            <a:r>
              <a:rPr lang="en-US" sz="1800" dirty="0" smtClean="0"/>
              <a:t>&lt;button&gt;Click me&lt;/button&gt;</a:t>
            </a:r>
          </a:p>
          <a:p>
            <a:pPr>
              <a:buNone/>
            </a:pPr>
            <a:endParaRPr lang="en-US" sz="1800" dirty="0" smtClean="0"/>
          </a:p>
          <a:p>
            <a:pPr>
              <a:buNone/>
            </a:pPr>
            <a:r>
              <a:rPr lang="en-US" sz="1800" dirty="0" smtClean="0"/>
              <a:t>&lt;/body&gt;</a:t>
            </a:r>
          </a:p>
          <a:p>
            <a:pPr>
              <a:buNone/>
            </a:pPr>
            <a:r>
              <a:rPr lang="en-US" sz="1800" dirty="0" smtClean="0"/>
              <a:t>&lt;/html&gt;</a:t>
            </a:r>
          </a:p>
          <a:p>
            <a:pPr>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lstStyle/>
          <a:p>
            <a:pPr>
              <a:buNone/>
            </a:pPr>
            <a:r>
              <a:rPr lang="en-US" sz="2000" u="sng" dirty="0" smtClean="0"/>
              <a:t>More Examples of </a:t>
            </a:r>
            <a:r>
              <a:rPr lang="en-US" sz="2000" u="sng" dirty="0" err="1" smtClean="0"/>
              <a:t>jQuery</a:t>
            </a:r>
            <a:r>
              <a:rPr lang="en-US" sz="2000" u="sng" dirty="0" smtClean="0"/>
              <a:t> Selectors</a:t>
            </a:r>
          </a:p>
          <a:p>
            <a:pPr marL="457200" indent="-457200">
              <a:buAutoNum type="arabicPeriod"/>
            </a:pPr>
            <a:r>
              <a:rPr lang="en-US" dirty="0" smtClean="0"/>
              <a:t>$("*")-- Selects all elements</a:t>
            </a:r>
          </a:p>
          <a:p>
            <a:pPr marL="457200" indent="-457200">
              <a:buNone/>
            </a:pPr>
            <a:endParaRPr lang="en-US" sz="1800" dirty="0" smtClean="0"/>
          </a:p>
          <a:p>
            <a:pPr marL="457200" indent="-457200">
              <a:buNone/>
            </a:pPr>
            <a:r>
              <a:rPr lang="en-US" sz="1800" dirty="0" smtClean="0"/>
              <a:t>&lt;!DOCTYPE html&gt;</a:t>
            </a:r>
          </a:p>
          <a:p>
            <a:pPr marL="457200" indent="-457200">
              <a:buNone/>
            </a:pPr>
            <a:r>
              <a:rPr lang="en-US" sz="1800" dirty="0" smtClean="0"/>
              <a:t>&lt;html&gt;</a:t>
            </a:r>
          </a:p>
          <a:p>
            <a:pPr marL="457200" indent="-457200">
              <a:buNone/>
            </a:pPr>
            <a:r>
              <a:rPr lang="en-US" sz="1800" dirty="0" smtClean="0"/>
              <a:t>&lt;head&gt;</a:t>
            </a:r>
          </a:p>
          <a:p>
            <a:pPr marL="457200" indent="-457200">
              <a:buNone/>
            </a:pPr>
            <a:r>
              <a:rPr lang="en-US" sz="1800" dirty="0" smtClean="0"/>
              <a:t>&lt;script</a:t>
            </a:r>
          </a:p>
          <a:p>
            <a:pPr marL="457200" indent="-457200">
              <a:buNone/>
            </a:pPr>
            <a:r>
              <a:rPr lang="en-US" sz="1800" dirty="0" err="1" smtClean="0"/>
              <a:t>src</a:t>
            </a:r>
            <a:r>
              <a:rPr lang="en-US" sz="1800" dirty="0" smtClean="0"/>
              <a:t>="https://ajax.googleapis.com/ajax/libs/jquery/3.5.1/jquery.min.js"&gt;&lt;/script&gt;</a:t>
            </a:r>
          </a:p>
          <a:p>
            <a:pPr marL="457200" indent="-457200">
              <a:buNone/>
            </a:pPr>
            <a:r>
              <a:rPr lang="en-US" sz="1800" dirty="0" smtClean="0"/>
              <a:t>&lt;script&gt;</a:t>
            </a:r>
          </a:p>
          <a:p>
            <a:pPr marL="457200" indent="-457200">
              <a:buNone/>
            </a:pPr>
            <a:r>
              <a:rPr lang="en-US" sz="1800" dirty="0" smtClean="0"/>
              <a:t>$(document).ready(function(){</a:t>
            </a:r>
          </a:p>
          <a:p>
            <a:pPr marL="457200" indent="-457200">
              <a:buNone/>
            </a:pPr>
            <a:r>
              <a:rPr lang="en-US" sz="1800" dirty="0" smtClean="0"/>
              <a:t>  $("button").click(function(){</a:t>
            </a:r>
          </a:p>
          <a:p>
            <a:pPr marL="457200" indent="-457200">
              <a:buNone/>
            </a:pPr>
            <a:r>
              <a:rPr lang="en-US" sz="1800" dirty="0" smtClean="0"/>
              <a:t>    $("*").hide();</a:t>
            </a:r>
          </a:p>
          <a:p>
            <a:pPr marL="457200" indent="-457200">
              <a:buNone/>
            </a:pPr>
            <a:r>
              <a:rPr lang="en-US" sz="1800" dirty="0" smtClean="0"/>
              <a:t>  });</a:t>
            </a:r>
          </a:p>
          <a:p>
            <a:pPr marL="457200" indent="-457200">
              <a:buNone/>
            </a:pPr>
            <a:r>
              <a:rPr lang="en-US" sz="1800" dirty="0" smtClean="0"/>
              <a:t>});</a:t>
            </a:r>
          </a:p>
          <a:p>
            <a:pPr marL="457200" indent="-457200">
              <a:buNone/>
            </a:pPr>
            <a:r>
              <a:rPr lang="en-US" sz="1800" dirty="0" smtClean="0"/>
              <a:t>&lt;/script&gt;</a:t>
            </a:r>
          </a:p>
          <a:p>
            <a:pPr marL="457200" indent="-457200">
              <a:buNone/>
            </a:pPr>
            <a:r>
              <a:rPr lang="en-US" sz="1800" dirty="0" smtClean="0"/>
              <a:t>&lt;/head&gt;</a:t>
            </a:r>
          </a:p>
          <a:p>
            <a:pPr marL="457200" indent="-457200">
              <a:buNone/>
            </a:pPr>
            <a:r>
              <a:rPr lang="en-US" sz="1800" dirty="0" smtClean="0"/>
              <a:t>&lt;body&gt;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839200" cy="6477000"/>
          </a:xfrm>
        </p:spPr>
        <p:txBody>
          <a:bodyPr>
            <a:normAutofit lnSpcReduction="10000"/>
          </a:bodyPr>
          <a:lstStyle/>
          <a:p>
            <a:pPr>
              <a:buNone/>
            </a:pPr>
            <a:r>
              <a:rPr lang="en-US" sz="1800" dirty="0" smtClean="0"/>
              <a:t>&lt;h2&gt;This is a heading&lt;/h2&gt;</a:t>
            </a:r>
          </a:p>
          <a:p>
            <a:pPr>
              <a:buNone/>
            </a:pPr>
            <a:endParaRPr lang="en-US" sz="1800" dirty="0" smtClean="0"/>
          </a:p>
          <a:p>
            <a:pPr>
              <a:buNone/>
            </a:pPr>
            <a:r>
              <a:rPr lang="en-US" sz="1800" dirty="0" smtClean="0"/>
              <a:t>&lt;p&gt;This is a paragraph.&lt;/p&gt;</a:t>
            </a:r>
          </a:p>
          <a:p>
            <a:pPr>
              <a:buNone/>
            </a:pPr>
            <a:r>
              <a:rPr lang="en-US" sz="1800" dirty="0" smtClean="0"/>
              <a:t>&lt;p&gt;This is another paragraph.&lt;/p&gt;</a:t>
            </a:r>
          </a:p>
          <a:p>
            <a:pPr>
              <a:buNone/>
            </a:pPr>
            <a:endParaRPr lang="en-US" sz="1800" dirty="0" smtClean="0"/>
          </a:p>
          <a:p>
            <a:pPr>
              <a:buNone/>
            </a:pPr>
            <a:r>
              <a:rPr lang="en-US" sz="1800" dirty="0" smtClean="0"/>
              <a:t>&lt;button&gt;Click me&lt;/button&gt;</a:t>
            </a:r>
          </a:p>
          <a:p>
            <a:pPr>
              <a:buNone/>
            </a:pPr>
            <a:endParaRPr lang="en-US" sz="1800" dirty="0" smtClean="0"/>
          </a:p>
          <a:p>
            <a:pPr>
              <a:buNone/>
            </a:pPr>
            <a:r>
              <a:rPr lang="en-US" sz="1800" dirty="0" smtClean="0"/>
              <a:t>&lt;/body&gt;</a:t>
            </a:r>
          </a:p>
          <a:p>
            <a:pPr>
              <a:buNone/>
            </a:pPr>
            <a:r>
              <a:rPr lang="en-US" sz="1800" dirty="0" smtClean="0"/>
              <a:t>&lt;/html&gt;</a:t>
            </a:r>
          </a:p>
          <a:p>
            <a:pPr>
              <a:buNone/>
            </a:pPr>
            <a:endParaRPr lang="en-US" sz="1800" dirty="0" smtClean="0"/>
          </a:p>
          <a:p>
            <a:pPr>
              <a:buNone/>
            </a:pPr>
            <a:r>
              <a:rPr lang="en-US" sz="1800" b="1" u="sng" dirty="0" smtClean="0"/>
              <a:t>2. $("[</a:t>
            </a:r>
            <a:r>
              <a:rPr lang="en-US" sz="1800" b="1" u="sng" dirty="0" err="1" smtClean="0"/>
              <a:t>href</a:t>
            </a:r>
            <a:r>
              <a:rPr lang="en-US" sz="1800" b="1" u="sng" dirty="0" smtClean="0"/>
              <a:t>]")--Selects all elements with an </a:t>
            </a:r>
            <a:r>
              <a:rPr lang="en-US" sz="1800" b="1" u="sng" dirty="0" err="1" smtClean="0"/>
              <a:t>href</a:t>
            </a:r>
            <a:r>
              <a:rPr lang="en-US" sz="1800" b="1" u="sng" dirty="0" smtClean="0"/>
              <a:t> attribute</a:t>
            </a:r>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endParaRPr lang="en-US" sz="1800" dirty="0" smtClean="0"/>
          </a:p>
          <a:p>
            <a:pPr>
              <a:buNone/>
            </a:pPr>
            <a:r>
              <a:rPr lang="en-US" sz="1800" dirty="0" err="1" smtClean="0"/>
              <a:t>src</a:t>
            </a:r>
            <a:r>
              <a:rPr lang="en-US" sz="1800" dirty="0" smtClean="0"/>
              <a:t>="https://ajax.googleapis.com/ajax/libs/jquery/3.5.1/jquery.min.</a:t>
            </a:r>
          </a:p>
          <a:p>
            <a:pPr>
              <a:buNone/>
            </a:pPr>
            <a:endParaRPr lang="en-US" sz="1800" dirty="0" smtClean="0"/>
          </a:p>
          <a:p>
            <a:pPr>
              <a:buNone/>
            </a:pPr>
            <a:r>
              <a:rPr lang="en-US" sz="1800" dirty="0" err="1" smtClean="0"/>
              <a:t>js</a:t>
            </a:r>
            <a:r>
              <a:rPr lang="en-US" sz="1800" dirty="0" smtClean="0"/>
              <a:t>"&gt;&lt;/script&gt;</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fontScale="85000" lnSpcReduction="20000"/>
          </a:bodyPr>
          <a:lstStyle/>
          <a:p>
            <a:pPr>
              <a:buNone/>
            </a:pPr>
            <a:r>
              <a:rPr lang="en-US" dirty="0" smtClean="0"/>
              <a:t>&lt;script&gt;</a:t>
            </a:r>
          </a:p>
          <a:p>
            <a:pPr>
              <a:buNone/>
            </a:pPr>
            <a:r>
              <a:rPr lang="en-US" dirty="0" smtClean="0"/>
              <a:t>$(document).ready(function(){</a:t>
            </a:r>
          </a:p>
          <a:p>
            <a:pPr>
              <a:buNone/>
            </a:pPr>
            <a:r>
              <a:rPr lang="en-US" dirty="0" smtClean="0"/>
              <a:t>  $("button").click(function(){</a:t>
            </a:r>
          </a:p>
          <a:p>
            <a:pPr>
              <a:buNone/>
            </a:pPr>
            <a:r>
              <a:rPr lang="en-US" dirty="0" smtClean="0"/>
              <a:t>    $("[</a:t>
            </a:r>
            <a:r>
              <a:rPr lang="en-US" dirty="0" err="1" smtClean="0"/>
              <a:t>href</a:t>
            </a:r>
            <a:r>
              <a:rPr lang="en-US" dirty="0" smtClean="0"/>
              <a:t>]").hide();</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&lt;h2&gt;This is a heading&lt;/h2&gt;</a:t>
            </a:r>
          </a:p>
          <a:p>
            <a:pPr>
              <a:buNone/>
            </a:pPr>
            <a:endParaRPr lang="en-US" dirty="0" smtClean="0"/>
          </a:p>
          <a:p>
            <a:pPr>
              <a:buNone/>
            </a:pPr>
            <a:r>
              <a:rPr lang="en-US" dirty="0" smtClean="0"/>
              <a:t>&lt;p&gt;This is a paragraph.&lt;/p&gt;</a:t>
            </a:r>
          </a:p>
          <a:p>
            <a:pPr>
              <a:buNone/>
            </a:pPr>
            <a:r>
              <a:rPr lang="en-US" dirty="0" smtClean="0"/>
              <a:t>&lt;p&gt;This is another paragraph.&lt;/p&gt;</a:t>
            </a:r>
          </a:p>
          <a:p>
            <a:pPr>
              <a:buNone/>
            </a:pPr>
            <a:r>
              <a:rPr lang="en-US" dirty="0"/>
              <a:t>&lt;p&gt;&lt;a </a:t>
            </a:r>
            <a:r>
              <a:rPr lang="en-US" dirty="0" err="1"/>
              <a:t>href</a:t>
            </a:r>
            <a:r>
              <a:rPr lang="en-US" dirty="0"/>
              <a:t>="https://releases.jquery.com/"&gt;</a:t>
            </a:r>
            <a:r>
              <a:rPr lang="en-US" dirty="0" err="1"/>
              <a:t>Jquery</a:t>
            </a:r>
            <a:r>
              <a:rPr lang="en-US" dirty="0"/>
              <a:t> </a:t>
            </a:r>
            <a:r>
              <a:rPr lang="en-US" dirty="0" err="1"/>
              <a:t>cdn</a:t>
            </a:r>
            <a:r>
              <a:rPr lang="en-US" dirty="0"/>
              <a:t> link&lt;/a&gt;&lt;/p&gt;</a:t>
            </a:r>
          </a:p>
          <a:p>
            <a:pPr>
              <a:buNone/>
            </a:pPr>
            <a:r>
              <a:rPr lang="en-US" dirty="0"/>
              <a:t>&lt;p&gt;&lt;a </a:t>
            </a:r>
            <a:r>
              <a:rPr lang="en-US" dirty="0" err="1"/>
              <a:t>href</a:t>
            </a:r>
            <a:r>
              <a:rPr lang="en-US" dirty="0"/>
              <a:t>="https://jquery.com/download/"&gt;</a:t>
            </a:r>
            <a:r>
              <a:rPr lang="en-US" dirty="0" err="1"/>
              <a:t>Jquery</a:t>
            </a:r>
            <a:r>
              <a:rPr lang="en-US" dirty="0"/>
              <a:t> download&lt;/a&gt;&lt;/p&gt;</a:t>
            </a:r>
            <a:endParaRPr lang="en-US" dirty="0" smtClean="0"/>
          </a:p>
          <a:p>
            <a:pPr>
              <a:buNone/>
            </a:pPr>
            <a:r>
              <a:rPr lang="en-US" dirty="0" smtClean="0"/>
              <a:t>&lt;button&gt;Click me&lt;/button&gt;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lstStyle/>
          <a:p>
            <a:pPr>
              <a:buNone/>
            </a:pPr>
            <a:r>
              <a:rPr lang="en-US" b="1" u="sng" dirty="0" err="1" smtClean="0"/>
              <a:t>jQuery</a:t>
            </a:r>
            <a:r>
              <a:rPr lang="en-US" b="1" u="sng" dirty="0" smtClean="0"/>
              <a:t> - Attributes</a:t>
            </a:r>
          </a:p>
          <a:p>
            <a:r>
              <a:rPr lang="en-US" sz="1800" dirty="0" smtClean="0"/>
              <a:t>Some of the most basic components we can manipulate when it comes to DOM elements are the properties and attributes assigned to those elements.</a:t>
            </a:r>
          </a:p>
          <a:p>
            <a:r>
              <a:rPr lang="en-US" sz="1800" dirty="0" smtClean="0"/>
              <a:t>Most of these attributes are available through JavaScript as DOM node properties. Some of the more common properties are</a:t>
            </a:r>
          </a:p>
          <a:p>
            <a:r>
              <a:rPr lang="en-US" sz="1800" dirty="0" err="1" smtClean="0"/>
              <a:t>className</a:t>
            </a:r>
            <a:endParaRPr lang="en-US" sz="1800" dirty="0" smtClean="0"/>
          </a:p>
          <a:p>
            <a:r>
              <a:rPr lang="en-US" sz="1800" dirty="0" err="1" smtClean="0"/>
              <a:t>tagName</a:t>
            </a:r>
            <a:endParaRPr lang="en-US" sz="1800" dirty="0" smtClean="0"/>
          </a:p>
          <a:p>
            <a:r>
              <a:rPr lang="en-US" sz="1800" dirty="0" smtClean="0"/>
              <a:t>id</a:t>
            </a:r>
          </a:p>
          <a:p>
            <a:r>
              <a:rPr lang="en-US" sz="1800" dirty="0" err="1" smtClean="0"/>
              <a:t>href</a:t>
            </a:r>
            <a:endParaRPr lang="en-US" sz="1800" dirty="0" smtClean="0"/>
          </a:p>
          <a:p>
            <a:r>
              <a:rPr lang="en-US" sz="1800" dirty="0" smtClean="0"/>
              <a:t>title</a:t>
            </a:r>
          </a:p>
          <a:p>
            <a:r>
              <a:rPr lang="en-US" sz="1800" dirty="0" err="1" smtClean="0"/>
              <a:t>rel</a:t>
            </a:r>
            <a:endParaRPr lang="en-US" sz="1800" dirty="0" smtClean="0"/>
          </a:p>
          <a:p>
            <a:r>
              <a:rPr lang="en-US" sz="1800" dirty="0" err="1" smtClean="0"/>
              <a:t>src</a:t>
            </a:r>
            <a:endParaRPr lang="en-US" sz="1800" dirty="0" smtClean="0"/>
          </a:p>
          <a:p>
            <a:pPr>
              <a:buNone/>
            </a:pPr>
            <a:endParaRPr lang="en-US" sz="1800" dirty="0" smtClean="0"/>
          </a:p>
          <a:p>
            <a:pPr>
              <a:buNone/>
            </a:pPr>
            <a:r>
              <a:rPr lang="en-US" sz="1800" dirty="0" smtClean="0"/>
              <a:t>Consider the following HTML markup for an image element −</a:t>
            </a:r>
          </a:p>
          <a:p>
            <a:pPr>
              <a:buNone/>
            </a:pPr>
            <a:r>
              <a:rPr lang="en-US" sz="1800" dirty="0" smtClean="0"/>
              <a:t>	</a:t>
            </a:r>
            <a:r>
              <a:rPr lang="en-US" sz="1800" b="1" dirty="0" smtClean="0"/>
              <a:t>&lt;</a:t>
            </a:r>
            <a:r>
              <a:rPr lang="en-US" sz="1800" b="1" dirty="0" err="1" smtClean="0"/>
              <a:t>img</a:t>
            </a:r>
            <a:r>
              <a:rPr lang="en-US" sz="1800" b="1" dirty="0" smtClean="0"/>
              <a:t> id = "</a:t>
            </a:r>
            <a:r>
              <a:rPr lang="en-US" sz="1800" b="1" dirty="0" err="1" smtClean="0"/>
              <a:t>imageid</a:t>
            </a:r>
            <a:r>
              <a:rPr lang="en-US" sz="1800" b="1" dirty="0" smtClean="0"/>
              <a:t>" </a:t>
            </a:r>
            <a:r>
              <a:rPr lang="en-US" sz="1800" b="1" dirty="0" err="1" smtClean="0"/>
              <a:t>src</a:t>
            </a:r>
            <a:r>
              <a:rPr lang="en-US" sz="1800" b="1" dirty="0" smtClean="0"/>
              <a:t> = "image.gif" alt = "Image" class = "</a:t>
            </a:r>
            <a:r>
              <a:rPr lang="en-US" sz="1800" b="1" dirty="0" err="1" smtClean="0"/>
              <a:t>myclass</a:t>
            </a:r>
            <a:r>
              <a:rPr lang="en-US" sz="1800" b="1" dirty="0" smtClean="0"/>
              <a:t>" title = "This is an image"/&gt;</a:t>
            </a:r>
            <a:endParaRPr lang="en-US" sz="1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r>
              <a:rPr lang="en-US" sz="1800" dirty="0" smtClean="0"/>
              <a:t>In this element's markup, the tag name is </a:t>
            </a:r>
            <a:r>
              <a:rPr lang="en-US" sz="1800" dirty="0" err="1" smtClean="0"/>
              <a:t>img</a:t>
            </a:r>
            <a:r>
              <a:rPr lang="en-US" sz="1800" dirty="0" smtClean="0"/>
              <a:t>, and the markup for id, </a:t>
            </a:r>
            <a:r>
              <a:rPr lang="en-US" sz="1800" dirty="0" err="1" smtClean="0"/>
              <a:t>src</a:t>
            </a:r>
            <a:r>
              <a:rPr lang="en-US" sz="1800" dirty="0" smtClean="0"/>
              <a:t>, alt, class, and title represents the element's attributes, each of which consists of a name and a value.</a:t>
            </a:r>
          </a:p>
          <a:p>
            <a:r>
              <a:rPr lang="en-US" sz="1800" dirty="0" err="1" smtClean="0"/>
              <a:t>jQuery</a:t>
            </a:r>
            <a:r>
              <a:rPr lang="en-US" sz="1800" dirty="0" smtClean="0"/>
              <a:t> gives us the means to easily manipulate an element's attributes and gives us access to the element so that we can also change its properties</a:t>
            </a:r>
          </a:p>
          <a:p>
            <a:pPr>
              <a:buNone/>
            </a:pPr>
            <a:endParaRPr lang="en-US" sz="1800" dirty="0" smtClean="0"/>
          </a:p>
          <a:p>
            <a:pPr>
              <a:buNone/>
            </a:pPr>
            <a:r>
              <a:rPr lang="en-US" sz="1800" b="1" u="sng" dirty="0" smtClean="0"/>
              <a:t>Get Attribute Value</a:t>
            </a:r>
          </a:p>
          <a:p>
            <a:r>
              <a:rPr lang="en-US" sz="1800" dirty="0" smtClean="0"/>
              <a:t>The </a:t>
            </a:r>
            <a:r>
              <a:rPr lang="en-US" sz="1800" b="1" dirty="0" err="1" smtClean="0"/>
              <a:t>attr</a:t>
            </a:r>
            <a:r>
              <a:rPr lang="en-US" sz="1800" b="1" dirty="0" smtClean="0"/>
              <a:t>()</a:t>
            </a:r>
            <a:r>
              <a:rPr lang="en-US" sz="1800" dirty="0" smtClean="0"/>
              <a:t> method can be used to either fetch the value of an attribute from the first element in the matched set or set attribute values onto all matched elements.</a:t>
            </a:r>
          </a:p>
          <a:p>
            <a:pPr>
              <a:buNone/>
            </a:pPr>
            <a:r>
              <a:rPr lang="en-US" sz="1800" b="1" u="sng" dirty="0" smtClean="0"/>
              <a:t>Example</a:t>
            </a:r>
          </a:p>
          <a:p>
            <a:r>
              <a:rPr lang="en-US" sz="1800" dirty="0" smtClean="0"/>
              <a:t>Following is a simple example which fetches title attribute of &lt;</a:t>
            </a:r>
            <a:r>
              <a:rPr lang="en-US" sz="1800" dirty="0" err="1" smtClean="0"/>
              <a:t>em</a:t>
            </a:r>
            <a:r>
              <a:rPr lang="en-US" sz="1800" dirty="0" smtClean="0"/>
              <a:t>&gt; tag and set &lt;div id = "</a:t>
            </a:r>
            <a:r>
              <a:rPr lang="en-US" sz="1800" dirty="0" err="1" smtClean="0"/>
              <a:t>divid</a:t>
            </a:r>
            <a:r>
              <a:rPr lang="en-US" sz="1800" dirty="0" smtClean="0"/>
              <a:t>"&gt; value with the same value −</a:t>
            </a:r>
          </a:p>
          <a:p>
            <a:pPr>
              <a:buNone/>
            </a:pPr>
            <a:r>
              <a:rPr lang="en-US" sz="1800" dirty="0" smtClean="0"/>
              <a:t>&lt;html&gt; </a:t>
            </a:r>
          </a:p>
          <a:p>
            <a:pPr>
              <a:buNone/>
            </a:pPr>
            <a:r>
              <a:rPr lang="en-US" sz="1800" dirty="0" smtClean="0"/>
              <a:t>&lt;head&gt; </a:t>
            </a:r>
          </a:p>
          <a:p>
            <a:pPr>
              <a:buNone/>
            </a:pPr>
            <a:r>
              <a:rPr lang="en-US" sz="1800" dirty="0" smtClean="0"/>
              <a:t>&lt;title&gt;The </a:t>
            </a:r>
            <a:r>
              <a:rPr lang="en-US" sz="1800" dirty="0" err="1" smtClean="0"/>
              <a:t>jQuery</a:t>
            </a:r>
            <a:r>
              <a:rPr lang="en-US" sz="1800" dirty="0" smtClean="0"/>
              <a:t> Example&lt;/title&gt;</a:t>
            </a:r>
          </a:p>
          <a:p>
            <a:pPr>
              <a:buNone/>
            </a:pPr>
            <a:r>
              <a:rPr lang="en-US" sz="1800" dirty="0" smtClean="0"/>
              <a:t> &lt;script type = "text/</a:t>
            </a:r>
            <a:r>
              <a:rPr lang="en-US" sz="1800" dirty="0" err="1" smtClean="0"/>
              <a:t>javascript</a:t>
            </a:r>
            <a:r>
              <a:rPr lang="en-US" sz="1800" dirty="0" smtClean="0"/>
              <a:t>" </a:t>
            </a:r>
            <a:r>
              <a:rPr lang="en-US" sz="1800" dirty="0" err="1" smtClean="0"/>
              <a:t>src</a:t>
            </a:r>
            <a:r>
              <a:rPr lang="en-US" sz="1800" dirty="0" smtClean="0"/>
              <a:t> = "https://ajax.googleapis.com/ajax/libs/jquery/2.1.3/jquery.min.js"&gt; &lt;/script&gt;</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pPr>
              <a:buNone/>
            </a:pPr>
            <a:r>
              <a:rPr lang="en-US" sz="1800" dirty="0" smtClean="0"/>
              <a:t>&lt;script type = "text/</a:t>
            </a:r>
            <a:r>
              <a:rPr lang="en-US" sz="1800" dirty="0" err="1" smtClean="0"/>
              <a:t>javascript</a:t>
            </a:r>
            <a:r>
              <a:rPr lang="en-US" sz="1800" dirty="0" smtClean="0"/>
              <a:t>" language = "</a:t>
            </a:r>
            <a:r>
              <a:rPr lang="en-US" sz="1800" dirty="0" err="1" smtClean="0"/>
              <a:t>javascript</a:t>
            </a:r>
            <a:r>
              <a:rPr lang="en-US" sz="1800" dirty="0" smtClean="0"/>
              <a:t>"&gt;</a:t>
            </a:r>
          </a:p>
          <a:p>
            <a:pPr>
              <a:buNone/>
            </a:pPr>
            <a:r>
              <a:rPr lang="en-US" sz="1800" dirty="0" smtClean="0"/>
              <a:t>         $(document).ready(function() {</a:t>
            </a:r>
          </a:p>
          <a:p>
            <a:pPr>
              <a:buNone/>
            </a:pPr>
            <a:r>
              <a:rPr lang="en-US" sz="1800" dirty="0" smtClean="0"/>
              <a:t>            </a:t>
            </a:r>
            <a:r>
              <a:rPr lang="en-US" sz="1800" dirty="0" err="1" smtClean="0"/>
              <a:t>var</a:t>
            </a:r>
            <a:r>
              <a:rPr lang="en-US" sz="1800" dirty="0" smtClean="0"/>
              <a:t> title = $("</a:t>
            </a:r>
            <a:r>
              <a:rPr lang="en-US" sz="1800" dirty="0" err="1" smtClean="0"/>
              <a:t>em</a:t>
            </a:r>
            <a:r>
              <a:rPr lang="en-US" sz="1800" dirty="0" smtClean="0"/>
              <a:t>").</a:t>
            </a:r>
            <a:r>
              <a:rPr lang="en-US" sz="1800" dirty="0" err="1" smtClean="0"/>
              <a:t>attr</a:t>
            </a:r>
            <a:r>
              <a:rPr lang="en-US" sz="1800" dirty="0" smtClean="0"/>
              <a:t>("title");</a:t>
            </a:r>
          </a:p>
          <a:p>
            <a:pPr>
              <a:buNone/>
            </a:pPr>
            <a:r>
              <a:rPr lang="en-US" sz="1800" dirty="0" smtClean="0"/>
              <a:t>            $("#</a:t>
            </a:r>
            <a:r>
              <a:rPr lang="en-US" sz="1800" dirty="0" err="1" smtClean="0"/>
              <a:t>divid</a:t>
            </a:r>
            <a:r>
              <a:rPr lang="en-US" sz="1800" dirty="0" smtClean="0"/>
              <a:t>").text(title);</a:t>
            </a:r>
          </a:p>
          <a:p>
            <a:pPr>
              <a:buNone/>
            </a:pPr>
            <a:r>
              <a:rPr lang="en-US" sz="1800" dirty="0" smtClean="0"/>
              <a:t>         });</a:t>
            </a:r>
          </a:p>
          <a:p>
            <a:pPr>
              <a:buNone/>
            </a:pPr>
            <a:r>
              <a:rPr lang="en-US" sz="1800" dirty="0" smtClean="0"/>
              <a:t>      &lt;/script&gt;</a:t>
            </a:r>
          </a:p>
          <a:p>
            <a:pPr>
              <a:buNone/>
            </a:pPr>
            <a:r>
              <a:rPr lang="en-US" sz="1800" dirty="0" smtClean="0"/>
              <a:t>   &lt;/head&gt;</a:t>
            </a:r>
          </a:p>
          <a:p>
            <a:pPr>
              <a:buNone/>
            </a:pPr>
            <a:r>
              <a:rPr lang="en-US" sz="1800" dirty="0" smtClean="0"/>
              <a:t>	</a:t>
            </a:r>
          </a:p>
          <a:p>
            <a:pPr>
              <a:buNone/>
            </a:pPr>
            <a:r>
              <a:rPr lang="en-US" sz="1800" dirty="0" smtClean="0"/>
              <a:t>   &lt;body&gt;</a:t>
            </a:r>
          </a:p>
          <a:p>
            <a:pPr>
              <a:buNone/>
            </a:pPr>
            <a:r>
              <a:rPr lang="en-US" sz="1800" dirty="0" smtClean="0"/>
              <a:t>      &lt;div&gt;</a:t>
            </a:r>
          </a:p>
          <a:p>
            <a:pPr>
              <a:buNone/>
            </a:pPr>
            <a:r>
              <a:rPr lang="en-US" sz="1800" dirty="0" smtClean="0"/>
              <a:t>         &lt;</a:t>
            </a:r>
            <a:r>
              <a:rPr lang="en-US" sz="1800" dirty="0" err="1" smtClean="0"/>
              <a:t>em</a:t>
            </a:r>
            <a:r>
              <a:rPr lang="en-US" sz="1800" dirty="0" smtClean="0"/>
              <a:t> title = "Bold and Brave"&gt;This is first paragraph.&lt;/</a:t>
            </a:r>
            <a:r>
              <a:rPr lang="en-US" sz="1800" dirty="0" err="1" smtClean="0"/>
              <a:t>em</a:t>
            </a:r>
            <a:r>
              <a:rPr lang="en-US" sz="1800" dirty="0" smtClean="0"/>
              <a:t>&gt;</a:t>
            </a:r>
          </a:p>
          <a:p>
            <a:pPr>
              <a:buNone/>
            </a:pPr>
            <a:r>
              <a:rPr lang="en-US" sz="1800" dirty="0" smtClean="0"/>
              <a:t>         &lt;p id = "</a:t>
            </a:r>
            <a:r>
              <a:rPr lang="en-US" sz="1800" dirty="0" err="1" smtClean="0"/>
              <a:t>myid</a:t>
            </a:r>
            <a:r>
              <a:rPr lang="en-US" sz="1800" dirty="0" smtClean="0"/>
              <a:t>"&gt;This is second paragraph.&lt;/p&gt;</a:t>
            </a:r>
          </a:p>
          <a:p>
            <a:pPr>
              <a:buNone/>
            </a:pPr>
            <a:r>
              <a:rPr lang="en-US" sz="1800" dirty="0" smtClean="0"/>
              <a:t>         &lt;div id = "</a:t>
            </a:r>
            <a:r>
              <a:rPr lang="en-US" sz="1800" dirty="0" err="1" smtClean="0"/>
              <a:t>divid</a:t>
            </a:r>
            <a:r>
              <a:rPr lang="en-US" sz="1800" dirty="0" smtClean="0"/>
              <a:t>"&gt;&lt;/div&gt;</a:t>
            </a:r>
          </a:p>
          <a:p>
            <a:pPr>
              <a:buNone/>
            </a:pPr>
            <a:r>
              <a:rPr lang="en-US" sz="1800" dirty="0" smtClean="0"/>
              <a:t>      &lt;/div&gt;</a:t>
            </a:r>
          </a:p>
          <a:p>
            <a:pPr>
              <a:buNone/>
            </a:pPr>
            <a:r>
              <a:rPr lang="en-US" sz="1800" dirty="0" smtClean="0"/>
              <a:t>   &lt;/body&gt;</a:t>
            </a:r>
          </a:p>
          <a:p>
            <a:pPr>
              <a:buNone/>
            </a:pPr>
            <a:r>
              <a:rPr lang="en-US" sz="1800" dirty="0" smtClean="0"/>
              <a:t>&lt;/html&gt;</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b="1" u="sng" dirty="0" smtClean="0"/>
              <a:t>Set Attribute Value</a:t>
            </a:r>
          </a:p>
          <a:p>
            <a:r>
              <a:rPr lang="en-US" sz="1800" dirty="0" smtClean="0"/>
              <a:t>The </a:t>
            </a:r>
            <a:r>
              <a:rPr lang="en-US" sz="1800" b="1" dirty="0" err="1" smtClean="0"/>
              <a:t>attr</a:t>
            </a:r>
            <a:r>
              <a:rPr lang="en-US" sz="1800" b="1" dirty="0" smtClean="0"/>
              <a:t>(name, value)</a:t>
            </a:r>
            <a:r>
              <a:rPr lang="en-US" sz="1800" dirty="0" smtClean="0"/>
              <a:t> method can be used to set the named attribute onto all elements in the wrapped set using the passed value.</a:t>
            </a:r>
          </a:p>
          <a:p>
            <a:pPr>
              <a:buNone/>
            </a:pPr>
            <a:r>
              <a:rPr lang="en-US" sz="1800" b="1" u="sng" dirty="0" smtClean="0"/>
              <a:t>Example</a:t>
            </a:r>
          </a:p>
          <a:p>
            <a:pPr>
              <a:buNone/>
            </a:pPr>
            <a:r>
              <a:rPr lang="en-US" sz="1800" dirty="0" smtClean="0"/>
              <a:t>	Following is a simple example which set </a:t>
            </a:r>
            <a:r>
              <a:rPr lang="en-US" sz="1800" b="1" dirty="0" err="1" smtClean="0"/>
              <a:t>src</a:t>
            </a:r>
            <a:r>
              <a:rPr lang="en-US" sz="1800" dirty="0" smtClean="0"/>
              <a:t> attribute of an image tag to a correct location −</a:t>
            </a:r>
          </a:p>
          <a:p>
            <a:pPr>
              <a:buNone/>
            </a:pPr>
            <a:r>
              <a:rPr lang="en-US" sz="1800" dirty="0" smtClean="0"/>
              <a:t>&lt;html&gt;</a:t>
            </a:r>
          </a:p>
          <a:p>
            <a:pPr>
              <a:buNone/>
            </a:pPr>
            <a:r>
              <a:rPr lang="en-US" sz="1800" dirty="0" smtClean="0"/>
              <a:t>   &lt;head&gt;</a:t>
            </a:r>
          </a:p>
          <a:p>
            <a:pPr>
              <a:buNone/>
            </a:pPr>
            <a:r>
              <a:rPr lang="en-US" sz="1800" dirty="0" smtClean="0"/>
              <a:t>      &lt;title&gt;The </a:t>
            </a:r>
            <a:r>
              <a:rPr lang="en-US" sz="1800" dirty="0" err="1" smtClean="0"/>
              <a:t>jQuery</a:t>
            </a:r>
            <a:r>
              <a:rPr lang="en-US" sz="1800" dirty="0" smtClean="0"/>
              <a:t> Example&lt;/title&gt;</a:t>
            </a:r>
          </a:p>
          <a:p>
            <a:pPr>
              <a:buNone/>
            </a:pPr>
            <a:r>
              <a:rPr lang="en-US" sz="1800" dirty="0" smtClean="0"/>
              <a:t>      &lt;base </a:t>
            </a:r>
            <a:r>
              <a:rPr lang="en-US" sz="1800" dirty="0" err="1" smtClean="0"/>
              <a:t>href</a:t>
            </a:r>
            <a:r>
              <a:rPr lang="en-US" sz="1800" dirty="0" smtClean="0"/>
              <a:t>="https://www.tutorialspoint.com" /&gt;</a:t>
            </a:r>
          </a:p>
          <a:p>
            <a:pPr>
              <a:buNone/>
            </a:pPr>
            <a:r>
              <a:rPr lang="en-US" sz="1800" dirty="0" smtClean="0"/>
              <a:t>      &lt;script type = "text/</a:t>
            </a:r>
            <a:r>
              <a:rPr lang="en-US" sz="1800" dirty="0" err="1" smtClean="0"/>
              <a:t>javascript</a:t>
            </a:r>
            <a:r>
              <a:rPr lang="en-US" sz="1800" dirty="0" smtClean="0"/>
              <a:t>" </a:t>
            </a:r>
          </a:p>
          <a:p>
            <a:pPr>
              <a:buNone/>
            </a:pPr>
            <a:r>
              <a:rPr lang="en-US" sz="1800" dirty="0" smtClean="0"/>
              <a:t>         </a:t>
            </a:r>
            <a:r>
              <a:rPr lang="en-US" sz="1800" dirty="0" err="1" smtClean="0"/>
              <a:t>src</a:t>
            </a:r>
            <a:r>
              <a:rPr lang="en-US" sz="1800" dirty="0" smtClean="0"/>
              <a:t> = "https://ajax.googleapis.com/ajax/libs/jquery/2.1.3/jquery.min.js"&gt;</a:t>
            </a:r>
          </a:p>
          <a:p>
            <a:pPr>
              <a:buNone/>
            </a:pPr>
            <a:r>
              <a:rPr lang="en-US" sz="1800" dirty="0" smtClean="0"/>
              <a:t>      &lt;/script&gt;</a:t>
            </a:r>
          </a:p>
          <a:p>
            <a:pPr>
              <a:buNone/>
            </a:pPr>
            <a:r>
              <a:rPr lang="en-US" sz="1800" dirty="0" smtClean="0"/>
              <a:t>	&lt;script type = "text/</a:t>
            </a:r>
            <a:r>
              <a:rPr lang="en-US" sz="1800" dirty="0" err="1" smtClean="0"/>
              <a:t>javascript</a:t>
            </a:r>
            <a:r>
              <a:rPr lang="en-US" sz="1800" dirty="0" smtClean="0"/>
              <a:t>" language = "</a:t>
            </a:r>
            <a:r>
              <a:rPr lang="en-US" sz="1800" dirty="0" err="1" smtClean="0"/>
              <a:t>javascript</a:t>
            </a:r>
            <a:r>
              <a:rPr lang="en-US" sz="1800" dirty="0" smtClean="0"/>
              <a:t>"&gt;</a:t>
            </a:r>
          </a:p>
          <a:p>
            <a:pPr>
              <a:buNone/>
            </a:pPr>
            <a:r>
              <a:rPr lang="en-US" sz="1800" dirty="0" smtClean="0"/>
              <a:t>         $(document).ready(function() {</a:t>
            </a:r>
          </a:p>
          <a:p>
            <a:pPr>
              <a:buNone/>
            </a:pPr>
            <a:r>
              <a:rPr lang="en-US" sz="1800" dirty="0" smtClean="0"/>
              <a:t>            $("#</a:t>
            </a:r>
            <a:r>
              <a:rPr lang="en-US" sz="1800" dirty="0" err="1" smtClean="0"/>
              <a:t>myimg</a:t>
            </a:r>
            <a:r>
              <a:rPr lang="en-US" sz="1800" dirty="0" smtClean="0"/>
              <a:t>").</a:t>
            </a:r>
            <a:r>
              <a:rPr lang="en-US" sz="1800" dirty="0" err="1" smtClean="0"/>
              <a:t>attr</a:t>
            </a:r>
            <a:r>
              <a:rPr lang="en-US" sz="1800" dirty="0" smtClean="0"/>
              <a:t>("</a:t>
            </a:r>
            <a:r>
              <a:rPr lang="en-US" sz="1800" dirty="0" err="1" smtClean="0"/>
              <a:t>src</a:t>
            </a:r>
            <a:r>
              <a:rPr lang="en-US" sz="1800" dirty="0" smtClean="0"/>
              <a:t>", "/</a:t>
            </a:r>
            <a:r>
              <a:rPr lang="en-US" sz="1800" dirty="0" err="1" smtClean="0"/>
              <a:t>jquery</a:t>
            </a:r>
            <a:r>
              <a:rPr lang="en-US" sz="1800" dirty="0" smtClean="0"/>
              <a:t>/images/jquery.jpg");</a:t>
            </a:r>
          </a:p>
          <a:p>
            <a:pPr>
              <a:buNone/>
            </a:pPr>
            <a:r>
              <a:rPr lang="en-US" sz="1800" dirty="0" smtClean="0"/>
              <a:t>         });</a:t>
            </a:r>
          </a:p>
          <a:p>
            <a:pPr>
              <a:buNone/>
            </a:pPr>
            <a:r>
              <a:rPr lang="en-US" sz="1800" dirty="0" smtClean="0"/>
              <a:t>      &lt;/script&gt;</a:t>
            </a:r>
          </a:p>
          <a:p>
            <a:pPr>
              <a:buNone/>
            </a:pPr>
            <a:r>
              <a:rPr lang="en-US" sz="1800" dirty="0" smtClean="0"/>
              <a:t>   &lt;/head&gt;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533400"/>
          </a:xfrm>
        </p:spPr>
        <p:txBody>
          <a:bodyPr>
            <a:normAutofit fontScale="90000"/>
          </a:bodyPr>
          <a:lstStyle/>
          <a:p>
            <a:r>
              <a:rPr lang="en-US" u="sng" dirty="0" smtClean="0"/>
              <a:t>introduction</a:t>
            </a:r>
            <a:endParaRPr lang="en-US" u="sng" dirty="0"/>
          </a:p>
        </p:txBody>
      </p:sp>
      <p:sp>
        <p:nvSpPr>
          <p:cNvPr id="3" name="Content Placeholder 2"/>
          <p:cNvSpPr>
            <a:spLocks noGrp="1"/>
          </p:cNvSpPr>
          <p:nvPr>
            <p:ph sz="quarter" idx="1"/>
          </p:nvPr>
        </p:nvSpPr>
        <p:spPr>
          <a:xfrm>
            <a:off x="228600" y="838200"/>
            <a:ext cx="8686800" cy="5867400"/>
          </a:xfrm>
        </p:spPr>
        <p:txBody>
          <a:bodyPr>
            <a:normAutofit/>
          </a:bodyPr>
          <a:lstStyle/>
          <a:p>
            <a:r>
              <a:rPr lang="en-US" sz="1800" dirty="0" smtClean="0"/>
              <a:t>jQuery is a small, light-weight and fast JavaScript library. It is cross-platform and supports different types of browsers.</a:t>
            </a:r>
          </a:p>
          <a:p>
            <a:r>
              <a:rPr lang="en-US" sz="1800" dirty="0" smtClean="0"/>
              <a:t>jQuery is a JavaScript Library.</a:t>
            </a:r>
          </a:p>
          <a:p>
            <a:r>
              <a:rPr lang="en-US" sz="1800" dirty="0" smtClean="0"/>
              <a:t>jQuery greatly simplifies JavaScript programming.</a:t>
            </a:r>
          </a:p>
          <a:p>
            <a:r>
              <a:rPr lang="en-US" sz="1800" dirty="0" smtClean="0"/>
              <a:t>It is also referred as ?write less do more? because it takes a lot of common tasks that requires many lines of JavaScript code to accomplish, and binds them into methods that can be called with a single line of code whenever needed.</a:t>
            </a:r>
          </a:p>
          <a:p>
            <a:r>
              <a:rPr lang="en-US" sz="1800" dirty="0" smtClean="0"/>
              <a:t>The purpose of jQuery is to make it much easier to use JavaScript on your website.</a:t>
            </a:r>
          </a:p>
          <a:p>
            <a:pPr>
              <a:buNone/>
            </a:pPr>
            <a:endParaRPr lang="en-US" sz="1800" dirty="0" smtClean="0"/>
          </a:p>
          <a:p>
            <a:pPr>
              <a:buNone/>
            </a:pPr>
            <a:r>
              <a:rPr lang="en-US" sz="1800" b="1" u="sng" dirty="0" smtClean="0"/>
              <a:t>jQuery Features</a:t>
            </a:r>
          </a:p>
          <a:p>
            <a:r>
              <a:rPr lang="en-US" sz="1800" dirty="0" smtClean="0"/>
              <a:t>HTML manipulation</a:t>
            </a:r>
          </a:p>
          <a:p>
            <a:r>
              <a:rPr lang="en-US" sz="1800" dirty="0" smtClean="0"/>
              <a:t>DOM manipulation</a:t>
            </a:r>
          </a:p>
          <a:p>
            <a:r>
              <a:rPr lang="en-US" sz="1800" dirty="0" smtClean="0"/>
              <a:t>DOM element selection</a:t>
            </a:r>
          </a:p>
          <a:p>
            <a:r>
              <a:rPr lang="en-US" sz="1800" dirty="0" smtClean="0"/>
              <a:t>CSS manipulation</a:t>
            </a:r>
          </a:p>
          <a:p>
            <a:r>
              <a:rPr lang="en-US" sz="1800" dirty="0" smtClean="0"/>
              <a:t>Effects and Animations</a:t>
            </a:r>
          </a:p>
          <a:p>
            <a:pPr>
              <a:buNone/>
            </a:pPr>
            <a:endParaRPr lang="en-US" sz="1800" b="1" u="sng" dirty="0" smtClean="0"/>
          </a:p>
          <a:p>
            <a:pPr>
              <a:buNone/>
            </a:pP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pPr>
              <a:buNone/>
            </a:pPr>
            <a:r>
              <a:rPr lang="en-US" sz="1800" dirty="0" smtClean="0"/>
              <a:t>&lt;body&gt;</a:t>
            </a:r>
          </a:p>
          <a:p>
            <a:pPr>
              <a:buNone/>
            </a:pPr>
            <a:r>
              <a:rPr lang="en-US" sz="1800" dirty="0" smtClean="0"/>
              <a:t>      &lt;div&gt;</a:t>
            </a:r>
          </a:p>
          <a:p>
            <a:pPr>
              <a:buNone/>
            </a:pPr>
            <a:r>
              <a:rPr lang="en-US" sz="1800" dirty="0" smtClean="0"/>
              <a:t>         &lt;</a:t>
            </a:r>
            <a:r>
              <a:rPr lang="en-US" sz="1800" dirty="0" err="1" smtClean="0"/>
              <a:t>img</a:t>
            </a:r>
            <a:r>
              <a:rPr lang="en-US" sz="1800" dirty="0" smtClean="0"/>
              <a:t> id = "</a:t>
            </a:r>
            <a:r>
              <a:rPr lang="en-US" sz="1800" dirty="0" err="1" smtClean="0"/>
              <a:t>myimg</a:t>
            </a:r>
            <a:r>
              <a:rPr lang="en-US" sz="1800" dirty="0" smtClean="0"/>
              <a:t>" </a:t>
            </a:r>
            <a:r>
              <a:rPr lang="en-US" sz="1800" dirty="0" err="1" smtClean="0"/>
              <a:t>src</a:t>
            </a:r>
            <a:r>
              <a:rPr lang="en-US" sz="1800" dirty="0" smtClean="0"/>
              <a:t> = "/images/jquery.jpg" alt = "Sample image" /&gt;</a:t>
            </a:r>
          </a:p>
          <a:p>
            <a:pPr>
              <a:buNone/>
            </a:pPr>
            <a:r>
              <a:rPr lang="en-US" sz="1800" dirty="0" smtClean="0"/>
              <a:t>      &lt;/div&gt;</a:t>
            </a:r>
          </a:p>
          <a:p>
            <a:pPr>
              <a:buNone/>
            </a:pPr>
            <a:r>
              <a:rPr lang="en-US" sz="1800" dirty="0" smtClean="0"/>
              <a:t>   &lt;/body&gt;</a:t>
            </a:r>
          </a:p>
          <a:p>
            <a:pPr>
              <a:buNone/>
            </a:pPr>
            <a:r>
              <a:rPr lang="en-US" sz="1800" dirty="0" smtClean="0"/>
              <a:t>&lt;/html&gt;</a:t>
            </a:r>
          </a:p>
          <a:p>
            <a:pPr>
              <a:buNone/>
            </a:pPr>
            <a:endParaRPr lang="en-US" sz="1800" dirty="0" smtClean="0"/>
          </a:p>
          <a:p>
            <a:pPr>
              <a:buNone/>
            </a:pPr>
            <a:r>
              <a:rPr lang="en-US" sz="1800" b="1" u="sng" dirty="0" smtClean="0"/>
              <a:t>Applying Styles</a:t>
            </a:r>
          </a:p>
          <a:p>
            <a:r>
              <a:rPr lang="en-US" sz="1800" dirty="0" smtClean="0"/>
              <a:t>The </a:t>
            </a:r>
            <a:r>
              <a:rPr lang="en-US" sz="1800" b="1" dirty="0" err="1" smtClean="0"/>
              <a:t>addClass</a:t>
            </a:r>
            <a:r>
              <a:rPr lang="en-US" sz="1800" b="1" dirty="0" smtClean="0"/>
              <a:t>( classes )</a:t>
            </a:r>
            <a:r>
              <a:rPr lang="en-US" sz="1800" dirty="0" smtClean="0"/>
              <a:t> method can be used to apply defined style sheets onto all the matched elements. You can specify multiple classes separated by space.</a:t>
            </a:r>
          </a:p>
          <a:p>
            <a:pPr>
              <a:buNone/>
            </a:pPr>
            <a:r>
              <a:rPr lang="en-US" sz="1800" b="1" u="sng" dirty="0" smtClean="0"/>
              <a:t>Example</a:t>
            </a:r>
          </a:p>
          <a:p>
            <a:r>
              <a:rPr lang="en-US" sz="1800" dirty="0" smtClean="0"/>
              <a:t>Following is a simple example which sets </a:t>
            </a:r>
            <a:r>
              <a:rPr lang="en-US" sz="1800" b="1" dirty="0" smtClean="0"/>
              <a:t>class</a:t>
            </a:r>
            <a:r>
              <a:rPr lang="en-US" sz="1800" dirty="0" smtClean="0"/>
              <a:t> attribute of a </a:t>
            </a:r>
            <a:r>
              <a:rPr lang="en-US" sz="1800" dirty="0" err="1" smtClean="0"/>
              <a:t>para</a:t>
            </a:r>
            <a:r>
              <a:rPr lang="en-US" sz="1800" dirty="0" smtClean="0"/>
              <a:t> &lt;p&gt; tag −</a:t>
            </a:r>
          </a:p>
          <a:p>
            <a:pPr>
              <a:buNone/>
            </a:pPr>
            <a:r>
              <a:rPr lang="en-US" sz="1800" dirty="0" smtClean="0"/>
              <a:t>&lt;html&gt;</a:t>
            </a:r>
          </a:p>
          <a:p>
            <a:pPr>
              <a:buNone/>
            </a:pPr>
            <a:r>
              <a:rPr lang="en-US" sz="1800" dirty="0" smtClean="0"/>
              <a:t>   &lt;head&gt;</a:t>
            </a:r>
          </a:p>
          <a:p>
            <a:pPr>
              <a:buNone/>
            </a:pPr>
            <a:r>
              <a:rPr lang="en-US" sz="1800" dirty="0" smtClean="0"/>
              <a:t>      &lt;title&gt;The </a:t>
            </a:r>
            <a:r>
              <a:rPr lang="en-US" sz="1800" dirty="0" err="1" smtClean="0"/>
              <a:t>jQuery</a:t>
            </a:r>
            <a:r>
              <a:rPr lang="en-US" sz="1800" dirty="0" smtClean="0"/>
              <a:t> Example&lt;/title&gt;</a:t>
            </a:r>
          </a:p>
          <a:p>
            <a:pPr>
              <a:buNone/>
            </a:pPr>
            <a:r>
              <a:rPr lang="en-US" sz="1800" dirty="0" smtClean="0"/>
              <a:t>      &lt;script type = "text/</a:t>
            </a:r>
            <a:r>
              <a:rPr lang="en-US" sz="1800" dirty="0" err="1" smtClean="0"/>
              <a:t>javascript</a:t>
            </a:r>
            <a:r>
              <a:rPr lang="en-US" sz="1800" dirty="0" smtClean="0"/>
              <a:t>" </a:t>
            </a:r>
          </a:p>
          <a:p>
            <a:pPr>
              <a:buNone/>
            </a:pPr>
            <a:r>
              <a:rPr lang="en-US" sz="1800" dirty="0" smtClean="0"/>
              <a:t>         </a:t>
            </a:r>
            <a:r>
              <a:rPr lang="en-US" sz="1800" dirty="0" err="1" smtClean="0"/>
              <a:t>src</a:t>
            </a:r>
            <a:r>
              <a:rPr lang="en-US" sz="1800" dirty="0" smtClean="0"/>
              <a:t> = "https://ajax.googleapis.com/ajax/libs/jquery/2.1.3/jquery.min.js"&gt;</a:t>
            </a:r>
          </a:p>
          <a:p>
            <a:pPr>
              <a:buNone/>
            </a:pPr>
            <a:r>
              <a:rPr lang="en-US" sz="1800" dirty="0" smtClean="0"/>
              <a:t>      &lt;/script&gt;</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smtClean="0"/>
              <a:t>&lt;script type = "text/</a:t>
            </a:r>
            <a:r>
              <a:rPr lang="en-US" sz="1800" dirty="0" err="1" smtClean="0"/>
              <a:t>javascript</a:t>
            </a:r>
            <a:r>
              <a:rPr lang="en-US" sz="1800" dirty="0" smtClean="0"/>
              <a:t>" language = "</a:t>
            </a:r>
            <a:r>
              <a:rPr lang="en-US" sz="1800" dirty="0" err="1" smtClean="0"/>
              <a:t>javascript</a:t>
            </a:r>
            <a:r>
              <a:rPr lang="en-US" sz="1800" dirty="0" smtClean="0"/>
              <a:t>"&gt;</a:t>
            </a:r>
          </a:p>
          <a:p>
            <a:pPr>
              <a:buNone/>
            </a:pPr>
            <a:r>
              <a:rPr lang="en-US" sz="1800" dirty="0" smtClean="0"/>
              <a:t>         $(document).ready(function() {</a:t>
            </a:r>
          </a:p>
          <a:p>
            <a:pPr>
              <a:buNone/>
            </a:pPr>
            <a:r>
              <a:rPr lang="en-US" sz="1800" dirty="0" smtClean="0"/>
              <a:t>            $("</a:t>
            </a:r>
            <a:r>
              <a:rPr lang="en-US" sz="1800" dirty="0" err="1" smtClean="0"/>
              <a:t>em</a:t>
            </a:r>
            <a:r>
              <a:rPr lang="en-US" sz="1800" dirty="0" smtClean="0"/>
              <a:t>").</a:t>
            </a:r>
            <a:r>
              <a:rPr lang="en-US" sz="1800" dirty="0" err="1" smtClean="0"/>
              <a:t>addClass</a:t>
            </a:r>
            <a:r>
              <a:rPr lang="en-US" sz="1800" dirty="0" smtClean="0"/>
              <a:t>("selected");</a:t>
            </a:r>
          </a:p>
          <a:p>
            <a:pPr>
              <a:buNone/>
            </a:pPr>
            <a:r>
              <a:rPr lang="en-US" sz="1800" dirty="0" smtClean="0"/>
              <a:t>            $("#</a:t>
            </a:r>
            <a:r>
              <a:rPr lang="en-US" sz="1800" dirty="0" err="1" smtClean="0"/>
              <a:t>myid</a:t>
            </a:r>
            <a:r>
              <a:rPr lang="en-US" sz="1800" dirty="0" smtClean="0"/>
              <a:t>").</a:t>
            </a:r>
            <a:r>
              <a:rPr lang="en-US" sz="1800" dirty="0" err="1" smtClean="0"/>
              <a:t>addClass</a:t>
            </a:r>
            <a:r>
              <a:rPr lang="en-US" sz="1800" dirty="0" smtClean="0"/>
              <a:t>("highlight");</a:t>
            </a:r>
          </a:p>
          <a:p>
            <a:pPr>
              <a:buNone/>
            </a:pPr>
            <a:r>
              <a:rPr lang="en-US" sz="1800" dirty="0" smtClean="0"/>
              <a:t>         });</a:t>
            </a:r>
          </a:p>
          <a:p>
            <a:pPr>
              <a:buNone/>
            </a:pPr>
            <a:r>
              <a:rPr lang="en-US" sz="1800" dirty="0" smtClean="0"/>
              <a:t>      &lt;/script&gt;</a:t>
            </a:r>
          </a:p>
          <a:p>
            <a:pPr>
              <a:buNone/>
            </a:pPr>
            <a:r>
              <a:rPr lang="en-US" sz="1800" dirty="0" smtClean="0"/>
              <a:t>		</a:t>
            </a:r>
          </a:p>
          <a:p>
            <a:pPr>
              <a:buNone/>
            </a:pPr>
            <a:r>
              <a:rPr lang="en-US" sz="1800" dirty="0" smtClean="0"/>
              <a:t>      &lt;style&gt;</a:t>
            </a:r>
          </a:p>
          <a:p>
            <a:pPr>
              <a:buNone/>
            </a:pPr>
            <a:r>
              <a:rPr lang="en-US" sz="1800" dirty="0" smtClean="0"/>
              <a:t>         .selected { </a:t>
            </a:r>
            <a:r>
              <a:rPr lang="en-US" sz="1800" dirty="0" err="1" smtClean="0"/>
              <a:t>color:red</a:t>
            </a:r>
            <a:r>
              <a:rPr lang="en-US" sz="1800" dirty="0" smtClean="0"/>
              <a:t>; }</a:t>
            </a:r>
          </a:p>
          <a:p>
            <a:pPr>
              <a:buNone/>
            </a:pPr>
            <a:r>
              <a:rPr lang="en-US" sz="1800" dirty="0" smtClean="0"/>
              <a:t>         .highlight { </a:t>
            </a:r>
            <a:r>
              <a:rPr lang="en-US" sz="1800" dirty="0" err="1" smtClean="0"/>
              <a:t>background:yellow</a:t>
            </a:r>
            <a:r>
              <a:rPr lang="en-US" sz="1800" dirty="0" smtClean="0"/>
              <a:t>; }</a:t>
            </a:r>
          </a:p>
          <a:p>
            <a:pPr>
              <a:buNone/>
            </a:pPr>
            <a:r>
              <a:rPr lang="en-US" sz="1800" dirty="0" smtClean="0"/>
              <a:t>      &lt;/style&gt;	</a:t>
            </a:r>
          </a:p>
          <a:p>
            <a:pPr>
              <a:buNone/>
            </a:pPr>
            <a:r>
              <a:rPr lang="en-US" sz="1800" dirty="0" smtClean="0"/>
              <a:t>   &lt;/head&gt;</a:t>
            </a:r>
          </a:p>
          <a:p>
            <a:pPr>
              <a:buNone/>
            </a:pPr>
            <a:r>
              <a:rPr lang="en-US" sz="1800" dirty="0" smtClean="0"/>
              <a:t>	</a:t>
            </a:r>
          </a:p>
          <a:p>
            <a:pPr>
              <a:buNone/>
            </a:pPr>
            <a:r>
              <a:rPr lang="en-US" sz="1800" dirty="0" smtClean="0"/>
              <a:t>   &lt;body&gt;</a:t>
            </a:r>
          </a:p>
          <a:p>
            <a:pPr>
              <a:buNone/>
            </a:pPr>
            <a:r>
              <a:rPr lang="en-US" sz="1800" dirty="0" smtClean="0"/>
              <a:t>      &lt;</a:t>
            </a:r>
            <a:r>
              <a:rPr lang="en-US" sz="1800" dirty="0" err="1" smtClean="0"/>
              <a:t>em</a:t>
            </a:r>
            <a:r>
              <a:rPr lang="en-US" sz="1800" dirty="0" smtClean="0"/>
              <a:t> title = "Bold and Brave"&gt;This is first paragraph.&lt;/</a:t>
            </a:r>
            <a:r>
              <a:rPr lang="en-US" sz="1800" dirty="0" err="1" smtClean="0"/>
              <a:t>em</a:t>
            </a:r>
            <a:r>
              <a:rPr lang="en-US" sz="1800" dirty="0" smtClean="0"/>
              <a:t>&gt;</a:t>
            </a:r>
          </a:p>
          <a:p>
            <a:pPr>
              <a:buNone/>
            </a:pPr>
            <a:r>
              <a:rPr lang="en-US" sz="1800" dirty="0" smtClean="0"/>
              <a:t>      &lt;p id = "</a:t>
            </a:r>
            <a:r>
              <a:rPr lang="en-US" sz="1800" dirty="0" err="1" smtClean="0"/>
              <a:t>myid</a:t>
            </a:r>
            <a:r>
              <a:rPr lang="en-US" sz="1800" dirty="0" smtClean="0"/>
              <a:t>"&gt;This is second paragraph.&lt;/p&gt;</a:t>
            </a:r>
          </a:p>
          <a:p>
            <a:pPr>
              <a:buNone/>
            </a:pPr>
            <a:r>
              <a:rPr lang="en-US" sz="1800" dirty="0" smtClean="0"/>
              <a:t>   &lt;/body&gt;</a:t>
            </a:r>
          </a:p>
          <a:p>
            <a:pPr>
              <a:buNone/>
            </a:pPr>
            <a:r>
              <a:rPr lang="en-US" sz="1800" dirty="0" smtClean="0"/>
              <a:t>&lt;/html&gt;</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lstStyle/>
          <a:p>
            <a:pPr>
              <a:buNone/>
            </a:pPr>
            <a:r>
              <a:rPr lang="en-US" sz="2000" b="1" u="sng" dirty="0" err="1" smtClean="0"/>
              <a:t>jQuery</a:t>
            </a:r>
            <a:r>
              <a:rPr lang="en-US" sz="2000" b="1" u="sng" dirty="0" smtClean="0"/>
              <a:t> Event Methods</a:t>
            </a:r>
          </a:p>
          <a:p>
            <a:r>
              <a:rPr lang="en-US" sz="1800" dirty="0" smtClean="0"/>
              <a:t>All the different visitors' actions that a web page can respond to are called events.</a:t>
            </a:r>
          </a:p>
          <a:p>
            <a:pPr>
              <a:buNone/>
            </a:pPr>
            <a:r>
              <a:rPr lang="en-US" sz="1800" u="sng" dirty="0" smtClean="0"/>
              <a:t>Examples:</a:t>
            </a:r>
          </a:p>
          <a:p>
            <a:r>
              <a:rPr lang="en-US" sz="1800" dirty="0" smtClean="0"/>
              <a:t>moving a mouse over an element</a:t>
            </a:r>
          </a:p>
          <a:p>
            <a:r>
              <a:rPr lang="en-US" sz="1800" dirty="0" smtClean="0"/>
              <a:t>selecting a radio button</a:t>
            </a:r>
          </a:p>
          <a:p>
            <a:r>
              <a:rPr lang="en-US" sz="1800" dirty="0" smtClean="0"/>
              <a:t>clicking on an element</a:t>
            </a:r>
          </a:p>
          <a:p>
            <a:pPr>
              <a:buNone/>
            </a:pPr>
            <a:r>
              <a:rPr lang="en-US" sz="1800" dirty="0" smtClean="0"/>
              <a:t>	The term </a:t>
            </a:r>
            <a:r>
              <a:rPr lang="en-US" sz="1800" b="1" dirty="0" smtClean="0"/>
              <a:t>"fires/fired"</a:t>
            </a:r>
            <a:r>
              <a:rPr lang="en-US" sz="1800" dirty="0" smtClean="0"/>
              <a:t> is often used with events. Example: "The </a:t>
            </a:r>
            <a:r>
              <a:rPr lang="en-US" sz="1800" dirty="0" err="1" smtClean="0"/>
              <a:t>keypress</a:t>
            </a:r>
            <a:r>
              <a:rPr lang="en-US" sz="1800" dirty="0" smtClean="0"/>
              <a:t> event is fired, the moment you press a key".</a:t>
            </a:r>
          </a:p>
          <a:p>
            <a:pPr>
              <a:buNone/>
            </a:pPr>
            <a:r>
              <a:rPr lang="en-US" sz="1800" dirty="0" smtClean="0"/>
              <a:t>Here are some common DOM events:</a:t>
            </a:r>
          </a:p>
          <a:p>
            <a:pPr>
              <a:buNone/>
            </a:pPr>
            <a:endParaRPr lang="en-US" sz="1800" dirty="0" smtClean="0"/>
          </a:p>
          <a:p>
            <a:pPr>
              <a:buNone/>
            </a:pPr>
            <a:endParaRPr lang="en-US" sz="1800" dirty="0"/>
          </a:p>
        </p:txBody>
      </p:sp>
      <p:pic>
        <p:nvPicPr>
          <p:cNvPr id="1027" name="Picture 3"/>
          <p:cNvPicPr>
            <a:picLocks noChangeAspect="1" noChangeArrowheads="1"/>
          </p:cNvPicPr>
          <p:nvPr/>
        </p:nvPicPr>
        <p:blipFill>
          <a:blip r:embed="rId2"/>
          <a:srcRect/>
          <a:stretch>
            <a:fillRect/>
          </a:stretch>
        </p:blipFill>
        <p:spPr bwMode="auto">
          <a:xfrm>
            <a:off x="228600" y="3962400"/>
            <a:ext cx="8496300" cy="2057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b="1" u="sng" dirty="0" err="1" smtClean="0"/>
              <a:t>jQuery</a:t>
            </a:r>
            <a:r>
              <a:rPr lang="en-US" sz="1800" b="1" u="sng" dirty="0" smtClean="0"/>
              <a:t> Syntax For Event Methods</a:t>
            </a:r>
          </a:p>
          <a:p>
            <a:r>
              <a:rPr lang="en-US" sz="1800" dirty="0" smtClean="0"/>
              <a:t>In </a:t>
            </a:r>
            <a:r>
              <a:rPr lang="en-US" sz="1800" dirty="0" err="1" smtClean="0"/>
              <a:t>jQuery</a:t>
            </a:r>
            <a:r>
              <a:rPr lang="en-US" sz="1800" dirty="0" smtClean="0"/>
              <a:t>, most DOM events have an equivalent </a:t>
            </a:r>
            <a:r>
              <a:rPr lang="en-US" sz="1800" dirty="0" err="1" smtClean="0"/>
              <a:t>jQuery</a:t>
            </a:r>
            <a:r>
              <a:rPr lang="en-US" sz="1800" dirty="0" smtClean="0"/>
              <a:t> method.</a:t>
            </a:r>
          </a:p>
          <a:p>
            <a:r>
              <a:rPr lang="en-US" sz="1800" dirty="0" smtClean="0"/>
              <a:t>To assign a click event to all paragraphs on a page, you can do this:</a:t>
            </a:r>
          </a:p>
          <a:p>
            <a:pPr>
              <a:buNone/>
            </a:pPr>
            <a:r>
              <a:rPr lang="en-US" sz="1800" dirty="0" smtClean="0"/>
              <a:t>			</a:t>
            </a:r>
            <a:r>
              <a:rPr lang="en-US" sz="1800" b="1" dirty="0" smtClean="0"/>
              <a:t>$("p").click();</a:t>
            </a:r>
          </a:p>
          <a:p>
            <a:pPr>
              <a:buNone/>
            </a:pPr>
            <a:r>
              <a:rPr lang="en-US" sz="1800" b="1" u="sng" dirty="0" smtClean="0"/>
              <a:t>Example:</a:t>
            </a:r>
          </a:p>
          <a:p>
            <a:pPr>
              <a:buNone/>
            </a:pPr>
            <a:r>
              <a:rPr lang="en-US" sz="1800" dirty="0" smtClean="0"/>
              <a:t>	</a:t>
            </a:r>
          </a:p>
          <a:p>
            <a:pPr>
              <a:buNone/>
            </a:pPr>
            <a:r>
              <a:rPr lang="en-US" sz="1800" dirty="0" smtClean="0"/>
              <a:t>	$("p").click(function(){</a:t>
            </a:r>
            <a:br>
              <a:rPr lang="en-US" sz="1800" dirty="0" smtClean="0"/>
            </a:br>
            <a:r>
              <a:rPr lang="en-US" sz="1800" dirty="0" smtClean="0"/>
              <a:t>  // action goes here!!</a:t>
            </a:r>
            <a:br>
              <a:rPr lang="en-US" sz="1800" dirty="0" smtClean="0"/>
            </a:br>
            <a:r>
              <a:rPr lang="en-US" sz="1800" dirty="0" smtClean="0"/>
              <a:t>});</a:t>
            </a:r>
          </a:p>
          <a:p>
            <a:pPr>
              <a:buNone/>
            </a:pPr>
            <a:endParaRPr lang="en-US" sz="1800" b="1" dirty="0" smtClean="0"/>
          </a:p>
          <a:p>
            <a:pPr>
              <a:buNone/>
            </a:pPr>
            <a:r>
              <a:rPr lang="en-US" sz="1800" b="1" u="sng" dirty="0" smtClean="0"/>
              <a:t>1. click()</a:t>
            </a:r>
            <a:endParaRPr lang="en-US" sz="1800" u="sng" dirty="0" smtClean="0"/>
          </a:p>
          <a:p>
            <a:r>
              <a:rPr lang="en-US" sz="1800" dirty="0" smtClean="0"/>
              <a:t>The click() method attaches an event handler function to an HTML element.</a:t>
            </a:r>
          </a:p>
          <a:p>
            <a:r>
              <a:rPr lang="en-US" sz="1800" dirty="0" smtClean="0"/>
              <a:t>The function is executed when the user clicks on the HTML element.</a:t>
            </a:r>
          </a:p>
          <a:p>
            <a:r>
              <a:rPr lang="en-US" sz="1800" dirty="0" smtClean="0"/>
              <a:t>The following example says: When a click event fires on a &lt;p&gt; element; hide the current &lt;p&gt; element:</a:t>
            </a:r>
          </a:p>
          <a:p>
            <a:pPr>
              <a:buNone/>
            </a:pPr>
            <a:endParaRPr lang="en-US" sz="1800" b="1" dirty="0" smtClean="0"/>
          </a:p>
          <a:p>
            <a:pPr>
              <a:buNone/>
            </a:pP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lnSpcReduction="10000"/>
          </a:bodyPr>
          <a:lstStyle/>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$("p").click(function(){</a:t>
            </a:r>
          </a:p>
          <a:p>
            <a:pPr>
              <a:buNone/>
            </a:pPr>
            <a:r>
              <a:rPr lang="en-US" sz="1800" dirty="0" smtClean="0"/>
              <a:t>    $(this).hide();</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&lt;body&gt;</a:t>
            </a:r>
          </a:p>
          <a:p>
            <a:pPr>
              <a:buNone/>
            </a:pPr>
            <a:r>
              <a:rPr lang="en-US" sz="1800" dirty="0" smtClean="0"/>
              <a:t>&lt;p&gt;If you click on me, I will disappear.&lt;/p&gt;</a:t>
            </a:r>
          </a:p>
          <a:p>
            <a:pPr>
              <a:buNone/>
            </a:pPr>
            <a:r>
              <a:rPr lang="en-US" sz="1800" dirty="0" smtClean="0"/>
              <a:t>&lt;p&gt;Click me away!&lt;/p&gt;</a:t>
            </a:r>
          </a:p>
          <a:p>
            <a:pPr>
              <a:buNone/>
            </a:pPr>
            <a:r>
              <a:rPr lang="en-US" sz="1800" dirty="0" smtClean="0"/>
              <a:t>&lt;p&gt;Click me too!&lt;/p&gt;</a:t>
            </a:r>
          </a:p>
          <a:p>
            <a:pPr>
              <a:buNone/>
            </a:pPr>
            <a:endParaRPr lang="en-US" sz="1800" dirty="0" smtClean="0"/>
          </a:p>
          <a:p>
            <a:pPr>
              <a:buNone/>
            </a:pPr>
            <a:r>
              <a:rPr lang="en-US" sz="1800" dirty="0" smtClean="0"/>
              <a:t>&lt;/body&gt;</a:t>
            </a:r>
          </a:p>
          <a:p>
            <a:pPr>
              <a:buNone/>
            </a:pPr>
            <a:r>
              <a:rPr lang="en-US" sz="1800" dirty="0" smtClean="0"/>
              <a:t>&lt;/html&gt;</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b="1" u="sng" dirty="0" err="1" smtClean="0"/>
              <a:t>mouseenter</a:t>
            </a:r>
            <a:r>
              <a:rPr lang="en-US" sz="1800" b="1" u="sng" dirty="0" smtClean="0"/>
              <a:t>()</a:t>
            </a:r>
            <a:endParaRPr lang="en-US" sz="1800" u="sng" dirty="0" smtClean="0"/>
          </a:p>
          <a:p>
            <a:r>
              <a:rPr lang="en-US" sz="1800" dirty="0" smtClean="0"/>
              <a:t>The </a:t>
            </a:r>
            <a:r>
              <a:rPr lang="en-US" sz="1800" dirty="0" err="1" smtClean="0"/>
              <a:t>mouseenter</a:t>
            </a:r>
            <a:r>
              <a:rPr lang="en-US" sz="1800" dirty="0" smtClean="0"/>
              <a:t>() method attaches an event handler function to an HTML element.</a:t>
            </a:r>
          </a:p>
          <a:p>
            <a:r>
              <a:rPr lang="en-US" sz="1800" dirty="0" smtClean="0"/>
              <a:t>The function is executed when the mouse pointer enters the HTML element:</a:t>
            </a:r>
          </a:p>
          <a:p>
            <a:pPr>
              <a:buNone/>
            </a:pPr>
            <a:endParaRPr lang="en-US" sz="1800" dirty="0" smtClean="0"/>
          </a:p>
          <a:p>
            <a:pPr>
              <a:buNone/>
            </a:pPr>
            <a:r>
              <a:rPr lang="en-US" sz="1800" u="sng" dirty="0" smtClean="0"/>
              <a:t>Example:</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$("#p1").</a:t>
            </a:r>
            <a:r>
              <a:rPr lang="en-US" sz="1800" dirty="0" err="1" smtClean="0"/>
              <a:t>mouseenter</a:t>
            </a:r>
            <a:r>
              <a:rPr lang="en-US" sz="1800" dirty="0" smtClean="0"/>
              <a:t>(function(){</a:t>
            </a:r>
          </a:p>
          <a:p>
            <a:pPr>
              <a:buNone/>
            </a:pPr>
            <a:r>
              <a:rPr lang="en-US" sz="1800" dirty="0" smtClean="0"/>
              <a:t>    alert("You entered p1!");</a:t>
            </a:r>
          </a:p>
          <a:p>
            <a:pPr>
              <a:buNone/>
            </a:pPr>
            <a:r>
              <a:rPr lang="en-US" sz="1800" dirty="0" smtClean="0"/>
              <a:t>  });</a:t>
            </a:r>
          </a:p>
          <a:p>
            <a:pPr>
              <a:buNone/>
            </a:pPr>
            <a:r>
              <a:rPr lang="en-US" sz="1800" dirty="0" smtClean="0"/>
              <a:t>});</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lnSpcReduction="10000"/>
          </a:bodyPr>
          <a:lstStyle/>
          <a:p>
            <a:pPr>
              <a:buNone/>
            </a:pPr>
            <a:r>
              <a:rPr lang="en-US" sz="1800" dirty="0" smtClean="0"/>
              <a:t>&lt;/script&gt;</a:t>
            </a:r>
          </a:p>
          <a:p>
            <a:pPr>
              <a:buNone/>
            </a:pPr>
            <a:r>
              <a:rPr lang="en-US" sz="1800" dirty="0" smtClean="0"/>
              <a:t>&lt;/head&gt;</a:t>
            </a:r>
          </a:p>
          <a:p>
            <a:pPr>
              <a:buNone/>
            </a:pPr>
            <a:r>
              <a:rPr lang="en-US" sz="1800" dirty="0" smtClean="0"/>
              <a:t>&lt;body&gt;</a:t>
            </a:r>
          </a:p>
          <a:p>
            <a:pPr>
              <a:buNone/>
            </a:pPr>
            <a:r>
              <a:rPr lang="en-US" sz="1800" dirty="0" smtClean="0"/>
              <a:t>&lt;p id="p1"&gt;Enter this paragraph.&lt;/p&gt;</a:t>
            </a:r>
          </a:p>
          <a:p>
            <a:pPr>
              <a:buNone/>
            </a:pPr>
            <a:r>
              <a:rPr lang="en-US" sz="1800" dirty="0" smtClean="0"/>
              <a:t>&lt;/body&gt;</a:t>
            </a:r>
          </a:p>
          <a:p>
            <a:pPr>
              <a:buNone/>
            </a:pPr>
            <a:r>
              <a:rPr lang="en-US" sz="1800" dirty="0" smtClean="0"/>
              <a:t>&lt;/html&gt;</a:t>
            </a:r>
          </a:p>
          <a:p>
            <a:pPr>
              <a:buNone/>
            </a:pPr>
            <a:endParaRPr lang="en-US" sz="1800" dirty="0" smtClean="0"/>
          </a:p>
          <a:p>
            <a:pPr>
              <a:buNone/>
            </a:pPr>
            <a:r>
              <a:rPr lang="en-US" b="1" u="sng" dirty="0" smtClean="0"/>
              <a:t>hover()</a:t>
            </a:r>
            <a:endParaRPr lang="en-US" u="sng" dirty="0" smtClean="0"/>
          </a:p>
          <a:p>
            <a:r>
              <a:rPr lang="en-US" sz="1800" dirty="0" smtClean="0"/>
              <a:t>The hover() method takes two functions and is a combination of the </a:t>
            </a:r>
            <a:r>
              <a:rPr lang="en-US" sz="1800" dirty="0" err="1" smtClean="0"/>
              <a:t>mouseenter</a:t>
            </a:r>
            <a:r>
              <a:rPr lang="en-US" sz="1800" dirty="0" smtClean="0"/>
              <a:t>() and </a:t>
            </a:r>
            <a:r>
              <a:rPr lang="en-US" sz="1800" dirty="0" err="1" smtClean="0"/>
              <a:t>mouseleave</a:t>
            </a:r>
            <a:r>
              <a:rPr lang="en-US" sz="1800" dirty="0" smtClean="0"/>
              <a:t>() methods.</a:t>
            </a:r>
          </a:p>
          <a:p>
            <a:r>
              <a:rPr lang="en-US" sz="1800" dirty="0" smtClean="0"/>
              <a:t>The first function is executed when the mouse enters the HTML element, and the second function is executed when the mouse leaves the HTML element:</a:t>
            </a:r>
          </a:p>
          <a:p>
            <a:pPr>
              <a:buNone/>
            </a:pPr>
            <a:endParaRPr lang="en-US" sz="1800" dirty="0" smtClean="0"/>
          </a:p>
          <a:p>
            <a:pPr>
              <a:buNone/>
            </a:pPr>
            <a:r>
              <a:rPr lang="en-US" sz="1800" b="1" u="sng" dirty="0" smtClean="0"/>
              <a:t>Example:</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endParaRPr lang="en-US" sz="1800" dirty="0"/>
          </a:p>
        </p:txBody>
      </p:sp>
      <p:pic>
        <p:nvPicPr>
          <p:cNvPr id="2050" name="Picture 2"/>
          <p:cNvPicPr>
            <a:picLocks noChangeAspect="1" noChangeArrowheads="1"/>
          </p:cNvPicPr>
          <p:nvPr/>
        </p:nvPicPr>
        <p:blipFill>
          <a:blip r:embed="rId2"/>
          <a:srcRect/>
          <a:stretch>
            <a:fillRect/>
          </a:stretch>
        </p:blipFill>
        <p:spPr bwMode="auto">
          <a:xfrm>
            <a:off x="2576512" y="4314825"/>
            <a:ext cx="6491288" cy="13239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smtClean="0"/>
              <a:t>&lt;script&gt;</a:t>
            </a:r>
          </a:p>
          <a:p>
            <a:pPr>
              <a:buNone/>
            </a:pPr>
            <a:r>
              <a:rPr lang="en-US" sz="1800" dirty="0" smtClean="0"/>
              <a:t>$(document).ready(function(){</a:t>
            </a:r>
          </a:p>
          <a:p>
            <a:pPr>
              <a:buNone/>
            </a:pPr>
            <a:r>
              <a:rPr lang="en-US" sz="1800" dirty="0" smtClean="0"/>
              <a:t>  $("#p1").hover(function(){</a:t>
            </a:r>
          </a:p>
          <a:p>
            <a:pPr>
              <a:buNone/>
            </a:pPr>
            <a:r>
              <a:rPr lang="en-US" sz="1800" dirty="0" smtClean="0"/>
              <a:t>    alert("You entered p1!");</a:t>
            </a:r>
          </a:p>
          <a:p>
            <a:pPr>
              <a:buNone/>
            </a:pPr>
            <a:r>
              <a:rPr lang="en-US" sz="1800" dirty="0" smtClean="0"/>
              <a:t>  },</a:t>
            </a:r>
          </a:p>
          <a:p>
            <a:pPr>
              <a:buNone/>
            </a:pPr>
            <a:r>
              <a:rPr lang="en-US" sz="1800" dirty="0" smtClean="0"/>
              <a:t>  function(){</a:t>
            </a:r>
          </a:p>
          <a:p>
            <a:pPr>
              <a:buNone/>
            </a:pPr>
            <a:r>
              <a:rPr lang="en-US" sz="1800" dirty="0" smtClean="0"/>
              <a:t>    alert("Bye! You now leave p1!");</a:t>
            </a:r>
          </a:p>
          <a:p>
            <a:pPr>
              <a:buNone/>
            </a:pPr>
            <a:r>
              <a:rPr lang="en-US" sz="1800" dirty="0" smtClean="0"/>
              <a:t>  }); </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&lt;body&gt;</a:t>
            </a:r>
          </a:p>
          <a:p>
            <a:pPr>
              <a:buNone/>
            </a:pPr>
            <a:endParaRPr lang="en-US" sz="1800" dirty="0" smtClean="0"/>
          </a:p>
          <a:p>
            <a:pPr>
              <a:buNone/>
            </a:pPr>
            <a:r>
              <a:rPr lang="en-US" sz="1800" dirty="0" smtClean="0"/>
              <a:t>&lt;p id="p1"&gt;This is a paragraph.&lt;/p&gt;</a:t>
            </a:r>
          </a:p>
          <a:p>
            <a:pPr>
              <a:buNone/>
            </a:pPr>
            <a:endParaRPr lang="en-US" sz="1800" dirty="0" smtClean="0"/>
          </a:p>
          <a:p>
            <a:pPr>
              <a:buNone/>
            </a:pPr>
            <a:r>
              <a:rPr lang="en-US" sz="1800" dirty="0" smtClean="0"/>
              <a:t>&lt;/body&gt;</a:t>
            </a:r>
          </a:p>
          <a:p>
            <a:pPr>
              <a:buNone/>
            </a:pPr>
            <a:r>
              <a:rPr lang="en-US" sz="1800" dirty="0" smtClean="0"/>
              <a:t>&lt;/html&gt;</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839200" cy="6477000"/>
          </a:xfrm>
        </p:spPr>
        <p:txBody>
          <a:bodyPr>
            <a:normAutofit lnSpcReduction="10000"/>
          </a:bodyPr>
          <a:lstStyle/>
          <a:p>
            <a:pPr>
              <a:buNone/>
            </a:pPr>
            <a:r>
              <a:rPr lang="en-US" b="1" u="sng" dirty="0" smtClean="0"/>
              <a:t>focus()</a:t>
            </a:r>
            <a:endParaRPr lang="en-US" u="sng" dirty="0" smtClean="0"/>
          </a:p>
          <a:p>
            <a:r>
              <a:rPr lang="en-US" sz="1800" dirty="0" smtClean="0"/>
              <a:t>The focus() method attaches an event handler function to an HTML form field.</a:t>
            </a:r>
          </a:p>
          <a:p>
            <a:r>
              <a:rPr lang="en-US" sz="1800" dirty="0" smtClean="0"/>
              <a:t>The function is executed when the form field gets focus:</a:t>
            </a:r>
          </a:p>
          <a:p>
            <a:pPr>
              <a:buNone/>
            </a:pPr>
            <a:endParaRPr lang="en-US" sz="1800" dirty="0" smtClean="0"/>
          </a:p>
          <a:p>
            <a:pPr>
              <a:buNone/>
            </a:pPr>
            <a:r>
              <a:rPr lang="en-US" sz="1800" b="1" u="sng" dirty="0" smtClean="0"/>
              <a:t>Example:</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$("input").focus(function(){</a:t>
            </a:r>
          </a:p>
          <a:p>
            <a:pPr>
              <a:buNone/>
            </a:pPr>
            <a:r>
              <a:rPr lang="en-US" sz="1800" dirty="0" smtClean="0"/>
              <a:t>    $(this).</a:t>
            </a:r>
            <a:r>
              <a:rPr lang="en-US" sz="1800" dirty="0" err="1" smtClean="0"/>
              <a:t>css</a:t>
            </a:r>
            <a:r>
              <a:rPr lang="en-US" sz="1800" dirty="0" smtClean="0"/>
              <a:t>("background-color", "yellow");</a:t>
            </a:r>
          </a:p>
          <a:p>
            <a:pPr>
              <a:buNone/>
            </a:pPr>
            <a:r>
              <a:rPr lang="en-US" sz="1800" dirty="0" smtClean="0"/>
              <a:t>  });</a:t>
            </a:r>
          </a:p>
          <a:p>
            <a:pPr>
              <a:buNone/>
            </a:pPr>
            <a:r>
              <a:rPr lang="en-US" sz="1800" dirty="0" smtClean="0"/>
              <a:t>  $("input").blur(function(){</a:t>
            </a:r>
          </a:p>
          <a:p>
            <a:pPr>
              <a:buNone/>
            </a:pPr>
            <a:r>
              <a:rPr lang="en-US" sz="1800" dirty="0" smtClean="0"/>
              <a:t>    $(this).</a:t>
            </a:r>
            <a:r>
              <a:rPr lang="en-US" sz="1800" dirty="0" err="1" smtClean="0"/>
              <a:t>css</a:t>
            </a:r>
            <a:r>
              <a:rPr lang="en-US" sz="1800" dirty="0" smtClean="0"/>
              <a:t>("background-color", "green");</a:t>
            </a:r>
          </a:p>
          <a:p>
            <a:pPr>
              <a:buNone/>
            </a:pPr>
            <a:r>
              <a:rPr lang="en-US" sz="1800" dirty="0" smtClean="0"/>
              <a:t>  });</a:t>
            </a:r>
          </a:p>
          <a:p>
            <a:pPr>
              <a:buNone/>
            </a:pPr>
            <a:r>
              <a:rPr lang="en-US" sz="1800" dirty="0" smtClean="0"/>
              <a:t>});</a:t>
            </a:r>
            <a:endParaRPr lang="en-US" sz="1800" dirty="0"/>
          </a:p>
        </p:txBody>
      </p:sp>
      <p:pic>
        <p:nvPicPr>
          <p:cNvPr id="1026" name="Picture 2"/>
          <p:cNvPicPr>
            <a:picLocks noChangeAspect="1" noChangeArrowheads="1"/>
          </p:cNvPicPr>
          <p:nvPr/>
        </p:nvPicPr>
        <p:blipFill>
          <a:blip r:embed="rId2"/>
          <a:srcRect/>
          <a:stretch>
            <a:fillRect/>
          </a:stretch>
        </p:blipFill>
        <p:spPr bwMode="auto">
          <a:xfrm>
            <a:off x="4953000" y="1828800"/>
            <a:ext cx="2838450" cy="1295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562600" y="4267200"/>
            <a:ext cx="2466975" cy="9715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pPr algn="ctr"/>
            <a:r>
              <a:rPr lang="en-US" b="1" u="sng" dirty="0" err="1" smtClean="0"/>
              <a:t>jQuery</a:t>
            </a:r>
            <a:r>
              <a:rPr lang="en-US" b="1" u="sng" dirty="0" smtClean="0"/>
              <a:t> Effects</a:t>
            </a:r>
            <a:br>
              <a:rPr lang="en-US" b="1" u="sng" dirty="0" smtClean="0"/>
            </a:br>
            <a:endParaRPr lang="en-US" b="1" u="sng" dirty="0"/>
          </a:p>
        </p:txBody>
      </p:sp>
      <p:sp>
        <p:nvSpPr>
          <p:cNvPr id="3" name="Content Placeholder 2"/>
          <p:cNvSpPr>
            <a:spLocks noGrp="1"/>
          </p:cNvSpPr>
          <p:nvPr>
            <p:ph sz="quarter" idx="1"/>
          </p:nvPr>
        </p:nvSpPr>
        <p:spPr>
          <a:xfrm>
            <a:off x="228600" y="914400"/>
            <a:ext cx="8763000" cy="5791200"/>
          </a:xfrm>
        </p:spPr>
        <p:txBody>
          <a:bodyPr>
            <a:normAutofit fontScale="92500" lnSpcReduction="20000"/>
          </a:bodyPr>
          <a:lstStyle/>
          <a:p>
            <a:pPr>
              <a:buNone/>
            </a:pPr>
            <a:r>
              <a:rPr lang="en-US" sz="1800" b="1" u="sng" dirty="0" err="1" smtClean="0"/>
              <a:t>jQuery</a:t>
            </a:r>
            <a:r>
              <a:rPr lang="en-US" sz="1800" b="1" u="sng" dirty="0" smtClean="0"/>
              <a:t> hide() and show()</a:t>
            </a:r>
          </a:p>
          <a:p>
            <a:r>
              <a:rPr lang="en-US" sz="1800" dirty="0" smtClean="0"/>
              <a:t>With </a:t>
            </a:r>
            <a:r>
              <a:rPr lang="en-US" sz="1800" dirty="0" err="1" smtClean="0"/>
              <a:t>jQuery</a:t>
            </a:r>
            <a:r>
              <a:rPr lang="en-US" sz="1800" dirty="0" smtClean="0"/>
              <a:t>, you can hide and show HTML elements with the hide() and show() methods:</a:t>
            </a:r>
          </a:p>
          <a:p>
            <a:pPr>
              <a:buNone/>
            </a:pPr>
            <a:endParaRPr lang="en-US" sz="1800" dirty="0" smtClean="0"/>
          </a:p>
          <a:p>
            <a:pPr>
              <a:buNone/>
            </a:pPr>
            <a:r>
              <a:rPr lang="en-US" sz="1800" b="1" u="sng" dirty="0" smtClean="0"/>
              <a:t>Example:</a:t>
            </a:r>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$("#hide").click(function(){</a:t>
            </a:r>
          </a:p>
          <a:p>
            <a:pPr>
              <a:buNone/>
            </a:pPr>
            <a:r>
              <a:rPr lang="en-US" sz="1800" dirty="0" smtClean="0"/>
              <a:t>    $("p").hide();</a:t>
            </a:r>
          </a:p>
          <a:p>
            <a:pPr>
              <a:buNone/>
            </a:pPr>
            <a:r>
              <a:rPr lang="en-US" sz="1800" dirty="0" smtClean="0"/>
              <a:t>  });</a:t>
            </a:r>
          </a:p>
          <a:p>
            <a:pPr>
              <a:buNone/>
            </a:pPr>
            <a:r>
              <a:rPr lang="en-US" sz="1800" dirty="0" smtClean="0"/>
              <a:t>  $("#show").click(function(){</a:t>
            </a:r>
          </a:p>
          <a:p>
            <a:pPr>
              <a:buNone/>
            </a:pPr>
            <a:r>
              <a:rPr lang="en-US" sz="1800" dirty="0" smtClean="0"/>
              <a:t>    $("p").show();</a:t>
            </a:r>
          </a:p>
          <a:p>
            <a:pPr>
              <a:buNone/>
            </a:pPr>
            <a:r>
              <a:rPr lang="en-US" sz="1800" dirty="0" smtClean="0"/>
              <a:t>  });</a:t>
            </a:r>
          </a:p>
          <a:p>
            <a:pPr>
              <a:buNone/>
            </a:pPr>
            <a:r>
              <a:rPr lang="en-US" sz="1800" dirty="0" smtClean="0"/>
              <a:t>});</a:t>
            </a:r>
          </a:p>
          <a:p>
            <a:pPr>
              <a:buNone/>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lstStyle/>
          <a:p>
            <a:pPr>
              <a:buNone/>
            </a:pPr>
            <a:r>
              <a:rPr lang="en-US" b="1" u="sng" dirty="0" smtClean="0"/>
              <a:t>Why jQuery is required</a:t>
            </a:r>
          </a:p>
          <a:p>
            <a:r>
              <a:rPr lang="en-US" sz="1800" dirty="0" smtClean="0"/>
              <a:t>It is very fast and extensible.</a:t>
            </a:r>
          </a:p>
          <a:p>
            <a:r>
              <a:rPr lang="en-US" sz="1800" dirty="0" smtClean="0"/>
              <a:t>It facilitates the users to write UI related function codes in minimum possible lines.</a:t>
            </a:r>
          </a:p>
          <a:p>
            <a:r>
              <a:rPr lang="en-US" sz="1800" dirty="0" smtClean="0"/>
              <a:t>It improves the performance of an application.</a:t>
            </a:r>
          </a:p>
          <a:p>
            <a:r>
              <a:rPr lang="en-US" sz="1800" dirty="0" smtClean="0"/>
              <a:t>Browser's compatible web applications can be developed.</a:t>
            </a:r>
          </a:p>
          <a:p>
            <a:r>
              <a:rPr lang="en-US" sz="1800" dirty="0" smtClean="0"/>
              <a:t>It uses mostly new features of new browsers.</a:t>
            </a:r>
          </a:p>
          <a:p>
            <a:pPr>
              <a:buNone/>
            </a:pPr>
            <a:endParaRPr lang="en-US" sz="1800" dirty="0" smtClean="0"/>
          </a:p>
          <a:p>
            <a:pPr algn="just">
              <a:buNone/>
            </a:pPr>
            <a:r>
              <a:rPr lang="en-US" sz="1800" dirty="0" smtClean="0"/>
              <a:t>Many of the biggest companies on the web use jQuery. Some of these companies are:</a:t>
            </a:r>
          </a:p>
          <a:p>
            <a:r>
              <a:rPr lang="en-US" sz="1800" dirty="0" smtClean="0"/>
              <a:t>Microsoft</a:t>
            </a:r>
          </a:p>
          <a:p>
            <a:r>
              <a:rPr lang="en-US" sz="1800" dirty="0" smtClean="0"/>
              <a:t>Google</a:t>
            </a:r>
          </a:p>
          <a:p>
            <a:r>
              <a:rPr lang="en-US" sz="1800" dirty="0" smtClean="0"/>
              <a:t>IBM</a:t>
            </a:r>
          </a:p>
          <a:p>
            <a:r>
              <a:rPr lang="en-US" sz="1800" dirty="0" smtClean="0"/>
              <a:t>Netflix</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839200" cy="6477000"/>
          </a:xfrm>
        </p:spPr>
        <p:txBody>
          <a:bodyPr>
            <a:normAutofit/>
          </a:bodyPr>
          <a:lstStyle/>
          <a:p>
            <a:pPr>
              <a:buNone/>
            </a:pPr>
            <a:r>
              <a:rPr lang="en-US" sz="1800" dirty="0" smtClean="0"/>
              <a:t>&lt;/script&gt;</a:t>
            </a:r>
          </a:p>
          <a:p>
            <a:pPr>
              <a:buNone/>
            </a:pPr>
            <a:r>
              <a:rPr lang="en-US" sz="1800" dirty="0" smtClean="0"/>
              <a:t>&lt;/head&gt;</a:t>
            </a:r>
          </a:p>
          <a:p>
            <a:pPr>
              <a:buNone/>
            </a:pPr>
            <a:r>
              <a:rPr lang="en-US" sz="1800" dirty="0" smtClean="0"/>
              <a:t>&lt;body&gt;</a:t>
            </a:r>
          </a:p>
          <a:p>
            <a:pPr>
              <a:buNone/>
            </a:pPr>
            <a:r>
              <a:rPr lang="en-US" sz="1800" dirty="0" smtClean="0"/>
              <a:t>&lt;p&gt;If you click on the "Hide" button, It will disappear.&lt;/p&gt;</a:t>
            </a:r>
          </a:p>
          <a:p>
            <a:pPr>
              <a:buNone/>
            </a:pPr>
            <a:r>
              <a:rPr lang="en-US" sz="1800" dirty="0" smtClean="0"/>
              <a:t>&lt;button id="hide"&gt;Hide&lt;/button&gt;</a:t>
            </a:r>
          </a:p>
          <a:p>
            <a:pPr>
              <a:buNone/>
            </a:pPr>
            <a:r>
              <a:rPr lang="en-US" sz="1800" dirty="0" smtClean="0"/>
              <a:t>&lt;button id="show"&gt;Show&lt;/button&gt;</a:t>
            </a:r>
          </a:p>
          <a:p>
            <a:pPr>
              <a:buNone/>
            </a:pPr>
            <a:r>
              <a:rPr lang="en-US" sz="1800" dirty="0" smtClean="0"/>
              <a:t>&lt;/body&gt;</a:t>
            </a:r>
          </a:p>
          <a:p>
            <a:pPr>
              <a:buNone/>
            </a:pPr>
            <a:r>
              <a:rPr lang="en-US" sz="1800" dirty="0" smtClean="0"/>
              <a:t>&lt;/html&gt;</a:t>
            </a:r>
          </a:p>
          <a:p>
            <a:pPr>
              <a:buNone/>
            </a:pPr>
            <a:endParaRPr lang="en-US" sz="1800" dirty="0" smtClean="0"/>
          </a:p>
          <a:p>
            <a:pPr>
              <a:buNone/>
            </a:pPr>
            <a:r>
              <a:rPr lang="en-US" sz="1800" b="1" u="sng" dirty="0" smtClean="0"/>
              <a:t>Syntax:</a:t>
            </a:r>
            <a:endParaRPr lang="en-US" sz="1800" u="sng" dirty="0" smtClean="0"/>
          </a:p>
          <a:p>
            <a:pPr algn="ctr"/>
            <a:r>
              <a:rPr lang="en-US" sz="1800" b="1" dirty="0" smtClean="0"/>
              <a:t>$(</a:t>
            </a:r>
            <a:r>
              <a:rPr lang="en-US" sz="1800" b="1" i="1" dirty="0" smtClean="0"/>
              <a:t>selector</a:t>
            </a:r>
            <a:r>
              <a:rPr lang="en-US" sz="1800" b="1" dirty="0" smtClean="0"/>
              <a:t>).hide(</a:t>
            </a:r>
            <a:r>
              <a:rPr lang="en-US" sz="1800" b="1" i="1" dirty="0" err="1" smtClean="0"/>
              <a:t>speed,callback</a:t>
            </a:r>
            <a:r>
              <a:rPr lang="en-US" sz="1800" b="1" dirty="0" smtClean="0"/>
              <a:t>);</a:t>
            </a:r>
          </a:p>
          <a:p>
            <a:pPr algn="ctr"/>
            <a:r>
              <a:rPr lang="en-US" sz="1800" b="1" dirty="0" smtClean="0"/>
              <a:t>$(</a:t>
            </a:r>
            <a:r>
              <a:rPr lang="en-US" sz="1800" b="1" i="1" dirty="0" smtClean="0"/>
              <a:t>selector</a:t>
            </a:r>
            <a:r>
              <a:rPr lang="en-US" sz="1800" b="1" dirty="0" smtClean="0"/>
              <a:t>).show(</a:t>
            </a:r>
            <a:r>
              <a:rPr lang="en-US" sz="1800" b="1" i="1" dirty="0" err="1" smtClean="0"/>
              <a:t>speed,callback</a:t>
            </a:r>
            <a:r>
              <a:rPr lang="en-US" sz="1800" b="1" dirty="0" smtClean="0"/>
              <a:t>);</a:t>
            </a:r>
          </a:p>
          <a:p>
            <a:pPr algn="ctr"/>
            <a:endParaRPr lang="en-US" sz="1800" b="1" dirty="0" smtClean="0"/>
          </a:p>
          <a:p>
            <a:r>
              <a:rPr lang="en-US" sz="1800" dirty="0" smtClean="0"/>
              <a:t>The optional speed parameter specifies the speed of the hiding/showing, and can take the following values: "slow", "fast", or milliseconds.</a:t>
            </a:r>
          </a:p>
          <a:p>
            <a:r>
              <a:rPr lang="en-US" sz="1800" dirty="0" smtClean="0"/>
              <a:t>The optional callback parameter is a function to be executed after the hide() or show() </a:t>
            </a:r>
            <a:r>
              <a:rPr lang="en-US" sz="1800" smtClean="0"/>
              <a:t>method completes.</a:t>
            </a:r>
            <a:endParaRPr lang="en-US" sz="1800" b="1" dirty="0" smtClean="0"/>
          </a:p>
          <a:p>
            <a:pPr>
              <a:buNone/>
            </a:pP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85000" lnSpcReduction="20000"/>
          </a:bodyPr>
          <a:lstStyle/>
          <a:p>
            <a:pPr>
              <a:buNone/>
            </a:pPr>
            <a:r>
              <a:rPr lang="en-US" sz="1800" dirty="0" smtClean="0"/>
              <a:t>The following example demonstrates the speed parameter with hide():</a:t>
            </a:r>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$("button").click(function(){</a:t>
            </a:r>
          </a:p>
          <a:p>
            <a:pPr>
              <a:buNone/>
            </a:pPr>
            <a:r>
              <a:rPr lang="en-US" sz="1800" dirty="0" smtClean="0"/>
              <a:t>    $("p").hide(1000);</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&lt;body&gt;</a:t>
            </a:r>
          </a:p>
          <a:p>
            <a:pPr>
              <a:buNone/>
            </a:pPr>
            <a:endParaRPr lang="en-US" sz="1800" dirty="0" smtClean="0"/>
          </a:p>
          <a:p>
            <a:pPr>
              <a:buNone/>
            </a:pPr>
            <a:r>
              <a:rPr lang="en-US" sz="1800" dirty="0" smtClean="0"/>
              <a:t>&lt;button&gt;Hide&lt;/button&gt;</a:t>
            </a:r>
          </a:p>
          <a:p>
            <a:pPr>
              <a:buNone/>
            </a:pPr>
            <a:endParaRPr lang="en-US" sz="1800" dirty="0" smtClean="0"/>
          </a:p>
          <a:p>
            <a:pPr>
              <a:buNone/>
            </a:pPr>
            <a:r>
              <a:rPr lang="en-US" sz="1800" dirty="0" smtClean="0"/>
              <a:t>&lt;p&gt;This is a paragraph with little content.&lt;/p&gt;</a:t>
            </a:r>
          </a:p>
          <a:p>
            <a:pPr>
              <a:buNone/>
            </a:pPr>
            <a:r>
              <a:rPr lang="en-US" sz="1800" dirty="0" smtClean="0"/>
              <a:t>&lt;p&gt;This is another small paragraph.&lt;/p&gt;</a:t>
            </a:r>
          </a:p>
          <a:p>
            <a:pPr>
              <a:buNone/>
            </a:pPr>
            <a:endParaRPr lang="en-US" sz="1800" dirty="0" smtClean="0"/>
          </a:p>
          <a:p>
            <a:pPr>
              <a:buNone/>
            </a:pPr>
            <a:r>
              <a:rPr lang="en-US" sz="1800" dirty="0" smtClean="0"/>
              <a:t>&lt;/body&gt;</a:t>
            </a:r>
          </a:p>
          <a:p>
            <a:pPr>
              <a:buNone/>
            </a:pPr>
            <a:r>
              <a:rPr lang="en-US" sz="1800" dirty="0" smtClean="0"/>
              <a:t>&lt;/html&gt;</a:t>
            </a:r>
          </a:p>
          <a:p>
            <a:pPr>
              <a:buNone/>
            </a:pP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477000"/>
          </a:xfrm>
        </p:spPr>
        <p:txBody>
          <a:bodyPr>
            <a:normAutofit/>
          </a:bodyPr>
          <a:lstStyle/>
          <a:p>
            <a:pPr>
              <a:buNone/>
            </a:pPr>
            <a:r>
              <a:rPr lang="en-US" sz="1800" b="1" u="sng" dirty="0" err="1" smtClean="0"/>
              <a:t>jQuery</a:t>
            </a:r>
            <a:r>
              <a:rPr lang="en-US" sz="1800" b="1" u="sng" dirty="0" smtClean="0"/>
              <a:t> Fading Methods</a:t>
            </a:r>
          </a:p>
          <a:p>
            <a:r>
              <a:rPr lang="en-US" sz="1800" dirty="0" smtClean="0"/>
              <a:t>With </a:t>
            </a:r>
            <a:r>
              <a:rPr lang="en-US" sz="1800" dirty="0" err="1" smtClean="0"/>
              <a:t>jQuery</a:t>
            </a:r>
            <a:r>
              <a:rPr lang="en-US" sz="1800" dirty="0" smtClean="0"/>
              <a:t> you can fade an element in and out of visibility.</a:t>
            </a:r>
          </a:p>
          <a:p>
            <a:r>
              <a:rPr lang="en-US" sz="1800" dirty="0" err="1" smtClean="0"/>
              <a:t>jQuery</a:t>
            </a:r>
            <a:r>
              <a:rPr lang="en-US" sz="1800" dirty="0" smtClean="0"/>
              <a:t> has the following fade methods:</a:t>
            </a:r>
          </a:p>
          <a:p>
            <a:pPr>
              <a:buNone/>
            </a:pPr>
            <a:endParaRPr lang="en-US" sz="1800" dirty="0" smtClean="0"/>
          </a:p>
          <a:p>
            <a:pPr>
              <a:buNone/>
            </a:pPr>
            <a:r>
              <a:rPr lang="en-US" sz="1800" b="1" u="sng" dirty="0" err="1" smtClean="0"/>
              <a:t>jQuery</a:t>
            </a:r>
            <a:r>
              <a:rPr lang="en-US" sz="1800" b="1" u="sng" dirty="0" smtClean="0"/>
              <a:t> </a:t>
            </a:r>
            <a:r>
              <a:rPr lang="en-US" sz="1800" b="1" u="sng" dirty="0" err="1" smtClean="0"/>
              <a:t>fadeIn</a:t>
            </a:r>
            <a:r>
              <a:rPr lang="en-US" sz="1800" b="1" u="sng" dirty="0" smtClean="0"/>
              <a:t>() Method</a:t>
            </a:r>
          </a:p>
          <a:p>
            <a:r>
              <a:rPr lang="en-US" sz="1800" dirty="0" smtClean="0"/>
              <a:t>The </a:t>
            </a:r>
            <a:r>
              <a:rPr lang="en-US" sz="1800" dirty="0" err="1" smtClean="0"/>
              <a:t>jQuery</a:t>
            </a:r>
            <a:r>
              <a:rPr lang="en-US" sz="1800" dirty="0" smtClean="0"/>
              <a:t> </a:t>
            </a:r>
            <a:r>
              <a:rPr lang="en-US" sz="1800" dirty="0" err="1" smtClean="0"/>
              <a:t>fadeIn</a:t>
            </a:r>
            <a:r>
              <a:rPr lang="en-US" sz="1800" dirty="0" smtClean="0"/>
              <a:t>() method is used to fade in a hidden element.</a:t>
            </a:r>
          </a:p>
          <a:p>
            <a:pPr>
              <a:buNone/>
            </a:pPr>
            <a:endParaRPr lang="en-US" sz="1800" b="1" u="sng" dirty="0" smtClean="0"/>
          </a:p>
          <a:p>
            <a:pPr>
              <a:buNone/>
            </a:pPr>
            <a:r>
              <a:rPr lang="en-US" sz="1800" b="1" u="sng" dirty="0" smtClean="0"/>
              <a:t>Syntax:</a:t>
            </a:r>
            <a:endParaRPr lang="en-US" sz="1800" u="sng" dirty="0" smtClean="0"/>
          </a:p>
          <a:p>
            <a:pPr>
              <a:buNone/>
            </a:pPr>
            <a:r>
              <a:rPr lang="en-US" sz="1800" dirty="0" smtClean="0"/>
              <a:t>			</a:t>
            </a:r>
            <a:r>
              <a:rPr lang="en-US" sz="1800" b="1" dirty="0" smtClean="0"/>
              <a:t>$(</a:t>
            </a:r>
            <a:r>
              <a:rPr lang="en-US" sz="1800" b="1" i="1" dirty="0" smtClean="0"/>
              <a:t>selector</a:t>
            </a:r>
            <a:r>
              <a:rPr lang="en-US" sz="1800" b="1" dirty="0" smtClean="0"/>
              <a:t>).</a:t>
            </a:r>
            <a:r>
              <a:rPr lang="en-US" sz="1800" b="1" dirty="0" err="1" smtClean="0"/>
              <a:t>fadeIn</a:t>
            </a:r>
            <a:r>
              <a:rPr lang="en-US" sz="1800" b="1" dirty="0" smtClean="0"/>
              <a:t>(</a:t>
            </a:r>
            <a:r>
              <a:rPr lang="en-US" sz="1800" b="1" i="1" dirty="0" err="1" smtClean="0"/>
              <a:t>speed,callback</a:t>
            </a:r>
            <a:r>
              <a:rPr lang="en-US" sz="1800" b="1" dirty="0" smtClean="0"/>
              <a:t>);</a:t>
            </a:r>
          </a:p>
          <a:p>
            <a:pPr>
              <a:buNone/>
            </a:pPr>
            <a:endParaRPr lang="en-US" sz="1800" dirty="0" smtClean="0"/>
          </a:p>
          <a:p>
            <a:r>
              <a:rPr lang="en-US" sz="1800" dirty="0" smtClean="0"/>
              <a:t>The optional speed parameter specifies the duration of the effect. It can take the following values: "slow", "fast", or milliseconds.</a:t>
            </a:r>
          </a:p>
          <a:p>
            <a:r>
              <a:rPr lang="en-US" sz="1800" dirty="0" smtClean="0"/>
              <a:t>The optional callback parameter is a function to be executed after the fading completes.</a:t>
            </a:r>
          </a:p>
          <a:p>
            <a:r>
              <a:rPr lang="en-US" sz="1800" dirty="0" smtClean="0"/>
              <a:t>The following example demonstrates the </a:t>
            </a:r>
            <a:r>
              <a:rPr lang="en-US" sz="1800" dirty="0" err="1" smtClean="0"/>
              <a:t>fadeIn</a:t>
            </a:r>
            <a:r>
              <a:rPr lang="en-US" sz="1800" dirty="0" smtClean="0"/>
              <a:t>() method with different parameters:</a:t>
            </a:r>
          </a:p>
          <a:p>
            <a:pPr>
              <a:buNone/>
            </a:pPr>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Autofit/>
          </a:bodyPr>
          <a:lstStyle/>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$("button").click(function(){</a:t>
            </a:r>
          </a:p>
          <a:p>
            <a:pPr>
              <a:buNone/>
            </a:pPr>
            <a:r>
              <a:rPr lang="en-US" sz="1800" dirty="0" smtClean="0"/>
              <a:t>    $("#div1").</a:t>
            </a:r>
            <a:r>
              <a:rPr lang="en-US" sz="1800" dirty="0" err="1" smtClean="0"/>
              <a:t>fadeIn</a:t>
            </a:r>
            <a:r>
              <a:rPr lang="en-US" sz="1800" dirty="0" smtClean="0"/>
              <a:t>();</a:t>
            </a:r>
          </a:p>
          <a:p>
            <a:pPr>
              <a:buNone/>
            </a:pPr>
            <a:r>
              <a:rPr lang="en-US" sz="1800" dirty="0" smtClean="0"/>
              <a:t>    $("#div2").</a:t>
            </a:r>
            <a:r>
              <a:rPr lang="en-US" sz="1800" dirty="0" err="1" smtClean="0"/>
              <a:t>fadeIn</a:t>
            </a:r>
            <a:r>
              <a:rPr lang="en-US" sz="1800" dirty="0" smtClean="0"/>
              <a:t>("slow");</a:t>
            </a:r>
          </a:p>
          <a:p>
            <a:pPr>
              <a:buNone/>
            </a:pPr>
            <a:r>
              <a:rPr lang="en-US" sz="1800" dirty="0" smtClean="0"/>
              <a:t>    $("#div3").</a:t>
            </a:r>
            <a:r>
              <a:rPr lang="en-US" sz="1800" dirty="0" err="1" smtClean="0"/>
              <a:t>fadeIn</a:t>
            </a:r>
            <a:r>
              <a:rPr lang="en-US" sz="1800" dirty="0" smtClean="0"/>
              <a:t>(3000);</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&lt;body&gt;</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70000" lnSpcReduction="20000"/>
          </a:bodyPr>
          <a:lstStyle/>
          <a:p>
            <a:pPr>
              <a:buNone/>
            </a:pPr>
            <a:r>
              <a:rPr lang="en-US" dirty="0" smtClean="0"/>
              <a:t>&lt;p&gt;Demonstrate </a:t>
            </a:r>
            <a:r>
              <a:rPr lang="en-US" dirty="0" err="1" smtClean="0"/>
              <a:t>fadeIn</a:t>
            </a:r>
            <a:r>
              <a:rPr lang="en-US" dirty="0" smtClean="0"/>
              <a:t>() with different parameters.&lt;/p&gt;</a:t>
            </a:r>
          </a:p>
          <a:p>
            <a:pPr>
              <a:buNone/>
            </a:pPr>
            <a:endParaRPr lang="en-US" dirty="0" smtClean="0"/>
          </a:p>
          <a:p>
            <a:pPr>
              <a:buNone/>
            </a:pPr>
            <a:r>
              <a:rPr lang="en-US" dirty="0" smtClean="0"/>
              <a:t>&lt;button&gt;Click to fade in boxes&lt;/button&gt;&lt;</a:t>
            </a:r>
            <a:r>
              <a:rPr lang="en-US" dirty="0" err="1" smtClean="0"/>
              <a:t>br</a:t>
            </a:r>
            <a:r>
              <a:rPr lang="en-US" dirty="0" smtClean="0"/>
              <a:t>&gt;&lt;</a:t>
            </a:r>
            <a:r>
              <a:rPr lang="en-US" dirty="0" err="1" smtClean="0"/>
              <a:t>br</a:t>
            </a:r>
            <a:r>
              <a:rPr lang="en-US" dirty="0" smtClean="0"/>
              <a:t>&gt;</a:t>
            </a:r>
          </a:p>
          <a:p>
            <a:pPr>
              <a:buNone/>
            </a:pPr>
            <a:endParaRPr lang="en-US" dirty="0" smtClean="0"/>
          </a:p>
          <a:p>
            <a:pPr>
              <a:buNone/>
            </a:pPr>
            <a:r>
              <a:rPr lang="en-US" dirty="0" smtClean="0"/>
              <a:t>&lt;div id="div1" </a:t>
            </a:r>
          </a:p>
          <a:p>
            <a:pPr>
              <a:buNone/>
            </a:pPr>
            <a:endParaRPr lang="en-US" dirty="0" smtClean="0"/>
          </a:p>
          <a:p>
            <a:pPr>
              <a:buNone/>
            </a:pPr>
            <a:r>
              <a:rPr lang="en-US" dirty="0" smtClean="0"/>
              <a:t>style="width:80px;height:80px;display:none;background-</a:t>
            </a:r>
          </a:p>
          <a:p>
            <a:pPr>
              <a:buNone/>
            </a:pPr>
            <a:endParaRPr lang="en-US" dirty="0" smtClean="0"/>
          </a:p>
          <a:p>
            <a:pPr>
              <a:buNone/>
            </a:pPr>
            <a:r>
              <a:rPr lang="en-US" dirty="0" err="1" smtClean="0"/>
              <a:t>color:red</a:t>
            </a:r>
            <a:r>
              <a:rPr lang="en-US" dirty="0" smtClean="0"/>
              <a:t>;"&gt;&lt;/div&gt;&lt;</a:t>
            </a:r>
            <a:r>
              <a:rPr lang="en-US" dirty="0" err="1" smtClean="0"/>
              <a:t>br</a:t>
            </a:r>
            <a:r>
              <a:rPr lang="en-US" dirty="0" smtClean="0"/>
              <a:t>&gt;</a:t>
            </a:r>
          </a:p>
          <a:p>
            <a:pPr>
              <a:buNone/>
            </a:pPr>
            <a:r>
              <a:rPr lang="en-US" dirty="0" smtClean="0"/>
              <a:t>&lt;div id="div2" </a:t>
            </a:r>
          </a:p>
          <a:p>
            <a:pPr>
              <a:buNone/>
            </a:pPr>
            <a:endParaRPr lang="en-US" dirty="0" smtClean="0"/>
          </a:p>
          <a:p>
            <a:pPr>
              <a:buNone/>
            </a:pPr>
            <a:r>
              <a:rPr lang="en-US" dirty="0" smtClean="0"/>
              <a:t>style="width:80px;height:80px;display:none;background-</a:t>
            </a:r>
          </a:p>
          <a:p>
            <a:pPr>
              <a:buNone/>
            </a:pPr>
            <a:endParaRPr lang="en-US" dirty="0" smtClean="0"/>
          </a:p>
          <a:p>
            <a:pPr>
              <a:buNone/>
            </a:pPr>
            <a:r>
              <a:rPr lang="en-US" dirty="0" err="1" smtClean="0"/>
              <a:t>color:green</a:t>
            </a:r>
            <a:r>
              <a:rPr lang="en-US" dirty="0" smtClean="0"/>
              <a:t>;"&gt;&lt;/div&gt;&lt;</a:t>
            </a:r>
            <a:r>
              <a:rPr lang="en-US" dirty="0" err="1" smtClean="0"/>
              <a:t>br</a:t>
            </a:r>
            <a:r>
              <a:rPr lang="en-US" dirty="0" smtClean="0"/>
              <a:t>&gt;</a:t>
            </a:r>
          </a:p>
          <a:p>
            <a:pPr>
              <a:buNone/>
            </a:pPr>
            <a:r>
              <a:rPr lang="en-US" dirty="0" smtClean="0"/>
              <a:t>&lt;div id="div3" </a:t>
            </a:r>
          </a:p>
          <a:p>
            <a:pPr>
              <a:buNone/>
            </a:pPr>
            <a:endParaRPr lang="en-US" dirty="0" smtClean="0"/>
          </a:p>
          <a:p>
            <a:pPr>
              <a:buNone/>
            </a:pPr>
            <a:r>
              <a:rPr lang="en-US" dirty="0" smtClean="0"/>
              <a:t>style="width:80px;height:80px;display:none;background-</a:t>
            </a:r>
          </a:p>
          <a:p>
            <a:pPr>
              <a:buNone/>
            </a:pPr>
            <a:endParaRPr lang="en-US" dirty="0" smtClean="0"/>
          </a:p>
          <a:p>
            <a:pPr>
              <a:buNone/>
            </a:pPr>
            <a:r>
              <a:rPr lang="en-US" dirty="0" err="1" smtClean="0"/>
              <a:t>color:blue</a:t>
            </a:r>
            <a:r>
              <a:rPr lang="en-US" dirty="0" smtClean="0"/>
              <a:t>;"&gt;&lt;/div&gt;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590800"/>
            <a:ext cx="2484003"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85000" lnSpcReduction="20000"/>
          </a:bodyPr>
          <a:lstStyle/>
          <a:p>
            <a:pPr>
              <a:buNone/>
            </a:pPr>
            <a:r>
              <a:rPr lang="en-US" sz="1800" b="1" u="sng" dirty="0" err="1" smtClean="0"/>
              <a:t>jQuery</a:t>
            </a:r>
            <a:r>
              <a:rPr lang="en-US" sz="1800" b="1" u="sng" dirty="0" smtClean="0"/>
              <a:t> </a:t>
            </a:r>
            <a:r>
              <a:rPr lang="en-US" sz="1800" b="1" u="sng" dirty="0" err="1" smtClean="0"/>
              <a:t>fadeOut</a:t>
            </a:r>
            <a:r>
              <a:rPr lang="en-US" sz="1800" b="1" u="sng" dirty="0" smtClean="0"/>
              <a:t>() Method</a:t>
            </a:r>
          </a:p>
          <a:p>
            <a:r>
              <a:rPr lang="en-US" sz="1800" dirty="0" smtClean="0"/>
              <a:t>The </a:t>
            </a:r>
            <a:r>
              <a:rPr lang="en-US" sz="1800" dirty="0" err="1" smtClean="0"/>
              <a:t>jQuery</a:t>
            </a:r>
            <a:r>
              <a:rPr lang="en-US" sz="1800" dirty="0" smtClean="0"/>
              <a:t> </a:t>
            </a:r>
            <a:r>
              <a:rPr lang="en-US" sz="1800" dirty="0" err="1" smtClean="0"/>
              <a:t>fadeOut</a:t>
            </a:r>
            <a:r>
              <a:rPr lang="en-US" sz="1800" dirty="0" smtClean="0"/>
              <a:t>() method is used to fade out a visible element.</a:t>
            </a:r>
          </a:p>
          <a:p>
            <a:pPr>
              <a:buNone/>
            </a:pPr>
            <a:r>
              <a:rPr lang="en-US" sz="1800" b="1" u="sng" dirty="0" smtClean="0"/>
              <a:t>Syntax:</a:t>
            </a:r>
            <a:endParaRPr lang="en-US" sz="1800" u="sng" dirty="0" smtClean="0"/>
          </a:p>
          <a:p>
            <a:pPr>
              <a:buNone/>
            </a:pPr>
            <a:r>
              <a:rPr lang="en-US" sz="1800" dirty="0" smtClean="0"/>
              <a:t>		</a:t>
            </a:r>
          </a:p>
          <a:p>
            <a:pPr>
              <a:buNone/>
            </a:pPr>
            <a:r>
              <a:rPr lang="en-US" sz="1800" dirty="0" smtClean="0"/>
              <a:t>		</a:t>
            </a:r>
            <a:r>
              <a:rPr lang="en-US" sz="1800" b="1" dirty="0" smtClean="0"/>
              <a:t>$(</a:t>
            </a:r>
            <a:r>
              <a:rPr lang="en-US" sz="1800" b="1" i="1" dirty="0" smtClean="0"/>
              <a:t>selector</a:t>
            </a:r>
            <a:r>
              <a:rPr lang="en-US" sz="1800" b="1" dirty="0" smtClean="0"/>
              <a:t>).</a:t>
            </a:r>
            <a:r>
              <a:rPr lang="en-US" sz="1800" b="1" dirty="0" err="1" smtClean="0"/>
              <a:t>fadeOut</a:t>
            </a:r>
            <a:r>
              <a:rPr lang="en-US" sz="1800" b="1" dirty="0" smtClean="0"/>
              <a:t>(</a:t>
            </a:r>
            <a:r>
              <a:rPr lang="en-US" sz="1800" b="1" i="1" dirty="0" err="1" smtClean="0"/>
              <a:t>speed,callback</a:t>
            </a:r>
            <a:r>
              <a:rPr lang="en-US" sz="1800" b="1" dirty="0" smtClean="0"/>
              <a:t>);</a:t>
            </a:r>
          </a:p>
          <a:p>
            <a:pPr>
              <a:buNone/>
            </a:pPr>
            <a:endParaRPr lang="en-US" sz="1800" dirty="0" smtClean="0"/>
          </a:p>
          <a:p>
            <a:pPr>
              <a:buNone/>
            </a:pPr>
            <a:r>
              <a:rPr lang="en-US" sz="1800" u="sng" dirty="0" smtClean="0"/>
              <a:t>Example:</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endParaRPr lang="en-US" sz="1800" dirty="0" smtClean="0"/>
          </a:p>
          <a:p>
            <a:pPr>
              <a:buNone/>
            </a:pPr>
            <a:r>
              <a:rPr lang="en-US" sz="1800" dirty="0" err="1" smtClean="0"/>
              <a:t>src</a:t>
            </a:r>
            <a:r>
              <a:rPr lang="en-US" sz="1800" dirty="0" smtClean="0"/>
              <a:t>="https://ajax.googleapis.com/ajax/libs/jquery/3.5.</a:t>
            </a:r>
          </a:p>
          <a:p>
            <a:pPr>
              <a:buNone/>
            </a:pPr>
            <a:endParaRPr lang="en-US" sz="1800" dirty="0" smtClean="0"/>
          </a:p>
          <a:p>
            <a:pPr>
              <a:buNone/>
            </a:pPr>
            <a:r>
              <a:rPr lang="en-US" sz="1800" dirty="0" smtClean="0"/>
              <a:t>1/</a:t>
            </a:r>
            <a:r>
              <a:rPr lang="en-US" sz="1800" dirty="0" err="1" smtClean="0"/>
              <a:t>jquery.min.js</a:t>
            </a:r>
            <a:r>
              <a:rPr lang="en-US" sz="1800" dirty="0" smtClean="0"/>
              <a:t>"&gt;&lt;/script&gt;</a:t>
            </a:r>
          </a:p>
          <a:p>
            <a:pPr>
              <a:buNone/>
            </a:pPr>
            <a:r>
              <a:rPr lang="en-US" sz="1800" dirty="0" smtClean="0"/>
              <a:t>&lt;script&gt;</a:t>
            </a:r>
          </a:p>
          <a:p>
            <a:pPr>
              <a:buNone/>
            </a:pPr>
            <a:r>
              <a:rPr lang="en-US" sz="1800" dirty="0" smtClean="0"/>
              <a:t>$(document).ready(function(){</a:t>
            </a:r>
          </a:p>
          <a:p>
            <a:pPr>
              <a:buNone/>
            </a:pPr>
            <a:r>
              <a:rPr lang="en-US" sz="1800" dirty="0" smtClean="0"/>
              <a:t>  $("button").click(function(){</a:t>
            </a:r>
          </a:p>
          <a:p>
            <a:pPr>
              <a:buNone/>
            </a:pPr>
            <a:r>
              <a:rPr lang="en-US" sz="1800" dirty="0" smtClean="0"/>
              <a:t>    $("#div1").</a:t>
            </a:r>
            <a:r>
              <a:rPr lang="en-US" sz="1800" dirty="0" err="1" smtClean="0"/>
              <a:t>fadeOut</a:t>
            </a:r>
            <a:r>
              <a:rPr lang="en-US" sz="1800" dirty="0" smtClean="0"/>
              <a:t>();</a:t>
            </a:r>
          </a:p>
          <a:p>
            <a:pPr>
              <a:buNone/>
            </a:pPr>
            <a:r>
              <a:rPr lang="en-US" sz="1800" dirty="0" smtClean="0"/>
              <a:t>    $("#div2").</a:t>
            </a:r>
            <a:r>
              <a:rPr lang="en-US" sz="1800" dirty="0" err="1" smtClean="0"/>
              <a:t>fadeOut</a:t>
            </a:r>
            <a:r>
              <a:rPr lang="en-US" sz="1800" dirty="0" smtClean="0"/>
              <a:t>("slow");</a:t>
            </a:r>
          </a:p>
          <a:p>
            <a:pPr>
              <a:buNone/>
            </a:pPr>
            <a:r>
              <a:rPr lang="en-US" sz="1800" dirty="0" smtClean="0"/>
              <a:t>    $("#div3").</a:t>
            </a:r>
            <a:r>
              <a:rPr lang="en-US" sz="1800" dirty="0" err="1" smtClean="0"/>
              <a:t>fadeOut</a:t>
            </a:r>
            <a:r>
              <a:rPr lang="en-US" sz="1800" dirty="0" smtClean="0"/>
              <a:t>(3000);</a:t>
            </a:r>
          </a:p>
          <a:p>
            <a:pPr>
              <a:buNone/>
            </a:pPr>
            <a:r>
              <a:rPr lang="en-US" sz="1800" dirty="0" smtClean="0"/>
              <a:t>  });</a:t>
            </a:r>
          </a:p>
          <a:p>
            <a:pPr>
              <a:buNone/>
            </a:pPr>
            <a:r>
              <a:rPr lang="en-US" sz="1800" dirty="0" smtClean="0"/>
              <a:t>});</a:t>
            </a:r>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00800"/>
          </a:xfrm>
        </p:spPr>
        <p:txBody>
          <a:bodyPr>
            <a:noAutofit/>
          </a:bodyPr>
          <a:lstStyle/>
          <a:p>
            <a:pPr>
              <a:buNone/>
            </a:pPr>
            <a:r>
              <a:rPr lang="en-US" sz="1800" dirty="0" smtClean="0"/>
              <a:t>&lt;/script&gt;</a:t>
            </a:r>
          </a:p>
          <a:p>
            <a:pPr>
              <a:buNone/>
            </a:pPr>
            <a:r>
              <a:rPr lang="en-US" sz="1800" dirty="0" smtClean="0"/>
              <a:t>&lt;/head&gt;</a:t>
            </a:r>
          </a:p>
          <a:p>
            <a:pPr>
              <a:buNone/>
            </a:pPr>
            <a:r>
              <a:rPr lang="en-US" sz="1800" dirty="0" smtClean="0"/>
              <a:t>&lt;body&gt;</a:t>
            </a:r>
          </a:p>
          <a:p>
            <a:pPr>
              <a:buNone/>
            </a:pPr>
            <a:r>
              <a:rPr lang="en-US" sz="1800" dirty="0" smtClean="0"/>
              <a:t>&lt;p&gt;Demonstrate </a:t>
            </a:r>
            <a:r>
              <a:rPr lang="en-US" sz="1800" dirty="0" err="1" smtClean="0"/>
              <a:t>fadeOut</a:t>
            </a:r>
            <a:r>
              <a:rPr lang="en-US" sz="1800" dirty="0" smtClean="0"/>
              <a:t>() with different parameters.&lt;/p&gt;</a:t>
            </a:r>
          </a:p>
          <a:p>
            <a:pPr>
              <a:buNone/>
            </a:pPr>
            <a:r>
              <a:rPr lang="en-US" sz="1800" dirty="0" smtClean="0"/>
              <a:t>&lt;button&gt;Click to fade out boxes&lt;/button&gt;&lt;</a:t>
            </a:r>
            <a:r>
              <a:rPr lang="en-US" sz="1800" dirty="0" err="1" smtClean="0"/>
              <a:t>br</a:t>
            </a:r>
            <a:r>
              <a:rPr lang="en-US" sz="1800" dirty="0" smtClean="0"/>
              <a:t>&gt;&lt;</a:t>
            </a:r>
            <a:r>
              <a:rPr lang="en-US" sz="1800" dirty="0" err="1" smtClean="0"/>
              <a:t>br</a:t>
            </a:r>
            <a:r>
              <a:rPr lang="en-US" sz="1800" dirty="0" smtClean="0"/>
              <a:t>&gt;</a:t>
            </a:r>
          </a:p>
          <a:p>
            <a:pPr>
              <a:buNone/>
            </a:pPr>
            <a:r>
              <a:rPr lang="en-US" sz="1800" dirty="0" smtClean="0"/>
              <a:t>&lt;div id="div1" </a:t>
            </a:r>
          </a:p>
          <a:p>
            <a:pPr>
              <a:buNone/>
            </a:pPr>
            <a:r>
              <a:rPr lang="en-US" sz="1800" dirty="0" smtClean="0"/>
              <a:t>style="width:80px;height:80px;background-color:red;"&gt;&lt;/div&gt;&lt;</a:t>
            </a:r>
            <a:r>
              <a:rPr lang="en-US" sz="1800" dirty="0" err="1" smtClean="0"/>
              <a:t>br</a:t>
            </a:r>
            <a:r>
              <a:rPr lang="en-US" sz="1800" dirty="0" smtClean="0"/>
              <a:t>&gt;</a:t>
            </a:r>
          </a:p>
          <a:p>
            <a:pPr>
              <a:buNone/>
            </a:pPr>
            <a:r>
              <a:rPr lang="en-US" sz="1800" dirty="0" smtClean="0"/>
              <a:t>&lt;div id="div2" </a:t>
            </a:r>
          </a:p>
          <a:p>
            <a:pPr>
              <a:buNone/>
            </a:pPr>
            <a:r>
              <a:rPr lang="en-US" sz="1800" dirty="0" smtClean="0"/>
              <a:t>style="width:80px;height:80px;background-color:green;"&gt;&lt;/div&gt;&lt;</a:t>
            </a:r>
            <a:r>
              <a:rPr lang="en-US" sz="1800" dirty="0" err="1" smtClean="0"/>
              <a:t>br</a:t>
            </a:r>
            <a:r>
              <a:rPr lang="en-US" sz="1800" dirty="0" smtClean="0"/>
              <a:t>&gt;</a:t>
            </a:r>
          </a:p>
          <a:p>
            <a:pPr>
              <a:buNone/>
            </a:pPr>
            <a:r>
              <a:rPr lang="en-US" sz="1800" dirty="0" smtClean="0"/>
              <a:t>&lt;div id="div3" </a:t>
            </a:r>
          </a:p>
          <a:p>
            <a:pPr>
              <a:buNone/>
            </a:pPr>
            <a:r>
              <a:rPr lang="en-US" sz="1800" dirty="0" smtClean="0"/>
              <a:t>style="width:80px;height:80px;background-color:blue;"&gt;&lt;/div&gt;</a:t>
            </a:r>
          </a:p>
          <a:p>
            <a:pPr>
              <a:buNone/>
            </a:pPr>
            <a:r>
              <a:rPr lang="en-US" sz="1800" dirty="0" smtClean="0"/>
              <a:t>&lt;/body&gt;</a:t>
            </a:r>
          </a:p>
          <a:p>
            <a:pPr>
              <a:buNone/>
            </a:pPr>
            <a:r>
              <a:rPr lang="en-US" sz="1800" dirty="0" smtClean="0"/>
              <a:t>&lt;/html&gt;</a:t>
            </a:r>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00800"/>
          </a:xfrm>
        </p:spPr>
        <p:txBody>
          <a:bodyPr>
            <a:normAutofit lnSpcReduction="10000"/>
          </a:bodyPr>
          <a:lstStyle/>
          <a:p>
            <a:pPr>
              <a:buNone/>
            </a:pPr>
            <a:r>
              <a:rPr lang="en-US" sz="1800" b="1" u="sng" dirty="0" err="1" smtClean="0"/>
              <a:t>jQuery</a:t>
            </a:r>
            <a:r>
              <a:rPr lang="en-US" sz="1800" b="1" u="sng" dirty="0" smtClean="0"/>
              <a:t> </a:t>
            </a:r>
            <a:r>
              <a:rPr lang="en-US" sz="1800" b="1" u="sng" dirty="0" err="1" smtClean="0"/>
              <a:t>fadeToggle</a:t>
            </a:r>
            <a:r>
              <a:rPr lang="en-US" sz="1800" b="1" u="sng" dirty="0" smtClean="0"/>
              <a:t>() Method</a:t>
            </a:r>
          </a:p>
          <a:p>
            <a:r>
              <a:rPr lang="en-US" sz="1800" dirty="0" smtClean="0"/>
              <a:t>The </a:t>
            </a:r>
            <a:r>
              <a:rPr lang="en-US" sz="1800" dirty="0" err="1" smtClean="0"/>
              <a:t>jQuery</a:t>
            </a:r>
            <a:r>
              <a:rPr lang="en-US" sz="1800" dirty="0" smtClean="0"/>
              <a:t> </a:t>
            </a:r>
            <a:r>
              <a:rPr lang="en-US" sz="1800" dirty="0" err="1" smtClean="0"/>
              <a:t>fadeToggle</a:t>
            </a:r>
            <a:r>
              <a:rPr lang="en-US" sz="1800" dirty="0" smtClean="0"/>
              <a:t>() method toggles between the </a:t>
            </a:r>
            <a:r>
              <a:rPr lang="en-US" sz="1800" dirty="0" err="1" smtClean="0"/>
              <a:t>fadeIn</a:t>
            </a:r>
            <a:r>
              <a:rPr lang="en-US" sz="1800" dirty="0" smtClean="0"/>
              <a:t>() and </a:t>
            </a:r>
            <a:r>
              <a:rPr lang="en-US" sz="1800" dirty="0" err="1" smtClean="0"/>
              <a:t>fadeOut</a:t>
            </a:r>
            <a:r>
              <a:rPr lang="en-US" sz="1800" dirty="0" smtClean="0"/>
              <a:t>() methods.</a:t>
            </a:r>
          </a:p>
          <a:p>
            <a:r>
              <a:rPr lang="en-US" sz="1800" dirty="0" smtClean="0"/>
              <a:t>If the elements are faded out, </a:t>
            </a:r>
            <a:r>
              <a:rPr lang="en-US" sz="1800" dirty="0" err="1" smtClean="0"/>
              <a:t>fadeToggle</a:t>
            </a:r>
            <a:r>
              <a:rPr lang="en-US" sz="1800" dirty="0" smtClean="0"/>
              <a:t>() will fade them in.</a:t>
            </a:r>
          </a:p>
          <a:p>
            <a:r>
              <a:rPr lang="en-US" sz="1800" dirty="0" smtClean="0"/>
              <a:t>If the elements are faded in, </a:t>
            </a:r>
            <a:r>
              <a:rPr lang="en-US" sz="1800" dirty="0" err="1" smtClean="0"/>
              <a:t>fadeToggle</a:t>
            </a:r>
            <a:r>
              <a:rPr lang="en-US" sz="1800" dirty="0" smtClean="0"/>
              <a:t>() will fade them out.</a:t>
            </a:r>
          </a:p>
          <a:p>
            <a:pPr>
              <a:buNone/>
            </a:pPr>
            <a:endParaRPr lang="en-US" sz="1800" dirty="0" smtClean="0"/>
          </a:p>
          <a:p>
            <a:pPr>
              <a:buNone/>
            </a:pPr>
            <a:r>
              <a:rPr lang="en-US" sz="1800" b="1" u="sng" dirty="0" smtClean="0"/>
              <a:t>Syntax:</a:t>
            </a:r>
            <a:endParaRPr lang="en-US" sz="1800" u="sng" dirty="0" smtClean="0"/>
          </a:p>
          <a:p>
            <a:pPr>
              <a:buNone/>
            </a:pPr>
            <a:r>
              <a:rPr lang="en-US" sz="1800" u="sng" dirty="0" smtClean="0"/>
              <a:t>		</a:t>
            </a:r>
            <a:r>
              <a:rPr lang="en-US" sz="1800" dirty="0" smtClean="0"/>
              <a:t>	</a:t>
            </a:r>
            <a:r>
              <a:rPr lang="en-US" sz="1800" b="1" dirty="0" smtClean="0"/>
              <a:t>$(</a:t>
            </a:r>
            <a:r>
              <a:rPr lang="en-US" sz="1800" b="1" i="1" dirty="0" smtClean="0"/>
              <a:t>selector</a:t>
            </a:r>
            <a:r>
              <a:rPr lang="en-US" sz="1800" b="1" dirty="0" smtClean="0"/>
              <a:t>).</a:t>
            </a:r>
            <a:r>
              <a:rPr lang="en-US" sz="1800" b="1" dirty="0" err="1" smtClean="0"/>
              <a:t>fadeToggle</a:t>
            </a:r>
            <a:r>
              <a:rPr lang="en-US" sz="1800" b="1" dirty="0" smtClean="0"/>
              <a:t>(</a:t>
            </a:r>
            <a:r>
              <a:rPr lang="en-US" sz="1800" b="1" i="1" dirty="0" err="1" smtClean="0"/>
              <a:t>speed,callback</a:t>
            </a:r>
            <a:r>
              <a:rPr lang="en-US" sz="1800" b="1" dirty="0" smtClean="0"/>
              <a:t>);</a:t>
            </a:r>
          </a:p>
          <a:p>
            <a:pPr>
              <a:buNone/>
            </a:pPr>
            <a:endParaRPr lang="en-US" sz="1800" dirty="0" smtClean="0"/>
          </a:p>
          <a:p>
            <a:pPr>
              <a:buNone/>
            </a:pPr>
            <a:r>
              <a:rPr lang="en-US" sz="1800" u="sng" dirty="0" smtClean="0"/>
              <a:t>Example:</a:t>
            </a:r>
          </a:p>
          <a:p>
            <a:pPr>
              <a:buNone/>
            </a:pPr>
            <a:endParaRPr lang="en-US" sz="1800" dirty="0" smtClean="0"/>
          </a:p>
          <a:p>
            <a:pPr>
              <a:buNone/>
            </a:pPr>
            <a:r>
              <a:rPr lang="en-US" sz="1800" dirty="0" smtClean="0"/>
              <a:t>&lt;html&gt;</a:t>
            </a:r>
          </a:p>
          <a:p>
            <a:pPr>
              <a:buNone/>
            </a:pPr>
            <a:r>
              <a:rPr lang="en-US" sz="1800" dirty="0" smtClean="0"/>
              <a:t>&lt;head&gt;</a:t>
            </a:r>
          </a:p>
          <a:p>
            <a:pPr>
              <a:buNone/>
            </a:pPr>
            <a:r>
              <a:rPr lang="en-US" sz="1800" dirty="0" smtClean="0"/>
              <a:t>&lt;script </a:t>
            </a:r>
          </a:p>
          <a:p>
            <a:pPr>
              <a:buNone/>
            </a:pPr>
            <a:endParaRPr lang="en-US" sz="1800" dirty="0" smtClean="0"/>
          </a:p>
          <a:p>
            <a:pPr>
              <a:buNone/>
            </a:pP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$("button").click(function(){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smtClean="0"/>
              <a:t> $("#div1").</a:t>
            </a:r>
            <a:r>
              <a:rPr lang="en-US" sz="1800" dirty="0" err="1" smtClean="0"/>
              <a:t>fadeToggle</a:t>
            </a:r>
            <a:r>
              <a:rPr lang="en-US" sz="1800" dirty="0" smtClean="0"/>
              <a:t>();</a:t>
            </a:r>
          </a:p>
          <a:p>
            <a:pPr>
              <a:buNone/>
            </a:pPr>
            <a:r>
              <a:rPr lang="en-US" sz="1800" dirty="0" smtClean="0"/>
              <a:t>  $("#div2").</a:t>
            </a:r>
            <a:r>
              <a:rPr lang="en-US" sz="1800" dirty="0" err="1" smtClean="0"/>
              <a:t>fadeToggle</a:t>
            </a:r>
            <a:r>
              <a:rPr lang="en-US" sz="1800" dirty="0" smtClean="0"/>
              <a:t>("slow");</a:t>
            </a:r>
          </a:p>
          <a:p>
            <a:pPr>
              <a:buNone/>
            </a:pPr>
            <a:r>
              <a:rPr lang="en-US" sz="1800" dirty="0" smtClean="0"/>
              <a:t>  $("#div3").</a:t>
            </a:r>
            <a:r>
              <a:rPr lang="en-US" sz="1800" dirty="0" err="1" smtClean="0"/>
              <a:t>fadeToggle</a:t>
            </a:r>
            <a:r>
              <a:rPr lang="en-US" sz="1800" dirty="0" smtClean="0"/>
              <a:t>(3000);</a:t>
            </a:r>
          </a:p>
          <a:p>
            <a:pPr>
              <a:buNone/>
            </a:pPr>
            <a:r>
              <a:rPr lang="en-US" sz="1800" dirty="0" smtClean="0"/>
              <a:t>});</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&lt;body&gt;</a:t>
            </a:r>
          </a:p>
          <a:p>
            <a:pPr>
              <a:buNone/>
            </a:pPr>
            <a:r>
              <a:rPr lang="en-US" sz="1800" dirty="0" smtClean="0"/>
              <a:t>&lt;p&gt;Demonstrate </a:t>
            </a:r>
            <a:r>
              <a:rPr lang="en-US" sz="1800" dirty="0" err="1" smtClean="0"/>
              <a:t>fadeToggle</a:t>
            </a:r>
            <a:r>
              <a:rPr lang="en-US" sz="1800" dirty="0" smtClean="0"/>
              <a:t>() with different speed parameters.&lt;/p&gt;</a:t>
            </a:r>
          </a:p>
          <a:p>
            <a:pPr>
              <a:buNone/>
            </a:pPr>
            <a:r>
              <a:rPr lang="en-US" sz="1800" dirty="0" smtClean="0"/>
              <a:t>&lt;button&gt;Click to fade in/out boxes&lt;/button&gt;&lt;</a:t>
            </a:r>
            <a:r>
              <a:rPr lang="en-US" sz="1800" dirty="0" err="1" smtClean="0"/>
              <a:t>br</a:t>
            </a:r>
            <a:r>
              <a:rPr lang="en-US" sz="1800" dirty="0" smtClean="0"/>
              <a:t>&gt;&lt;</a:t>
            </a:r>
            <a:r>
              <a:rPr lang="en-US" sz="1800" dirty="0" err="1" smtClean="0"/>
              <a:t>br</a:t>
            </a:r>
            <a:r>
              <a:rPr lang="en-US" sz="1800" dirty="0" smtClean="0"/>
              <a:t>&gt;</a:t>
            </a:r>
          </a:p>
          <a:p>
            <a:pPr>
              <a:buNone/>
            </a:pPr>
            <a:r>
              <a:rPr lang="en-US" sz="1800" dirty="0" smtClean="0"/>
              <a:t>&lt;div id="div1" </a:t>
            </a:r>
          </a:p>
          <a:p>
            <a:pPr>
              <a:buNone/>
            </a:pPr>
            <a:r>
              <a:rPr lang="en-US" sz="1800" dirty="0" smtClean="0"/>
              <a:t>style="width:80px;height:80px;background-color:red;"&gt;&lt;/div&gt;</a:t>
            </a:r>
          </a:p>
          <a:p>
            <a:pPr>
              <a:buNone/>
            </a:pPr>
            <a:r>
              <a:rPr lang="en-US" sz="1800" dirty="0" smtClean="0"/>
              <a:t>&lt;</a:t>
            </a:r>
            <a:r>
              <a:rPr lang="en-US" sz="1800" dirty="0" err="1" smtClean="0"/>
              <a:t>br</a:t>
            </a:r>
            <a:r>
              <a:rPr lang="en-US" sz="1800" dirty="0" smtClean="0"/>
              <a:t>&gt;</a:t>
            </a:r>
          </a:p>
          <a:p>
            <a:pPr>
              <a:buNone/>
            </a:pPr>
            <a:r>
              <a:rPr lang="en-US" sz="1800" dirty="0" smtClean="0"/>
              <a:t>&lt;div id="div2" </a:t>
            </a:r>
          </a:p>
          <a:p>
            <a:pPr>
              <a:buNone/>
            </a:pPr>
            <a:r>
              <a:rPr lang="en-US" sz="1800" dirty="0" smtClean="0"/>
              <a:t>style="width:80px;height:80px;background-color:green;"&gt;&lt;/div&gt;</a:t>
            </a:r>
          </a:p>
          <a:p>
            <a:pPr>
              <a:buNone/>
            </a:pPr>
            <a:r>
              <a:rPr lang="en-US" sz="1800" dirty="0" smtClean="0"/>
              <a:t>&lt;</a:t>
            </a:r>
            <a:r>
              <a:rPr lang="en-US" sz="1800" dirty="0" err="1" smtClean="0"/>
              <a:t>br</a:t>
            </a:r>
            <a:r>
              <a:rPr lang="en-US" sz="1800" dirty="0" smtClean="0"/>
              <a:t>&gt;</a:t>
            </a:r>
          </a:p>
          <a:p>
            <a:pPr>
              <a:buNone/>
            </a:pPr>
            <a:r>
              <a:rPr lang="en-US" sz="1800" dirty="0" smtClean="0"/>
              <a:t>&lt;div id="div3" </a:t>
            </a:r>
          </a:p>
          <a:p>
            <a:pPr>
              <a:buNone/>
            </a:pPr>
            <a:r>
              <a:rPr lang="en-US" sz="1800" dirty="0" smtClean="0"/>
              <a:t>style="width:80px;height:80px;background-color:blue;"&gt;&lt;/div&gt;</a:t>
            </a:r>
          </a:p>
          <a:p>
            <a:pPr>
              <a:buNone/>
            </a:pPr>
            <a:endParaRPr 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smtClean="0"/>
              <a:t>&lt;/body&gt;</a:t>
            </a:r>
          </a:p>
          <a:p>
            <a:pPr>
              <a:buNone/>
            </a:pPr>
            <a:r>
              <a:rPr lang="en-US" sz="1800" dirty="0" smtClean="0"/>
              <a:t>&lt;/html&gt;</a:t>
            </a:r>
          </a:p>
          <a:p>
            <a:pPr>
              <a:buNone/>
            </a:pPr>
            <a:endParaRPr lang="en-US" sz="1800" dirty="0" smtClean="0"/>
          </a:p>
          <a:p>
            <a:pPr>
              <a:buNone/>
            </a:pPr>
            <a:r>
              <a:rPr lang="en-US" sz="1800" b="1" u="sng" dirty="0" err="1" smtClean="0"/>
              <a:t>jQuery</a:t>
            </a:r>
            <a:r>
              <a:rPr lang="en-US" sz="1800" b="1" u="sng" dirty="0" smtClean="0"/>
              <a:t> </a:t>
            </a:r>
            <a:r>
              <a:rPr lang="en-US" sz="1800" b="1" u="sng" dirty="0" err="1" smtClean="0"/>
              <a:t>fadeTo</a:t>
            </a:r>
            <a:r>
              <a:rPr lang="en-US" sz="1800" b="1" u="sng" dirty="0" smtClean="0"/>
              <a:t>() Method</a:t>
            </a:r>
          </a:p>
          <a:p>
            <a:r>
              <a:rPr lang="en-US" sz="1800" dirty="0" smtClean="0"/>
              <a:t>The </a:t>
            </a:r>
            <a:r>
              <a:rPr lang="en-US" sz="1800" dirty="0" err="1" smtClean="0"/>
              <a:t>jQuery</a:t>
            </a:r>
            <a:r>
              <a:rPr lang="en-US" sz="1800" dirty="0" smtClean="0"/>
              <a:t> </a:t>
            </a:r>
            <a:r>
              <a:rPr lang="en-US" sz="1800" dirty="0" err="1" smtClean="0"/>
              <a:t>fadeTo</a:t>
            </a:r>
            <a:r>
              <a:rPr lang="en-US" sz="1800" dirty="0" smtClean="0"/>
              <a:t>() method allows fading to a given opacity (value between 0 and 1).</a:t>
            </a:r>
          </a:p>
          <a:p>
            <a:pPr>
              <a:buNone/>
            </a:pPr>
            <a:endParaRPr lang="en-US" sz="1800" b="1" dirty="0" smtClean="0"/>
          </a:p>
          <a:p>
            <a:pPr>
              <a:buNone/>
            </a:pPr>
            <a:r>
              <a:rPr lang="en-US" sz="1800" b="1" u="sng" dirty="0" smtClean="0"/>
              <a:t>Syntax:</a:t>
            </a:r>
            <a:endParaRPr lang="en-US" sz="1800" u="sng" dirty="0" smtClean="0"/>
          </a:p>
          <a:p>
            <a:pPr>
              <a:buNone/>
            </a:pPr>
            <a:r>
              <a:rPr lang="en-US" sz="1800" dirty="0" smtClean="0"/>
              <a:t>			</a:t>
            </a:r>
            <a:r>
              <a:rPr lang="en-US" sz="1800" b="1" dirty="0" smtClean="0"/>
              <a:t>$(</a:t>
            </a:r>
            <a:r>
              <a:rPr lang="en-US" sz="1800" b="1" i="1" dirty="0" smtClean="0"/>
              <a:t>selector</a:t>
            </a:r>
            <a:r>
              <a:rPr lang="en-US" sz="1800" b="1" dirty="0" smtClean="0"/>
              <a:t>).</a:t>
            </a:r>
            <a:r>
              <a:rPr lang="en-US" sz="1800" b="1" dirty="0" err="1" smtClean="0"/>
              <a:t>fadeTo</a:t>
            </a:r>
            <a:r>
              <a:rPr lang="en-US" sz="1800" b="1" dirty="0" smtClean="0"/>
              <a:t>(</a:t>
            </a:r>
            <a:r>
              <a:rPr lang="en-US" sz="1800" b="1" i="1" dirty="0" err="1" smtClean="0"/>
              <a:t>speed,opacity,callback</a:t>
            </a:r>
            <a:r>
              <a:rPr lang="en-US" sz="1800" b="1" dirty="0" smtClean="0"/>
              <a:t>);</a:t>
            </a:r>
          </a:p>
          <a:p>
            <a:pPr>
              <a:buNone/>
            </a:pPr>
            <a:endParaRPr lang="en-US" sz="1800" dirty="0" smtClean="0"/>
          </a:p>
          <a:p>
            <a:pPr>
              <a:buNone/>
            </a:pPr>
            <a:r>
              <a:rPr lang="en-US" sz="1800" u="sng" dirty="0" smtClean="0"/>
              <a:t>Example:</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endParaRPr lang="en-US" sz="1800" dirty="0" smtClean="0"/>
          </a:p>
          <a:p>
            <a:pPr>
              <a:buNone/>
            </a:pPr>
            <a:r>
              <a:rPr lang="en-US" sz="1800" dirty="0" err="1" smtClean="0"/>
              <a:t>src</a:t>
            </a:r>
            <a:r>
              <a:rPr lang="en-US" sz="1800" dirty="0" smtClean="0"/>
              <a:t>="https://ajax.googleapis.com/ajax/libs/jquery/3.5.1/jquery.min.js"&gt;&lt;/script&gt;</a:t>
            </a:r>
          </a:p>
          <a:p>
            <a:pPr>
              <a:buNone/>
            </a:pPr>
            <a:r>
              <a:rPr lang="en-US" sz="1800" dirty="0" smtClean="0"/>
              <a:t>&lt;script&gt;</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839200" cy="6477000"/>
          </a:xfrm>
        </p:spPr>
        <p:txBody>
          <a:bodyPr/>
          <a:lstStyle/>
          <a:p>
            <a:pPr>
              <a:buNone/>
            </a:pPr>
            <a:r>
              <a:rPr lang="en-US" sz="1800" b="1" u="sng" dirty="0" smtClean="0"/>
              <a:t>Adding jQuery to Your Web Pages</a:t>
            </a:r>
          </a:p>
          <a:p>
            <a:pPr>
              <a:buNone/>
            </a:pPr>
            <a:r>
              <a:rPr lang="en-US" sz="1800" dirty="0" smtClean="0"/>
              <a:t>There are several ways to start using jQuery on your web site. You can:</a:t>
            </a:r>
          </a:p>
          <a:p>
            <a:r>
              <a:rPr lang="en-US" sz="1800" dirty="0" smtClean="0"/>
              <a:t>Download the jQuery library from jQuery.com</a:t>
            </a:r>
          </a:p>
          <a:p>
            <a:r>
              <a:rPr lang="en-US" sz="1800" dirty="0" smtClean="0"/>
              <a:t>Include jQuery from a CDN, like Google</a:t>
            </a:r>
          </a:p>
          <a:p>
            <a:pPr>
              <a:buNone/>
            </a:pPr>
            <a:endParaRPr lang="en-US" sz="1800" dirty="0" smtClean="0"/>
          </a:p>
          <a:p>
            <a:pPr>
              <a:buNone/>
            </a:pPr>
            <a:r>
              <a:rPr lang="en-US" sz="1800" b="1" u="sng" dirty="0" smtClean="0"/>
              <a:t>Downloading </a:t>
            </a:r>
            <a:r>
              <a:rPr lang="en-US" sz="1800" b="1" u="sng" dirty="0" err="1" smtClean="0"/>
              <a:t>jQuery</a:t>
            </a:r>
            <a:endParaRPr lang="en-US" sz="1800" b="1" u="sng" dirty="0" smtClean="0"/>
          </a:p>
          <a:p>
            <a:pPr>
              <a:buNone/>
            </a:pPr>
            <a:r>
              <a:rPr lang="en-US" sz="1800" dirty="0" smtClean="0"/>
              <a:t>There are two versions of </a:t>
            </a:r>
            <a:r>
              <a:rPr lang="en-US" sz="1800" dirty="0" err="1" smtClean="0"/>
              <a:t>jQuery</a:t>
            </a:r>
            <a:r>
              <a:rPr lang="en-US" sz="1800" dirty="0" smtClean="0"/>
              <a:t> available for downloading:</a:t>
            </a:r>
          </a:p>
          <a:p>
            <a:r>
              <a:rPr lang="en-US" sz="1800" u="sng" dirty="0" smtClean="0"/>
              <a:t>Production version </a:t>
            </a:r>
            <a:r>
              <a:rPr lang="en-US" sz="1800" dirty="0" smtClean="0"/>
              <a:t>- this is for your live website because it has been minified and compressed</a:t>
            </a:r>
          </a:p>
          <a:p>
            <a:r>
              <a:rPr lang="en-US" sz="1800" u="sng" dirty="0" smtClean="0"/>
              <a:t>Development version </a:t>
            </a:r>
            <a:r>
              <a:rPr lang="en-US" sz="1800" dirty="0" smtClean="0"/>
              <a:t>- this is for testing and development (uncompressed and readable code)</a:t>
            </a:r>
          </a:p>
          <a:p>
            <a:pPr>
              <a:buNone/>
            </a:pPr>
            <a:r>
              <a:rPr lang="en-US" sz="1800" dirty="0" smtClean="0"/>
              <a:t>Both versions can be downloaded from </a:t>
            </a:r>
            <a:r>
              <a:rPr lang="en-US" sz="1800" dirty="0" smtClean="0">
                <a:hlinkClick r:id="rId2"/>
              </a:rPr>
              <a:t>jQuery.com</a:t>
            </a:r>
            <a:r>
              <a:rPr lang="en-US" sz="1800" dirty="0" smtClean="0"/>
              <a:t>.</a:t>
            </a:r>
          </a:p>
          <a:p>
            <a:pPr>
              <a:buNone/>
            </a:pPr>
            <a:endParaRPr lang="en-US" sz="1800" dirty="0" smtClean="0"/>
          </a:p>
          <a:p>
            <a:pPr algn="just">
              <a:buNone/>
            </a:pPr>
            <a:r>
              <a:rPr lang="en-US" sz="1800" dirty="0" smtClean="0"/>
              <a:t>The </a:t>
            </a:r>
            <a:r>
              <a:rPr lang="en-US" sz="1800" dirty="0" err="1" smtClean="0"/>
              <a:t>jQuery</a:t>
            </a:r>
            <a:r>
              <a:rPr lang="en-US" sz="1800" dirty="0" smtClean="0"/>
              <a:t> library is a single JavaScript file, and you reference it with the HTML &lt;script&gt; tag (notice that the &lt;script&gt; tag should be inside the &lt;head&gt; section):</a:t>
            </a:r>
          </a:p>
          <a:p>
            <a:pPr algn="just">
              <a:buNone/>
            </a:pPr>
            <a:r>
              <a:rPr lang="en-US" sz="1800" dirty="0" smtClean="0"/>
              <a:t>&lt;head&gt;</a:t>
            </a:r>
          </a:p>
          <a:p>
            <a:pPr algn="just">
              <a:buNone/>
            </a:pPr>
            <a:r>
              <a:rPr lang="en-US" sz="1800" dirty="0" smtClean="0"/>
              <a:t>&lt;script </a:t>
            </a:r>
            <a:r>
              <a:rPr lang="en-US" sz="1800" dirty="0" err="1" smtClean="0"/>
              <a:t>src</a:t>
            </a:r>
            <a:r>
              <a:rPr lang="en-US" sz="1800" dirty="0" smtClean="0"/>
              <a:t>="jquery-3.5.1.min.js"&gt;&lt;/script&gt;</a:t>
            </a:r>
          </a:p>
          <a:p>
            <a:pPr algn="just">
              <a:buNone/>
            </a:pPr>
            <a:r>
              <a:rPr lang="en-US" sz="1800" dirty="0" smtClean="0"/>
              <a:t>&lt;/head&gt;</a:t>
            </a:r>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dirty="0" smtClean="0"/>
              <a:t>$(document).ready(function(){</a:t>
            </a:r>
          </a:p>
          <a:p>
            <a:pPr>
              <a:buNone/>
            </a:pPr>
            <a:r>
              <a:rPr lang="en-US" sz="1800" dirty="0" smtClean="0"/>
              <a:t>  $("button").click(function(){</a:t>
            </a:r>
          </a:p>
          <a:p>
            <a:pPr>
              <a:buNone/>
            </a:pPr>
            <a:r>
              <a:rPr lang="en-US" sz="1800" dirty="0" smtClean="0"/>
              <a:t>    $("#div1").</a:t>
            </a:r>
            <a:r>
              <a:rPr lang="en-US" sz="1800" dirty="0" err="1" smtClean="0"/>
              <a:t>fadeTo</a:t>
            </a:r>
            <a:r>
              <a:rPr lang="en-US" sz="1800" dirty="0" smtClean="0"/>
              <a:t>("slow", 0.15);</a:t>
            </a:r>
          </a:p>
          <a:p>
            <a:pPr>
              <a:buNone/>
            </a:pPr>
            <a:r>
              <a:rPr lang="en-US" sz="1800" dirty="0" smtClean="0"/>
              <a:t>    $("#div2").</a:t>
            </a:r>
            <a:r>
              <a:rPr lang="en-US" sz="1800" dirty="0" err="1" smtClean="0"/>
              <a:t>fadeTo</a:t>
            </a:r>
            <a:r>
              <a:rPr lang="en-US" sz="1800" dirty="0" smtClean="0"/>
              <a:t>("slow", 0.4);</a:t>
            </a:r>
          </a:p>
          <a:p>
            <a:pPr>
              <a:buNone/>
            </a:pPr>
            <a:r>
              <a:rPr lang="en-US" sz="1800" dirty="0" smtClean="0"/>
              <a:t>    $("#div3").</a:t>
            </a:r>
            <a:r>
              <a:rPr lang="en-US" sz="1800" dirty="0" err="1" smtClean="0"/>
              <a:t>fadeTo</a:t>
            </a:r>
            <a:r>
              <a:rPr lang="en-US" sz="1800" dirty="0" smtClean="0"/>
              <a:t>("slow", 0.7);</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&lt;/head</a:t>
            </a:r>
          </a:p>
          <a:p>
            <a:pPr>
              <a:buNone/>
            </a:pPr>
            <a:r>
              <a:rPr lang="en-US" sz="1800" dirty="0" smtClean="0"/>
              <a:t>&lt;body&gt;</a:t>
            </a:r>
          </a:p>
          <a:p>
            <a:pPr>
              <a:buNone/>
            </a:pPr>
            <a:r>
              <a:rPr lang="en-US" sz="1800" dirty="0" smtClean="0"/>
              <a:t>&lt;p&gt;Demonstrate </a:t>
            </a:r>
            <a:r>
              <a:rPr lang="en-US" sz="1800" dirty="0" err="1" smtClean="0"/>
              <a:t>fadeTo</a:t>
            </a:r>
            <a:r>
              <a:rPr lang="en-US" sz="1800" dirty="0" smtClean="0"/>
              <a:t>() with different parameters.&lt;/p&gt;</a:t>
            </a:r>
          </a:p>
          <a:p>
            <a:pPr>
              <a:buNone/>
            </a:pPr>
            <a:r>
              <a:rPr lang="en-US" sz="1800" dirty="0" smtClean="0"/>
              <a:t>&lt;button&gt;Click to fade boxes&lt;/button&gt;&lt;</a:t>
            </a:r>
            <a:r>
              <a:rPr lang="en-US" sz="1800" dirty="0" err="1" smtClean="0"/>
              <a:t>br</a:t>
            </a:r>
            <a:r>
              <a:rPr lang="en-US" sz="1800" dirty="0" smtClean="0"/>
              <a:t>&gt;&lt;</a:t>
            </a:r>
            <a:r>
              <a:rPr lang="en-US" sz="1800" dirty="0" err="1" smtClean="0"/>
              <a:t>br</a:t>
            </a:r>
            <a:r>
              <a:rPr lang="en-US" sz="1800" dirty="0" smtClean="0"/>
              <a:t>&gt;</a:t>
            </a:r>
          </a:p>
          <a:p>
            <a:pPr>
              <a:buNone/>
            </a:pPr>
            <a:r>
              <a:rPr lang="en-US" sz="1800" dirty="0" smtClean="0"/>
              <a:t>&lt;div id="div1" </a:t>
            </a:r>
          </a:p>
          <a:p>
            <a:pPr>
              <a:buNone/>
            </a:pPr>
            <a:r>
              <a:rPr lang="en-US" sz="1800" dirty="0" smtClean="0"/>
              <a:t>style="width:80px;height:80px;background-color:red;"&gt;&lt;/div&gt;&lt;</a:t>
            </a:r>
            <a:r>
              <a:rPr lang="en-US" sz="1800" dirty="0" err="1" smtClean="0"/>
              <a:t>br</a:t>
            </a:r>
            <a:r>
              <a:rPr lang="en-US" sz="1800" dirty="0" smtClean="0"/>
              <a:t>&gt;&gt;</a:t>
            </a:r>
          </a:p>
          <a:p>
            <a:pPr>
              <a:buNone/>
            </a:pPr>
            <a:r>
              <a:rPr lang="en-US" sz="1800" dirty="0" smtClean="0"/>
              <a:t>&lt;div id="div2" </a:t>
            </a:r>
          </a:p>
          <a:p>
            <a:pPr>
              <a:buNone/>
            </a:pPr>
            <a:r>
              <a:rPr lang="en-US" sz="1800" dirty="0" smtClean="0"/>
              <a:t>style="width:80px;height:80px;background-color:green;"&gt;&lt;/div&gt;&lt;</a:t>
            </a:r>
            <a:r>
              <a:rPr lang="en-US" sz="1800" dirty="0" err="1" smtClean="0"/>
              <a:t>br</a:t>
            </a:r>
            <a:r>
              <a:rPr lang="en-US" sz="1800" dirty="0" smtClean="0"/>
              <a:t>&gt;</a:t>
            </a: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52400"/>
            <a:ext cx="33528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86800" cy="6477000"/>
          </a:xfrm>
        </p:spPr>
        <p:txBody>
          <a:bodyPr>
            <a:normAutofit/>
          </a:bodyPr>
          <a:lstStyle/>
          <a:p>
            <a:pPr>
              <a:buNone/>
            </a:pPr>
            <a:r>
              <a:rPr lang="en-US" sz="1800" dirty="0" smtClean="0"/>
              <a:t>&lt;div id="div3" </a:t>
            </a:r>
          </a:p>
          <a:p>
            <a:pPr>
              <a:buNone/>
            </a:pPr>
            <a:r>
              <a:rPr lang="en-US" sz="1800" dirty="0" smtClean="0"/>
              <a:t>style="width:80px;height:80px;backgroundcolor:blue;"&gt;&lt;/div&gt;</a:t>
            </a:r>
          </a:p>
          <a:p>
            <a:pPr>
              <a:buNone/>
            </a:pPr>
            <a:r>
              <a:rPr lang="en-US" sz="1800" dirty="0" smtClean="0"/>
              <a:t>&lt;/body&gt;</a:t>
            </a:r>
          </a:p>
          <a:p>
            <a:pPr>
              <a:buNone/>
            </a:pPr>
            <a:r>
              <a:rPr lang="en-US" sz="1800" dirty="0" smtClean="0"/>
              <a:t>&lt;/html&gt;</a:t>
            </a:r>
          </a:p>
          <a:p>
            <a:pPr>
              <a:buNone/>
            </a:pPr>
            <a:endParaRPr 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a:bodyPr>
          <a:lstStyle/>
          <a:p>
            <a:pPr>
              <a:buNone/>
            </a:pPr>
            <a:r>
              <a:rPr lang="en-US" sz="1800" dirty="0" err="1" smtClean="0"/>
              <a:t>jQuery</a:t>
            </a:r>
            <a:r>
              <a:rPr lang="en-US" sz="1800" dirty="0" smtClean="0"/>
              <a:t> Sliding Methods</a:t>
            </a:r>
          </a:p>
          <a:p>
            <a:pPr>
              <a:buNone/>
            </a:pPr>
            <a:r>
              <a:rPr lang="en-US" sz="1800" dirty="0" smtClean="0"/>
              <a:t>With </a:t>
            </a:r>
            <a:r>
              <a:rPr lang="en-US" sz="1800" dirty="0" err="1" smtClean="0"/>
              <a:t>jQuery</a:t>
            </a:r>
            <a:r>
              <a:rPr lang="en-US" sz="1800" dirty="0" smtClean="0"/>
              <a:t> you can create a sliding effect on elements.</a:t>
            </a:r>
          </a:p>
          <a:p>
            <a:pPr>
              <a:buNone/>
            </a:pPr>
            <a:r>
              <a:rPr lang="en-US" sz="1800" dirty="0" err="1" smtClean="0"/>
              <a:t>jQuery</a:t>
            </a:r>
            <a:r>
              <a:rPr lang="en-US" sz="1800" dirty="0" smtClean="0"/>
              <a:t> has the following slide methods:</a:t>
            </a:r>
          </a:p>
          <a:p>
            <a:r>
              <a:rPr lang="en-US" sz="1800" dirty="0" err="1" smtClean="0"/>
              <a:t>slideDown</a:t>
            </a:r>
            <a:r>
              <a:rPr lang="en-US" sz="1800" dirty="0" smtClean="0"/>
              <a:t>()</a:t>
            </a:r>
          </a:p>
          <a:p>
            <a:r>
              <a:rPr lang="en-US" sz="1800" dirty="0" err="1" smtClean="0"/>
              <a:t>slideUp</a:t>
            </a:r>
            <a:r>
              <a:rPr lang="en-US" sz="1800" dirty="0" smtClean="0"/>
              <a:t>()</a:t>
            </a:r>
          </a:p>
          <a:p>
            <a:r>
              <a:rPr lang="en-US" sz="1800" dirty="0" err="1" smtClean="0"/>
              <a:t>slideToggle</a:t>
            </a:r>
            <a:r>
              <a:rPr lang="en-US" sz="1800" dirty="0" smtClean="0"/>
              <a:t>()</a:t>
            </a:r>
          </a:p>
          <a:p>
            <a:pPr>
              <a:buNone/>
            </a:pPr>
            <a:endParaRPr lang="en-US" sz="1800" dirty="0" smtClean="0"/>
          </a:p>
          <a:p>
            <a:pPr>
              <a:buNone/>
            </a:pPr>
            <a:r>
              <a:rPr lang="en-US" sz="1800" b="1" u="sng" dirty="0" err="1" smtClean="0"/>
              <a:t>jQuery</a:t>
            </a:r>
            <a:r>
              <a:rPr lang="en-US" sz="1800" b="1" u="sng" dirty="0" smtClean="0"/>
              <a:t> </a:t>
            </a:r>
            <a:r>
              <a:rPr lang="en-US" sz="1800" b="1" u="sng" dirty="0" err="1" smtClean="0"/>
              <a:t>slideDown</a:t>
            </a:r>
            <a:r>
              <a:rPr lang="en-US" sz="1800" b="1" u="sng" dirty="0" smtClean="0"/>
              <a:t>() Method</a:t>
            </a:r>
          </a:p>
          <a:p>
            <a:pPr>
              <a:buNone/>
            </a:pPr>
            <a:r>
              <a:rPr lang="en-US" sz="1800" dirty="0" smtClean="0"/>
              <a:t>The </a:t>
            </a:r>
            <a:r>
              <a:rPr lang="en-US" sz="1800" dirty="0" err="1" smtClean="0"/>
              <a:t>jQuery</a:t>
            </a:r>
            <a:r>
              <a:rPr lang="en-US" sz="1800" dirty="0" smtClean="0"/>
              <a:t> </a:t>
            </a:r>
            <a:r>
              <a:rPr lang="en-US" sz="1800" dirty="0" err="1" smtClean="0"/>
              <a:t>slideDown</a:t>
            </a:r>
            <a:r>
              <a:rPr lang="en-US" sz="1800" dirty="0" smtClean="0"/>
              <a:t>() method is used to slide down an element.</a:t>
            </a:r>
          </a:p>
          <a:p>
            <a:pPr>
              <a:buNone/>
            </a:pPr>
            <a:r>
              <a:rPr lang="en-US" sz="1800" b="1" u="sng" dirty="0" smtClean="0"/>
              <a:t>Syntax:</a:t>
            </a:r>
            <a:endParaRPr lang="en-US" sz="1800" u="sng" dirty="0" smtClean="0"/>
          </a:p>
          <a:p>
            <a:pPr>
              <a:buNone/>
            </a:pPr>
            <a:r>
              <a:rPr lang="en-US" sz="1800" dirty="0" smtClean="0"/>
              <a:t>			</a:t>
            </a:r>
            <a:r>
              <a:rPr lang="en-US" sz="1800" b="1" dirty="0" smtClean="0"/>
              <a:t>$(</a:t>
            </a:r>
            <a:r>
              <a:rPr lang="en-US" sz="1800" b="1" i="1" dirty="0" smtClean="0"/>
              <a:t>selector</a:t>
            </a:r>
            <a:r>
              <a:rPr lang="en-US" sz="1800" b="1" dirty="0" smtClean="0"/>
              <a:t>).</a:t>
            </a:r>
            <a:r>
              <a:rPr lang="en-US" sz="1800" b="1" dirty="0" err="1" smtClean="0"/>
              <a:t>slideDown</a:t>
            </a:r>
            <a:r>
              <a:rPr lang="en-US" sz="1800" b="1" dirty="0" smtClean="0"/>
              <a:t>(</a:t>
            </a:r>
            <a:r>
              <a:rPr lang="en-US" sz="1800" b="1" i="1" dirty="0" err="1" smtClean="0"/>
              <a:t>speed,callback</a:t>
            </a:r>
            <a:r>
              <a:rPr lang="en-US" sz="1800" b="1" dirty="0" smtClean="0"/>
              <a:t>);</a:t>
            </a:r>
          </a:p>
          <a:p>
            <a:pPr>
              <a:buNone/>
            </a:pPr>
            <a:r>
              <a:rPr lang="en-US" sz="1800" u="sng" dirty="0" smtClean="0"/>
              <a:t>Example:</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a:bodyPr>
          <a:lstStyle/>
          <a:p>
            <a:pPr>
              <a:buNone/>
            </a:pPr>
            <a:r>
              <a:rPr lang="en-US" sz="1800" dirty="0" smtClean="0"/>
              <a:t>&lt;script&gt; </a:t>
            </a:r>
          </a:p>
          <a:p>
            <a:pPr>
              <a:buNone/>
            </a:pPr>
            <a:r>
              <a:rPr lang="en-US" sz="1800" dirty="0" smtClean="0"/>
              <a:t>$(document).ready(function(){</a:t>
            </a:r>
          </a:p>
          <a:p>
            <a:pPr>
              <a:buNone/>
            </a:pPr>
            <a:r>
              <a:rPr lang="en-US" sz="1800" dirty="0" smtClean="0"/>
              <a:t>  $("#flip").click(function(){</a:t>
            </a:r>
          </a:p>
          <a:p>
            <a:pPr>
              <a:buNone/>
            </a:pPr>
            <a:r>
              <a:rPr lang="en-US" sz="1800" dirty="0" smtClean="0"/>
              <a:t>    $("#panel").</a:t>
            </a:r>
            <a:r>
              <a:rPr lang="en-US" sz="1800" dirty="0" err="1" smtClean="0"/>
              <a:t>slideDown</a:t>
            </a:r>
            <a:r>
              <a:rPr lang="en-US" sz="1800" dirty="0" smtClean="0"/>
              <a:t>("slow");</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&lt;style&gt; </a:t>
            </a:r>
          </a:p>
          <a:p>
            <a:pPr>
              <a:buNone/>
            </a:pPr>
            <a:r>
              <a:rPr lang="en-US" sz="1800" dirty="0" smtClean="0"/>
              <a:t>#panel, #flip {</a:t>
            </a:r>
          </a:p>
          <a:p>
            <a:pPr>
              <a:buNone/>
            </a:pPr>
            <a:r>
              <a:rPr lang="en-US" sz="1800" dirty="0" smtClean="0"/>
              <a:t>  padding: 5px;</a:t>
            </a:r>
          </a:p>
          <a:p>
            <a:pPr>
              <a:buNone/>
            </a:pPr>
            <a:r>
              <a:rPr lang="en-US" sz="1800" dirty="0" smtClean="0"/>
              <a:t>  text-align: center;</a:t>
            </a:r>
          </a:p>
          <a:p>
            <a:pPr>
              <a:buNone/>
            </a:pPr>
            <a:r>
              <a:rPr lang="en-US" sz="1800" dirty="0" smtClean="0"/>
              <a:t>  background-color: #e5eecc;</a:t>
            </a:r>
          </a:p>
          <a:p>
            <a:pPr>
              <a:buNone/>
            </a:pPr>
            <a:r>
              <a:rPr lang="en-US" sz="1800" dirty="0" smtClean="0"/>
              <a:t>  border: solid 1px #c3c3c3;</a:t>
            </a:r>
          </a:p>
          <a:p>
            <a:pPr>
              <a:buNone/>
            </a:pPr>
            <a:r>
              <a:rPr lang="en-US" sz="1800" dirty="0" smtClean="0"/>
              <a:t>}</a:t>
            </a:r>
          </a:p>
          <a:p>
            <a:pPr>
              <a:buNone/>
            </a:pPr>
            <a:r>
              <a:rPr lang="en-US" sz="1800" dirty="0" smtClean="0"/>
              <a:t>#panel {</a:t>
            </a:r>
          </a:p>
          <a:p>
            <a:pPr>
              <a:buNone/>
            </a:pPr>
            <a:r>
              <a:rPr lang="en-US" sz="1800" dirty="0" smtClean="0"/>
              <a:t>  padding: 50px;</a:t>
            </a:r>
          </a:p>
          <a:p>
            <a:pPr>
              <a:buNone/>
            </a:pPr>
            <a:r>
              <a:rPr lang="en-US" sz="1800" dirty="0" smtClean="0"/>
              <a:t>  display: none;</a:t>
            </a:r>
          </a:p>
          <a:p>
            <a:pPr>
              <a:buNone/>
            </a:pPr>
            <a:r>
              <a:rPr lang="en-US" sz="1800" dirty="0" smtClean="0"/>
              <a:t>}</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981200"/>
            <a:ext cx="70961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dirty="0" smtClean="0"/>
              <a:t>&lt;/style&gt;</a:t>
            </a:r>
          </a:p>
          <a:p>
            <a:pPr>
              <a:buNone/>
            </a:pPr>
            <a:r>
              <a:rPr lang="en-US" sz="1800" dirty="0" smtClean="0"/>
              <a:t>&lt;/head&gt;</a:t>
            </a:r>
          </a:p>
          <a:p>
            <a:pPr>
              <a:buNone/>
            </a:pPr>
            <a:r>
              <a:rPr lang="en-US" sz="1800" dirty="0" smtClean="0"/>
              <a:t>&lt;body&gt;</a:t>
            </a:r>
          </a:p>
          <a:p>
            <a:pPr>
              <a:buNone/>
            </a:pPr>
            <a:r>
              <a:rPr lang="en-US" sz="1800" dirty="0" smtClean="0"/>
              <a:t> </a:t>
            </a:r>
          </a:p>
          <a:p>
            <a:pPr>
              <a:buNone/>
            </a:pPr>
            <a:r>
              <a:rPr lang="en-US" sz="1800" dirty="0" smtClean="0"/>
              <a:t>&lt;div id="flip"&gt;Click to slide down panel&lt;/div&gt;</a:t>
            </a:r>
          </a:p>
          <a:p>
            <a:pPr>
              <a:buNone/>
            </a:pPr>
            <a:r>
              <a:rPr lang="en-US" sz="1800" dirty="0" smtClean="0"/>
              <a:t>&lt;div id="panel"&gt;Hello world!&lt;/div&gt;</a:t>
            </a:r>
          </a:p>
          <a:p>
            <a:pPr>
              <a:buNone/>
            </a:pPr>
            <a:endParaRPr lang="en-US" sz="1800" dirty="0" smtClean="0"/>
          </a:p>
          <a:p>
            <a:pPr>
              <a:buNone/>
            </a:pPr>
            <a:r>
              <a:rPr lang="en-US" sz="1800" dirty="0" smtClean="0"/>
              <a:t>&lt;/body&gt;</a:t>
            </a:r>
          </a:p>
          <a:p>
            <a:pPr>
              <a:buNone/>
            </a:pPr>
            <a:r>
              <a:rPr lang="en-US" sz="1800" dirty="0" smtClean="0"/>
              <a:t>&lt;/html&gt;</a:t>
            </a:r>
          </a:p>
          <a:p>
            <a:pPr>
              <a:buNone/>
            </a:pPr>
            <a:endParaRPr lang="en-US" sz="1800" dirty="0" smtClean="0"/>
          </a:p>
          <a:p>
            <a:pPr>
              <a:buNone/>
            </a:pPr>
            <a:r>
              <a:rPr lang="en-US" sz="1800" b="1" u="sng" dirty="0" err="1" smtClean="0"/>
              <a:t>jQuery</a:t>
            </a:r>
            <a:r>
              <a:rPr lang="en-US" sz="1800" b="1" u="sng" dirty="0" smtClean="0"/>
              <a:t> </a:t>
            </a:r>
            <a:r>
              <a:rPr lang="en-US" sz="1800" b="1" u="sng" dirty="0" err="1" smtClean="0"/>
              <a:t>slideUp</a:t>
            </a:r>
            <a:r>
              <a:rPr lang="en-US" sz="1800" b="1" u="sng" dirty="0" smtClean="0"/>
              <a:t>() Method</a:t>
            </a:r>
          </a:p>
          <a:p>
            <a:pPr>
              <a:buNone/>
            </a:pPr>
            <a:r>
              <a:rPr lang="en-US" sz="1800" dirty="0" smtClean="0"/>
              <a:t>The </a:t>
            </a:r>
            <a:r>
              <a:rPr lang="en-US" sz="1800" dirty="0" err="1" smtClean="0"/>
              <a:t>jQuery</a:t>
            </a:r>
            <a:r>
              <a:rPr lang="en-US" sz="1800" dirty="0" smtClean="0"/>
              <a:t> </a:t>
            </a:r>
            <a:r>
              <a:rPr lang="en-US" sz="1800" dirty="0" err="1" smtClean="0"/>
              <a:t>slideUp</a:t>
            </a:r>
            <a:r>
              <a:rPr lang="en-US" sz="1800" dirty="0" smtClean="0"/>
              <a:t>() method is used to slide up an element.</a:t>
            </a:r>
          </a:p>
          <a:p>
            <a:pPr>
              <a:buNone/>
            </a:pPr>
            <a:r>
              <a:rPr lang="en-US" sz="1800" b="1" u="sng" dirty="0" smtClean="0"/>
              <a:t>Syntax:</a:t>
            </a:r>
            <a:endParaRPr lang="en-US" sz="1800" u="sng" dirty="0" smtClean="0"/>
          </a:p>
          <a:p>
            <a:pPr>
              <a:buNone/>
            </a:pPr>
            <a:r>
              <a:rPr lang="en-US" sz="1800" dirty="0" smtClean="0"/>
              <a:t>			</a:t>
            </a:r>
            <a:r>
              <a:rPr lang="en-US" sz="1800" b="1" dirty="0" smtClean="0"/>
              <a:t>$(</a:t>
            </a:r>
            <a:r>
              <a:rPr lang="en-US" sz="1800" b="1" i="1" dirty="0" smtClean="0"/>
              <a:t>selector</a:t>
            </a:r>
            <a:r>
              <a:rPr lang="en-US" sz="1800" b="1" dirty="0" smtClean="0"/>
              <a:t>).</a:t>
            </a:r>
            <a:r>
              <a:rPr lang="en-US" sz="1800" b="1" dirty="0" err="1" smtClean="0"/>
              <a:t>slideUp</a:t>
            </a:r>
            <a:r>
              <a:rPr lang="en-US" sz="1800" b="1" dirty="0" smtClean="0"/>
              <a:t>(</a:t>
            </a:r>
            <a:r>
              <a:rPr lang="en-US" sz="1800" b="1" i="1" dirty="0" err="1" smtClean="0"/>
              <a:t>speed,callback</a:t>
            </a:r>
            <a:r>
              <a:rPr lang="en-US" sz="1800" b="1" dirty="0" smtClean="0"/>
              <a:t>);</a:t>
            </a:r>
          </a:p>
          <a:p>
            <a:pPr>
              <a:buNone/>
            </a:pP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lnSpcReduction="10000"/>
          </a:bodyPr>
          <a:lstStyle/>
          <a:p>
            <a:pPr>
              <a:buNone/>
            </a:pPr>
            <a:r>
              <a:rPr lang="en-US" sz="1800" u="sng" dirty="0" smtClean="0"/>
              <a:t>Example:</a:t>
            </a:r>
          </a:p>
          <a:p>
            <a:pPr>
              <a:buNone/>
            </a:pPr>
            <a:endParaRPr lang="en-US" sz="1800" u="sng"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 </a:t>
            </a:r>
          </a:p>
          <a:p>
            <a:pPr>
              <a:buNone/>
            </a:pPr>
            <a:r>
              <a:rPr lang="en-US" sz="1800" dirty="0" smtClean="0"/>
              <a:t>$(document).ready(function(){</a:t>
            </a:r>
          </a:p>
          <a:p>
            <a:pPr>
              <a:buNone/>
            </a:pPr>
            <a:r>
              <a:rPr lang="en-US" sz="1800" dirty="0" smtClean="0"/>
              <a:t>  $("#flip").click(function(){</a:t>
            </a:r>
          </a:p>
          <a:p>
            <a:pPr>
              <a:buNone/>
            </a:pPr>
            <a:r>
              <a:rPr lang="en-US" sz="1800" dirty="0" smtClean="0"/>
              <a:t>    $("#panel").</a:t>
            </a:r>
            <a:r>
              <a:rPr lang="en-US" sz="1800" dirty="0" err="1" smtClean="0"/>
              <a:t>slideUp</a:t>
            </a:r>
            <a:r>
              <a:rPr lang="en-US" sz="1800" dirty="0" smtClean="0"/>
              <a:t>("slow");</a:t>
            </a:r>
          </a:p>
          <a:p>
            <a:pPr>
              <a:buNone/>
            </a:pPr>
            <a:r>
              <a:rPr lang="en-US" sz="1800" dirty="0" smtClean="0"/>
              <a:t>  });</a:t>
            </a:r>
          </a:p>
          <a:p>
            <a:pPr>
              <a:buNone/>
            </a:pPr>
            <a:r>
              <a:rPr lang="en-US" sz="1800" dirty="0" smtClean="0"/>
              <a:t>});</a:t>
            </a:r>
          </a:p>
          <a:p>
            <a:pPr>
              <a:buNone/>
            </a:pPr>
            <a:r>
              <a:rPr lang="en-US" sz="1800" dirty="0" smtClean="0"/>
              <a:t>&lt;style&gt; </a:t>
            </a:r>
          </a:p>
          <a:p>
            <a:pPr>
              <a:buNone/>
            </a:pPr>
            <a:r>
              <a:rPr lang="en-US" sz="1800" dirty="0" smtClean="0"/>
              <a:t>#panel, #flip {</a:t>
            </a:r>
          </a:p>
          <a:p>
            <a:pPr>
              <a:buNone/>
            </a:pPr>
            <a:r>
              <a:rPr lang="en-US" sz="1800" dirty="0" smtClean="0"/>
              <a:t>  padding: 5px;</a:t>
            </a:r>
          </a:p>
          <a:p>
            <a:pPr>
              <a:buNone/>
            </a:pPr>
            <a:r>
              <a:rPr lang="en-US" sz="1800" dirty="0" smtClean="0"/>
              <a:t>  text-align: center;</a:t>
            </a:r>
          </a:p>
          <a:p>
            <a:pPr>
              <a:buNone/>
            </a:pPr>
            <a:r>
              <a:rPr lang="en-US" sz="1800" dirty="0" smtClean="0"/>
              <a:t>  background-color: #e5eecc;</a:t>
            </a:r>
          </a:p>
          <a:p>
            <a:pPr>
              <a:buNone/>
            </a:pPr>
            <a:r>
              <a:rPr lang="en-US" sz="1800" dirty="0" smtClean="0"/>
              <a:t>  border: solid 1px #c3c3c3;</a:t>
            </a:r>
          </a:p>
          <a:p>
            <a:pPr>
              <a:buNone/>
            </a:pPr>
            <a:r>
              <a:rPr lang="en-US" sz="1800" dirty="0" smtClean="0"/>
              <a:t>}</a:t>
            </a:r>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dirty="0" smtClean="0"/>
              <a:t>#panel {</a:t>
            </a:r>
          </a:p>
          <a:p>
            <a:pPr>
              <a:buNone/>
            </a:pPr>
            <a:r>
              <a:rPr lang="en-US" sz="1800" dirty="0" smtClean="0"/>
              <a:t>  padding: 50px;</a:t>
            </a:r>
          </a:p>
          <a:p>
            <a:pPr>
              <a:buNone/>
            </a:pPr>
            <a:r>
              <a:rPr lang="en-US" sz="1800" dirty="0" smtClean="0"/>
              <a:t>}</a:t>
            </a:r>
          </a:p>
          <a:p>
            <a:pPr>
              <a:buNone/>
            </a:pPr>
            <a:r>
              <a:rPr lang="en-US" sz="1800" dirty="0" smtClean="0"/>
              <a:t>&lt;/style&gt;</a:t>
            </a:r>
          </a:p>
          <a:p>
            <a:pPr>
              <a:buNone/>
            </a:pPr>
            <a:r>
              <a:rPr lang="en-US" sz="1800" dirty="0" smtClean="0"/>
              <a:t>&lt;/head&gt;</a:t>
            </a:r>
          </a:p>
          <a:p>
            <a:pPr>
              <a:buNone/>
            </a:pPr>
            <a:r>
              <a:rPr lang="en-US" sz="1800" dirty="0" smtClean="0"/>
              <a:t>&lt;body&gt;</a:t>
            </a:r>
          </a:p>
          <a:p>
            <a:pPr>
              <a:buNone/>
            </a:pPr>
            <a:r>
              <a:rPr lang="en-US" sz="1800" dirty="0" smtClean="0"/>
              <a:t> &lt;div id="flip"&gt;Click to slide up panel&lt;/div&gt;</a:t>
            </a:r>
          </a:p>
          <a:p>
            <a:pPr>
              <a:buNone/>
            </a:pPr>
            <a:r>
              <a:rPr lang="en-US" sz="1800" dirty="0" smtClean="0"/>
              <a:t>&lt;div id="panel"&gt;Hello world!&lt;/div&gt;</a:t>
            </a:r>
          </a:p>
          <a:p>
            <a:pPr>
              <a:buNone/>
            </a:pPr>
            <a:r>
              <a:rPr lang="en-US" sz="1800" dirty="0" smtClean="0"/>
              <a:t>&lt;/body&gt;</a:t>
            </a:r>
          </a:p>
          <a:p>
            <a:pPr>
              <a:buNone/>
            </a:pPr>
            <a:r>
              <a:rPr lang="en-US" sz="1800" dirty="0" smtClean="0"/>
              <a:t>&lt;/html&gt;</a:t>
            </a:r>
          </a:p>
          <a:p>
            <a:pPr>
              <a:buNone/>
            </a:pPr>
            <a:endParaRPr lang="en-US" sz="1800" dirty="0" smtClean="0"/>
          </a:p>
          <a:p>
            <a:pPr>
              <a:buNone/>
            </a:pPr>
            <a:r>
              <a:rPr lang="en-US" sz="1800" b="1" u="sng" dirty="0" err="1" smtClean="0"/>
              <a:t>jQuery</a:t>
            </a:r>
            <a:r>
              <a:rPr lang="en-US" sz="1800" b="1" u="sng" dirty="0" smtClean="0"/>
              <a:t> </a:t>
            </a:r>
            <a:r>
              <a:rPr lang="en-US" sz="1800" b="1" u="sng" dirty="0" err="1" smtClean="0"/>
              <a:t>slideToggle</a:t>
            </a:r>
            <a:r>
              <a:rPr lang="en-US" sz="1800" b="1" u="sng" dirty="0" smtClean="0"/>
              <a:t>() Method</a:t>
            </a:r>
          </a:p>
          <a:p>
            <a:r>
              <a:rPr lang="en-US" sz="1800" dirty="0" smtClean="0"/>
              <a:t>The </a:t>
            </a:r>
            <a:r>
              <a:rPr lang="en-US" sz="1800" dirty="0" err="1" smtClean="0"/>
              <a:t>jQuery</a:t>
            </a:r>
            <a:r>
              <a:rPr lang="en-US" sz="1800" dirty="0" smtClean="0"/>
              <a:t> </a:t>
            </a:r>
            <a:r>
              <a:rPr lang="en-US" sz="1800" dirty="0" err="1" smtClean="0"/>
              <a:t>slideToggle</a:t>
            </a:r>
            <a:r>
              <a:rPr lang="en-US" sz="1800" dirty="0" smtClean="0"/>
              <a:t>() method toggles between the </a:t>
            </a:r>
            <a:r>
              <a:rPr lang="en-US" sz="1800" dirty="0" err="1" smtClean="0"/>
              <a:t>slideDown</a:t>
            </a:r>
            <a:r>
              <a:rPr lang="en-US" sz="1800" dirty="0" smtClean="0"/>
              <a:t>() and </a:t>
            </a:r>
            <a:r>
              <a:rPr lang="en-US" sz="1800" dirty="0" err="1" smtClean="0"/>
              <a:t>slideUp</a:t>
            </a:r>
            <a:r>
              <a:rPr lang="en-US" sz="1800" dirty="0" smtClean="0"/>
              <a:t>() methods.</a:t>
            </a:r>
          </a:p>
          <a:p>
            <a:r>
              <a:rPr lang="en-US" sz="1800" dirty="0" smtClean="0"/>
              <a:t>If the elements have been slid down, </a:t>
            </a:r>
            <a:r>
              <a:rPr lang="en-US" sz="1800" dirty="0" err="1" smtClean="0"/>
              <a:t>slideToggle</a:t>
            </a:r>
            <a:r>
              <a:rPr lang="en-US" sz="1800" dirty="0" smtClean="0"/>
              <a:t>() will slide them up.</a:t>
            </a:r>
          </a:p>
          <a:p>
            <a:r>
              <a:rPr lang="en-US" sz="1800" dirty="0" smtClean="0"/>
              <a:t>If the elements have been slid up, </a:t>
            </a:r>
            <a:r>
              <a:rPr lang="en-US" sz="1800" dirty="0" err="1" smtClean="0"/>
              <a:t>slideToggle</a:t>
            </a:r>
            <a:r>
              <a:rPr lang="en-US" sz="1800" dirty="0" smtClean="0"/>
              <a:t>() will slide them down.</a:t>
            </a:r>
          </a:p>
          <a:p>
            <a:pPr>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92500" lnSpcReduction="20000"/>
          </a:bodyPr>
          <a:lstStyle/>
          <a:p>
            <a:pPr>
              <a:buNone/>
            </a:pPr>
            <a:r>
              <a:rPr lang="en-US" sz="1800" u="sng" dirty="0" smtClean="0"/>
              <a:t>Example:</a:t>
            </a:r>
          </a:p>
          <a:p>
            <a:pPr>
              <a:buNone/>
            </a:pPr>
            <a:endParaRPr lang="en-US" sz="1800" u="sng"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 </a:t>
            </a:r>
          </a:p>
          <a:p>
            <a:pPr>
              <a:buNone/>
            </a:pPr>
            <a:r>
              <a:rPr lang="en-US" sz="1800" dirty="0" smtClean="0"/>
              <a:t>$(document).ready(function(){</a:t>
            </a:r>
          </a:p>
          <a:p>
            <a:pPr>
              <a:buNone/>
            </a:pPr>
            <a:r>
              <a:rPr lang="en-US" sz="1800" dirty="0" smtClean="0"/>
              <a:t>  $("#flip").click(function(){</a:t>
            </a:r>
          </a:p>
          <a:p>
            <a:pPr>
              <a:buNone/>
            </a:pPr>
            <a:r>
              <a:rPr lang="en-US" sz="1800" dirty="0" smtClean="0"/>
              <a:t>    $("#panel").</a:t>
            </a:r>
            <a:r>
              <a:rPr lang="en-US" sz="1800" dirty="0" err="1" smtClean="0"/>
              <a:t>slideToggle</a:t>
            </a:r>
            <a:r>
              <a:rPr lang="en-US" sz="1800" dirty="0" smtClean="0"/>
              <a:t>("slow");</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&lt;style&gt; </a:t>
            </a:r>
          </a:p>
          <a:p>
            <a:pPr>
              <a:buNone/>
            </a:pPr>
            <a:r>
              <a:rPr lang="en-US" sz="1800" dirty="0" smtClean="0"/>
              <a:t>#panel, #flip {</a:t>
            </a:r>
          </a:p>
          <a:p>
            <a:pPr>
              <a:buNone/>
            </a:pPr>
            <a:r>
              <a:rPr lang="en-US" sz="1800" dirty="0" smtClean="0"/>
              <a:t>  padding: 5px;</a:t>
            </a:r>
          </a:p>
          <a:p>
            <a:pPr>
              <a:buNone/>
            </a:pPr>
            <a:r>
              <a:rPr lang="en-US" sz="1800" dirty="0" smtClean="0"/>
              <a:t>  text-align: center;</a:t>
            </a:r>
          </a:p>
          <a:p>
            <a:pPr>
              <a:buNone/>
            </a:pPr>
            <a:r>
              <a:rPr lang="en-US" sz="1800" dirty="0" smtClean="0"/>
              <a:t>  background-color: #e5eecc;</a:t>
            </a:r>
          </a:p>
          <a:p>
            <a:pPr>
              <a:buNone/>
            </a:pPr>
            <a:r>
              <a:rPr lang="en-US" sz="1800" dirty="0" smtClean="0"/>
              <a:t>  border: solid 1px #c3c3c3;</a:t>
            </a:r>
          </a:p>
          <a:p>
            <a:pPr>
              <a:buNone/>
            </a:pPr>
            <a:r>
              <a:rPr lang="en-US" sz="1800" dirty="0" smtClean="0"/>
              <a:t>}</a:t>
            </a:r>
            <a:endParaRPr 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1800" dirty="0" smtClean="0"/>
              <a:t>#panel {</a:t>
            </a:r>
          </a:p>
          <a:p>
            <a:pPr>
              <a:buNone/>
            </a:pPr>
            <a:r>
              <a:rPr lang="en-US" sz="1800" dirty="0" smtClean="0"/>
              <a:t>  padding: 50px;</a:t>
            </a:r>
          </a:p>
          <a:p>
            <a:pPr>
              <a:buNone/>
            </a:pPr>
            <a:r>
              <a:rPr lang="en-US" sz="1800" dirty="0" smtClean="0"/>
              <a:t>  display: none;</a:t>
            </a:r>
          </a:p>
          <a:p>
            <a:pPr>
              <a:buNone/>
            </a:pPr>
            <a:r>
              <a:rPr lang="en-US" sz="1800" dirty="0" smtClean="0"/>
              <a:t>}</a:t>
            </a:r>
          </a:p>
          <a:p>
            <a:pPr>
              <a:buNone/>
            </a:pPr>
            <a:r>
              <a:rPr lang="en-US" sz="1800" dirty="0" smtClean="0"/>
              <a:t>&lt;/style&gt;</a:t>
            </a:r>
          </a:p>
          <a:p>
            <a:pPr>
              <a:buNone/>
            </a:pPr>
            <a:r>
              <a:rPr lang="en-US" sz="1800" dirty="0" smtClean="0"/>
              <a:t>&lt;/head&gt;</a:t>
            </a:r>
          </a:p>
          <a:p>
            <a:pPr>
              <a:buNone/>
            </a:pPr>
            <a:r>
              <a:rPr lang="en-US" sz="1800" dirty="0" smtClean="0"/>
              <a:t>&lt;body&gt;</a:t>
            </a:r>
          </a:p>
          <a:p>
            <a:pPr>
              <a:buNone/>
            </a:pPr>
            <a:r>
              <a:rPr lang="en-US" sz="1800" dirty="0" smtClean="0"/>
              <a:t> </a:t>
            </a:r>
          </a:p>
          <a:p>
            <a:pPr>
              <a:buNone/>
            </a:pPr>
            <a:r>
              <a:rPr lang="en-US" sz="1800" dirty="0" smtClean="0"/>
              <a:t>&lt;div id="flip"&gt;Click to slide the panel down or </a:t>
            </a:r>
          </a:p>
          <a:p>
            <a:pPr>
              <a:buNone/>
            </a:pPr>
            <a:endParaRPr lang="en-US" sz="1800" dirty="0" smtClean="0"/>
          </a:p>
          <a:p>
            <a:pPr>
              <a:buNone/>
            </a:pPr>
            <a:r>
              <a:rPr lang="en-US" sz="1800" dirty="0" smtClean="0"/>
              <a:t>up&lt;/div&gt;</a:t>
            </a:r>
          </a:p>
          <a:p>
            <a:pPr>
              <a:buNone/>
            </a:pPr>
            <a:r>
              <a:rPr lang="en-US" sz="1800" dirty="0" smtClean="0"/>
              <a:t>&lt;div id="panel"&gt;Hello world!&lt;/div&gt;</a:t>
            </a:r>
          </a:p>
          <a:p>
            <a:pPr>
              <a:buNone/>
            </a:pPr>
            <a:endParaRPr lang="en-US" sz="1800" dirty="0" smtClean="0"/>
          </a:p>
          <a:p>
            <a:pPr>
              <a:buNone/>
            </a:pPr>
            <a:r>
              <a:rPr lang="en-US" sz="1800" dirty="0" smtClean="0"/>
              <a:t>&lt;/body&gt;</a:t>
            </a:r>
          </a:p>
          <a:p>
            <a:pPr>
              <a:buNone/>
            </a:pPr>
            <a:r>
              <a:rPr lang="en-US" sz="1800" dirty="0" smtClean="0"/>
              <a:t>&lt;/html&gt;</a:t>
            </a:r>
          </a:p>
          <a:p>
            <a:pPr>
              <a:buNone/>
            </a:pPr>
            <a:endParaRPr 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lnSpcReduction="10000"/>
          </a:bodyPr>
          <a:lstStyle/>
          <a:p>
            <a:pPr>
              <a:buNone/>
            </a:pPr>
            <a:r>
              <a:rPr lang="en-US" sz="1800" b="1" u="sng" dirty="0" err="1" smtClean="0"/>
              <a:t>jQuery</a:t>
            </a:r>
            <a:r>
              <a:rPr lang="en-US" sz="1800" b="1" u="sng" dirty="0" smtClean="0"/>
              <a:t> Effects - Animation</a:t>
            </a:r>
          </a:p>
          <a:p>
            <a:pPr>
              <a:buNone/>
            </a:pPr>
            <a:r>
              <a:rPr lang="en-US" sz="1800" u="sng" dirty="0" smtClean="0"/>
              <a:t> The animate() Method</a:t>
            </a:r>
          </a:p>
          <a:p>
            <a:pPr>
              <a:buNone/>
            </a:pPr>
            <a:r>
              <a:rPr lang="en-US" sz="1800" dirty="0" smtClean="0"/>
              <a:t>The </a:t>
            </a:r>
            <a:r>
              <a:rPr lang="en-US" sz="1800" dirty="0" err="1" smtClean="0"/>
              <a:t>jQuery</a:t>
            </a:r>
            <a:r>
              <a:rPr lang="en-US" sz="1800" dirty="0" smtClean="0"/>
              <a:t> animate() method is used to create custom animations.</a:t>
            </a:r>
          </a:p>
          <a:p>
            <a:pPr>
              <a:buNone/>
            </a:pPr>
            <a:endParaRPr lang="en-US" sz="1800" dirty="0" smtClean="0"/>
          </a:p>
          <a:p>
            <a:pPr>
              <a:buNone/>
            </a:pPr>
            <a:r>
              <a:rPr lang="en-US" sz="1800" b="1" u="sng" dirty="0" smtClean="0"/>
              <a:t>Syntax:</a:t>
            </a:r>
            <a:endParaRPr lang="en-US" sz="1800" u="sng" dirty="0" smtClean="0"/>
          </a:p>
          <a:p>
            <a:pPr>
              <a:buNone/>
            </a:pPr>
            <a:r>
              <a:rPr lang="en-US" sz="1800" dirty="0" smtClean="0"/>
              <a:t>			</a:t>
            </a:r>
            <a:r>
              <a:rPr lang="en-US" sz="1800" b="1" dirty="0" smtClean="0"/>
              <a:t>$(</a:t>
            </a:r>
            <a:r>
              <a:rPr lang="en-US" sz="1800" b="1" i="1" dirty="0" smtClean="0"/>
              <a:t>selector</a:t>
            </a:r>
            <a:r>
              <a:rPr lang="en-US" sz="1800" b="1" dirty="0" smtClean="0"/>
              <a:t>).animate({</a:t>
            </a:r>
            <a:r>
              <a:rPr lang="en-US" sz="1800" b="1" i="1" dirty="0" err="1" smtClean="0"/>
              <a:t>params</a:t>
            </a:r>
            <a:r>
              <a:rPr lang="en-US" sz="1800" b="1" dirty="0" smtClean="0"/>
              <a:t>}</a:t>
            </a:r>
            <a:r>
              <a:rPr lang="en-US" sz="1800" b="1" i="1" dirty="0" smtClean="0"/>
              <a:t>,</a:t>
            </a:r>
            <a:r>
              <a:rPr lang="en-US" sz="1800" b="1" i="1" dirty="0" err="1" smtClean="0"/>
              <a:t>speed,callback</a:t>
            </a:r>
            <a:r>
              <a:rPr lang="en-US" sz="1800" b="1" dirty="0" smtClean="0"/>
              <a:t>);</a:t>
            </a:r>
          </a:p>
          <a:p>
            <a:pPr>
              <a:buNone/>
            </a:pPr>
            <a:endParaRPr lang="en-US" sz="1800" dirty="0" smtClean="0"/>
          </a:p>
          <a:p>
            <a:r>
              <a:rPr lang="en-US" sz="1800" dirty="0" smtClean="0"/>
              <a:t>The required </a:t>
            </a:r>
            <a:r>
              <a:rPr lang="en-US" sz="1800" dirty="0" err="1" smtClean="0"/>
              <a:t>params</a:t>
            </a:r>
            <a:r>
              <a:rPr lang="en-US" sz="1800" dirty="0" smtClean="0"/>
              <a:t> parameter defines the CSS properties to be animated.</a:t>
            </a:r>
          </a:p>
          <a:p>
            <a:pPr>
              <a:buNone/>
            </a:pPr>
            <a:endParaRPr lang="en-US" sz="1800" dirty="0" smtClean="0"/>
          </a:p>
          <a:p>
            <a:pPr>
              <a:buNone/>
            </a:pPr>
            <a:r>
              <a:rPr lang="en-US" sz="1800" dirty="0" smtClean="0"/>
              <a:t>The following example demonstrates a simple use of the animate() method;</a:t>
            </a:r>
          </a:p>
          <a:p>
            <a:pPr>
              <a:buNone/>
            </a:pPr>
            <a:r>
              <a:rPr lang="en-US" sz="1800" dirty="0" smtClean="0"/>
              <a:t> it moves a &lt;div&gt; element to the right, until it has reached a left property of 250px:</a:t>
            </a:r>
          </a:p>
          <a:p>
            <a:pPr>
              <a:buNone/>
            </a:pPr>
            <a:endParaRPr lang="en-US" sz="1800" dirty="0" smtClean="0"/>
          </a:p>
          <a:p>
            <a:pPr>
              <a:buNone/>
            </a:pPr>
            <a:r>
              <a:rPr lang="en-US" sz="1800" u="sng" dirty="0" smtClean="0"/>
              <a:t>EXAMPLE:</a:t>
            </a:r>
          </a:p>
          <a:p>
            <a:pPr>
              <a:buNone/>
            </a:pPr>
            <a:r>
              <a:rPr lang="en-US" sz="1800" u="sng"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endParaRPr lang="en-US" sz="1800" dirty="0" smtClean="0"/>
          </a:p>
          <a:p>
            <a:pPr>
              <a:buNone/>
            </a:pPr>
            <a:r>
              <a:rPr lang="en-US" sz="1800" dirty="0" err="1" smtClean="0"/>
              <a:t>src</a:t>
            </a:r>
            <a:r>
              <a:rPr lang="en-US" sz="1800" dirty="0" smtClean="0"/>
              <a:t>="https://ajax.googleapis.com/ajax/libs/jquery/3.5.1/jquery.min.js"&gt;&lt;/script&gt;</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lnSpcReduction="10000"/>
          </a:bodyPr>
          <a:lstStyle/>
          <a:p>
            <a:pPr>
              <a:buNone/>
            </a:pPr>
            <a:r>
              <a:rPr lang="en-US" sz="1800" u="sng" dirty="0" err="1" smtClean="0"/>
              <a:t>jQuery</a:t>
            </a:r>
            <a:r>
              <a:rPr lang="en-US" sz="1800" u="sng" dirty="0" smtClean="0"/>
              <a:t> CDN</a:t>
            </a:r>
          </a:p>
          <a:p>
            <a:r>
              <a:rPr lang="en-US" sz="1800" dirty="0" smtClean="0"/>
              <a:t>If you don't want to download and host </a:t>
            </a:r>
            <a:r>
              <a:rPr lang="en-US" sz="1800" dirty="0" err="1" smtClean="0"/>
              <a:t>jQuery</a:t>
            </a:r>
            <a:r>
              <a:rPr lang="en-US" sz="1800" dirty="0" smtClean="0"/>
              <a:t> yourself, you can include it from a CDN (Content Delivery Network).</a:t>
            </a:r>
          </a:p>
          <a:p>
            <a:pPr>
              <a:buNone/>
            </a:pPr>
            <a:r>
              <a:rPr lang="en-US" sz="1800" dirty="0" smtClean="0"/>
              <a:t>Google is an example of someone who host </a:t>
            </a:r>
            <a:r>
              <a:rPr lang="en-US" sz="1800" dirty="0" err="1" smtClean="0"/>
              <a:t>jQuery</a:t>
            </a:r>
            <a:r>
              <a:rPr lang="en-US" sz="1800" dirty="0" smtClean="0"/>
              <a:t>:</a:t>
            </a:r>
          </a:p>
          <a:p>
            <a:pPr>
              <a:buNone/>
            </a:pPr>
            <a:endParaRPr lang="en-US" sz="1800" dirty="0" smtClean="0"/>
          </a:p>
          <a:p>
            <a:pPr>
              <a:buNone/>
            </a:pPr>
            <a:r>
              <a:rPr lang="en-US" sz="1800" b="1" u="sng" dirty="0" err="1" smtClean="0"/>
              <a:t>jQuery</a:t>
            </a:r>
            <a:r>
              <a:rPr lang="en-US" sz="1800" b="1" u="sng" dirty="0" smtClean="0"/>
              <a:t> Syntax</a:t>
            </a:r>
          </a:p>
          <a:p>
            <a:r>
              <a:rPr lang="en-US" sz="1800" dirty="0" smtClean="0"/>
              <a:t>The </a:t>
            </a:r>
            <a:r>
              <a:rPr lang="en-US" sz="1800" dirty="0" err="1" smtClean="0"/>
              <a:t>jQuery</a:t>
            </a:r>
            <a:r>
              <a:rPr lang="en-US" sz="1800" dirty="0" smtClean="0"/>
              <a:t> syntax is tailor-made for </a:t>
            </a:r>
            <a:r>
              <a:rPr lang="en-US" sz="1800" b="1" dirty="0" smtClean="0"/>
              <a:t>selecting</a:t>
            </a:r>
            <a:r>
              <a:rPr lang="en-US" sz="1800" dirty="0" smtClean="0"/>
              <a:t> HTML elements and performing some </a:t>
            </a:r>
            <a:r>
              <a:rPr lang="en-US" sz="1800" b="1" dirty="0" smtClean="0"/>
              <a:t>action</a:t>
            </a:r>
            <a:r>
              <a:rPr lang="en-US" sz="1800" dirty="0" smtClean="0"/>
              <a:t> on the element(s).</a:t>
            </a:r>
          </a:p>
          <a:p>
            <a:pPr>
              <a:buNone/>
            </a:pPr>
            <a:r>
              <a:rPr lang="en-US" sz="1800" dirty="0" smtClean="0"/>
              <a:t>		Basic syntax is: </a:t>
            </a:r>
            <a:r>
              <a:rPr lang="en-US" sz="1800" b="1" dirty="0" smtClean="0"/>
              <a:t>$(</a:t>
            </a:r>
            <a:r>
              <a:rPr lang="en-US" sz="1800" b="1" i="1" dirty="0" smtClean="0"/>
              <a:t>selector</a:t>
            </a:r>
            <a:r>
              <a:rPr lang="en-US" sz="1800" b="1" dirty="0" smtClean="0"/>
              <a:t>).</a:t>
            </a:r>
            <a:r>
              <a:rPr lang="en-US" sz="1800" b="1" i="1" dirty="0" smtClean="0"/>
              <a:t>action</a:t>
            </a:r>
            <a:r>
              <a:rPr lang="en-US" sz="1800" b="1" dirty="0" smtClean="0"/>
              <a:t>()</a:t>
            </a:r>
            <a:endParaRPr lang="en-US" sz="1800" dirty="0" smtClean="0"/>
          </a:p>
          <a:p>
            <a:r>
              <a:rPr lang="en-US" sz="1800" dirty="0" smtClean="0"/>
              <a:t>A $ sign to define/access </a:t>
            </a:r>
            <a:r>
              <a:rPr lang="en-US" sz="1800" dirty="0" err="1" smtClean="0"/>
              <a:t>jQuery</a:t>
            </a:r>
            <a:endParaRPr lang="en-US" sz="1800" dirty="0" smtClean="0"/>
          </a:p>
          <a:p>
            <a:r>
              <a:rPr lang="en-US" sz="1800" dirty="0" smtClean="0"/>
              <a:t>A (</a:t>
            </a:r>
            <a:r>
              <a:rPr lang="en-US" sz="1800" i="1" dirty="0" smtClean="0"/>
              <a:t>selector</a:t>
            </a:r>
            <a:r>
              <a:rPr lang="en-US" sz="1800" dirty="0" smtClean="0"/>
              <a:t>) to "query (or find)" HTML elements</a:t>
            </a:r>
          </a:p>
          <a:p>
            <a:r>
              <a:rPr lang="en-US" sz="1800" dirty="0" smtClean="0"/>
              <a:t>A </a:t>
            </a:r>
            <a:r>
              <a:rPr lang="en-US" sz="1800" dirty="0" err="1" smtClean="0"/>
              <a:t>jQuery</a:t>
            </a:r>
            <a:r>
              <a:rPr lang="en-US" sz="1800" dirty="0" smtClean="0"/>
              <a:t> </a:t>
            </a:r>
            <a:r>
              <a:rPr lang="en-US" sz="1800" i="1" dirty="0" smtClean="0"/>
              <a:t>action</a:t>
            </a:r>
            <a:r>
              <a:rPr lang="en-US" sz="1800" dirty="0" smtClean="0"/>
              <a:t>() to be performed on the element(s)</a:t>
            </a:r>
          </a:p>
          <a:p>
            <a:pPr>
              <a:buNone/>
            </a:pPr>
            <a:endParaRPr lang="en-US" sz="1800" dirty="0" smtClean="0"/>
          </a:p>
          <a:p>
            <a:pPr>
              <a:buNone/>
            </a:pPr>
            <a:r>
              <a:rPr lang="en-US" sz="1800" b="1" u="sng" dirty="0" smtClean="0"/>
              <a:t>Examples:</a:t>
            </a:r>
          </a:p>
          <a:p>
            <a:r>
              <a:rPr lang="en-US" sz="1800" dirty="0" smtClean="0"/>
              <a:t>$(this).hide() - hides the current element.</a:t>
            </a:r>
          </a:p>
          <a:p>
            <a:r>
              <a:rPr lang="en-US" sz="1800" dirty="0" smtClean="0"/>
              <a:t>$("p").hide() - hides all &lt;p&gt; elements.</a:t>
            </a:r>
          </a:p>
          <a:p>
            <a:r>
              <a:rPr lang="en-US" sz="1800" dirty="0" smtClean="0"/>
              <a:t>$(".test").hide() - hides all elements with class="test".</a:t>
            </a:r>
          </a:p>
          <a:p>
            <a:r>
              <a:rPr lang="en-US" sz="1800" dirty="0" smtClean="0"/>
              <a:t>$("#test").hide() - hides the element with id="test".</a:t>
            </a:r>
          </a:p>
          <a:p>
            <a:pPr>
              <a:buNone/>
            </a:pPr>
            <a:r>
              <a:rPr lang="en-US" sz="1800" dirty="0" smtClean="0"/>
              <a:t/>
            </a:r>
            <a:br>
              <a:rPr lang="en-US" sz="1800" dirty="0" smtClean="0"/>
            </a:br>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lnSpcReduction="10000"/>
          </a:bodyPr>
          <a:lstStyle/>
          <a:p>
            <a:pPr>
              <a:buNone/>
            </a:pPr>
            <a:r>
              <a:rPr lang="en-US" sz="1800" dirty="0" smtClean="0"/>
              <a:t>&lt;script&gt;</a:t>
            </a:r>
          </a:p>
          <a:p>
            <a:pPr>
              <a:buNone/>
            </a:pPr>
            <a:r>
              <a:rPr lang="en-US" sz="1800" dirty="0" smtClean="0"/>
              <a:t>$(document).ready(function(){</a:t>
            </a:r>
          </a:p>
          <a:p>
            <a:pPr>
              <a:buNone/>
            </a:pPr>
            <a:r>
              <a:rPr lang="en-US" sz="1800" dirty="0" smtClean="0"/>
              <a:t>$("button").click(function(){</a:t>
            </a:r>
          </a:p>
          <a:p>
            <a:pPr>
              <a:buNone/>
            </a:pPr>
            <a:r>
              <a:rPr lang="en-US" sz="1800" dirty="0" smtClean="0"/>
              <a:t>$("div").animate({</a:t>
            </a:r>
          </a:p>
          <a:p>
            <a:pPr>
              <a:buNone/>
            </a:pPr>
            <a:r>
              <a:rPr lang="en-US" sz="1800" dirty="0" smtClean="0"/>
              <a:t>left: '250px',</a:t>
            </a:r>
          </a:p>
          <a:p>
            <a:pPr>
              <a:buNone/>
            </a:pPr>
            <a:r>
              <a:rPr lang="en-US" sz="1800" dirty="0" smtClean="0"/>
              <a:t>opacity: '0.5',</a:t>
            </a:r>
          </a:p>
          <a:p>
            <a:pPr>
              <a:buNone/>
            </a:pPr>
            <a:r>
              <a:rPr lang="en-US" sz="1800" dirty="0" smtClean="0"/>
              <a:t>height: '150px',</a:t>
            </a:r>
          </a:p>
          <a:p>
            <a:pPr>
              <a:buNone/>
            </a:pPr>
            <a:r>
              <a:rPr lang="en-US" sz="1800" dirty="0" smtClean="0"/>
              <a:t>width: '150px'</a:t>
            </a:r>
          </a:p>
          <a:p>
            <a:pPr>
              <a:buNone/>
            </a:pPr>
            <a:r>
              <a:rPr lang="en-US" sz="1800" dirty="0" smtClean="0"/>
              <a:t>});</a:t>
            </a:r>
          </a:p>
          <a:p>
            <a:pPr>
              <a:buNone/>
            </a:pPr>
            <a:r>
              <a:rPr lang="en-US" sz="1800" dirty="0" smtClean="0"/>
              <a:t>});</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&lt;body&gt;</a:t>
            </a:r>
          </a:p>
          <a:p>
            <a:pPr>
              <a:buNone/>
            </a:pPr>
            <a:r>
              <a:rPr lang="en-US" sz="1800" dirty="0" smtClean="0"/>
              <a:t>&lt;button&gt;start animation&lt;/button&gt;</a:t>
            </a:r>
          </a:p>
          <a:p>
            <a:pPr>
              <a:buNone/>
            </a:pPr>
            <a:r>
              <a:rPr lang="en-US" sz="1800" dirty="0" smtClean="0"/>
              <a:t>&lt;div style="background:#98bf21;height:100px;width:100px;position:absolute;"&gt;</a:t>
            </a:r>
          </a:p>
          <a:p>
            <a:pPr>
              <a:buNone/>
            </a:pPr>
            <a:r>
              <a:rPr lang="en-US" sz="1800" dirty="0" smtClean="0"/>
              <a:t>&lt;/div&gt;</a:t>
            </a:r>
          </a:p>
          <a:p>
            <a:pPr>
              <a:buNone/>
            </a:pPr>
            <a:r>
              <a:rPr lang="en-US" sz="1800" dirty="0" smtClean="0"/>
              <a:t>&lt;/body&gt;</a:t>
            </a:r>
          </a:p>
          <a:p>
            <a:pPr>
              <a:buNone/>
            </a:pPr>
            <a:r>
              <a:rPr lang="en-US" sz="1800" dirty="0" smtClean="0"/>
              <a:t>&lt;/html&gt;</a:t>
            </a:r>
            <a:endParaRPr 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u="sng" dirty="0" smtClean="0"/>
              <a:t>NOTE:</a:t>
            </a:r>
          </a:p>
          <a:p>
            <a:pPr>
              <a:buNone/>
            </a:pPr>
            <a:r>
              <a:rPr lang="en-US" sz="1800" dirty="0" smtClean="0"/>
              <a:t>	By default, all HTML elements have a static position, and cannot be moved.</a:t>
            </a:r>
            <a:br>
              <a:rPr lang="en-US" sz="1800" dirty="0" smtClean="0"/>
            </a:br>
            <a:r>
              <a:rPr lang="en-US" sz="1800" dirty="0" smtClean="0"/>
              <a:t>To manipulate the position, remember to first set the CSS position property of the element to relative, fixed, or absolute!</a:t>
            </a:r>
          </a:p>
          <a:p>
            <a:pPr>
              <a:buNone/>
            </a:pPr>
            <a:endParaRPr lang="en-US" sz="1800" u="sng" dirty="0" smtClean="0"/>
          </a:p>
          <a:p>
            <a:pPr>
              <a:buNone/>
            </a:pPr>
            <a:r>
              <a:rPr lang="en-US" sz="1800" b="1" u="sng" dirty="0" err="1" smtClean="0"/>
              <a:t>jQuery</a:t>
            </a:r>
            <a:r>
              <a:rPr lang="en-US" sz="1800" b="1" u="sng" dirty="0" smtClean="0"/>
              <a:t> stop() Method</a:t>
            </a:r>
          </a:p>
          <a:p>
            <a:r>
              <a:rPr lang="en-US" sz="1800" dirty="0" smtClean="0"/>
              <a:t>The </a:t>
            </a:r>
            <a:r>
              <a:rPr lang="en-US" sz="1800" dirty="0" err="1" smtClean="0"/>
              <a:t>jQuery</a:t>
            </a:r>
            <a:r>
              <a:rPr lang="en-US" sz="1800" dirty="0" smtClean="0"/>
              <a:t> stop() method is used to stop an animation or effect before it is finished.</a:t>
            </a:r>
          </a:p>
          <a:p>
            <a:r>
              <a:rPr lang="en-US" sz="1800" dirty="0" smtClean="0"/>
              <a:t>The stop() method works for all </a:t>
            </a:r>
            <a:r>
              <a:rPr lang="en-US" sz="1800" dirty="0" err="1" smtClean="0"/>
              <a:t>jQuery</a:t>
            </a:r>
            <a:r>
              <a:rPr lang="en-US" sz="1800" dirty="0" smtClean="0"/>
              <a:t> effect functions, including sliding, fading and custom animations.</a:t>
            </a:r>
          </a:p>
          <a:p>
            <a:pPr>
              <a:buNone/>
            </a:pPr>
            <a:r>
              <a:rPr lang="en-US" sz="1800" b="1" dirty="0" smtClean="0"/>
              <a:t>	Syntax:</a:t>
            </a:r>
            <a:endParaRPr lang="en-US" sz="1800" dirty="0" smtClean="0"/>
          </a:p>
          <a:p>
            <a:pPr>
              <a:buNone/>
            </a:pPr>
            <a:r>
              <a:rPr lang="en-US" sz="1800" dirty="0" smtClean="0"/>
              <a:t>			$(</a:t>
            </a:r>
            <a:r>
              <a:rPr lang="en-US" sz="1800" i="1" dirty="0" smtClean="0"/>
              <a:t>selector</a:t>
            </a:r>
            <a:r>
              <a:rPr lang="en-US" sz="1800" dirty="0" smtClean="0"/>
              <a:t>).stop(</a:t>
            </a:r>
            <a:r>
              <a:rPr lang="en-US" sz="1800" i="1" dirty="0" err="1" smtClean="0"/>
              <a:t>stopAll,goToEnd</a:t>
            </a:r>
            <a:r>
              <a:rPr lang="en-US" sz="1800" dirty="0" smtClean="0"/>
              <a:t>);</a:t>
            </a:r>
          </a:p>
          <a:p>
            <a:pPr>
              <a:buNone/>
            </a:pPr>
            <a:r>
              <a:rPr lang="en-US" sz="1800" u="sng" dirty="0" smtClean="0"/>
              <a:t>EXAMPLE:</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 </a:t>
            </a:r>
            <a:endParaRPr 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lnSpcReduction="10000"/>
          </a:bodyPr>
          <a:lstStyle/>
          <a:p>
            <a:pPr>
              <a:buNone/>
            </a:pPr>
            <a:r>
              <a:rPr lang="en-US" sz="1800" dirty="0" smtClean="0"/>
              <a:t>$(document).ready(function(){</a:t>
            </a:r>
          </a:p>
          <a:p>
            <a:pPr>
              <a:buNone/>
            </a:pPr>
            <a:r>
              <a:rPr lang="en-US" sz="1800" dirty="0" smtClean="0"/>
              <a:t>  $("#flip").click(function(){</a:t>
            </a:r>
          </a:p>
          <a:p>
            <a:pPr>
              <a:buNone/>
            </a:pPr>
            <a:r>
              <a:rPr lang="en-US" sz="1800" dirty="0" smtClean="0"/>
              <a:t>    $("#panel").</a:t>
            </a:r>
            <a:r>
              <a:rPr lang="en-US" sz="1800" dirty="0" err="1" smtClean="0"/>
              <a:t>slideDown</a:t>
            </a:r>
            <a:r>
              <a:rPr lang="en-US" sz="1800" dirty="0" smtClean="0"/>
              <a:t>(5000);</a:t>
            </a:r>
          </a:p>
          <a:p>
            <a:pPr>
              <a:buNone/>
            </a:pPr>
            <a:r>
              <a:rPr lang="en-US" sz="1800" dirty="0" smtClean="0"/>
              <a:t>  });</a:t>
            </a:r>
          </a:p>
          <a:p>
            <a:pPr>
              <a:buNone/>
            </a:pPr>
            <a:r>
              <a:rPr lang="en-US" sz="1800" dirty="0" smtClean="0"/>
              <a:t>  $("#stop").click(function(){</a:t>
            </a:r>
          </a:p>
          <a:p>
            <a:pPr>
              <a:buNone/>
            </a:pPr>
            <a:r>
              <a:rPr lang="en-US" sz="1800" dirty="0" smtClean="0"/>
              <a:t>    $("#panel").stop();</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&lt;style&gt; </a:t>
            </a:r>
          </a:p>
          <a:p>
            <a:pPr>
              <a:buNone/>
            </a:pPr>
            <a:r>
              <a:rPr lang="en-US" sz="1800" dirty="0" smtClean="0"/>
              <a:t>#panel, #flip {</a:t>
            </a:r>
          </a:p>
          <a:p>
            <a:pPr>
              <a:buNone/>
            </a:pPr>
            <a:r>
              <a:rPr lang="en-US" sz="1800" dirty="0" smtClean="0"/>
              <a:t>  padding: 5px;</a:t>
            </a:r>
          </a:p>
          <a:p>
            <a:pPr>
              <a:buNone/>
            </a:pPr>
            <a:r>
              <a:rPr lang="en-US" sz="1800" dirty="0" smtClean="0"/>
              <a:t>  font-size: 18px;</a:t>
            </a:r>
          </a:p>
          <a:p>
            <a:pPr>
              <a:buNone/>
            </a:pPr>
            <a:r>
              <a:rPr lang="en-US" sz="1800" dirty="0" smtClean="0"/>
              <a:t>  text-align: center;</a:t>
            </a:r>
          </a:p>
          <a:p>
            <a:pPr>
              <a:buNone/>
            </a:pPr>
            <a:r>
              <a:rPr lang="en-US" sz="1800" dirty="0" smtClean="0"/>
              <a:t>  background-color: #555;</a:t>
            </a:r>
          </a:p>
          <a:p>
            <a:pPr>
              <a:buNone/>
            </a:pPr>
            <a:r>
              <a:rPr lang="en-US" sz="1800" dirty="0" smtClean="0"/>
              <a:t>  color: white;</a:t>
            </a:r>
          </a:p>
          <a:p>
            <a:pPr>
              <a:buNone/>
            </a:pPr>
            <a:r>
              <a:rPr lang="en-US" sz="1800" dirty="0" smtClean="0"/>
              <a:t>  border: solid 1px #666;</a:t>
            </a:r>
          </a:p>
          <a:p>
            <a:pPr>
              <a:buNone/>
            </a:pPr>
            <a:r>
              <a:rPr lang="en-US" sz="1800" dirty="0" smtClean="0"/>
              <a:t>  border-radius: 3px;</a:t>
            </a:r>
          </a:p>
          <a:p>
            <a:pPr>
              <a:buNone/>
            </a:pPr>
            <a:r>
              <a:rPr lang="en-US" sz="1800" dirty="0" smtClean="0"/>
              <a:t>}</a:t>
            </a:r>
          </a:p>
          <a:p>
            <a:pPr>
              <a:buNone/>
            </a:pPr>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dirty="0" smtClean="0"/>
              <a:t>#panel {</a:t>
            </a:r>
          </a:p>
          <a:p>
            <a:pPr>
              <a:buNone/>
            </a:pPr>
            <a:r>
              <a:rPr lang="en-US" sz="1800" dirty="0" smtClean="0"/>
              <a:t>  padding: 50px;</a:t>
            </a:r>
          </a:p>
          <a:p>
            <a:pPr>
              <a:buNone/>
            </a:pPr>
            <a:r>
              <a:rPr lang="en-US" sz="1800" dirty="0" smtClean="0"/>
              <a:t>  display: none;</a:t>
            </a:r>
          </a:p>
          <a:p>
            <a:pPr>
              <a:buNone/>
            </a:pPr>
            <a:r>
              <a:rPr lang="en-US" sz="1800" dirty="0" smtClean="0"/>
              <a:t>}</a:t>
            </a:r>
          </a:p>
          <a:p>
            <a:pPr>
              <a:buNone/>
            </a:pPr>
            <a:r>
              <a:rPr lang="en-US" sz="1800" dirty="0" smtClean="0"/>
              <a:t>&lt;/style&gt;</a:t>
            </a:r>
          </a:p>
          <a:p>
            <a:pPr>
              <a:buNone/>
            </a:pPr>
            <a:r>
              <a:rPr lang="en-US" sz="1800" dirty="0" smtClean="0"/>
              <a:t>&lt;/head&gt;</a:t>
            </a:r>
          </a:p>
          <a:p>
            <a:pPr>
              <a:buNone/>
            </a:pPr>
            <a:r>
              <a:rPr lang="en-US" sz="1800" dirty="0" smtClean="0"/>
              <a:t>&lt;body&gt;</a:t>
            </a:r>
          </a:p>
          <a:p>
            <a:pPr>
              <a:buNone/>
            </a:pPr>
            <a:r>
              <a:rPr lang="en-US" sz="1800" dirty="0" smtClean="0"/>
              <a:t> </a:t>
            </a:r>
          </a:p>
          <a:p>
            <a:pPr>
              <a:buNone/>
            </a:pPr>
            <a:r>
              <a:rPr lang="en-US" sz="1800" dirty="0" smtClean="0"/>
              <a:t>&lt;button id="stop"&gt;Stop sliding&lt;/button&gt;</a:t>
            </a:r>
          </a:p>
          <a:p>
            <a:pPr>
              <a:buNone/>
            </a:pPr>
            <a:endParaRPr lang="en-US" sz="1800" dirty="0" smtClean="0"/>
          </a:p>
          <a:p>
            <a:pPr>
              <a:buNone/>
            </a:pPr>
            <a:r>
              <a:rPr lang="en-US" sz="1800" dirty="0" smtClean="0"/>
              <a:t>&lt;div id="flip"&gt;Click to slide down panel&lt;/div&gt;</a:t>
            </a:r>
          </a:p>
          <a:p>
            <a:pPr>
              <a:buNone/>
            </a:pPr>
            <a:r>
              <a:rPr lang="en-US" sz="1800" dirty="0" smtClean="0"/>
              <a:t>&lt;div id="panel"&gt;Hello world!&lt;/div&gt;</a:t>
            </a:r>
          </a:p>
          <a:p>
            <a:pPr>
              <a:buNone/>
            </a:pPr>
            <a:endParaRPr lang="en-US" sz="1800" dirty="0" smtClean="0"/>
          </a:p>
          <a:p>
            <a:pPr>
              <a:buNone/>
            </a:pPr>
            <a:r>
              <a:rPr lang="en-US" sz="1800" dirty="0" smtClean="0"/>
              <a:t>&lt;/body&gt;</a:t>
            </a:r>
          </a:p>
          <a:p>
            <a:pPr>
              <a:buNone/>
            </a:pPr>
            <a:r>
              <a:rPr lang="en-US" sz="1800" dirty="0" smtClean="0"/>
              <a:t>&lt;/html&gt;</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572000"/>
            <a:ext cx="623411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b="1" u="sng" dirty="0" err="1" smtClean="0"/>
              <a:t>jQuery</a:t>
            </a:r>
            <a:r>
              <a:rPr lang="en-US" sz="1800" b="1" u="sng" dirty="0" smtClean="0"/>
              <a:t> Callback Functions</a:t>
            </a:r>
          </a:p>
          <a:p>
            <a:r>
              <a:rPr lang="en-US" sz="1800" dirty="0" smtClean="0"/>
              <a:t>JavaScript statements are executed line by line. However, with effects, the next line of code can be run even though the effect is not finished. This can create errors.</a:t>
            </a:r>
          </a:p>
          <a:p>
            <a:r>
              <a:rPr lang="en-US" sz="1800" dirty="0" smtClean="0"/>
              <a:t>To prevent this, you can create a callback function.</a:t>
            </a:r>
          </a:p>
          <a:p>
            <a:r>
              <a:rPr lang="en-US" sz="1800" dirty="0" smtClean="0"/>
              <a:t>A callback function is executed after the current effect is finished.</a:t>
            </a:r>
          </a:p>
          <a:p>
            <a:r>
              <a:rPr lang="en-US" sz="1800" dirty="0" smtClean="0"/>
              <a:t>Typical syntax: </a:t>
            </a:r>
            <a:r>
              <a:rPr lang="en-US" sz="1800" b="1" dirty="0" smtClean="0"/>
              <a:t>$(</a:t>
            </a:r>
            <a:r>
              <a:rPr lang="en-US" sz="1800" b="1" i="1" dirty="0" smtClean="0"/>
              <a:t>selector</a:t>
            </a:r>
            <a:r>
              <a:rPr lang="en-US" sz="1800" b="1" dirty="0" smtClean="0"/>
              <a:t>).hide(</a:t>
            </a:r>
            <a:r>
              <a:rPr lang="en-US" sz="1800" b="1" i="1" dirty="0" err="1" smtClean="0"/>
              <a:t>speed,callback</a:t>
            </a:r>
            <a:r>
              <a:rPr lang="en-US" sz="1800" b="1" dirty="0" smtClean="0"/>
              <a:t>);</a:t>
            </a:r>
            <a:endParaRPr lang="en-US" sz="1800" dirty="0" smtClean="0"/>
          </a:p>
          <a:p>
            <a:pPr>
              <a:buNone/>
            </a:pPr>
            <a:endParaRPr lang="en-US" sz="1800" b="1" u="sng" dirty="0" smtClean="0"/>
          </a:p>
          <a:p>
            <a:pPr>
              <a:buNone/>
            </a:pPr>
            <a:r>
              <a:rPr lang="en-US" sz="1800" dirty="0" smtClean="0"/>
              <a:t>	The example below has a callback parameter that is a function that will be executed after the hide effect is completed:</a:t>
            </a:r>
          </a:p>
          <a:p>
            <a:pPr>
              <a:buNone/>
            </a:pPr>
            <a:endParaRPr lang="en-US" sz="1800" b="1" u="sng" dirty="0" smtClean="0"/>
          </a:p>
          <a:p>
            <a:pPr>
              <a:buNone/>
            </a:pPr>
            <a:r>
              <a:rPr lang="en-US" sz="1800" b="1" u="sng" dirty="0" smtClean="0"/>
              <a:t>Example with Callback</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a:t>
            </a:r>
            <a:endParaRPr lang="en-US"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pPr>
              <a:buNone/>
            </a:pPr>
            <a:r>
              <a:rPr lang="en-US" sz="1800" dirty="0" smtClean="0"/>
              <a:t>$(document).ready(function(){</a:t>
            </a:r>
          </a:p>
          <a:p>
            <a:pPr>
              <a:buNone/>
            </a:pPr>
            <a:r>
              <a:rPr lang="en-US" sz="1800" dirty="0" smtClean="0"/>
              <a:t>  $("button").click(function(){</a:t>
            </a:r>
          </a:p>
          <a:p>
            <a:pPr>
              <a:buNone/>
            </a:pPr>
            <a:r>
              <a:rPr lang="en-US" sz="1800" dirty="0" smtClean="0"/>
              <a:t>    $("p").hide("slow", function(){</a:t>
            </a:r>
          </a:p>
          <a:p>
            <a:pPr>
              <a:buNone/>
            </a:pPr>
            <a:r>
              <a:rPr lang="en-US" sz="1800" dirty="0" smtClean="0"/>
              <a:t>      alert("The paragraph is now hidden");</a:t>
            </a:r>
          </a:p>
          <a:p>
            <a:pPr>
              <a:buNone/>
            </a:pPr>
            <a:r>
              <a:rPr lang="en-US" sz="1800" dirty="0" smtClean="0"/>
              <a:t>    });</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&lt;body&gt;</a:t>
            </a:r>
          </a:p>
          <a:p>
            <a:pPr>
              <a:buNone/>
            </a:pPr>
            <a:endParaRPr lang="en-US" sz="1800" dirty="0" smtClean="0"/>
          </a:p>
          <a:p>
            <a:pPr>
              <a:buNone/>
            </a:pPr>
            <a:r>
              <a:rPr lang="en-US" sz="1800" dirty="0" smtClean="0"/>
              <a:t>&lt;button&gt;Hide&lt;/button&gt;</a:t>
            </a:r>
          </a:p>
          <a:p>
            <a:pPr>
              <a:buNone/>
            </a:pPr>
            <a:endParaRPr lang="en-US" sz="1800" dirty="0" smtClean="0"/>
          </a:p>
          <a:p>
            <a:pPr>
              <a:buNone/>
            </a:pPr>
            <a:r>
              <a:rPr lang="en-US" sz="1800" dirty="0" smtClean="0"/>
              <a:t>&lt;p&gt;This is a paragraph with little content.&lt;/p&gt;</a:t>
            </a:r>
          </a:p>
          <a:p>
            <a:pPr>
              <a:buNone/>
            </a:pPr>
            <a:endParaRPr lang="en-US" sz="1800" dirty="0" smtClean="0"/>
          </a:p>
          <a:p>
            <a:pPr>
              <a:buNone/>
            </a:pPr>
            <a:r>
              <a:rPr lang="en-US" sz="1800" dirty="0" smtClean="0"/>
              <a:t>&lt;/body&gt;</a:t>
            </a:r>
          </a:p>
          <a:p>
            <a:pPr>
              <a:buNone/>
            </a:pPr>
            <a:r>
              <a:rPr lang="en-US" sz="1800" dirty="0" smtClean="0"/>
              <a:t>&lt;/html&gt;</a:t>
            </a:r>
          </a:p>
          <a:p>
            <a:pPr>
              <a:buNone/>
            </a:pPr>
            <a:endParaRPr lang="en-US"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lnSpcReduction="10000"/>
          </a:bodyPr>
          <a:lstStyle/>
          <a:p>
            <a:pPr>
              <a:buNone/>
            </a:pPr>
            <a:r>
              <a:rPr lang="en-US" sz="1800" u="sng" dirty="0" smtClean="0"/>
              <a:t>Example without Callback</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$("button").click(function(){</a:t>
            </a:r>
          </a:p>
          <a:p>
            <a:pPr>
              <a:buNone/>
            </a:pPr>
            <a:r>
              <a:rPr lang="en-US" sz="1800" dirty="0" smtClean="0"/>
              <a:t>    $("p").hide(1000);</a:t>
            </a:r>
          </a:p>
          <a:p>
            <a:pPr>
              <a:buNone/>
            </a:pPr>
            <a:r>
              <a:rPr lang="en-US" sz="1800" dirty="0" smtClean="0"/>
              <a:t>    alert("The paragraph is now hidden");</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&lt;body&gt;</a:t>
            </a:r>
          </a:p>
          <a:p>
            <a:pPr>
              <a:buNone/>
            </a:pPr>
            <a:r>
              <a:rPr lang="en-US" sz="1800" dirty="0" smtClean="0"/>
              <a:t>&lt;button&gt;Hide&lt;/button&gt;</a:t>
            </a:r>
          </a:p>
          <a:p>
            <a:pPr>
              <a:buNone/>
            </a:pPr>
            <a:r>
              <a:rPr lang="en-US" sz="1800" dirty="0" smtClean="0"/>
              <a:t>&lt;p&gt;This is a paragraph with little content.&lt;/p&gt;</a:t>
            </a:r>
          </a:p>
          <a:p>
            <a:pPr>
              <a:buNone/>
            </a:pPr>
            <a:r>
              <a:rPr lang="en-US" sz="1800" dirty="0" smtClean="0"/>
              <a:t>&lt;/body&gt;</a:t>
            </a:r>
          </a:p>
          <a:p>
            <a:pPr>
              <a:buNone/>
            </a:pPr>
            <a:r>
              <a:rPr lang="en-US" sz="1800" dirty="0" smtClean="0"/>
              <a:t>&lt;/html&gt;</a:t>
            </a:r>
            <a:endParaRPr lang="en-US"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fontScale="85000" lnSpcReduction="20000"/>
          </a:bodyPr>
          <a:lstStyle/>
          <a:p>
            <a:pPr>
              <a:buNone/>
            </a:pPr>
            <a:r>
              <a:rPr lang="en-US" sz="1800" b="1" u="sng" dirty="0" err="1" smtClean="0"/>
              <a:t>jQuery</a:t>
            </a:r>
            <a:r>
              <a:rPr lang="en-US" sz="1800" b="1" u="sng" dirty="0" smtClean="0"/>
              <a:t> - Chaining</a:t>
            </a:r>
          </a:p>
          <a:p>
            <a:r>
              <a:rPr lang="en-US" sz="1800" dirty="0" smtClean="0"/>
              <a:t>With </a:t>
            </a:r>
            <a:r>
              <a:rPr lang="en-US" sz="1800" dirty="0" err="1" smtClean="0"/>
              <a:t>jQuery</a:t>
            </a:r>
            <a:r>
              <a:rPr lang="en-US" sz="1800" dirty="0" smtClean="0"/>
              <a:t>, you can chain together actions/methods.</a:t>
            </a:r>
          </a:p>
          <a:p>
            <a:r>
              <a:rPr lang="en-US" sz="1800" dirty="0" smtClean="0"/>
              <a:t>Chaining allows us to run multiple </a:t>
            </a:r>
            <a:r>
              <a:rPr lang="en-US" sz="1800" dirty="0" err="1" smtClean="0"/>
              <a:t>jQuery</a:t>
            </a:r>
            <a:r>
              <a:rPr lang="en-US" sz="1800" dirty="0" smtClean="0"/>
              <a:t> methods (on the same element) within a single statement.</a:t>
            </a:r>
          </a:p>
          <a:p>
            <a:r>
              <a:rPr lang="en-US" sz="1800" dirty="0" smtClean="0"/>
              <a:t>It allows us to run multiple </a:t>
            </a:r>
            <a:r>
              <a:rPr lang="en-US" sz="1800" dirty="0" err="1" smtClean="0"/>
              <a:t>jQuery</a:t>
            </a:r>
            <a:r>
              <a:rPr lang="en-US" sz="1800" dirty="0" smtClean="0"/>
              <a:t> commands, one after the other, on the same element(s).</a:t>
            </a:r>
          </a:p>
          <a:p>
            <a:pPr>
              <a:buNone/>
            </a:pPr>
            <a:r>
              <a:rPr lang="en-US" sz="1800" dirty="0" smtClean="0"/>
              <a:t>	The following example chains together the </a:t>
            </a:r>
            <a:r>
              <a:rPr lang="en-US" sz="1800" dirty="0" err="1" smtClean="0"/>
              <a:t>css</a:t>
            </a:r>
            <a:r>
              <a:rPr lang="en-US" sz="1800" dirty="0" smtClean="0"/>
              <a:t>(), </a:t>
            </a:r>
            <a:r>
              <a:rPr lang="en-US" sz="1800" dirty="0" err="1" smtClean="0"/>
              <a:t>slideUp</a:t>
            </a:r>
            <a:r>
              <a:rPr lang="en-US" sz="1800" dirty="0" smtClean="0"/>
              <a:t>(), and </a:t>
            </a:r>
            <a:r>
              <a:rPr lang="en-US" sz="1800" dirty="0" err="1" smtClean="0"/>
              <a:t>slideDown</a:t>
            </a:r>
            <a:r>
              <a:rPr lang="en-US" sz="1800" dirty="0" smtClean="0"/>
              <a:t>() methods. The "p1" element first changes to red, then it slides up, and then it slides down:</a:t>
            </a:r>
          </a:p>
          <a:p>
            <a:pPr>
              <a:buNone/>
            </a:pPr>
            <a:endParaRPr lang="en-US" sz="1800" dirty="0" smtClean="0"/>
          </a:p>
          <a:p>
            <a:pPr>
              <a:buNone/>
            </a:pPr>
            <a:r>
              <a:rPr lang="en-US" sz="1800" u="sng" dirty="0" smtClean="0"/>
              <a:t>Example:</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br>
              <a:rPr lang="en-US" sz="1800" dirty="0" smtClean="0"/>
            </a:br>
            <a:r>
              <a:rPr lang="en-US" sz="1800" dirty="0" smtClean="0"/>
              <a:t>&lt;script&gt;</a:t>
            </a:r>
          </a:p>
          <a:p>
            <a:pPr>
              <a:buNone/>
            </a:pPr>
            <a:r>
              <a:rPr lang="en-US" sz="1800" dirty="0" smtClean="0"/>
              <a:t>$(document).ready(function(){</a:t>
            </a:r>
          </a:p>
          <a:p>
            <a:pPr>
              <a:buNone/>
            </a:pPr>
            <a:r>
              <a:rPr lang="en-US" sz="1800" dirty="0" smtClean="0"/>
              <a:t>  $("button").click(function(){</a:t>
            </a:r>
          </a:p>
          <a:p>
            <a:pPr>
              <a:buNone/>
            </a:pPr>
            <a:r>
              <a:rPr lang="en-US" sz="1800" dirty="0" smtClean="0"/>
              <a:t>$("#p1").</a:t>
            </a:r>
            <a:r>
              <a:rPr lang="en-US" sz="1800" dirty="0" err="1" smtClean="0"/>
              <a:t>css</a:t>
            </a:r>
            <a:r>
              <a:rPr lang="en-US" sz="1800" dirty="0" smtClean="0"/>
              <a:t>("color", "red").</a:t>
            </a:r>
            <a:r>
              <a:rPr lang="en-US" sz="1800" dirty="0" err="1" smtClean="0"/>
              <a:t>slideUp</a:t>
            </a:r>
            <a:endParaRPr lang="en-US" sz="1800" dirty="0" smtClean="0"/>
          </a:p>
          <a:p>
            <a:pPr>
              <a:buNone/>
            </a:pPr>
            <a:endParaRPr lang="en-US" sz="1800" dirty="0" smtClean="0"/>
          </a:p>
          <a:p>
            <a:pPr>
              <a:buNone/>
            </a:pPr>
            <a:r>
              <a:rPr lang="en-US" sz="1800" dirty="0" smtClean="0"/>
              <a:t>(2000).</a:t>
            </a:r>
            <a:r>
              <a:rPr lang="en-US" sz="1800" dirty="0" err="1" smtClean="0"/>
              <a:t>slideDown</a:t>
            </a:r>
            <a:r>
              <a:rPr lang="en-US" sz="1800" dirty="0" smtClean="0"/>
              <a:t>(2000);</a:t>
            </a:r>
          </a:p>
          <a:p>
            <a:pPr>
              <a:buNone/>
            </a:pPr>
            <a:r>
              <a:rPr lang="en-US" sz="1800" dirty="0" smtClean="0"/>
              <a:t>  });</a:t>
            </a:r>
          </a:p>
          <a:p>
            <a:pPr>
              <a:buNone/>
            </a:pPr>
            <a:r>
              <a:rPr lang="en-US" sz="1800" dirty="0" smtClean="0"/>
              <a:t>});</a:t>
            </a:r>
          </a:p>
          <a:p>
            <a:pPr>
              <a:buNone/>
            </a:pPr>
            <a:r>
              <a:rPr lang="en-US" sz="1800" dirty="0" smtClean="0"/>
              <a:t>&lt;/script&gt;</a:t>
            </a:r>
          </a:p>
          <a:p>
            <a:pPr>
              <a:buNone/>
            </a:pPr>
            <a:r>
              <a:rPr lang="en-US" sz="1800" dirty="0" smtClean="0"/>
              <a:t>&lt;/head&gt;</a:t>
            </a:r>
            <a:br>
              <a:rPr lang="en-US" sz="1800" dirty="0" smtClean="0"/>
            </a:br>
            <a:endParaRPr lang="en-US" sz="1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a:bodyPr>
          <a:lstStyle/>
          <a:p>
            <a:pPr>
              <a:buNone/>
            </a:pPr>
            <a:r>
              <a:rPr lang="en-US" sz="1800" dirty="0" smtClean="0"/>
              <a:t>&lt;body&gt;</a:t>
            </a:r>
          </a:p>
          <a:p>
            <a:pPr>
              <a:buNone/>
            </a:pPr>
            <a:endParaRPr lang="en-US" sz="1800" dirty="0" smtClean="0"/>
          </a:p>
          <a:p>
            <a:pPr>
              <a:buNone/>
            </a:pPr>
            <a:r>
              <a:rPr lang="en-US" sz="1800" dirty="0" smtClean="0"/>
              <a:t>&lt;p id="p1"&gt;</a:t>
            </a:r>
            <a:r>
              <a:rPr lang="en-US" sz="1800" dirty="0" err="1" smtClean="0"/>
              <a:t>jQuery</a:t>
            </a:r>
            <a:r>
              <a:rPr lang="en-US" sz="1800" dirty="0" smtClean="0"/>
              <a:t> is fun!!&lt;/p&gt;</a:t>
            </a:r>
          </a:p>
          <a:p>
            <a:pPr>
              <a:buNone/>
            </a:pPr>
            <a:endParaRPr lang="en-US" sz="1800" dirty="0" smtClean="0"/>
          </a:p>
          <a:p>
            <a:pPr>
              <a:buNone/>
            </a:pPr>
            <a:r>
              <a:rPr lang="en-US" sz="1800" dirty="0" smtClean="0"/>
              <a:t>&lt;button&gt;Click me&lt;/button&gt;</a:t>
            </a:r>
          </a:p>
          <a:p>
            <a:pPr>
              <a:buNone/>
            </a:pPr>
            <a:endParaRPr lang="en-US" sz="1800" dirty="0" smtClean="0"/>
          </a:p>
          <a:p>
            <a:pPr>
              <a:buNone/>
            </a:pPr>
            <a:r>
              <a:rPr lang="en-US" sz="1800" dirty="0" smtClean="0"/>
              <a:t>&lt;/body&gt;</a:t>
            </a:r>
          </a:p>
          <a:p>
            <a:pPr>
              <a:buNone/>
            </a:pPr>
            <a:r>
              <a:rPr lang="en-US" sz="1800" dirty="0" smtClean="0"/>
              <a:t>&lt;/html&gt;</a:t>
            </a:r>
            <a:endParaRPr lang="en-US"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lnSpcReduction="10000"/>
          </a:bodyPr>
          <a:lstStyle/>
          <a:p>
            <a:pPr>
              <a:buNone/>
            </a:pPr>
            <a:r>
              <a:rPr lang="en-US" sz="1800" b="1" u="sng" dirty="0" smtClean="0"/>
              <a:t>Traversing the DOM</a:t>
            </a:r>
          </a:p>
          <a:p>
            <a:r>
              <a:rPr lang="en-US" sz="1800" dirty="0" err="1" smtClean="0"/>
              <a:t>jQuery</a:t>
            </a:r>
            <a:r>
              <a:rPr lang="en-US" sz="1800" dirty="0" smtClean="0"/>
              <a:t> provides a variety of methods that allow us to traverse the DOM.</a:t>
            </a:r>
          </a:p>
          <a:p>
            <a:r>
              <a:rPr lang="en-US" sz="1800" dirty="0" smtClean="0"/>
              <a:t>The largest category of traversal methods are tree-traversal.</a:t>
            </a:r>
          </a:p>
          <a:p>
            <a:r>
              <a:rPr lang="en-US" sz="1800" dirty="0" err="1" smtClean="0"/>
              <a:t>jQuery</a:t>
            </a:r>
            <a:r>
              <a:rPr lang="en-US" sz="1800" dirty="0" smtClean="0"/>
              <a:t> traversing, which means "move through", are used to "find" (or select) HTML elements based on their relation to other elements.</a:t>
            </a:r>
          </a:p>
          <a:p>
            <a:r>
              <a:rPr lang="en-US" sz="1800" dirty="0" smtClean="0"/>
              <a:t>With </a:t>
            </a:r>
            <a:r>
              <a:rPr lang="en-US" sz="1800" dirty="0" err="1" smtClean="0"/>
              <a:t>jQuery</a:t>
            </a:r>
            <a:r>
              <a:rPr lang="en-US" sz="1800" dirty="0" smtClean="0"/>
              <a:t> you can traverse up the DOM tree to find ancestors of an element.</a:t>
            </a:r>
          </a:p>
          <a:p>
            <a:r>
              <a:rPr lang="en-US" sz="1800" dirty="0" smtClean="0"/>
              <a:t>An ancestor is a parent, grandparent, great-grandparent, and so on.</a:t>
            </a:r>
          </a:p>
          <a:p>
            <a:pPr>
              <a:buNone/>
            </a:pPr>
            <a:endParaRPr lang="en-US" sz="1800" dirty="0" smtClean="0"/>
          </a:p>
          <a:p>
            <a:pPr>
              <a:buNone/>
            </a:pPr>
            <a:r>
              <a:rPr lang="en-US" sz="1800" b="1" u="sng" dirty="0" smtClean="0"/>
              <a:t>Traversing Up the DOM Tree</a:t>
            </a:r>
          </a:p>
          <a:p>
            <a:pPr>
              <a:buNone/>
            </a:pPr>
            <a:r>
              <a:rPr lang="en-US" sz="1800" dirty="0" smtClean="0"/>
              <a:t>Three useful </a:t>
            </a:r>
            <a:r>
              <a:rPr lang="en-US" sz="1800" dirty="0" err="1" smtClean="0"/>
              <a:t>jQuery</a:t>
            </a:r>
            <a:r>
              <a:rPr lang="en-US" sz="1800" dirty="0" smtClean="0"/>
              <a:t> methods for traversing up the DOM tree are:</a:t>
            </a:r>
          </a:p>
          <a:p>
            <a:r>
              <a:rPr lang="en-US" sz="1800" dirty="0" smtClean="0"/>
              <a:t>parent()</a:t>
            </a:r>
          </a:p>
          <a:p>
            <a:r>
              <a:rPr lang="en-US" sz="1800" dirty="0" smtClean="0"/>
              <a:t>parents()</a:t>
            </a:r>
          </a:p>
          <a:p>
            <a:r>
              <a:rPr lang="en-US" sz="1800" dirty="0" err="1" smtClean="0"/>
              <a:t>parentsUntil</a:t>
            </a:r>
            <a:r>
              <a:rPr lang="en-US" sz="1800" dirty="0" smtClean="0"/>
              <a:t>()</a:t>
            </a:r>
          </a:p>
          <a:p>
            <a:pPr>
              <a:buNone/>
            </a:pPr>
            <a:endParaRPr lang="en-US" sz="1800" b="1" u="sng" dirty="0" smtClean="0"/>
          </a:p>
          <a:p>
            <a:pPr>
              <a:buNone/>
            </a:pPr>
            <a:r>
              <a:rPr lang="en-US" sz="1800" b="1" u="sng" dirty="0" err="1" smtClean="0"/>
              <a:t>jQuery</a:t>
            </a:r>
            <a:r>
              <a:rPr lang="en-US" sz="1800" b="1" u="sng" dirty="0" smtClean="0"/>
              <a:t> parent() Method</a:t>
            </a:r>
          </a:p>
          <a:p>
            <a:r>
              <a:rPr lang="en-US" sz="1800" dirty="0" smtClean="0"/>
              <a:t>The parent() method returns the direct parent element of the selected element.</a:t>
            </a:r>
          </a:p>
          <a:p>
            <a:r>
              <a:rPr lang="en-US" sz="1800" dirty="0" smtClean="0"/>
              <a:t>This method only traverse a single level up the DOM tree. The following example returns the direct parent element of each &lt;span&gt; elements:</a:t>
            </a:r>
          </a:p>
          <a:p>
            <a:endParaRPr lang="en-US" sz="1800" dirty="0" smtClean="0"/>
          </a:p>
          <a:p>
            <a:pPr>
              <a:buNone/>
            </a:pP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77000"/>
          </a:xfrm>
        </p:spPr>
        <p:txBody>
          <a:bodyPr>
            <a:normAutofit/>
          </a:bodyPr>
          <a:lstStyle/>
          <a:p>
            <a:pPr>
              <a:buNone/>
            </a:pPr>
            <a:r>
              <a:rPr lang="en-US" sz="1800" b="1" u="sng" dirty="0" smtClean="0"/>
              <a:t>The Document Ready Event</a:t>
            </a:r>
          </a:p>
          <a:p>
            <a:pPr>
              <a:buNone/>
            </a:pPr>
            <a:r>
              <a:rPr lang="en-US" sz="1800" dirty="0" smtClean="0"/>
              <a:t>You might have noticed that all </a:t>
            </a:r>
            <a:r>
              <a:rPr lang="en-US" sz="1800" dirty="0" err="1" smtClean="0"/>
              <a:t>jQuery</a:t>
            </a:r>
            <a:r>
              <a:rPr lang="en-US" sz="1800" dirty="0" smtClean="0"/>
              <a:t> methods in our examples, are inside a document ready event:</a:t>
            </a:r>
          </a:p>
          <a:p>
            <a:pPr>
              <a:buNone/>
            </a:pPr>
            <a:r>
              <a:rPr lang="en-US" sz="1800" b="1" dirty="0" smtClean="0"/>
              <a:t>	</a:t>
            </a:r>
          </a:p>
          <a:p>
            <a:pPr>
              <a:buNone/>
            </a:pPr>
            <a:r>
              <a:rPr lang="en-US" sz="1800" b="1" dirty="0" smtClean="0"/>
              <a:t>	$(document).ready(function()</a:t>
            </a:r>
          </a:p>
          <a:p>
            <a:pPr>
              <a:buNone/>
            </a:pPr>
            <a:r>
              <a:rPr lang="en-US" sz="1800" b="1" dirty="0" smtClean="0"/>
              <a:t>	{</a:t>
            </a:r>
            <a:br>
              <a:rPr lang="en-US" sz="1800" b="1" dirty="0" smtClean="0"/>
            </a:br>
            <a:r>
              <a:rPr lang="en-US" sz="1800" b="1" i="1" dirty="0" smtClean="0"/>
              <a:t>// </a:t>
            </a:r>
            <a:r>
              <a:rPr lang="en-US" sz="1800" b="1" i="1" dirty="0" err="1" smtClean="0"/>
              <a:t>jQuery</a:t>
            </a:r>
            <a:r>
              <a:rPr lang="en-US" sz="1800" b="1" i="1" dirty="0" smtClean="0"/>
              <a:t> methods go here...</a:t>
            </a:r>
            <a:r>
              <a:rPr lang="en-US" sz="1800" b="1" dirty="0" smtClean="0"/>
              <a:t/>
            </a:r>
            <a:br>
              <a:rPr lang="en-US" sz="1800" b="1" dirty="0" smtClean="0"/>
            </a:br>
            <a:r>
              <a:rPr lang="en-US" sz="1800" b="1" dirty="0" smtClean="0"/>
              <a:t/>
            </a:r>
            <a:br>
              <a:rPr lang="en-US" sz="1800" b="1" dirty="0" smtClean="0"/>
            </a:br>
            <a:r>
              <a:rPr lang="en-US" sz="1800" b="1" dirty="0" smtClean="0"/>
              <a:t>});</a:t>
            </a:r>
          </a:p>
          <a:p>
            <a:pPr>
              <a:buNone/>
            </a:pPr>
            <a:endParaRPr lang="en-US" sz="1800" b="1" dirty="0" smtClean="0"/>
          </a:p>
          <a:p>
            <a:r>
              <a:rPr lang="en-US" sz="1800" dirty="0" smtClean="0"/>
              <a:t>This is to prevent any </a:t>
            </a:r>
            <a:r>
              <a:rPr lang="en-US" sz="1800" dirty="0" err="1" smtClean="0"/>
              <a:t>jQuery</a:t>
            </a:r>
            <a:r>
              <a:rPr lang="en-US" sz="1800" dirty="0" smtClean="0"/>
              <a:t> code from running before the document is finished loading (is ready).</a:t>
            </a:r>
          </a:p>
          <a:p>
            <a:r>
              <a:rPr lang="en-US" sz="1800" dirty="0" smtClean="0"/>
              <a:t>It is good practice to wait for the document to be fully loaded and ready before working with it. This also allows you to have your JavaScript code before the body of your document, in the head section.</a:t>
            </a:r>
          </a:p>
          <a:p>
            <a:endParaRPr lang="en-US" sz="1800" dirty="0" smtClean="0"/>
          </a:p>
          <a:p>
            <a:pPr>
              <a:buNone/>
            </a:pPr>
            <a:r>
              <a:rPr lang="en-US" sz="1800" dirty="0" smtClean="0"/>
              <a:t>	Here are some examples of actions that can fail if methods are run before the document is fully loaded:</a:t>
            </a:r>
          </a:p>
          <a:p>
            <a:r>
              <a:rPr lang="en-US" sz="1800" dirty="0" smtClean="0"/>
              <a:t>Trying to hide an element that is not created yet</a:t>
            </a:r>
          </a:p>
          <a:p>
            <a:r>
              <a:rPr lang="en-US" sz="1800" dirty="0" smtClean="0"/>
              <a:t>Trying to get the size of an image that is not loaded yet</a:t>
            </a:r>
          </a:p>
          <a:p>
            <a:pPr>
              <a:buNone/>
            </a:pPr>
            <a:endParaRPr lang="en-US" sz="1800" b="1" dirty="0" smtClean="0"/>
          </a:p>
          <a:p>
            <a:pPr>
              <a:buNone/>
            </a:pPr>
            <a:endParaRPr lang="en-US" sz="1800" b="1" u="sng"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914400" y="533400"/>
            <a:ext cx="6934200" cy="53340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normAutofit lnSpcReduction="10000"/>
          </a:bodyPr>
          <a:lstStyle/>
          <a:p>
            <a:pPr>
              <a:buNone/>
            </a:pPr>
            <a:r>
              <a:rPr lang="en-US" sz="1800" b="1" u="sng" dirty="0" smtClean="0"/>
              <a:t>Example:</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&lt;style&gt;</a:t>
            </a:r>
          </a:p>
          <a:p>
            <a:pPr>
              <a:buNone/>
            </a:pPr>
            <a:r>
              <a:rPr lang="en-US" sz="1800" dirty="0" smtClean="0"/>
              <a:t>.ancestors * { </a:t>
            </a:r>
          </a:p>
          <a:p>
            <a:pPr>
              <a:buNone/>
            </a:pPr>
            <a:r>
              <a:rPr lang="en-US" sz="1800" dirty="0" smtClean="0"/>
              <a:t>  display: block;</a:t>
            </a:r>
          </a:p>
          <a:p>
            <a:pPr>
              <a:buNone/>
            </a:pPr>
            <a:r>
              <a:rPr lang="en-US" sz="1800" dirty="0" smtClean="0"/>
              <a:t>  border: 2px solid </a:t>
            </a:r>
            <a:r>
              <a:rPr lang="en-US" sz="1800" dirty="0" err="1" smtClean="0"/>
              <a:t>lightgrey</a:t>
            </a:r>
            <a:r>
              <a:rPr lang="en-US" sz="1800" dirty="0" smtClean="0"/>
              <a:t>;</a:t>
            </a:r>
          </a:p>
          <a:p>
            <a:pPr>
              <a:buNone/>
            </a:pPr>
            <a:r>
              <a:rPr lang="en-US" sz="1800" dirty="0" smtClean="0"/>
              <a:t>  color: </a:t>
            </a:r>
            <a:r>
              <a:rPr lang="en-US" sz="1800" dirty="0" err="1" smtClean="0"/>
              <a:t>lightgrey</a:t>
            </a:r>
            <a:r>
              <a:rPr lang="en-US" sz="1800" dirty="0" smtClean="0"/>
              <a:t>;</a:t>
            </a:r>
          </a:p>
          <a:p>
            <a:pPr>
              <a:buNone/>
            </a:pPr>
            <a:r>
              <a:rPr lang="en-US" sz="1800" dirty="0" smtClean="0"/>
              <a:t>  padding: 5px;</a:t>
            </a:r>
          </a:p>
          <a:p>
            <a:pPr>
              <a:buNone/>
            </a:pPr>
            <a:r>
              <a:rPr lang="en-US" sz="1800" dirty="0" smtClean="0"/>
              <a:t>  margin: 15px;</a:t>
            </a:r>
          </a:p>
          <a:p>
            <a:pPr>
              <a:buNone/>
            </a:pPr>
            <a:r>
              <a:rPr lang="en-US" sz="1800" dirty="0" smtClean="0"/>
              <a:t>}</a:t>
            </a:r>
          </a:p>
          <a:p>
            <a:pPr>
              <a:buNone/>
            </a:pPr>
            <a:r>
              <a:rPr lang="fr-FR" sz="1800" dirty="0" smtClean="0"/>
              <a:t>&lt;/style&gt;</a:t>
            </a:r>
          </a:p>
          <a:p>
            <a:pPr>
              <a:buNone/>
            </a:pPr>
            <a:r>
              <a:rPr lang="fr-FR" sz="1800" dirty="0" smtClean="0"/>
              <a:t>&lt;</a:t>
            </a:r>
            <a:r>
              <a:rPr lang="fr-FR" sz="1800" dirty="0" smtClean="0"/>
              <a:t>script&gt; </a:t>
            </a:r>
            <a:endParaRPr lang="fr-FR" sz="1800" dirty="0" smtClean="0"/>
          </a:p>
          <a:p>
            <a:pPr>
              <a:buNone/>
            </a:pPr>
            <a:r>
              <a:rPr lang="fr-FR" sz="1800" dirty="0" err="1" smtClean="0"/>
              <a:t>src</a:t>
            </a:r>
            <a:r>
              <a:rPr lang="fr-FR" sz="1800" dirty="0" smtClean="0"/>
              <a:t>="https://ajax.googleapis.com/ajax/libs/jquery/3.5.1/jquery.min.js"&gt;&lt;/script&gt;</a:t>
            </a:r>
          </a:p>
          <a:p>
            <a:pPr>
              <a:buNone/>
            </a:pPr>
            <a:r>
              <a:rPr lang="fr-FR" sz="1800" dirty="0" smtClean="0"/>
              <a:t>&lt;script</a:t>
            </a:r>
          </a:p>
          <a:p>
            <a:pPr>
              <a:buNone/>
            </a:pPr>
            <a:r>
              <a:rPr lang="fr-FR" sz="1800" dirty="0" smtClean="0"/>
              <a:t>$(document).</a:t>
            </a:r>
            <a:r>
              <a:rPr lang="fr-FR" sz="1800" dirty="0" err="1" smtClean="0"/>
              <a:t>ready</a:t>
            </a:r>
            <a:r>
              <a:rPr lang="fr-FR" sz="1800" dirty="0" smtClean="0"/>
              <a:t>(</a:t>
            </a:r>
            <a:r>
              <a:rPr lang="fr-FR" sz="1800" dirty="0" err="1" smtClean="0"/>
              <a:t>function</a:t>
            </a:r>
            <a:r>
              <a:rPr lang="fr-FR" sz="1800" dirty="0" smtClean="0"/>
              <a:t>(){</a:t>
            </a:r>
          </a:p>
          <a:p>
            <a:pPr>
              <a:buNone/>
            </a:pPr>
            <a:r>
              <a:rPr lang="fr-FR" sz="1800" dirty="0" smtClean="0"/>
              <a:t>  $("</a:t>
            </a:r>
            <a:r>
              <a:rPr lang="fr-FR" sz="1800" dirty="0" err="1" smtClean="0"/>
              <a:t>span</a:t>
            </a:r>
            <a:r>
              <a:rPr lang="fr-FR" sz="1800" dirty="0" smtClean="0"/>
              <a:t>").parent().</a:t>
            </a:r>
            <a:r>
              <a:rPr lang="fr-FR" sz="1800" dirty="0" err="1" smtClean="0"/>
              <a:t>css</a:t>
            </a:r>
            <a:r>
              <a:rPr lang="fr-FR" sz="1800" dirty="0" smtClean="0"/>
              <a:t>({"</a:t>
            </a:r>
            <a:r>
              <a:rPr lang="fr-FR" sz="1800" dirty="0" err="1" smtClean="0"/>
              <a:t>color</a:t>
            </a:r>
            <a:r>
              <a:rPr lang="fr-FR" sz="1800" dirty="0" smtClean="0"/>
              <a:t>": "</a:t>
            </a:r>
            <a:r>
              <a:rPr lang="fr-FR" sz="1800" dirty="0" err="1" smtClean="0"/>
              <a:t>red</a:t>
            </a:r>
            <a:r>
              <a:rPr lang="fr-FR" sz="1800" dirty="0" smtClean="0"/>
              <a:t>", "border": "2px </a:t>
            </a:r>
            <a:r>
              <a:rPr lang="fr-FR" sz="1800" dirty="0" err="1" smtClean="0"/>
              <a:t>solid</a:t>
            </a:r>
            <a:r>
              <a:rPr lang="fr-FR" sz="1800" dirty="0" smtClean="0"/>
              <a:t> </a:t>
            </a:r>
            <a:r>
              <a:rPr lang="fr-FR" sz="1800" dirty="0" err="1" smtClean="0"/>
              <a:t>red</a:t>
            </a:r>
            <a:r>
              <a:rPr lang="fr-FR" sz="1800" dirty="0" smtClean="0"/>
              <a:t>"});</a:t>
            </a:r>
          </a:p>
          <a:p>
            <a:pPr>
              <a:buNone/>
            </a:pPr>
            <a:r>
              <a:rPr lang="fr-FR" sz="1800" dirty="0" smtClean="0"/>
              <a:t>});</a:t>
            </a:r>
            <a:endParaRPr lang="en-US" sz="1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normAutofit fontScale="70000" lnSpcReduction="20000"/>
          </a:bodyPr>
          <a:lstStyle/>
          <a:p>
            <a:pPr>
              <a:buNone/>
            </a:pPr>
            <a:r>
              <a:rPr lang="en-US" dirty="0" smtClean="0"/>
              <a: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class="ancestors"&gt;</a:t>
            </a:r>
          </a:p>
          <a:p>
            <a:pPr>
              <a:buNone/>
            </a:pPr>
            <a:r>
              <a:rPr lang="en-US" dirty="0" smtClean="0"/>
              <a:t>  &lt;div style="width:500px;"&gt;div (great-grandparent)</a:t>
            </a:r>
          </a:p>
          <a:p>
            <a:pPr>
              <a:buNone/>
            </a:pPr>
            <a:r>
              <a:rPr lang="en-US" dirty="0" smtClean="0"/>
              <a:t>    &lt;</a:t>
            </a:r>
            <a:r>
              <a:rPr lang="en-US" dirty="0" err="1" smtClean="0"/>
              <a:t>ul</a:t>
            </a:r>
            <a:r>
              <a:rPr lang="en-US" dirty="0" smtClean="0"/>
              <a:t>&gt;</a:t>
            </a:r>
            <a:r>
              <a:rPr lang="en-US" dirty="0" err="1" smtClean="0"/>
              <a:t>ul</a:t>
            </a:r>
            <a:r>
              <a:rPr lang="en-US" dirty="0" smtClean="0"/>
              <a:t> (grandparent)  </a:t>
            </a:r>
          </a:p>
          <a:p>
            <a:pPr>
              <a:buNone/>
            </a:pPr>
            <a:r>
              <a:rPr lang="en-US" dirty="0" smtClean="0"/>
              <a:t>      &lt;</a:t>
            </a:r>
            <a:r>
              <a:rPr lang="en-US" dirty="0" err="1" smtClean="0"/>
              <a:t>li</a:t>
            </a:r>
            <a:r>
              <a:rPr lang="en-US" dirty="0" smtClean="0"/>
              <a:t>&gt;</a:t>
            </a:r>
            <a:r>
              <a:rPr lang="en-US" dirty="0" err="1" smtClean="0"/>
              <a:t>li</a:t>
            </a:r>
            <a:r>
              <a:rPr lang="en-US" dirty="0" smtClean="0"/>
              <a:t> (direct parent)</a:t>
            </a:r>
          </a:p>
          <a:p>
            <a:pPr>
              <a:buNone/>
            </a:pPr>
            <a:r>
              <a:rPr lang="en-US" dirty="0" smtClean="0"/>
              <a:t>        &lt;span&gt;span&lt;/span&gt;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ul</a:t>
            </a:r>
            <a:r>
              <a:rPr lang="en-US" dirty="0" smtClean="0"/>
              <a:t>&gt;   </a:t>
            </a:r>
          </a:p>
          <a:p>
            <a:pPr>
              <a:buNone/>
            </a:pPr>
            <a:r>
              <a:rPr lang="en-US" dirty="0" smtClean="0"/>
              <a:t>  &lt;/div&gt;</a:t>
            </a:r>
          </a:p>
          <a:p>
            <a:pPr>
              <a:buNone/>
            </a:pPr>
            <a:endParaRPr lang="en-US" dirty="0" smtClean="0"/>
          </a:p>
          <a:p>
            <a:pPr>
              <a:buNone/>
            </a:pPr>
            <a:r>
              <a:rPr lang="en-US" dirty="0" smtClean="0"/>
              <a:t>  &lt;div style="width:500px;"&gt;div (grandparent)   </a:t>
            </a:r>
          </a:p>
          <a:p>
            <a:pPr>
              <a:buNone/>
            </a:pPr>
            <a:r>
              <a:rPr lang="en-US" dirty="0" smtClean="0"/>
              <a:t>    &lt;p&gt;p (direct parent)</a:t>
            </a:r>
          </a:p>
          <a:p>
            <a:pPr>
              <a:buNone/>
            </a:pPr>
            <a:r>
              <a:rPr lang="en-US" dirty="0" smtClean="0"/>
              <a:t>      &lt;span&gt;span&lt;/span&gt;</a:t>
            </a:r>
          </a:p>
          <a:p>
            <a:pPr>
              <a:buNone/>
            </a:pPr>
            <a:r>
              <a:rPr lang="en-US" dirty="0" smtClean="0"/>
              <a:t>    &lt;/p&gt; </a:t>
            </a:r>
          </a:p>
          <a:p>
            <a:pPr>
              <a:buNone/>
            </a:pPr>
            <a:r>
              <a:rPr lang="en-US" dirty="0" smtClean="0"/>
              <a:t>  &lt;/div&gt;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533400"/>
            <a:ext cx="8458200" cy="57912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00800"/>
          </a:xfrm>
        </p:spPr>
        <p:txBody>
          <a:bodyPr>
            <a:normAutofit fontScale="92500" lnSpcReduction="10000"/>
          </a:bodyPr>
          <a:lstStyle/>
          <a:p>
            <a:pPr>
              <a:buNone/>
            </a:pPr>
            <a:r>
              <a:rPr lang="en-US" sz="1800" b="1" u="sng" dirty="0" err="1" smtClean="0"/>
              <a:t>jQuery</a:t>
            </a:r>
            <a:r>
              <a:rPr lang="en-US" sz="1800" b="1" u="sng" dirty="0" smtClean="0"/>
              <a:t> parents() Method</a:t>
            </a:r>
          </a:p>
          <a:p>
            <a:r>
              <a:rPr lang="en-US" sz="1800" dirty="0" smtClean="0"/>
              <a:t>The parents() method returns all ancestor elements of the selected element, all the way up to the document's root element (&lt;html&gt;).</a:t>
            </a:r>
          </a:p>
          <a:p>
            <a:r>
              <a:rPr lang="en-US" sz="1800" dirty="0" smtClean="0"/>
              <a:t>The following example returns all ancestors of all &lt;span&gt; elements:</a:t>
            </a:r>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&lt;style&gt;</a:t>
            </a:r>
          </a:p>
          <a:p>
            <a:pPr>
              <a:buNone/>
            </a:pPr>
            <a:r>
              <a:rPr lang="en-US" sz="1800" dirty="0" smtClean="0"/>
              <a:t>.ancestors * { </a:t>
            </a:r>
          </a:p>
          <a:p>
            <a:pPr>
              <a:buNone/>
            </a:pPr>
            <a:r>
              <a:rPr lang="en-US" sz="1800" dirty="0" smtClean="0"/>
              <a:t>  display: block;</a:t>
            </a:r>
          </a:p>
          <a:p>
            <a:pPr>
              <a:buNone/>
            </a:pPr>
            <a:r>
              <a:rPr lang="en-US" sz="1800" dirty="0" smtClean="0"/>
              <a:t>  border: 2px solid </a:t>
            </a:r>
            <a:r>
              <a:rPr lang="en-US" sz="1800" dirty="0" err="1" smtClean="0"/>
              <a:t>lightgrey</a:t>
            </a:r>
            <a:r>
              <a:rPr lang="en-US" sz="1800" dirty="0" smtClean="0"/>
              <a:t>;</a:t>
            </a:r>
          </a:p>
          <a:p>
            <a:pPr>
              <a:buNone/>
            </a:pPr>
            <a:r>
              <a:rPr lang="en-US" sz="1800" dirty="0" smtClean="0"/>
              <a:t>  color: </a:t>
            </a:r>
            <a:r>
              <a:rPr lang="en-US" sz="1800" dirty="0" err="1" smtClean="0"/>
              <a:t>lightgrey</a:t>
            </a:r>
            <a:r>
              <a:rPr lang="en-US" sz="1800" dirty="0" smtClean="0"/>
              <a:t>;</a:t>
            </a:r>
          </a:p>
          <a:p>
            <a:pPr>
              <a:buNone/>
            </a:pPr>
            <a:r>
              <a:rPr lang="en-US" sz="1800" dirty="0" smtClean="0"/>
              <a:t>  padding: 5px;</a:t>
            </a:r>
          </a:p>
          <a:p>
            <a:pPr>
              <a:buNone/>
            </a:pPr>
            <a:r>
              <a:rPr lang="en-US" sz="1800" dirty="0" smtClean="0"/>
              <a:t>  margin: 15px;</a:t>
            </a:r>
          </a:p>
          <a:p>
            <a:pPr>
              <a:buNone/>
            </a:pPr>
            <a:r>
              <a:rPr lang="en-US" sz="1800" dirty="0" smtClean="0"/>
              <a:t>}</a:t>
            </a:r>
          </a:p>
          <a:p>
            <a:pPr>
              <a:buNone/>
            </a:pPr>
            <a:r>
              <a:rPr lang="fr-FR" sz="1800" dirty="0" smtClean="0"/>
              <a:t>&lt;/style&gt;</a:t>
            </a:r>
          </a:p>
          <a:p>
            <a:pPr>
              <a:buNone/>
            </a:pPr>
            <a:r>
              <a:rPr lang="fr-FR" sz="1800" dirty="0" smtClean="0"/>
              <a:t>&lt;script </a:t>
            </a:r>
          </a:p>
          <a:p>
            <a:pPr>
              <a:buNone/>
            </a:pPr>
            <a:endParaRPr lang="fr-FR" sz="1800" dirty="0" smtClean="0"/>
          </a:p>
          <a:p>
            <a:pPr>
              <a:buNone/>
            </a:pPr>
            <a:r>
              <a:rPr lang="fr-FR" sz="1800" dirty="0" err="1" smtClean="0"/>
              <a:t>src</a:t>
            </a:r>
            <a:r>
              <a:rPr lang="fr-FR" sz="1800" dirty="0" smtClean="0"/>
              <a:t>="https://ajax.googleapis.com/ajax/libs/jquery/3.5.1/jquery.min.js"&gt;&lt;/script&gt;</a:t>
            </a:r>
            <a:endParaRPr lang="en-US" sz="1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fontScale="85000" lnSpcReduction="20000"/>
          </a:bodyPr>
          <a:lstStyle/>
          <a:p>
            <a:pPr>
              <a:buNone/>
            </a:pPr>
            <a:r>
              <a:rPr lang="en-US" dirty="0" smtClean="0"/>
              <a:t>&lt;script&gt;</a:t>
            </a:r>
          </a:p>
          <a:p>
            <a:pPr>
              <a:buNone/>
            </a:pPr>
            <a:r>
              <a:rPr lang="en-US" dirty="0" smtClean="0"/>
              <a:t>$(document).ready(function(){</a:t>
            </a:r>
          </a:p>
          <a:p>
            <a:pPr>
              <a:buNone/>
            </a:pPr>
            <a:r>
              <a:rPr lang="en-US" dirty="0" smtClean="0"/>
              <a:t>  $("span").parents().</a:t>
            </a:r>
            <a:r>
              <a:rPr lang="en-US" dirty="0" err="1" smtClean="0"/>
              <a:t>css</a:t>
            </a:r>
            <a:r>
              <a:rPr lang="en-US" dirty="0" smtClean="0"/>
              <a:t>({"color": "red", "border": "2px solid red"});</a:t>
            </a:r>
          </a:p>
          <a:p>
            <a:pPr>
              <a:buNone/>
            </a:pPr>
            <a:r>
              <a:rPr lang="en-US" dirty="0" smtClean="0"/>
              <a:t>});</a:t>
            </a:r>
          </a:p>
          <a:p>
            <a:pPr>
              <a:buNone/>
            </a:pPr>
            <a:r>
              <a:rPr lang="en-US" dirty="0" smtClean="0"/>
              <a:t>&lt;/script&gt;</a:t>
            </a:r>
          </a:p>
          <a:p>
            <a:pPr>
              <a:buNone/>
            </a:pPr>
            <a:r>
              <a:rPr lang="en-US" dirty="0" smtClean="0"/>
              <a:t>&lt;/head&gt;</a:t>
            </a:r>
          </a:p>
          <a:p>
            <a:pPr>
              <a:buNone/>
            </a:pPr>
            <a:endParaRPr lang="en-US" dirty="0" smtClean="0"/>
          </a:p>
          <a:p>
            <a:pPr>
              <a:buNone/>
            </a:pPr>
            <a:r>
              <a:rPr lang="en-US" dirty="0" smtClean="0"/>
              <a:t>&lt;body class="ancestors"&gt;body (great-great-grandparent)</a:t>
            </a:r>
          </a:p>
          <a:p>
            <a:pPr>
              <a:buNone/>
            </a:pPr>
            <a:r>
              <a:rPr lang="en-US" dirty="0" smtClean="0"/>
              <a:t>  &lt;div style="width:500px;"&gt;div (great-grandparent)</a:t>
            </a:r>
          </a:p>
          <a:p>
            <a:pPr>
              <a:buNone/>
            </a:pPr>
            <a:r>
              <a:rPr lang="en-US" dirty="0" smtClean="0"/>
              <a:t>    &lt;</a:t>
            </a:r>
            <a:r>
              <a:rPr lang="en-US" dirty="0" err="1" smtClean="0"/>
              <a:t>ul</a:t>
            </a:r>
            <a:r>
              <a:rPr lang="en-US" dirty="0" smtClean="0"/>
              <a:t>&gt;</a:t>
            </a:r>
            <a:r>
              <a:rPr lang="en-US" dirty="0" err="1" smtClean="0"/>
              <a:t>ul</a:t>
            </a:r>
            <a:r>
              <a:rPr lang="en-US" dirty="0" smtClean="0"/>
              <a:t> (grandparent)  </a:t>
            </a:r>
          </a:p>
          <a:p>
            <a:pPr>
              <a:buNone/>
            </a:pPr>
            <a:r>
              <a:rPr lang="en-US" dirty="0" smtClean="0"/>
              <a:t>      &lt;</a:t>
            </a:r>
            <a:r>
              <a:rPr lang="en-US" dirty="0" err="1" smtClean="0"/>
              <a:t>li</a:t>
            </a:r>
            <a:r>
              <a:rPr lang="en-US" dirty="0" smtClean="0"/>
              <a:t>&gt;</a:t>
            </a:r>
            <a:r>
              <a:rPr lang="en-US" dirty="0" err="1" smtClean="0"/>
              <a:t>li</a:t>
            </a:r>
            <a:r>
              <a:rPr lang="en-US" dirty="0" smtClean="0"/>
              <a:t> (direct parent)</a:t>
            </a:r>
          </a:p>
          <a:p>
            <a:pPr>
              <a:buNone/>
            </a:pPr>
            <a:r>
              <a:rPr lang="en-US" dirty="0" smtClean="0"/>
              <a:t>        &lt;span&gt;span&lt;/span&gt;</a:t>
            </a:r>
          </a:p>
          <a:p>
            <a:pPr>
              <a:buNone/>
            </a:pPr>
            <a:r>
              <a:rPr lang="en-US" dirty="0" smtClean="0"/>
              <a:t>      &lt;/</a:t>
            </a:r>
            <a:r>
              <a:rPr lang="en-US" dirty="0" err="1" smtClean="0"/>
              <a:t>li</a:t>
            </a:r>
            <a:r>
              <a:rPr lang="en-US" dirty="0" smtClean="0"/>
              <a:t>&gt;</a:t>
            </a:r>
          </a:p>
          <a:p>
            <a:pPr>
              <a:buNone/>
            </a:pPr>
            <a:r>
              <a:rPr lang="en-US" dirty="0" smtClean="0"/>
              <a:t>    &lt;/</a:t>
            </a:r>
            <a:r>
              <a:rPr lang="en-US" dirty="0" err="1" smtClean="0"/>
              <a:t>ul</a:t>
            </a:r>
            <a:r>
              <a:rPr lang="en-US" dirty="0" smtClean="0"/>
              <a:t>&gt;   </a:t>
            </a:r>
          </a:p>
          <a:p>
            <a:pPr>
              <a:buNone/>
            </a:pPr>
            <a:r>
              <a:rPr lang="en-US" dirty="0" smtClean="0"/>
              <a:t>  &lt;/div&gt;</a:t>
            </a:r>
          </a:p>
          <a:p>
            <a:pPr>
              <a:buNone/>
            </a:pPr>
            <a:r>
              <a:rPr lang="en-US" dirty="0" smtClean="0"/>
              <a:t>&lt;/body&gt;</a:t>
            </a:r>
          </a:p>
          <a:p>
            <a:pPr>
              <a:buNone/>
            </a:pPr>
            <a:endParaRPr lang="en-US" dirty="0" smtClean="0"/>
          </a:p>
          <a:p>
            <a:pPr>
              <a:buNone/>
            </a:pPr>
            <a:r>
              <a:rPr lang="en-US" dirty="0" smtClean="0"/>
              <a:t>&lt;!-- The outer red border, before the body element, is the html element (also an ancestor) --&gt;</a:t>
            </a:r>
          </a:p>
          <a:p>
            <a:pPr>
              <a:buNone/>
            </a:pPr>
            <a:r>
              <a:rPr lang="en-US" dirty="0" smtClean="0"/>
              <a:t>&lt;/html&gt;</a:t>
            </a:r>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3400" y="838200"/>
            <a:ext cx="8001000" cy="53340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1800" b="1" u="sng" dirty="0" err="1" smtClean="0"/>
              <a:t>jQuery</a:t>
            </a:r>
            <a:r>
              <a:rPr lang="en-US" sz="1800" b="1" u="sng" dirty="0" smtClean="0"/>
              <a:t> </a:t>
            </a:r>
            <a:r>
              <a:rPr lang="en-US" sz="1800" b="1" u="sng" dirty="0" err="1" smtClean="0"/>
              <a:t>parentsUntil</a:t>
            </a:r>
            <a:r>
              <a:rPr lang="en-US" sz="1800" b="1" u="sng" dirty="0" smtClean="0"/>
              <a:t>() Method</a:t>
            </a:r>
          </a:p>
          <a:p>
            <a:r>
              <a:rPr lang="en-US" sz="1800" dirty="0" smtClean="0"/>
              <a:t>The </a:t>
            </a:r>
            <a:r>
              <a:rPr lang="en-US" sz="1800" dirty="0" err="1" smtClean="0"/>
              <a:t>parentsUntil</a:t>
            </a:r>
            <a:r>
              <a:rPr lang="en-US" sz="1800" dirty="0" smtClean="0"/>
              <a:t>() method returns all ancestor elements between two given arguments.</a:t>
            </a:r>
          </a:p>
          <a:p>
            <a:r>
              <a:rPr lang="en-US" sz="1800" dirty="0" smtClean="0"/>
              <a:t>The following example returns all ancestor elements between a &lt;span&gt; and a &lt;div&gt; element:</a:t>
            </a:r>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&lt;style&gt;</a:t>
            </a:r>
          </a:p>
          <a:p>
            <a:pPr>
              <a:buNone/>
            </a:pPr>
            <a:r>
              <a:rPr lang="en-US" sz="1800" dirty="0" smtClean="0"/>
              <a:t>.ancestors * { </a:t>
            </a:r>
          </a:p>
          <a:p>
            <a:pPr>
              <a:buNone/>
            </a:pPr>
            <a:r>
              <a:rPr lang="en-US" sz="1800" dirty="0" smtClean="0"/>
              <a:t>  display: block;</a:t>
            </a:r>
          </a:p>
          <a:p>
            <a:pPr>
              <a:buNone/>
            </a:pPr>
            <a:r>
              <a:rPr lang="en-US" sz="1800" dirty="0" smtClean="0"/>
              <a:t>  border: 2px solid </a:t>
            </a:r>
            <a:r>
              <a:rPr lang="en-US" sz="1800" dirty="0" err="1" smtClean="0"/>
              <a:t>lightgrey</a:t>
            </a:r>
            <a:r>
              <a:rPr lang="en-US" sz="1800" dirty="0" smtClean="0"/>
              <a:t>;</a:t>
            </a:r>
          </a:p>
          <a:p>
            <a:pPr>
              <a:buNone/>
            </a:pPr>
            <a:r>
              <a:rPr lang="en-US" sz="1800" dirty="0" smtClean="0"/>
              <a:t>  color: </a:t>
            </a:r>
            <a:r>
              <a:rPr lang="en-US" sz="1800" dirty="0" err="1" smtClean="0"/>
              <a:t>lightgrey</a:t>
            </a:r>
            <a:r>
              <a:rPr lang="en-US" sz="1800" dirty="0" smtClean="0"/>
              <a:t>;</a:t>
            </a:r>
          </a:p>
          <a:p>
            <a:pPr>
              <a:buNone/>
            </a:pPr>
            <a:r>
              <a:rPr lang="en-US" sz="1800" dirty="0" smtClean="0"/>
              <a:t>  padding: 5px;</a:t>
            </a:r>
          </a:p>
          <a:p>
            <a:pPr>
              <a:buNone/>
            </a:pPr>
            <a:r>
              <a:rPr lang="en-US" sz="1800" dirty="0" smtClean="0"/>
              <a:t>  margin: 15px;</a:t>
            </a:r>
          </a:p>
          <a:p>
            <a:pPr>
              <a:buNone/>
            </a:pPr>
            <a:r>
              <a:rPr lang="en-US" sz="1800" dirty="0" smtClean="0"/>
              <a:t>}</a:t>
            </a:r>
          </a:p>
          <a:p>
            <a:pPr>
              <a:buNone/>
            </a:pPr>
            <a:r>
              <a:rPr lang="en-US" sz="1800" dirty="0" smtClean="0"/>
              <a:t>&lt;/style&gt;</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77000"/>
          </a:xfrm>
        </p:spPr>
        <p:txBody>
          <a:bodyPr>
            <a:normAutofit lnSpcReduction="10000"/>
          </a:bodyPr>
          <a:lstStyle/>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$("span").</a:t>
            </a:r>
            <a:r>
              <a:rPr lang="en-US" sz="1800" dirty="0" err="1" smtClean="0"/>
              <a:t>parentsUntil</a:t>
            </a:r>
            <a:r>
              <a:rPr lang="en-US" sz="1800" dirty="0" smtClean="0"/>
              <a:t>("div").</a:t>
            </a:r>
            <a:r>
              <a:rPr lang="en-US" sz="1800" dirty="0" err="1" smtClean="0"/>
              <a:t>css</a:t>
            </a:r>
            <a:r>
              <a:rPr lang="en-US" sz="1800" dirty="0" smtClean="0"/>
              <a:t>({"color": "red", "border": "2px solid red"});</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 class="ancestors"&gt; body (great-great-grandparent)</a:t>
            </a:r>
          </a:p>
          <a:p>
            <a:pPr>
              <a:buNone/>
            </a:pPr>
            <a:r>
              <a:rPr lang="en-US" sz="1800" dirty="0" smtClean="0"/>
              <a:t>  &lt;div style="width:500px;"&gt;div (great-grandparent)</a:t>
            </a:r>
          </a:p>
          <a:p>
            <a:pPr>
              <a:buNone/>
            </a:pPr>
            <a:r>
              <a:rPr lang="en-US" sz="1800" dirty="0" smtClean="0"/>
              <a:t>    &lt;</a:t>
            </a:r>
            <a:r>
              <a:rPr lang="en-US" sz="1800" dirty="0" err="1" smtClean="0"/>
              <a:t>ul</a:t>
            </a:r>
            <a:r>
              <a:rPr lang="en-US" sz="1800" dirty="0" smtClean="0"/>
              <a:t>&gt;</a:t>
            </a:r>
            <a:r>
              <a:rPr lang="en-US" sz="1800" dirty="0" err="1" smtClean="0"/>
              <a:t>ul</a:t>
            </a:r>
            <a:r>
              <a:rPr lang="en-US" sz="1800" dirty="0" smtClean="0"/>
              <a:t> (grandparent)  </a:t>
            </a:r>
          </a:p>
          <a:p>
            <a:pPr>
              <a:buNone/>
            </a:pPr>
            <a:r>
              <a:rPr lang="en-US" sz="1800" dirty="0" smtClean="0"/>
              <a:t>      &lt;</a:t>
            </a:r>
            <a:r>
              <a:rPr lang="en-US" sz="1800" dirty="0" err="1" smtClean="0"/>
              <a:t>li</a:t>
            </a:r>
            <a:r>
              <a:rPr lang="en-US" sz="1800" dirty="0" smtClean="0"/>
              <a:t>&gt;</a:t>
            </a:r>
            <a:r>
              <a:rPr lang="en-US" sz="1800" dirty="0" err="1" smtClean="0"/>
              <a:t>li</a:t>
            </a:r>
            <a:r>
              <a:rPr lang="en-US" sz="1800" dirty="0" smtClean="0"/>
              <a:t> (direct parent)</a:t>
            </a:r>
          </a:p>
          <a:p>
            <a:pPr>
              <a:buNone/>
            </a:pPr>
            <a:r>
              <a:rPr lang="en-US" sz="1800" dirty="0" smtClean="0"/>
              <a:t>        &lt;span&gt;span&lt;/span&gt;</a:t>
            </a:r>
          </a:p>
          <a:p>
            <a:pPr>
              <a:buNone/>
            </a:pPr>
            <a:r>
              <a:rPr lang="en-US" sz="1800" dirty="0" smtClean="0"/>
              <a:t>      &lt;/</a:t>
            </a:r>
            <a:r>
              <a:rPr lang="en-US" sz="1800" dirty="0" err="1" smtClean="0"/>
              <a:t>li</a:t>
            </a:r>
            <a:r>
              <a:rPr lang="en-US" sz="1800" dirty="0" smtClean="0"/>
              <a:t>&gt;</a:t>
            </a:r>
          </a:p>
          <a:p>
            <a:pPr>
              <a:buNone/>
            </a:pPr>
            <a:r>
              <a:rPr lang="en-US" sz="1800" dirty="0" smtClean="0"/>
              <a:t>    &lt;/</a:t>
            </a:r>
            <a:r>
              <a:rPr lang="en-US" sz="1800" dirty="0" err="1" smtClean="0"/>
              <a:t>ul</a:t>
            </a:r>
            <a:r>
              <a:rPr lang="en-US" sz="1800" dirty="0" smtClean="0"/>
              <a:t>&gt;   </a:t>
            </a:r>
          </a:p>
          <a:p>
            <a:pPr>
              <a:buNone/>
            </a:pPr>
            <a:r>
              <a:rPr lang="en-US" sz="1800" dirty="0" smtClean="0"/>
              <a:t>  &lt;/div&gt;</a:t>
            </a:r>
          </a:p>
          <a:p>
            <a:pPr>
              <a:buNone/>
            </a:pPr>
            <a:r>
              <a:rPr lang="en-US" sz="1800" dirty="0" smtClean="0"/>
              <a:t>&lt;/body&gt;</a:t>
            </a:r>
          </a:p>
          <a:p>
            <a:pPr>
              <a:buNone/>
            </a:pPr>
            <a:endParaRPr lang="en-US" sz="1800" dirty="0" smtClean="0"/>
          </a:p>
          <a:p>
            <a:pPr>
              <a:buNone/>
            </a:pPr>
            <a:r>
              <a:rPr lang="en-US" sz="1800" dirty="0" smtClean="0"/>
              <a:t>&lt;/html&gt;</a:t>
            </a:r>
          </a:p>
          <a:p>
            <a:pPr>
              <a:buNone/>
            </a:pPr>
            <a:endParaRPr lang="en-US" sz="1800"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33400" y="838200"/>
            <a:ext cx="8001000" cy="4953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lnSpcReduction="10000"/>
          </a:bodyPr>
          <a:lstStyle/>
          <a:p>
            <a:pPr>
              <a:buNone/>
            </a:pPr>
            <a:r>
              <a:rPr lang="en-US" b="1" u="sng" dirty="0" err="1" smtClean="0"/>
              <a:t>jQuery</a:t>
            </a:r>
            <a:r>
              <a:rPr lang="en-US" b="1" u="sng" dirty="0" smtClean="0"/>
              <a:t> Selectors</a:t>
            </a:r>
          </a:p>
          <a:p>
            <a:pPr>
              <a:buNone/>
            </a:pPr>
            <a:r>
              <a:rPr lang="en-US" sz="1800" dirty="0" err="1" smtClean="0"/>
              <a:t>jQuery</a:t>
            </a:r>
            <a:r>
              <a:rPr lang="en-US" sz="1800" dirty="0" smtClean="0"/>
              <a:t> selectors are one of the most important parts of the </a:t>
            </a:r>
            <a:r>
              <a:rPr lang="en-US" sz="1800" dirty="0" err="1" smtClean="0"/>
              <a:t>jQuery</a:t>
            </a:r>
            <a:r>
              <a:rPr lang="en-US" sz="1800" dirty="0" smtClean="0"/>
              <a:t> library.</a:t>
            </a:r>
          </a:p>
          <a:p>
            <a:r>
              <a:rPr lang="en-US" sz="1800" dirty="0" err="1" smtClean="0"/>
              <a:t>jQuery</a:t>
            </a:r>
            <a:r>
              <a:rPr lang="en-US" sz="1800" dirty="0" smtClean="0"/>
              <a:t> selectors allow you to select and manipulate HTML element(s).</a:t>
            </a:r>
          </a:p>
          <a:p>
            <a:r>
              <a:rPr lang="en-US" sz="1800" dirty="0" err="1" smtClean="0"/>
              <a:t>jQuery</a:t>
            </a:r>
            <a:r>
              <a:rPr lang="en-US" sz="1800" dirty="0" smtClean="0"/>
              <a:t> selectors are used to "find" (or select) HTML elements based on their name, id, classes, types, attributes, values of attributes and much more.</a:t>
            </a:r>
          </a:p>
          <a:p>
            <a:r>
              <a:rPr lang="en-US" sz="1800" dirty="0" smtClean="0"/>
              <a:t>All selectors in </a:t>
            </a:r>
            <a:r>
              <a:rPr lang="en-US" sz="1800" dirty="0" err="1" smtClean="0"/>
              <a:t>jQuery</a:t>
            </a:r>
            <a:r>
              <a:rPr lang="en-US" sz="1800" dirty="0" smtClean="0"/>
              <a:t> start with the dollar sign and parentheses: $().</a:t>
            </a:r>
          </a:p>
          <a:p>
            <a:pPr>
              <a:buNone/>
            </a:pPr>
            <a:endParaRPr lang="en-US" sz="1800" dirty="0" smtClean="0"/>
          </a:p>
          <a:p>
            <a:pPr>
              <a:buNone/>
            </a:pPr>
            <a:r>
              <a:rPr lang="en-US" sz="1800" b="1" u="sng" dirty="0" smtClean="0"/>
              <a:t>The element Selector</a:t>
            </a:r>
          </a:p>
          <a:p>
            <a:r>
              <a:rPr lang="en-US" sz="1800" dirty="0" smtClean="0"/>
              <a:t>The </a:t>
            </a:r>
            <a:r>
              <a:rPr lang="en-US" sz="1800" dirty="0" err="1" smtClean="0"/>
              <a:t>jQuery</a:t>
            </a:r>
            <a:r>
              <a:rPr lang="en-US" sz="1800" dirty="0" smtClean="0"/>
              <a:t> element selector selects elements based on the element name.</a:t>
            </a:r>
          </a:p>
          <a:p>
            <a:r>
              <a:rPr lang="en-US" sz="1800" dirty="0" smtClean="0"/>
              <a:t>You can select all &lt;p&gt; elements on a page like this:</a:t>
            </a:r>
          </a:p>
          <a:p>
            <a:pPr>
              <a:buNone/>
            </a:pPr>
            <a:r>
              <a:rPr lang="en-US" sz="1800" dirty="0" smtClean="0"/>
              <a:t>				</a:t>
            </a:r>
            <a:r>
              <a:rPr lang="en-US" sz="1800" b="1" dirty="0" smtClean="0"/>
              <a:t>$("p")</a:t>
            </a:r>
          </a:p>
          <a:p>
            <a:pPr>
              <a:buNone/>
            </a:pPr>
            <a:r>
              <a:rPr lang="en-US" sz="1800" b="1" u="sng" dirty="0" smtClean="0"/>
              <a:t>Example</a:t>
            </a:r>
            <a:endParaRPr lang="en-US" sz="1800" u="sng" dirty="0" smtClean="0"/>
          </a:p>
          <a:p>
            <a:r>
              <a:rPr lang="en-US" sz="1800" dirty="0" smtClean="0"/>
              <a:t>When a user clicks on a button, all &lt;p&gt; elements will be hidden:</a:t>
            </a:r>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endParaRPr lang="en-US" sz="1800" dirty="0" smtClean="0"/>
          </a:p>
          <a:p>
            <a:pPr>
              <a:buNone/>
            </a:pPr>
            <a:r>
              <a:rPr lang="en-US" sz="1800" dirty="0" err="1" smtClean="0"/>
              <a:t>src</a:t>
            </a:r>
            <a:r>
              <a:rPr lang="en-US" sz="1800" dirty="0" smtClean="0"/>
              <a:t>="https://ajax.googleapis.com/ajax/libs/jquery/3.5.1/jquery.min.js"&gt;&lt;/script&gt;</a:t>
            </a:r>
          </a:p>
          <a:p>
            <a:pPr>
              <a:buNone/>
            </a:pPr>
            <a:endParaRPr lang="en-US" sz="1800" dirty="0" smtClean="0"/>
          </a:p>
          <a:p>
            <a:pPr>
              <a:buNone/>
            </a:pPr>
            <a:endParaRPr lang="en-US" sz="1800" b="1" dirty="0" smtClean="0"/>
          </a:p>
          <a:p>
            <a:pPr>
              <a:buNone/>
            </a:pPr>
            <a:endParaRPr lang="en-US" sz="1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pPr>
              <a:buNone/>
            </a:pPr>
            <a:r>
              <a:rPr lang="en-US" sz="1800" b="1" u="sng" dirty="0" err="1" smtClean="0"/>
              <a:t>jQuery</a:t>
            </a:r>
            <a:r>
              <a:rPr lang="en-US" sz="1800" b="1" u="sng" dirty="0" smtClean="0"/>
              <a:t> Traversing - Descendants</a:t>
            </a:r>
          </a:p>
          <a:p>
            <a:r>
              <a:rPr lang="en-US" sz="1800" dirty="0" smtClean="0"/>
              <a:t>With </a:t>
            </a:r>
            <a:r>
              <a:rPr lang="en-US" sz="1800" dirty="0" err="1" smtClean="0"/>
              <a:t>jQuery</a:t>
            </a:r>
            <a:r>
              <a:rPr lang="en-US" sz="1800" dirty="0" smtClean="0"/>
              <a:t> you can traverse down the DOM tree to find descendants of an element.</a:t>
            </a:r>
          </a:p>
          <a:p>
            <a:r>
              <a:rPr lang="en-US" sz="1800" dirty="0" smtClean="0"/>
              <a:t>A descendant is a child, grandchild, great-grandchild, and so on.</a:t>
            </a:r>
          </a:p>
          <a:p>
            <a:pPr>
              <a:buNone/>
            </a:pPr>
            <a:endParaRPr lang="en-US" sz="1800" dirty="0" smtClean="0"/>
          </a:p>
          <a:p>
            <a:pPr>
              <a:buNone/>
            </a:pPr>
            <a:r>
              <a:rPr lang="en-US" sz="1800" b="1" u="sng" dirty="0" smtClean="0"/>
              <a:t>Traversing Down the DOM Tree</a:t>
            </a:r>
          </a:p>
          <a:p>
            <a:r>
              <a:rPr lang="en-US" sz="1800" dirty="0" smtClean="0"/>
              <a:t>Two useful </a:t>
            </a:r>
            <a:r>
              <a:rPr lang="en-US" sz="1800" dirty="0" err="1" smtClean="0"/>
              <a:t>jQuery</a:t>
            </a:r>
            <a:r>
              <a:rPr lang="en-US" sz="1800" dirty="0" smtClean="0"/>
              <a:t> methods for traversing down the DOM tree are:</a:t>
            </a:r>
          </a:p>
          <a:p>
            <a:r>
              <a:rPr lang="en-US" sz="1800" dirty="0" smtClean="0"/>
              <a:t>children()</a:t>
            </a:r>
          </a:p>
          <a:p>
            <a:r>
              <a:rPr lang="en-US" sz="1800" dirty="0" smtClean="0"/>
              <a:t>find()</a:t>
            </a:r>
          </a:p>
          <a:p>
            <a:pPr>
              <a:buNone/>
            </a:pPr>
            <a:endParaRPr lang="en-US" sz="1800" dirty="0" smtClean="0"/>
          </a:p>
          <a:p>
            <a:pPr>
              <a:buNone/>
            </a:pPr>
            <a:r>
              <a:rPr lang="en-US" sz="1800" b="1" u="sng" dirty="0" err="1" smtClean="0"/>
              <a:t>jQuery</a:t>
            </a:r>
            <a:r>
              <a:rPr lang="en-US" sz="1800" b="1" u="sng" dirty="0" smtClean="0"/>
              <a:t> children() Method</a:t>
            </a:r>
          </a:p>
          <a:p>
            <a:r>
              <a:rPr lang="en-US" sz="1800" dirty="0" smtClean="0"/>
              <a:t>The children() method returns all direct children of the selected element.</a:t>
            </a:r>
          </a:p>
          <a:p>
            <a:r>
              <a:rPr lang="en-US" sz="1800" dirty="0" smtClean="0"/>
              <a:t>This method only traverses a single level down the DOM tree.</a:t>
            </a:r>
          </a:p>
          <a:p>
            <a:r>
              <a:rPr lang="en-US" sz="1800" dirty="0" smtClean="0"/>
              <a:t>The following example returns all elements that are direct children of each &lt;div&gt; elements:</a:t>
            </a:r>
          </a:p>
          <a:p>
            <a:pPr>
              <a:buNone/>
            </a:pPr>
            <a:r>
              <a:rPr lang="en-US" sz="1800" dirty="0" smtClean="0"/>
              <a:t/>
            </a:r>
            <a:br>
              <a:rPr lang="en-US" sz="1800" dirty="0" smtClean="0"/>
            </a:br>
            <a:endParaRPr lang="en-US" sz="1800" b="1" u="sng"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&lt;style&gt;</a:t>
            </a:r>
          </a:p>
          <a:p>
            <a:pPr>
              <a:buNone/>
            </a:pPr>
            <a:r>
              <a:rPr lang="en-US" sz="1800" dirty="0" smtClean="0"/>
              <a:t>.descendants * { </a:t>
            </a:r>
          </a:p>
          <a:p>
            <a:pPr>
              <a:buNone/>
            </a:pPr>
            <a:r>
              <a:rPr lang="en-US" sz="1800" dirty="0" smtClean="0"/>
              <a:t>  display: block;</a:t>
            </a:r>
          </a:p>
          <a:p>
            <a:pPr>
              <a:buNone/>
            </a:pPr>
            <a:r>
              <a:rPr lang="en-US" sz="1800" dirty="0" smtClean="0"/>
              <a:t>  border: 2px solid </a:t>
            </a:r>
            <a:r>
              <a:rPr lang="en-US" sz="1800" dirty="0" err="1" smtClean="0"/>
              <a:t>lightgrey</a:t>
            </a:r>
            <a:r>
              <a:rPr lang="en-US" sz="1800" dirty="0" smtClean="0"/>
              <a:t>;</a:t>
            </a:r>
          </a:p>
          <a:p>
            <a:pPr>
              <a:buNone/>
            </a:pPr>
            <a:r>
              <a:rPr lang="en-US" sz="1800" dirty="0" smtClean="0"/>
              <a:t>  color: </a:t>
            </a:r>
            <a:r>
              <a:rPr lang="en-US" sz="1800" dirty="0" err="1" smtClean="0"/>
              <a:t>lightgrey</a:t>
            </a:r>
            <a:r>
              <a:rPr lang="en-US" sz="1800" dirty="0" smtClean="0"/>
              <a:t>;</a:t>
            </a:r>
          </a:p>
          <a:p>
            <a:pPr>
              <a:buNone/>
            </a:pPr>
            <a:r>
              <a:rPr lang="en-US" sz="1800" dirty="0" smtClean="0"/>
              <a:t>  padding: 5px;</a:t>
            </a:r>
          </a:p>
          <a:p>
            <a:pPr>
              <a:buNone/>
            </a:pPr>
            <a:r>
              <a:rPr lang="en-US" sz="1800" dirty="0" smtClean="0"/>
              <a:t>  margin: 15px;</a:t>
            </a:r>
          </a:p>
          <a:p>
            <a:pPr>
              <a:buNone/>
            </a:pPr>
            <a:r>
              <a:rPr lang="en-US" sz="1800" dirty="0" smtClean="0"/>
              <a:t>}</a:t>
            </a:r>
          </a:p>
          <a:p>
            <a:pPr>
              <a:buNone/>
            </a:pPr>
            <a:r>
              <a:rPr lang="en-US" sz="1800" dirty="0" smtClean="0"/>
              <a:t>&lt;/style&gt;</a:t>
            </a:r>
          </a:p>
          <a:p>
            <a:pPr>
              <a:buNone/>
            </a:pPr>
            <a:r>
              <a:rPr lang="en-US" sz="1800" smtClean="0"/>
              <a:t>&lt;</a:t>
            </a:r>
            <a:r>
              <a:rPr lang="en-US" sz="1800" smtClean="0"/>
              <a:t>script&gt; </a:t>
            </a:r>
            <a:endParaRPr lang="en-US" sz="1800" dirty="0" smtClean="0"/>
          </a:p>
          <a:p>
            <a:pPr>
              <a:buNone/>
            </a:pP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$("div").children().</a:t>
            </a:r>
            <a:r>
              <a:rPr lang="en-US" sz="1800" dirty="0" err="1" smtClean="0"/>
              <a:t>css</a:t>
            </a:r>
            <a:r>
              <a:rPr lang="en-US" sz="1800" dirty="0" smtClean="0"/>
              <a:t>({"color": "red", "border": "2px solid red"});</a:t>
            </a:r>
          </a:p>
          <a:p>
            <a:pPr>
              <a:buNone/>
            </a:pPr>
            <a:r>
              <a:rPr lang="en-US" sz="1800" dirty="0" smtClean="0"/>
              <a:t>});</a:t>
            </a:r>
            <a:endParaRPr lang="en-US" sz="1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dirty="0" smtClean="0"/>
              <a:t>&lt;/script&gt;</a:t>
            </a:r>
          </a:p>
          <a:p>
            <a:pPr>
              <a:buNone/>
            </a:pPr>
            <a:r>
              <a:rPr lang="en-US" sz="1800" dirty="0" smtClean="0"/>
              <a:t>&lt;/head&gt;</a:t>
            </a:r>
          </a:p>
          <a:p>
            <a:pPr>
              <a:buNone/>
            </a:pPr>
            <a:r>
              <a:rPr lang="en-US" sz="1800" dirty="0" smtClean="0"/>
              <a:t>&lt;body&gt;</a:t>
            </a:r>
          </a:p>
          <a:p>
            <a:pPr>
              <a:buNone/>
            </a:pPr>
            <a:r>
              <a:rPr lang="en-US" sz="1800" dirty="0" smtClean="0"/>
              <a:t>&lt;div class="descendants" style="width:500px;"&gt;div (current element) </a:t>
            </a:r>
          </a:p>
          <a:p>
            <a:pPr>
              <a:buNone/>
            </a:pPr>
            <a:r>
              <a:rPr lang="en-US" sz="1800" dirty="0" smtClean="0"/>
              <a:t>  &lt;p&gt;p (child)</a:t>
            </a:r>
          </a:p>
          <a:p>
            <a:pPr>
              <a:buNone/>
            </a:pPr>
            <a:r>
              <a:rPr lang="en-US" sz="1800" dirty="0" smtClean="0"/>
              <a:t>    &lt;span&gt;span (grandchild)&lt;/span&gt;   </a:t>
            </a:r>
          </a:p>
          <a:p>
            <a:pPr>
              <a:buNone/>
            </a:pPr>
            <a:r>
              <a:rPr lang="en-US" sz="1800" dirty="0" smtClean="0"/>
              <a:t>  &lt;/p&gt;</a:t>
            </a:r>
          </a:p>
          <a:p>
            <a:pPr>
              <a:buNone/>
            </a:pPr>
            <a:r>
              <a:rPr lang="en-US" sz="1800" dirty="0" smtClean="0"/>
              <a:t>  &lt;p&gt;p (child)</a:t>
            </a:r>
          </a:p>
          <a:p>
            <a:pPr>
              <a:buNone/>
            </a:pPr>
            <a:r>
              <a:rPr lang="en-US" sz="1800" dirty="0" smtClean="0"/>
              <a:t>    &lt;span&gt;span (grandchild)&lt;/span&gt;</a:t>
            </a:r>
          </a:p>
          <a:p>
            <a:pPr>
              <a:buNone/>
            </a:pPr>
            <a:r>
              <a:rPr lang="en-US" sz="1800" dirty="0" smtClean="0"/>
              <a:t>  &lt;/p&gt; </a:t>
            </a:r>
          </a:p>
          <a:p>
            <a:pPr>
              <a:buNone/>
            </a:pPr>
            <a:r>
              <a:rPr lang="en-US" sz="1800" dirty="0" smtClean="0"/>
              <a:t>&lt;/div&gt;</a:t>
            </a:r>
          </a:p>
          <a:p>
            <a:pPr>
              <a:buNone/>
            </a:pPr>
            <a:r>
              <a:rPr lang="en-US" sz="1800" dirty="0" smtClean="0"/>
              <a:t>&lt;/body&gt;</a:t>
            </a:r>
          </a:p>
          <a:p>
            <a:pPr>
              <a:buNone/>
            </a:pPr>
            <a:r>
              <a:rPr lang="en-US" sz="1800" dirty="0" smtClean="0"/>
              <a:t>&lt;/html&gt;</a:t>
            </a:r>
          </a:p>
          <a:p>
            <a:pPr>
              <a:buNone/>
            </a:pPr>
            <a:endParaRPr lang="en-US" sz="1800" dirty="0"/>
          </a:p>
        </p:txBody>
      </p:sp>
      <p:pic>
        <p:nvPicPr>
          <p:cNvPr id="1026" name="Picture 2"/>
          <p:cNvPicPr>
            <a:picLocks noChangeAspect="1" noChangeArrowheads="1"/>
          </p:cNvPicPr>
          <p:nvPr/>
        </p:nvPicPr>
        <p:blipFill>
          <a:blip r:embed="rId2"/>
          <a:srcRect/>
          <a:stretch>
            <a:fillRect/>
          </a:stretch>
        </p:blipFill>
        <p:spPr bwMode="auto">
          <a:xfrm>
            <a:off x="2057400" y="3657600"/>
            <a:ext cx="6172200" cy="28194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a:normAutofit/>
          </a:bodyPr>
          <a:lstStyle/>
          <a:p>
            <a:pPr>
              <a:buNone/>
            </a:pPr>
            <a:r>
              <a:rPr lang="en-US" sz="1800" b="1" u="sng" dirty="0" err="1" smtClean="0"/>
              <a:t>jQuery</a:t>
            </a:r>
            <a:r>
              <a:rPr lang="en-US" sz="1800" b="1" u="sng" dirty="0" smtClean="0"/>
              <a:t> find() Method</a:t>
            </a:r>
          </a:p>
          <a:p>
            <a:r>
              <a:rPr lang="en-US" sz="1800" dirty="0" smtClean="0"/>
              <a:t>The find() method returns descendant elements of the selected element, all the way down to the last descendant.</a:t>
            </a:r>
          </a:p>
          <a:p>
            <a:r>
              <a:rPr lang="en-US" sz="1800" dirty="0" smtClean="0"/>
              <a:t>The following example returns all &lt;span&gt; elements that are descendants of &lt;div&gt;:</a:t>
            </a:r>
          </a:p>
          <a:p>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&lt;style&gt;</a:t>
            </a:r>
          </a:p>
          <a:p>
            <a:pPr>
              <a:buNone/>
            </a:pPr>
            <a:r>
              <a:rPr lang="en-US" sz="1800" dirty="0" smtClean="0"/>
              <a:t>.descendants * { </a:t>
            </a:r>
          </a:p>
          <a:p>
            <a:pPr>
              <a:buNone/>
            </a:pPr>
            <a:r>
              <a:rPr lang="en-US" sz="1800" dirty="0" smtClean="0"/>
              <a:t>  display: block;</a:t>
            </a:r>
          </a:p>
          <a:p>
            <a:pPr>
              <a:buNone/>
            </a:pPr>
            <a:r>
              <a:rPr lang="en-US" sz="1800" dirty="0" smtClean="0"/>
              <a:t>  border: 2px solid </a:t>
            </a:r>
            <a:r>
              <a:rPr lang="en-US" sz="1800" dirty="0" err="1" smtClean="0"/>
              <a:t>lightgrey</a:t>
            </a:r>
            <a:r>
              <a:rPr lang="en-US" sz="1800" dirty="0" smtClean="0"/>
              <a:t>;</a:t>
            </a:r>
          </a:p>
          <a:p>
            <a:pPr>
              <a:buNone/>
            </a:pPr>
            <a:r>
              <a:rPr lang="en-US" sz="1800" dirty="0" smtClean="0"/>
              <a:t>  color: </a:t>
            </a:r>
            <a:r>
              <a:rPr lang="en-US" sz="1800" dirty="0" err="1" smtClean="0"/>
              <a:t>lightgrey</a:t>
            </a:r>
            <a:r>
              <a:rPr lang="en-US" sz="1800" dirty="0" smtClean="0"/>
              <a:t>;</a:t>
            </a:r>
          </a:p>
          <a:p>
            <a:pPr>
              <a:buNone/>
            </a:pPr>
            <a:r>
              <a:rPr lang="en-US" sz="1800" dirty="0" smtClean="0"/>
              <a:t>  padding: 5px;</a:t>
            </a:r>
          </a:p>
          <a:p>
            <a:pPr>
              <a:buNone/>
            </a:pPr>
            <a:r>
              <a:rPr lang="en-US" sz="1800" dirty="0" smtClean="0"/>
              <a:t>  margin: 15px;</a:t>
            </a:r>
          </a:p>
          <a:p>
            <a:pPr>
              <a:buNone/>
            </a:pPr>
            <a:r>
              <a:rPr lang="en-US" sz="1800" dirty="0" smtClean="0"/>
              <a:t>}</a:t>
            </a:r>
          </a:p>
          <a:p>
            <a:pPr>
              <a:buNone/>
            </a:pPr>
            <a:r>
              <a:rPr lang="en-US" sz="1800" dirty="0" smtClean="0"/>
              <a:t>&lt;/style&gt;</a:t>
            </a:r>
          </a:p>
          <a:p>
            <a:pPr>
              <a:buNone/>
            </a:pPr>
            <a:endParaRPr lang="en-US" sz="1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normAutofit fontScale="92500" lnSpcReduction="10000"/>
          </a:bodyPr>
          <a:lstStyle/>
          <a:p>
            <a:pPr>
              <a:buNone/>
            </a:pPr>
            <a:r>
              <a:rPr lang="en-US" sz="1800" dirty="0" smtClean="0"/>
              <a:t>&lt;script </a:t>
            </a:r>
          </a:p>
          <a:p>
            <a:pPr>
              <a:buNone/>
            </a:pPr>
            <a:endParaRPr lang="en-US" sz="1800" dirty="0" smtClean="0"/>
          </a:p>
          <a:p>
            <a:pPr>
              <a:buNone/>
            </a:pP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$("div").find("span").</a:t>
            </a:r>
            <a:r>
              <a:rPr lang="en-US" sz="1800" dirty="0" err="1" smtClean="0"/>
              <a:t>css</a:t>
            </a:r>
            <a:r>
              <a:rPr lang="en-US" sz="1800" dirty="0" smtClean="0"/>
              <a:t>({"color": "red", "border": "2px solid red"});</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&lt;body&gt;</a:t>
            </a:r>
          </a:p>
          <a:p>
            <a:pPr>
              <a:buNone/>
            </a:pPr>
            <a:r>
              <a:rPr lang="en-US" sz="1800" dirty="0" smtClean="0"/>
              <a:t>&lt;div class="descendants" style="width:500px;"&gt;div (current element) </a:t>
            </a:r>
          </a:p>
          <a:p>
            <a:pPr>
              <a:buNone/>
            </a:pPr>
            <a:r>
              <a:rPr lang="en-US" sz="1800" dirty="0" smtClean="0"/>
              <a:t>  &lt;p&gt;p (child)</a:t>
            </a:r>
          </a:p>
          <a:p>
            <a:pPr>
              <a:buNone/>
            </a:pPr>
            <a:r>
              <a:rPr lang="en-US" sz="1800" dirty="0" smtClean="0"/>
              <a:t>    &lt;span&gt;span (grandchild)&lt;/span&gt;   </a:t>
            </a:r>
          </a:p>
          <a:p>
            <a:pPr>
              <a:buNone/>
            </a:pPr>
            <a:r>
              <a:rPr lang="en-US" sz="1800" dirty="0" smtClean="0"/>
              <a:t>  &lt;/p&gt;</a:t>
            </a:r>
          </a:p>
          <a:p>
            <a:pPr>
              <a:buNone/>
            </a:pPr>
            <a:r>
              <a:rPr lang="en-US" sz="1800" dirty="0" smtClean="0"/>
              <a:t>  &lt;p&gt;p (child)</a:t>
            </a:r>
          </a:p>
          <a:p>
            <a:pPr>
              <a:buNone/>
            </a:pPr>
            <a:r>
              <a:rPr lang="en-US" sz="1800" dirty="0" smtClean="0"/>
              <a:t>    &lt;span&gt;span (grandchild)&lt;/span&gt;</a:t>
            </a:r>
          </a:p>
          <a:p>
            <a:pPr>
              <a:buNone/>
            </a:pPr>
            <a:r>
              <a:rPr lang="en-US" sz="1800" dirty="0" smtClean="0"/>
              <a:t>  &lt;/p&gt; </a:t>
            </a:r>
          </a:p>
          <a:p>
            <a:pPr>
              <a:buNone/>
            </a:pPr>
            <a:r>
              <a:rPr lang="en-US" sz="1800" dirty="0" smtClean="0"/>
              <a:t>&lt;/div&gt;</a:t>
            </a:r>
          </a:p>
          <a:p>
            <a:pPr>
              <a:buNone/>
            </a:pPr>
            <a:r>
              <a:rPr lang="en-US" sz="1800" dirty="0" smtClean="0"/>
              <a:t>&lt;/body&gt;</a:t>
            </a:r>
          </a:p>
          <a:p>
            <a:pPr>
              <a:buNone/>
            </a:pPr>
            <a:r>
              <a:rPr lang="en-US" sz="1800" dirty="0" smtClean="0"/>
              <a:t>&lt;/html&gt;</a:t>
            </a:r>
            <a:endParaRPr lang="en-US" sz="1800" dirty="0"/>
          </a:p>
        </p:txBody>
      </p:sp>
      <p:pic>
        <p:nvPicPr>
          <p:cNvPr id="2050" name="Picture 2"/>
          <p:cNvPicPr>
            <a:picLocks noChangeAspect="1" noChangeArrowheads="1"/>
          </p:cNvPicPr>
          <p:nvPr/>
        </p:nvPicPr>
        <p:blipFill>
          <a:blip r:embed="rId2"/>
          <a:srcRect/>
          <a:stretch>
            <a:fillRect/>
          </a:stretch>
        </p:blipFill>
        <p:spPr bwMode="auto">
          <a:xfrm>
            <a:off x="3962400" y="3962400"/>
            <a:ext cx="4876800" cy="245745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477000"/>
          </a:xfrm>
        </p:spPr>
        <p:txBody>
          <a:bodyPr>
            <a:normAutofit fontScale="92500" lnSpcReduction="10000"/>
          </a:bodyPr>
          <a:lstStyle/>
          <a:p>
            <a:r>
              <a:rPr lang="en-US" sz="1800" dirty="0" smtClean="0"/>
              <a:t>With </a:t>
            </a:r>
            <a:r>
              <a:rPr lang="en-US" sz="1800" dirty="0" err="1" smtClean="0"/>
              <a:t>jQuery</a:t>
            </a:r>
            <a:r>
              <a:rPr lang="en-US" sz="1800" dirty="0" smtClean="0"/>
              <a:t> you can traverse sideways in the DOM tree to find siblings of an element.</a:t>
            </a:r>
          </a:p>
          <a:p>
            <a:r>
              <a:rPr lang="en-US" sz="1800" dirty="0" smtClean="0"/>
              <a:t>Siblings share the same parent. </a:t>
            </a:r>
          </a:p>
          <a:p>
            <a:pPr>
              <a:buNone/>
            </a:pPr>
            <a:endParaRPr lang="en-US" sz="1800" dirty="0" smtClean="0"/>
          </a:p>
          <a:p>
            <a:pPr>
              <a:buNone/>
            </a:pPr>
            <a:r>
              <a:rPr lang="en-US" sz="1800" b="1" u="sng" dirty="0" smtClean="0"/>
              <a:t>Traversing Sideways in The DOM Tree</a:t>
            </a:r>
          </a:p>
          <a:p>
            <a:pPr>
              <a:buNone/>
            </a:pPr>
            <a:r>
              <a:rPr lang="en-US" sz="1800" b="1" u="sng" dirty="0" err="1" smtClean="0"/>
              <a:t>jQuery</a:t>
            </a:r>
            <a:r>
              <a:rPr lang="en-US" sz="1800" b="1" u="sng" dirty="0" smtClean="0"/>
              <a:t> siblings() Method</a:t>
            </a:r>
          </a:p>
          <a:p>
            <a:r>
              <a:rPr lang="en-US" sz="1800" dirty="0" smtClean="0"/>
              <a:t>The siblings() method returns all sibling elements of the selected element.</a:t>
            </a:r>
          </a:p>
          <a:p>
            <a:r>
              <a:rPr lang="en-US" sz="1800" dirty="0" smtClean="0"/>
              <a:t>The following example returns all sibling elements of &lt;h2&gt;:</a:t>
            </a:r>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&lt;style&gt;</a:t>
            </a:r>
          </a:p>
          <a:p>
            <a:pPr>
              <a:buNone/>
            </a:pPr>
            <a:r>
              <a:rPr lang="en-US" sz="1800" dirty="0" smtClean="0"/>
              <a:t>.siblings * { </a:t>
            </a:r>
          </a:p>
          <a:p>
            <a:pPr>
              <a:buNone/>
            </a:pPr>
            <a:r>
              <a:rPr lang="en-US" sz="1800" dirty="0" smtClean="0"/>
              <a:t>  display: block;</a:t>
            </a:r>
          </a:p>
          <a:p>
            <a:pPr>
              <a:buNone/>
            </a:pPr>
            <a:r>
              <a:rPr lang="en-US" sz="1800" dirty="0" smtClean="0"/>
              <a:t>  border: 2px solid </a:t>
            </a:r>
            <a:r>
              <a:rPr lang="en-US" sz="1800" dirty="0" err="1" smtClean="0"/>
              <a:t>lightgrey</a:t>
            </a:r>
            <a:r>
              <a:rPr lang="en-US" sz="1800" dirty="0" smtClean="0"/>
              <a:t>;</a:t>
            </a:r>
          </a:p>
          <a:p>
            <a:pPr>
              <a:buNone/>
            </a:pPr>
            <a:r>
              <a:rPr lang="en-US" sz="1800" dirty="0" smtClean="0"/>
              <a:t>  color: </a:t>
            </a:r>
            <a:r>
              <a:rPr lang="en-US" sz="1800" dirty="0" err="1" smtClean="0"/>
              <a:t>lightgrey</a:t>
            </a:r>
            <a:r>
              <a:rPr lang="en-US" sz="1800" dirty="0" smtClean="0"/>
              <a:t>;</a:t>
            </a:r>
          </a:p>
          <a:p>
            <a:pPr>
              <a:buNone/>
            </a:pPr>
            <a:r>
              <a:rPr lang="en-US" sz="1800" dirty="0" smtClean="0"/>
              <a:t>  padding: 5px;</a:t>
            </a:r>
          </a:p>
          <a:p>
            <a:pPr>
              <a:buNone/>
            </a:pPr>
            <a:r>
              <a:rPr lang="en-US" sz="1800" dirty="0" smtClean="0"/>
              <a:t>  margin: 15px;</a:t>
            </a:r>
          </a:p>
          <a:p>
            <a:pPr>
              <a:buNone/>
            </a:pPr>
            <a:r>
              <a:rPr lang="en-US" sz="1800" dirty="0" smtClean="0"/>
              <a:t>}</a:t>
            </a:r>
          </a:p>
          <a:p>
            <a:pPr>
              <a:buNone/>
            </a:pPr>
            <a:r>
              <a:rPr lang="en-US" sz="1800" dirty="0" smtClean="0"/>
              <a:t>&lt;/style&gt;</a:t>
            </a:r>
            <a:endParaRPr lang="en-US"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92500" lnSpcReduction="20000"/>
          </a:bodyPr>
          <a:lstStyle/>
          <a:p>
            <a:pPr>
              <a:buNone/>
            </a:pPr>
            <a:r>
              <a:rPr lang="en-US" sz="1800" dirty="0" smtClean="0"/>
              <a:t>&lt;script </a:t>
            </a:r>
          </a:p>
          <a:p>
            <a:pPr>
              <a:buNone/>
            </a:pPr>
            <a:endParaRPr lang="en-US" sz="1800" dirty="0" smtClean="0"/>
          </a:p>
          <a:p>
            <a:pPr>
              <a:buNone/>
            </a:pPr>
            <a:r>
              <a:rPr lang="en-US" sz="1800" dirty="0" err="1" smtClean="0"/>
              <a:t>src</a:t>
            </a:r>
            <a:r>
              <a:rPr lang="en-US" sz="1800" dirty="0" smtClean="0"/>
              <a:t>="https://ajax.googleapis.com/ajax/libs/jquery/3.5.1/jquery.min.js"&gt;&lt;/script&gt;</a:t>
            </a:r>
          </a:p>
          <a:p>
            <a:pPr>
              <a:buNone/>
            </a:pPr>
            <a:r>
              <a:rPr lang="en-US" sz="1800" dirty="0" smtClean="0"/>
              <a:t>&lt;script&gt;</a:t>
            </a:r>
          </a:p>
          <a:p>
            <a:pPr>
              <a:buNone/>
            </a:pPr>
            <a:r>
              <a:rPr lang="en-US" sz="1800" dirty="0" smtClean="0"/>
              <a:t>$(document).ready(function(){</a:t>
            </a:r>
          </a:p>
          <a:p>
            <a:pPr>
              <a:buNone/>
            </a:pPr>
            <a:r>
              <a:rPr lang="en-US" sz="1800" dirty="0" smtClean="0"/>
              <a:t>  $("h2").siblings().</a:t>
            </a:r>
            <a:r>
              <a:rPr lang="en-US" sz="1800" dirty="0" err="1" smtClean="0"/>
              <a:t>css</a:t>
            </a:r>
            <a:r>
              <a:rPr lang="en-US" sz="1800" dirty="0" smtClean="0"/>
              <a:t>({"color": "red", "border": "2px solid red"});</a:t>
            </a:r>
          </a:p>
          <a:p>
            <a:pPr>
              <a:buNone/>
            </a:pPr>
            <a:r>
              <a:rPr lang="en-US" sz="1800" dirty="0" smtClean="0"/>
              <a:t>});</a:t>
            </a:r>
          </a:p>
          <a:p>
            <a:pPr>
              <a:buNone/>
            </a:pPr>
            <a:r>
              <a:rPr lang="en-US" sz="1800" dirty="0" smtClean="0"/>
              <a:t>&lt;/script&gt;</a:t>
            </a:r>
          </a:p>
          <a:p>
            <a:pPr>
              <a:buNone/>
            </a:pPr>
            <a:r>
              <a:rPr lang="en-US" sz="1800" dirty="0" smtClean="0"/>
              <a:t>&lt;/head&gt;</a:t>
            </a:r>
          </a:p>
          <a:p>
            <a:pPr>
              <a:buNone/>
            </a:pPr>
            <a:r>
              <a:rPr lang="en-US" sz="1800" dirty="0" smtClean="0"/>
              <a:t>&lt;body class="siblings"&gt;</a:t>
            </a:r>
          </a:p>
          <a:p>
            <a:pPr>
              <a:buNone/>
            </a:pPr>
            <a:endParaRPr lang="en-US" sz="1800" dirty="0" smtClean="0"/>
          </a:p>
          <a:p>
            <a:pPr>
              <a:buNone/>
            </a:pPr>
            <a:r>
              <a:rPr lang="en-US" sz="1800" dirty="0" smtClean="0"/>
              <a:t>&lt;div&gt;div (parent)</a:t>
            </a:r>
          </a:p>
          <a:p>
            <a:pPr>
              <a:buNone/>
            </a:pPr>
            <a:r>
              <a:rPr lang="en-US" sz="1800" dirty="0" smtClean="0"/>
              <a:t>  &lt;p&gt;p&lt;/p&gt;</a:t>
            </a:r>
          </a:p>
          <a:p>
            <a:pPr>
              <a:buNone/>
            </a:pPr>
            <a:r>
              <a:rPr lang="en-US" sz="1800" dirty="0" smtClean="0"/>
              <a:t>  &lt;span&gt;span&lt;/span&gt;</a:t>
            </a:r>
          </a:p>
          <a:p>
            <a:pPr>
              <a:buNone/>
            </a:pPr>
            <a:r>
              <a:rPr lang="en-US" sz="1800" dirty="0" smtClean="0"/>
              <a:t>  &lt;h2&gt;h2&lt;/h2&gt;</a:t>
            </a:r>
          </a:p>
          <a:p>
            <a:pPr>
              <a:buNone/>
            </a:pPr>
            <a:r>
              <a:rPr lang="en-US" sz="1800" dirty="0" smtClean="0"/>
              <a:t>  &lt;h3&gt;h3&lt;/h3&gt;</a:t>
            </a:r>
          </a:p>
          <a:p>
            <a:pPr>
              <a:buNone/>
            </a:pPr>
            <a:r>
              <a:rPr lang="en-US" sz="1800" dirty="0" smtClean="0"/>
              <a:t>  &lt;p&gt;p&lt;/p&gt;</a:t>
            </a:r>
          </a:p>
          <a:p>
            <a:pPr>
              <a:buNone/>
            </a:pPr>
            <a:r>
              <a:rPr lang="en-US" sz="1800" dirty="0" smtClean="0"/>
              <a:t>&lt;/div&gt;</a:t>
            </a:r>
          </a:p>
          <a:p>
            <a:pPr>
              <a:buNone/>
            </a:pPr>
            <a:endParaRPr lang="en-US" sz="1800" dirty="0" smtClean="0"/>
          </a:p>
          <a:p>
            <a:pPr>
              <a:buNone/>
            </a:pPr>
            <a:r>
              <a:rPr lang="en-US" sz="1800" dirty="0" smtClean="0"/>
              <a:t>&lt;/body&gt;</a:t>
            </a:r>
          </a:p>
          <a:p>
            <a:pPr>
              <a:buNone/>
            </a:pPr>
            <a:r>
              <a:rPr lang="en-US" sz="1800" dirty="0" smtClean="0"/>
              <a:t>&lt;/html&gt;</a:t>
            </a:r>
            <a:endParaRPr lang="en-US" sz="1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1971675"/>
            <a:ext cx="9144000" cy="291465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None/>
            </a:pPr>
            <a:r>
              <a:rPr lang="en-US" sz="1800" b="1" u="sng" dirty="0" err="1" smtClean="0"/>
              <a:t>jQuery</a:t>
            </a:r>
            <a:r>
              <a:rPr lang="en-US" sz="1800" b="1" u="sng" dirty="0" smtClean="0"/>
              <a:t> Traversing - Filtering</a:t>
            </a:r>
          </a:p>
          <a:p>
            <a:r>
              <a:rPr lang="en-US" sz="1800" dirty="0" smtClean="0"/>
              <a:t>The first(), last(), </a:t>
            </a:r>
            <a:r>
              <a:rPr lang="en-US" sz="1800" dirty="0" err="1" smtClean="0"/>
              <a:t>eq</a:t>
            </a:r>
            <a:r>
              <a:rPr lang="en-US" sz="1800" dirty="0" smtClean="0"/>
              <a:t>(), filter() and not() Methods</a:t>
            </a:r>
          </a:p>
          <a:p>
            <a:r>
              <a:rPr lang="en-US" sz="1800" dirty="0" smtClean="0"/>
              <a:t>The most basic filtering methods are first(), last() and </a:t>
            </a:r>
            <a:r>
              <a:rPr lang="en-US" sz="1800" dirty="0" err="1" smtClean="0"/>
              <a:t>eq</a:t>
            </a:r>
            <a:r>
              <a:rPr lang="en-US" sz="1800" dirty="0" smtClean="0"/>
              <a:t>(), which allow you to select a specific element based on its position in a group of elements.</a:t>
            </a:r>
          </a:p>
          <a:p>
            <a:r>
              <a:rPr lang="en-US" sz="1800" dirty="0" smtClean="0"/>
              <a:t>Other filtering methods, like filter() and not() allow you to select elements that match, or do not match, a certain criteria.</a:t>
            </a:r>
          </a:p>
          <a:p>
            <a:pPr>
              <a:buNone/>
            </a:pPr>
            <a:endParaRPr lang="en-US" sz="1800" dirty="0" smtClean="0"/>
          </a:p>
          <a:p>
            <a:pPr>
              <a:buNone/>
            </a:pPr>
            <a:r>
              <a:rPr lang="en-US" sz="1800" b="1" u="sng" dirty="0" err="1" smtClean="0"/>
              <a:t>jQuery</a:t>
            </a:r>
            <a:r>
              <a:rPr lang="en-US" sz="1800" b="1" u="sng" dirty="0" smtClean="0"/>
              <a:t> first() Method</a:t>
            </a:r>
          </a:p>
          <a:p>
            <a:r>
              <a:rPr lang="en-US" sz="1800" dirty="0" smtClean="0"/>
              <a:t>The first() method returns the first element of the specified elements.</a:t>
            </a:r>
          </a:p>
          <a:p>
            <a:r>
              <a:rPr lang="en-US" sz="1800" dirty="0" smtClean="0"/>
              <a:t>The following example selects the first &lt;div&gt; element:</a:t>
            </a:r>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r>
              <a:rPr lang="en-US" sz="1800" dirty="0" err="1" smtClean="0"/>
              <a:t>src</a:t>
            </a:r>
            <a:r>
              <a:rPr lang="en-US" sz="1800" dirty="0" smtClean="0"/>
              <a:t>="https://ajax.googleapis.com/ajax/libs/jquery/3.5.1/jquery.min.js"&gt;&lt;/script&gt;</a:t>
            </a:r>
          </a:p>
          <a:p>
            <a:pPr>
              <a:buNone/>
            </a:pPr>
            <a:r>
              <a:rPr lang="en-US" sz="1800" dirty="0" smtClean="0"/>
              <a:t>&lt;script&gt;</a:t>
            </a:r>
            <a:endParaRPr lang="en-US" sz="1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00800"/>
          </a:xfrm>
        </p:spPr>
        <p:txBody>
          <a:bodyPr>
            <a:normAutofit fontScale="70000" lnSpcReduction="20000"/>
          </a:bodyPr>
          <a:lstStyle/>
          <a:p>
            <a:pPr>
              <a:buNone/>
            </a:pPr>
            <a:r>
              <a:rPr lang="en-US" dirty="0" smtClean="0"/>
              <a:t>$(document).ready(function(){</a:t>
            </a:r>
          </a:p>
          <a:p>
            <a:pPr>
              <a:buNone/>
            </a:pPr>
            <a:r>
              <a:rPr lang="en-US" dirty="0" smtClean="0"/>
              <a:t>  $("div").first().</a:t>
            </a:r>
            <a:r>
              <a:rPr lang="en-US" dirty="0" err="1" smtClean="0"/>
              <a:t>css</a:t>
            </a:r>
            <a:r>
              <a:rPr lang="en-US" dirty="0" smtClean="0"/>
              <a:t>("background-color", "yellow");</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&lt;h1&gt;Welcome to My Homepage&lt;/h1&gt;</a:t>
            </a:r>
          </a:p>
          <a:p>
            <a:pPr>
              <a:buNone/>
            </a:pPr>
            <a:endParaRPr lang="en-US" dirty="0" smtClean="0"/>
          </a:p>
          <a:p>
            <a:pPr>
              <a:buNone/>
            </a:pPr>
            <a:r>
              <a:rPr lang="en-US" dirty="0" smtClean="0"/>
              <a:t>&lt;p&gt;This is a paragraph.&lt;/p&gt;</a:t>
            </a:r>
          </a:p>
          <a:p>
            <a:pPr>
              <a:buNone/>
            </a:pPr>
            <a:endParaRPr lang="en-US" dirty="0" smtClean="0"/>
          </a:p>
          <a:p>
            <a:pPr>
              <a:buNone/>
            </a:pPr>
            <a:r>
              <a:rPr lang="en-US" dirty="0" smtClean="0"/>
              <a:t>&lt;div style="border: 1px solid black;"&gt;</a:t>
            </a:r>
          </a:p>
          <a:p>
            <a:pPr>
              <a:buNone/>
            </a:pPr>
            <a:r>
              <a:rPr lang="en-US" dirty="0" smtClean="0"/>
              <a:t>  &lt;p&gt;A paragraph in a div.&lt;/p&gt;</a:t>
            </a:r>
          </a:p>
          <a:p>
            <a:pPr>
              <a:buNone/>
            </a:pPr>
            <a:r>
              <a:rPr lang="en-US" dirty="0" smtClean="0"/>
              <a:t>  &lt;p&gt;Another paragraph in a div.&lt;/p&gt;</a:t>
            </a:r>
          </a:p>
          <a:p>
            <a:pPr>
              <a:buNone/>
            </a:pPr>
            <a:r>
              <a:rPr lang="en-US" dirty="0" smtClean="0"/>
              <a:t>&lt;/div&gt;</a:t>
            </a:r>
          </a:p>
          <a:p>
            <a:pPr>
              <a:buNone/>
            </a:pPr>
            <a:r>
              <a:rPr lang="en-US" dirty="0" smtClean="0"/>
              <a:t>&lt;</a:t>
            </a:r>
            <a:r>
              <a:rPr lang="en-US" dirty="0" err="1" smtClean="0"/>
              <a:t>br</a:t>
            </a:r>
            <a:r>
              <a:rPr lang="en-US" dirty="0" smtClean="0"/>
              <a:t>&gt;</a:t>
            </a:r>
          </a:p>
          <a:p>
            <a:pPr>
              <a:buNone/>
            </a:pPr>
            <a:endParaRPr lang="en-US" dirty="0" smtClean="0"/>
          </a:p>
          <a:p>
            <a:pPr>
              <a:buNone/>
            </a:pPr>
            <a:r>
              <a:rPr lang="en-US" dirty="0" smtClean="0"/>
              <a:t>&lt;div style="border: 1px solid black;"&gt;</a:t>
            </a:r>
          </a:p>
          <a:p>
            <a:pPr>
              <a:buNone/>
            </a:pPr>
            <a:r>
              <a:rPr lang="en-US" dirty="0" smtClean="0"/>
              <a:t>  &lt;p&gt;A paragraph in another div.&lt;/p&gt;</a:t>
            </a:r>
          </a:p>
          <a:p>
            <a:pPr>
              <a:buNone/>
            </a:pPr>
            <a:r>
              <a:rPr lang="en-US" dirty="0" smtClean="0"/>
              <a:t>  &lt;p&gt;Another paragraph in another div.&lt;/p&gt;</a:t>
            </a:r>
          </a:p>
          <a:p>
            <a:pPr>
              <a:buNone/>
            </a:pPr>
            <a:r>
              <a:rPr lang="en-US" dirty="0" smtClean="0"/>
              <a:t>&lt;/div&gt;</a:t>
            </a:r>
          </a:p>
          <a:p>
            <a:pPr>
              <a:buNone/>
            </a:pPr>
            <a:r>
              <a:rPr lang="en-US" dirty="0" smtClean="0"/>
              <a:t>&lt;</a:t>
            </a:r>
            <a:r>
              <a:rPr lang="en-US" dirty="0" err="1" smtClean="0"/>
              <a:t>br</a:t>
            </a:r>
            <a:r>
              <a:rPr lang="en-US" dirty="0" smtClean="0"/>
              <a:t>&gt;</a:t>
            </a:r>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477000"/>
          </a:xfrm>
        </p:spPr>
        <p:txBody>
          <a:bodyPr>
            <a:normAutofit fontScale="92500" lnSpcReduction="20000"/>
          </a:bodyPr>
          <a:lstStyle/>
          <a:p>
            <a:pPr>
              <a:buNone/>
            </a:pPr>
            <a:r>
              <a:rPr lang="en-US" dirty="0" smtClean="0"/>
              <a:t>$(document).ready(function(){</a:t>
            </a:r>
          </a:p>
          <a:p>
            <a:pPr>
              <a:buNone/>
            </a:pPr>
            <a:r>
              <a:rPr lang="en-US" dirty="0" smtClean="0"/>
              <a:t>  $("button").click(function(){</a:t>
            </a:r>
          </a:p>
          <a:p>
            <a:pPr>
              <a:buNone/>
            </a:pPr>
            <a:r>
              <a:rPr lang="en-US" dirty="0" smtClean="0"/>
              <a:t>    $("p").hide();</a:t>
            </a:r>
          </a:p>
          <a:p>
            <a:pPr>
              <a:buNone/>
            </a:pPr>
            <a:r>
              <a:rPr lang="en-US" dirty="0" smtClean="0"/>
              <a:t>  });</a:t>
            </a:r>
          </a:p>
          <a:p>
            <a:pPr>
              <a:buNone/>
            </a:pPr>
            <a:r>
              <a:rPr lang="en-US" dirty="0" smtClean="0"/>
              <a:t>});</a:t>
            </a:r>
          </a:p>
          <a:p>
            <a:pPr>
              <a:buNone/>
            </a:pPr>
            <a:r>
              <a:rPr lang="en-US" dirty="0" smtClean="0"/>
              <a: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&lt;h2&gt;This is a heading&lt;/h2&gt;</a:t>
            </a:r>
          </a:p>
          <a:p>
            <a:pPr>
              <a:buNone/>
            </a:pPr>
            <a:endParaRPr lang="en-US" dirty="0" smtClean="0"/>
          </a:p>
          <a:p>
            <a:pPr>
              <a:buNone/>
            </a:pPr>
            <a:r>
              <a:rPr lang="en-US" dirty="0" smtClean="0"/>
              <a:t>&lt;p&gt;This is a paragraph.&lt;/p&gt;</a:t>
            </a:r>
          </a:p>
          <a:p>
            <a:pPr>
              <a:buNone/>
            </a:pPr>
            <a:r>
              <a:rPr lang="en-US" dirty="0" smtClean="0"/>
              <a:t>&lt;p&gt;This is another paragraph.&lt;/p&gt;</a:t>
            </a:r>
          </a:p>
          <a:p>
            <a:pPr>
              <a:buNone/>
            </a:pPr>
            <a:endParaRPr lang="en-US" dirty="0" smtClean="0"/>
          </a:p>
          <a:p>
            <a:pPr>
              <a:buNone/>
            </a:pPr>
            <a:r>
              <a:rPr lang="en-US" dirty="0" smtClean="0"/>
              <a:t>&lt;button&gt;Click me to hide paragraphs&lt;/button&gt;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normAutofit/>
          </a:bodyPr>
          <a:lstStyle/>
          <a:p>
            <a:pPr>
              <a:buNone/>
            </a:pPr>
            <a:r>
              <a:rPr lang="en-US" sz="1800" dirty="0" smtClean="0"/>
              <a:t>&lt;div style="border: 1px solid black;"&gt;</a:t>
            </a:r>
          </a:p>
          <a:p>
            <a:pPr>
              <a:buNone/>
            </a:pPr>
            <a:r>
              <a:rPr lang="en-US" sz="1800" dirty="0" smtClean="0"/>
              <a:t>  &lt;p&gt;A paragraph in another div.&lt;/p&gt;</a:t>
            </a:r>
          </a:p>
          <a:p>
            <a:pPr>
              <a:buNone/>
            </a:pPr>
            <a:r>
              <a:rPr lang="en-US" sz="1800" dirty="0" smtClean="0"/>
              <a:t>  &lt;p&gt;Another paragraph in another div.&lt;/p&gt;</a:t>
            </a:r>
          </a:p>
          <a:p>
            <a:pPr>
              <a:buNone/>
            </a:pPr>
            <a:r>
              <a:rPr lang="en-US" sz="1800" dirty="0" smtClean="0"/>
              <a:t>&lt;/div&gt;</a:t>
            </a:r>
          </a:p>
          <a:p>
            <a:pPr>
              <a:buNone/>
            </a:pPr>
            <a:r>
              <a:rPr lang="en-US" sz="1800" dirty="0" smtClean="0"/>
              <a:t>&lt;/body&gt;</a:t>
            </a:r>
          </a:p>
          <a:p>
            <a:pPr>
              <a:buNone/>
            </a:pPr>
            <a:r>
              <a:rPr lang="en-US" sz="1800" dirty="0" smtClean="0"/>
              <a:t>&lt;/html&gt;</a:t>
            </a:r>
            <a:endParaRPr lang="en-US" sz="1800" dirty="0"/>
          </a:p>
        </p:txBody>
      </p:sp>
      <p:pic>
        <p:nvPicPr>
          <p:cNvPr id="5122" name="Picture 2"/>
          <p:cNvPicPr>
            <a:picLocks noChangeAspect="1" noChangeArrowheads="1"/>
          </p:cNvPicPr>
          <p:nvPr/>
        </p:nvPicPr>
        <p:blipFill>
          <a:blip r:embed="rId2"/>
          <a:srcRect/>
          <a:stretch>
            <a:fillRect/>
          </a:stretch>
        </p:blipFill>
        <p:spPr bwMode="auto">
          <a:xfrm>
            <a:off x="609600" y="2590800"/>
            <a:ext cx="8001000" cy="3886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77000"/>
          </a:xfrm>
        </p:spPr>
        <p:txBody>
          <a:bodyPr>
            <a:normAutofit fontScale="92500" lnSpcReduction="10000"/>
          </a:bodyPr>
          <a:lstStyle/>
          <a:p>
            <a:pPr>
              <a:buNone/>
            </a:pPr>
            <a:r>
              <a:rPr lang="en-US" sz="1800" b="1" u="sng" dirty="0" smtClean="0"/>
              <a:t>The #id Selector</a:t>
            </a:r>
          </a:p>
          <a:p>
            <a:r>
              <a:rPr lang="en-US" sz="1800" dirty="0" smtClean="0"/>
              <a:t>The </a:t>
            </a:r>
            <a:r>
              <a:rPr lang="en-US" sz="1800" dirty="0" err="1" smtClean="0"/>
              <a:t>jQuery</a:t>
            </a:r>
            <a:r>
              <a:rPr lang="en-US" sz="1800" dirty="0" smtClean="0"/>
              <a:t> #</a:t>
            </a:r>
            <a:r>
              <a:rPr lang="en-US" sz="1800" i="1" dirty="0" smtClean="0"/>
              <a:t>id</a:t>
            </a:r>
            <a:r>
              <a:rPr lang="en-US" sz="1800" dirty="0" smtClean="0"/>
              <a:t> selector uses the id attribute of an HTML tag to find the specific element.</a:t>
            </a:r>
          </a:p>
          <a:p>
            <a:r>
              <a:rPr lang="en-US" sz="1800" dirty="0" smtClean="0"/>
              <a:t>An id should be unique within a page, so you should use the #id selector when you want to find a single, unique element.</a:t>
            </a:r>
          </a:p>
          <a:p>
            <a:r>
              <a:rPr lang="en-US" sz="1800" dirty="0" smtClean="0"/>
              <a:t>To find an element with a specific id, write a hash character, followed by the id of the HTML element:</a:t>
            </a:r>
          </a:p>
          <a:p>
            <a:pPr>
              <a:buNone/>
            </a:pPr>
            <a:r>
              <a:rPr lang="en-US" sz="1800" dirty="0" smtClean="0"/>
              <a:t>			</a:t>
            </a:r>
            <a:r>
              <a:rPr lang="en-US" sz="1800" b="1" dirty="0" smtClean="0"/>
              <a:t>$("#test")</a:t>
            </a:r>
          </a:p>
          <a:p>
            <a:pPr>
              <a:buNone/>
            </a:pPr>
            <a:endParaRPr lang="en-US" sz="1800" b="1" dirty="0" smtClean="0"/>
          </a:p>
          <a:p>
            <a:pPr>
              <a:buNone/>
            </a:pPr>
            <a:r>
              <a:rPr lang="en-US" sz="1800" b="1" u="sng" dirty="0" smtClean="0"/>
              <a:t>Example</a:t>
            </a:r>
            <a:endParaRPr lang="en-US" sz="1800" u="sng" dirty="0" smtClean="0"/>
          </a:p>
          <a:p>
            <a:r>
              <a:rPr lang="en-US" sz="1800" dirty="0" smtClean="0"/>
              <a:t>When a user clicks on a button, the element with id="test" will be hidden:</a:t>
            </a:r>
          </a:p>
          <a:p>
            <a:pPr>
              <a:buNone/>
            </a:pPr>
            <a:endParaRPr lang="en-US" sz="1800" b="1" dirty="0" smtClean="0"/>
          </a:p>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&lt;script </a:t>
            </a:r>
          </a:p>
          <a:p>
            <a:pPr>
              <a:buNone/>
            </a:pPr>
            <a:endParaRPr lang="en-US" sz="1800" dirty="0" smtClean="0"/>
          </a:p>
          <a:p>
            <a:pPr>
              <a:buNone/>
            </a:pPr>
            <a:r>
              <a:rPr lang="en-US" sz="1800" dirty="0" err="1" smtClean="0"/>
              <a:t>src</a:t>
            </a:r>
            <a:r>
              <a:rPr lang="en-US" sz="1800" dirty="0" smtClean="0"/>
              <a:t>="https://ajax.googleapis.com/ajax/libs/jquery/3.5.1/jquery.min.</a:t>
            </a:r>
          </a:p>
          <a:p>
            <a:pPr>
              <a:buNone/>
            </a:pPr>
            <a:endParaRPr lang="en-US" sz="1800" dirty="0" smtClean="0"/>
          </a:p>
          <a:p>
            <a:pPr>
              <a:buNone/>
            </a:pPr>
            <a:r>
              <a:rPr lang="en-US" sz="1800" dirty="0" err="1" smtClean="0"/>
              <a:t>js</a:t>
            </a:r>
            <a:r>
              <a:rPr lang="en-US" sz="1800" dirty="0" smtClean="0"/>
              <a:t>"&gt;&lt;/script&gt;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1097</TotalTime>
  <Words>3914</Words>
  <Application>Microsoft Office PowerPoint</Application>
  <PresentationFormat>On-screen Show (4:3)</PresentationFormat>
  <Paragraphs>1238</Paragraphs>
  <Slides>80</Slides>
  <Notes>1</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Oriel</vt:lpstr>
      <vt:lpstr>Unit-4</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jQuery Effects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ACER</dc:creator>
  <cp:lastModifiedBy>viswa</cp:lastModifiedBy>
  <cp:revision>177</cp:revision>
  <dcterms:created xsi:type="dcterms:W3CDTF">2021-08-27T05:10:52Z</dcterms:created>
  <dcterms:modified xsi:type="dcterms:W3CDTF">2022-07-26T16:55:55Z</dcterms:modified>
</cp:coreProperties>
</file>