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jQuery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jQuery is a small, light-weight and fast JavaScript library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484505"/>
          </a:xfrm>
        </p:spPr>
        <p:txBody>
          <a:bodyPr/>
          <a:p>
            <a:r>
              <a:rPr lang="en-GB" altLang="en-US"/>
              <a:t>Example.1 Using Selectors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49630"/>
            <a:ext cx="11438255" cy="5894705"/>
          </a:xfrm>
        </p:spPr>
        <p:txBody>
          <a:bodyPr/>
          <a:p>
            <a:pPr marL="0" indent="0">
              <a:buNone/>
            </a:pPr>
            <a:r>
              <a:rPr lang="en-US" sz="1800"/>
              <a:t>!DOCTYPE html&gt;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&lt;html&gt;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&lt;head&gt;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&lt;title&gt;First jQuery Example&lt;/title&gt;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&lt;script type="text/javascript" src="http://ajax.googleapis.com/ajax/libs/jquery/2.1.3/jquery.min.js"&gt;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&lt;/script&gt;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&lt;script type="text/javascript" language="javascript"&gt;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$(document).ready(function() {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$("p").css("background-color", "pink");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});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&lt;/script&gt;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&lt;/head&gt;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&lt;body&gt;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&lt;p&gt;This is first paragraph.&lt;/p&gt;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&lt;p&gt;This is second paragraph.&lt;/p&gt;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&lt;p&gt;This is third paragraph.&lt;/p&gt;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&lt;/body&gt;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&lt;/html&gt;  </a:t>
            </a:r>
            <a:endParaRPr 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443865"/>
          </a:xfrm>
        </p:spPr>
        <p:txBody>
          <a:bodyPr/>
          <a:p>
            <a:r>
              <a:rPr lang="en-GB" altLang="en-US"/>
              <a:t>OutPut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1230"/>
            <a:ext cx="10972800" cy="5600700"/>
          </a:xfrm>
        </p:spPr>
        <p:txBody>
          <a:bodyPr/>
          <a:p>
            <a:pPr marL="0" indent="0">
              <a:buNone/>
            </a:pPr>
            <a:endParaRPr lang="en-US"/>
          </a:p>
          <a:p>
            <a:r>
              <a:rPr lang="en-US">
                <a:solidFill>
                  <a:srgbClr val="FFFF00"/>
                </a:solidFill>
              </a:rPr>
              <a:t>This is first paragraph.</a:t>
            </a:r>
            <a:endParaRPr lang="en-US">
              <a:solidFill>
                <a:srgbClr val="FFFF00"/>
              </a:solidFill>
            </a:endParaRPr>
          </a:p>
          <a:p>
            <a:endParaRPr lang="en-US">
              <a:solidFill>
                <a:srgbClr val="FFFF00"/>
              </a:solidFill>
            </a:endParaRPr>
          </a:p>
          <a:p>
            <a:r>
              <a:rPr lang="en-US">
                <a:solidFill>
                  <a:srgbClr val="FFFF00"/>
                </a:solidFill>
              </a:rPr>
              <a:t>This is second paragraph.</a:t>
            </a:r>
            <a:endParaRPr lang="en-US">
              <a:solidFill>
                <a:srgbClr val="FFFF00"/>
              </a:solidFill>
            </a:endParaRPr>
          </a:p>
          <a:p>
            <a:endParaRPr lang="en-US">
              <a:solidFill>
                <a:srgbClr val="FFFF00"/>
              </a:solidFill>
            </a:endParaRPr>
          </a:p>
          <a:p>
            <a:r>
              <a:rPr lang="en-US">
                <a:solidFill>
                  <a:srgbClr val="FFFF00"/>
                </a:solidFill>
              </a:rPr>
              <a:t>This is third paragraph.</a:t>
            </a:r>
            <a:endParaRPr 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jQuery Effects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/>
              <a:t>jQuery enables us to add effects on a web page.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 jQuery effects can be categorized into </a:t>
            </a:r>
            <a:r>
              <a:rPr lang="en-US">
                <a:solidFill>
                  <a:srgbClr val="FF0000"/>
                </a:solidFill>
              </a:rPr>
              <a:t>fading, sliding, hiding/showing </a:t>
            </a:r>
            <a:r>
              <a:rPr lang="en-US"/>
              <a:t>and animation effects.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2380" y="291465"/>
            <a:ext cx="8642350" cy="51777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655"/>
            <a:ext cx="10972800" cy="5967095"/>
          </a:xfrm>
        </p:spPr>
        <p:txBody>
          <a:bodyPr/>
          <a:p>
            <a:r>
              <a:rPr lang="en-US">
                <a:solidFill>
                  <a:srgbClr val="FF0000"/>
                </a:solidFill>
              </a:rPr>
              <a:t>jQuery hide()</a:t>
            </a:r>
            <a:endParaRPr lang="en-US">
              <a:solidFill>
                <a:srgbClr val="FF0000"/>
              </a:solidFill>
            </a:endParaRPr>
          </a:p>
          <a:p>
            <a:r>
              <a:rPr lang="en-US" sz="2400"/>
              <a:t>The jQuery hide() method is used to hide the selected elements.</a:t>
            </a:r>
            <a:endParaRPr lang="en-US" sz="2400"/>
          </a:p>
          <a:p>
            <a:r>
              <a:rPr lang="en-US" sz="2400"/>
              <a:t>Syntax:</a:t>
            </a:r>
            <a:endParaRPr lang="en-US" sz="2400"/>
          </a:p>
          <a:p>
            <a:r>
              <a:rPr lang="en-US" sz="2400"/>
              <a:t>$(selector).hide();  </a:t>
            </a:r>
            <a:endParaRPr lang="en-US" sz="2400"/>
          </a:p>
          <a:p>
            <a:r>
              <a:rPr lang="en-US" sz="2400"/>
              <a:t>$(selector).hide(speed, callback);  </a:t>
            </a:r>
            <a:endParaRPr lang="en-US" sz="2400"/>
          </a:p>
          <a:p>
            <a:r>
              <a:rPr lang="en-US" sz="2400"/>
              <a:t>$(selector).hide(speed, easing, callback);  </a:t>
            </a:r>
            <a:endParaRPr lang="en-US" sz="2400"/>
          </a:p>
          <a:p>
            <a:r>
              <a:rPr lang="en-US" sz="2400">
                <a:solidFill>
                  <a:srgbClr val="FF0000"/>
                </a:solidFill>
              </a:rPr>
              <a:t>speed:</a:t>
            </a:r>
            <a:r>
              <a:rPr lang="en-US" sz="2400"/>
              <a:t> It is an optional parameter. It specifies the speed of the delay. Its possible vales are slow, fast and milliseconds.</a:t>
            </a:r>
            <a:endParaRPr lang="en-US" sz="2400"/>
          </a:p>
          <a:p>
            <a:r>
              <a:rPr lang="en-US" sz="2400">
                <a:solidFill>
                  <a:srgbClr val="FF0000"/>
                </a:solidFill>
              </a:rPr>
              <a:t>easing:</a:t>
            </a:r>
            <a:r>
              <a:rPr lang="en-US" sz="2400"/>
              <a:t> It specifies the easing function to be used for transition.</a:t>
            </a:r>
            <a:endParaRPr lang="en-US"/>
          </a:p>
          <a:p>
            <a:r>
              <a:rPr lang="en-US" sz="2400">
                <a:solidFill>
                  <a:srgbClr val="FF0000"/>
                </a:solidFill>
              </a:rPr>
              <a:t>callback</a:t>
            </a:r>
            <a:r>
              <a:rPr lang="en-US" sz="2400"/>
              <a:t>: It is also an optional parameter. It specifies the function to be called after completion of hide() effect.</a:t>
            </a:r>
            <a:endParaRPr 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0"/>
            <a:ext cx="10972800" cy="7091680"/>
          </a:xfrm>
        </p:spPr>
        <p:txBody>
          <a:bodyPr/>
          <a:p>
            <a:pPr marL="0" indent="0">
              <a:buNone/>
            </a:pPr>
            <a:r>
              <a:rPr lang="en-US" sz="1600"/>
              <a:t>&lt;!DOCTYPE html&gt; 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&lt;html&gt; 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&lt;head&gt; 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&lt;script src="http://ajax.googleapis.com/ajax/libs/jquery/1.11.2/jquery.min.js"&gt;&lt;/script&gt; 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&lt;script&gt; 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$(document).ready(function(){ 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$("#hide").click(function(){ 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$("p").hide(); 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}); 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}); 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&lt;/script&gt; 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&lt;/head&gt; 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&lt;body&gt; 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&lt;p&gt; 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&lt;b&gt;This is a little poem: &lt;/b&gt;&lt;br/&gt; 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Twinkle, twinkle, little star&lt;br/&gt; 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How I wonder what you are&lt;br/&gt; 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Up above the world so high&lt;br/&gt; 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Like a diamond in the sky&lt;br/&gt; 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Twinkle, twinkle little star&lt;br/&gt; 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How I wonder what you are 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&lt;/p&gt; 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&lt;button id="hide"&gt;Hide&lt;/button&gt; 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&lt;/body&gt; 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&lt;/html&gt;  </a:t>
            </a:r>
            <a:endParaRPr lang="en-US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9620"/>
            <a:ext cx="10972800" cy="5358130"/>
          </a:xfrm>
        </p:spPr>
        <p:txBody>
          <a:bodyPr/>
          <a:p>
            <a:pPr marL="0" indent="0">
              <a:buNone/>
            </a:pPr>
            <a:r>
              <a:rPr lang="en-US" b="1" u="sng"/>
              <a:t>Output:</a:t>
            </a:r>
            <a:endParaRPr lang="en-US" b="1" u="sng"/>
          </a:p>
          <a:p>
            <a:pPr marL="0" indent="0">
              <a:buNone/>
            </a:pPr>
            <a:r>
              <a:rPr lang="en-US"/>
              <a:t>This is a little poem:</a:t>
            </a:r>
            <a:endParaRPr lang="en-US"/>
          </a:p>
          <a:p>
            <a:pPr marL="0" indent="0">
              <a:buNone/>
            </a:pPr>
            <a:r>
              <a:rPr lang="en-US"/>
              <a:t>Twinkle, twinkle, little star</a:t>
            </a:r>
            <a:endParaRPr lang="en-US"/>
          </a:p>
          <a:p>
            <a:pPr marL="0" indent="0">
              <a:buNone/>
            </a:pPr>
            <a:r>
              <a:rPr lang="en-US"/>
              <a:t>How I wonder what you are</a:t>
            </a:r>
            <a:endParaRPr lang="en-US"/>
          </a:p>
          <a:p>
            <a:pPr marL="0" indent="0">
              <a:buNone/>
            </a:pPr>
            <a:r>
              <a:rPr lang="en-US"/>
              <a:t>Up above the world so high</a:t>
            </a:r>
            <a:endParaRPr lang="en-US"/>
          </a:p>
          <a:p>
            <a:pPr marL="0" indent="0">
              <a:buNone/>
            </a:pPr>
            <a:r>
              <a:rPr lang="en-US"/>
              <a:t>Like a diamond in the sky</a:t>
            </a:r>
            <a:endParaRPr lang="en-US"/>
          </a:p>
          <a:p>
            <a:pPr marL="0" indent="0">
              <a:buNone/>
            </a:pPr>
            <a:r>
              <a:rPr lang="en-US"/>
              <a:t>Twinkle, twinkle little star</a:t>
            </a:r>
            <a:endParaRPr lang="en-US"/>
          </a:p>
          <a:p>
            <a:pPr marL="0" indent="0">
              <a:buNone/>
            </a:pPr>
            <a:r>
              <a:rPr lang="en-US"/>
              <a:t>How I wonder what you are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439545" y="5361940"/>
            <a:ext cx="2256155" cy="76581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      Hide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93700"/>
            <a:ext cx="10972800" cy="6403340"/>
          </a:xfrm>
        </p:spPr>
        <p:txBody>
          <a:bodyPr/>
          <a:p>
            <a:pPr marL="0" indent="0">
              <a:buNone/>
            </a:pPr>
            <a:r>
              <a:rPr lang="en-US" sz="2800" b="1" u="sng">
                <a:solidFill>
                  <a:srgbClr val="FF0000"/>
                </a:solidFill>
              </a:rPr>
              <a:t>jQuery Effects</a:t>
            </a:r>
            <a:endParaRPr lang="en-US" sz="2800" b="1" u="sng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/>
              <a:t>jQuery EffectsjQuery hide()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open linkjQuery show()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jQuery toggle()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jQuery fadeIn()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jQuery fadeOut()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jQuery fadeToggle()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jQuery fadeTo()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jQuery slideDown()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jQuery slideUp()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jQuery slideToggle()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jQuery animate()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jQuery delay()</a:t>
            </a:r>
            <a:endParaRPr lang="en-US" sz="2400"/>
          </a:p>
          <a:p>
            <a:pPr marL="0" indent="0">
              <a:buNone/>
            </a:pPr>
            <a:r>
              <a:rPr lang="en-GB" altLang="en-US" b="1">
                <a:solidFill>
                  <a:srgbClr val="FF0000"/>
                </a:solidFill>
              </a:rPr>
              <a:t>Source:</a:t>
            </a:r>
            <a:r>
              <a:rPr lang="en-GB" altLang="en-US" sz="2400" b="1">
                <a:solidFill>
                  <a:srgbClr val="FF0000"/>
                </a:solidFill>
              </a:rPr>
              <a:t>https://www.javatpoint.com/jquery-effects</a:t>
            </a:r>
            <a:endParaRPr lang="en-GB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jQuery Events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 sz="2800"/>
              <a:t>jQuery events are the actions that can be detected by your web application. </a:t>
            </a:r>
            <a:endParaRPr lang="en-US" sz="2800"/>
          </a:p>
          <a:p>
            <a:pPr>
              <a:buFont typeface="Wingdings" panose="05000000000000000000" charset="0"/>
              <a:buChar char="Ø"/>
            </a:pPr>
            <a:r>
              <a:rPr lang="en-US" sz="2800"/>
              <a:t>They are used to create dynamic web pages.</a:t>
            </a:r>
            <a:endParaRPr lang="en-US" sz="2800"/>
          </a:p>
          <a:p>
            <a:pPr>
              <a:buFont typeface="Wingdings" panose="05000000000000000000" charset="0"/>
              <a:buChar char="Ø"/>
            </a:pPr>
            <a:r>
              <a:rPr lang="en-US" sz="2800"/>
              <a:t> An event shows the exact moment when something happens.</a:t>
            </a:r>
            <a:endParaRPr lang="en-US" sz="2800"/>
          </a:p>
          <a:p>
            <a:pPr>
              <a:buNone/>
            </a:pPr>
            <a:r>
              <a:rPr lang="en-US" sz="2800">
                <a:highlight>
                  <a:srgbClr val="FFFF00"/>
                </a:highlight>
              </a:rPr>
              <a:t>These are some examples of events.</a:t>
            </a:r>
            <a:endParaRPr lang="en-US" sz="2800">
              <a:highlight>
                <a:srgbClr val="FFFF00"/>
              </a:highlight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800"/>
              <a:t>A mouse click</a:t>
            </a:r>
            <a:endParaRPr lang="en-US" sz="2800"/>
          </a:p>
          <a:p>
            <a:pPr>
              <a:buFont typeface="Wingdings" panose="05000000000000000000" charset="0"/>
              <a:buChar char="Ø"/>
            </a:pPr>
            <a:r>
              <a:rPr lang="en-US" sz="2800"/>
              <a:t>An HTML form submission</a:t>
            </a:r>
            <a:endParaRPr lang="en-US" sz="2800"/>
          </a:p>
          <a:p>
            <a:pPr>
              <a:buFont typeface="Wingdings" panose="05000000000000000000" charset="0"/>
              <a:buChar char="Ø"/>
            </a:pPr>
            <a:r>
              <a:rPr lang="en-US" sz="2800"/>
              <a:t>A web page loading</a:t>
            </a:r>
            <a:endParaRPr lang="en-US" sz="2800"/>
          </a:p>
          <a:p>
            <a:pPr>
              <a:buFont typeface="Wingdings" panose="05000000000000000000" charset="0"/>
              <a:buChar char="Ø"/>
            </a:pPr>
            <a:r>
              <a:rPr lang="en-US" sz="2800"/>
              <a:t>A keystroke on the keyboard</a:t>
            </a:r>
            <a:endParaRPr lang="en-US" sz="2800"/>
          </a:p>
          <a:p>
            <a:pPr>
              <a:buFont typeface="Wingdings" panose="05000000000000000000" charset="0"/>
              <a:buChar char="Ø"/>
            </a:pPr>
            <a:r>
              <a:rPr lang="en-US" sz="2800"/>
              <a:t>Scrolling of the web page etc.</a:t>
            </a:r>
            <a:endParaRPr lang="en-US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2255"/>
            <a:ext cx="10972800" cy="5865495"/>
          </a:xfrm>
        </p:spPr>
        <p:txBody>
          <a:bodyPr/>
          <a:p>
            <a:pPr marL="0" indent="0">
              <a:buNone/>
            </a:pPr>
            <a:r>
              <a:rPr lang="en-US" sz="1600">
                <a:highlight>
                  <a:srgbClr val="FFFF00"/>
                </a:highlight>
              </a:rPr>
              <a:t>Mouse Events</a:t>
            </a:r>
            <a:endParaRPr lang="en-US" sz="16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600"/>
              <a:t>click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dblclick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mouseenter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mouseleave</a:t>
            </a:r>
            <a:endParaRPr lang="en-US" sz="1600"/>
          </a:p>
          <a:p>
            <a:pPr marL="0" indent="0">
              <a:buNone/>
            </a:pPr>
            <a:r>
              <a:rPr lang="en-US" sz="1600">
                <a:highlight>
                  <a:srgbClr val="FFFF00"/>
                </a:highlight>
              </a:rPr>
              <a:t>Keyboard Events</a:t>
            </a:r>
            <a:endParaRPr lang="en-US" sz="16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600"/>
              <a:t>keyup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keydown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keypress</a:t>
            </a:r>
            <a:endParaRPr lang="en-US" sz="1600"/>
          </a:p>
          <a:p>
            <a:pPr marL="0" indent="0">
              <a:buNone/>
            </a:pPr>
            <a:r>
              <a:rPr lang="en-US" sz="1600">
                <a:highlight>
                  <a:srgbClr val="FFFF00"/>
                </a:highlight>
              </a:rPr>
              <a:t>Form Events</a:t>
            </a:r>
            <a:endParaRPr lang="en-US" sz="16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600"/>
              <a:t>submit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change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blur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focus</a:t>
            </a:r>
            <a:endParaRPr lang="en-US" sz="1600"/>
          </a:p>
          <a:p>
            <a:pPr marL="0" indent="0">
              <a:buNone/>
            </a:pPr>
            <a:r>
              <a:rPr lang="en-US" sz="1600">
                <a:highlight>
                  <a:srgbClr val="FFFF00"/>
                </a:highlight>
              </a:rPr>
              <a:t>Document/Window Events</a:t>
            </a:r>
            <a:endParaRPr lang="en-US" sz="16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600"/>
              <a:t>load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unload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scroll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resize</a:t>
            </a:r>
            <a:endParaRPr 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What is jQuery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3704590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 sz="2800"/>
              <a:t>Query is a small, fast and lightweight JavaScript library.</a:t>
            </a:r>
            <a:endParaRPr lang="en-US" sz="2800"/>
          </a:p>
          <a:p>
            <a:pPr>
              <a:buFont typeface="Wingdings" panose="05000000000000000000" charset="0"/>
              <a:buChar char="Ø"/>
            </a:pPr>
            <a:r>
              <a:rPr lang="en-US" sz="2800"/>
              <a:t>jQuery is platform-independent.</a:t>
            </a:r>
            <a:endParaRPr lang="en-US" sz="2800"/>
          </a:p>
          <a:p>
            <a:pPr>
              <a:buFont typeface="Wingdings" panose="05000000000000000000" charset="0"/>
              <a:buChar char="Ø"/>
            </a:pPr>
            <a:r>
              <a:rPr lang="en-US" sz="2800"/>
              <a:t>jQuery means "write less do more".</a:t>
            </a:r>
            <a:endParaRPr lang="en-US" sz="2800"/>
          </a:p>
          <a:p>
            <a:pPr>
              <a:buFont typeface="Wingdings" panose="05000000000000000000" charset="0"/>
              <a:buChar char="Ø"/>
            </a:pPr>
            <a:r>
              <a:rPr lang="en-US" sz="2800"/>
              <a:t>jQuery simplifies AJAX call and DOM manipulation.</a:t>
            </a:r>
            <a:endParaRPr lang="en-US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>
                <a:sym typeface="+mn-ea"/>
              </a:rPr>
            </a:br>
            <a:r>
              <a:rPr lang="en-US">
                <a:solidFill>
                  <a:srgbClr val="00B0F0"/>
                </a:solidFill>
                <a:sym typeface="+mn-ea"/>
              </a:rPr>
              <a:t>jQuery click()</a:t>
            </a:r>
            <a:br>
              <a:rPr lang="en-US">
                <a:solidFill>
                  <a:srgbClr val="00B0F0"/>
                </a:solidFill>
              </a:rPr>
            </a:br>
            <a:endParaRPr lang="en-US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/>
              <a:t>When you click on an element, the click event occurs and once the click event occurs it execute the click () method or attaches a function to run.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4655"/>
            <a:ext cx="10972800" cy="5713095"/>
          </a:xfrm>
        </p:spPr>
        <p:txBody>
          <a:bodyPr/>
          <a:p>
            <a:pPr marL="0" indent="0">
              <a:buNone/>
            </a:pPr>
            <a:r>
              <a:rPr lang="en-US" sz="1800"/>
              <a:t>&lt;!DOCTYPE html&gt;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&lt;html&gt;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&lt;head&gt;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&lt;script src="http://ajax.googleapis.com/ajax/libs/jquery/1.11.2/jquery.min.js"&gt;&lt;/script&gt;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&lt;script&gt;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$(document).ready(function(){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$("p").click(function(){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  alert("This paragraph was clicked.");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});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});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&lt;/script&gt;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&lt;/head&gt;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&lt;body&gt;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&lt;p&gt;Click on the statement.&lt;/p&gt;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&lt;/body&gt; 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&lt;/html&gt;  </a:t>
            </a:r>
            <a:endParaRPr lang="en-US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GB" altLang="en-US"/>
              <a:t>OutPut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Click on the statement.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Content Placeholder 5" descr="Screenshot (2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41680" y="1993900"/>
            <a:ext cx="9187815" cy="440753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jQuery Events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50265"/>
            <a:ext cx="10972800" cy="6007735"/>
          </a:xfrm>
        </p:spPr>
        <p:txBody>
          <a:bodyPr/>
          <a:p>
            <a:pPr>
              <a:buFont typeface="+mj-lt"/>
              <a:buAutoNum type="arabicPeriod"/>
            </a:pPr>
            <a:r>
              <a:rPr lang="en-US" sz="1600"/>
              <a:t>jQuery EventsjQuery click() </a:t>
            </a:r>
            <a:endParaRPr lang="en-US" sz="1600"/>
          </a:p>
          <a:p>
            <a:pPr>
              <a:buFont typeface="+mj-lt"/>
              <a:buAutoNum type="arabicPeriod"/>
            </a:pPr>
            <a:r>
              <a:rPr lang="en-US" sz="1600"/>
              <a:t>open linkjQuery bind()</a:t>
            </a:r>
            <a:endParaRPr lang="en-US" sz="1600"/>
          </a:p>
          <a:p>
            <a:pPr>
              <a:buFont typeface="+mj-lt"/>
              <a:buAutoNum type="arabicPeriod"/>
            </a:pPr>
            <a:r>
              <a:rPr lang="en-US" sz="1600"/>
              <a:t>jQuery unbind() </a:t>
            </a:r>
            <a:endParaRPr lang="en-US" sz="1600"/>
          </a:p>
          <a:p>
            <a:pPr>
              <a:buFont typeface="+mj-lt"/>
              <a:buAutoNum type="arabicPeriod"/>
            </a:pPr>
            <a:r>
              <a:rPr lang="en-US" sz="1600"/>
              <a:t>methodjQuery blur()</a:t>
            </a:r>
            <a:endParaRPr lang="en-US" sz="1600"/>
          </a:p>
          <a:p>
            <a:pPr>
              <a:buFont typeface="+mj-lt"/>
              <a:buAutoNum type="arabicPeriod"/>
            </a:pPr>
            <a:r>
              <a:rPr lang="en-US" sz="1600"/>
              <a:t>jQuery focus()jQuery select()</a:t>
            </a:r>
            <a:endParaRPr lang="en-US" sz="1600"/>
          </a:p>
          <a:p>
            <a:pPr>
              <a:buFont typeface="+mj-lt"/>
              <a:buAutoNum type="arabicPeriod"/>
            </a:pPr>
            <a:r>
              <a:rPr lang="en-US" sz="1600"/>
              <a:t>jQuery change()</a:t>
            </a:r>
            <a:endParaRPr lang="en-US" sz="1600"/>
          </a:p>
          <a:p>
            <a:pPr>
              <a:buFont typeface="+mj-lt"/>
              <a:buAutoNum type="arabicPeriod"/>
            </a:pPr>
            <a:r>
              <a:rPr lang="en-US" sz="1600"/>
              <a:t>jQuery submit()</a:t>
            </a:r>
            <a:endParaRPr lang="en-US" sz="1600"/>
          </a:p>
          <a:p>
            <a:pPr>
              <a:buFont typeface="+mj-lt"/>
              <a:buAutoNum type="arabicPeriod"/>
            </a:pPr>
            <a:r>
              <a:rPr lang="en-US" sz="1600"/>
              <a:t>jQuery keydown()</a:t>
            </a:r>
            <a:endParaRPr lang="en-US" sz="1600"/>
          </a:p>
          <a:p>
            <a:pPr>
              <a:buFont typeface="+mj-lt"/>
              <a:buAutoNum type="arabicPeriod"/>
            </a:pPr>
            <a:r>
              <a:rPr lang="en-US" sz="1600"/>
              <a:t>jQuery keypress()</a:t>
            </a:r>
            <a:endParaRPr lang="en-US" sz="1600"/>
          </a:p>
          <a:p>
            <a:pPr>
              <a:buFont typeface="+mj-lt"/>
              <a:buAutoNum type="arabicPeriod"/>
            </a:pPr>
            <a:r>
              <a:rPr lang="en-US" sz="1600"/>
              <a:t>jQuery keyup()</a:t>
            </a:r>
            <a:endParaRPr lang="en-US" sz="1600"/>
          </a:p>
          <a:p>
            <a:pPr>
              <a:buFont typeface="+mj-lt"/>
              <a:buAutoNum type="arabicPeriod"/>
            </a:pPr>
            <a:r>
              <a:rPr lang="en-US" sz="1600"/>
              <a:t>jQuery mouseenter()</a:t>
            </a:r>
            <a:endParaRPr lang="en-US" sz="1600"/>
          </a:p>
          <a:p>
            <a:pPr>
              <a:buFont typeface="+mj-lt"/>
              <a:buAutoNum type="arabicPeriod"/>
            </a:pPr>
            <a:r>
              <a:rPr lang="en-US" sz="1600"/>
              <a:t>jQuery mouseleave()</a:t>
            </a:r>
            <a:endParaRPr lang="en-US" sz="1600"/>
          </a:p>
          <a:p>
            <a:pPr>
              <a:buFont typeface="+mj-lt"/>
              <a:buAutoNum type="arabicPeriod"/>
            </a:pPr>
            <a:r>
              <a:rPr lang="en-US" sz="1600"/>
              <a:t>jQuery hover()</a:t>
            </a:r>
            <a:endParaRPr lang="en-US" sz="1600"/>
          </a:p>
          <a:p>
            <a:pPr>
              <a:buFont typeface="+mj-lt"/>
              <a:buAutoNum type="arabicPeriod"/>
            </a:pPr>
            <a:r>
              <a:rPr lang="en-US" sz="1600"/>
              <a:t>jQuery mousedown()</a:t>
            </a:r>
            <a:endParaRPr lang="en-US" sz="1600"/>
          </a:p>
          <a:p>
            <a:pPr>
              <a:buFont typeface="+mj-lt"/>
              <a:buAutoNum type="arabicPeriod"/>
            </a:pPr>
            <a:r>
              <a:rPr lang="en-US" sz="1600"/>
              <a:t>jQuery mouseup()</a:t>
            </a:r>
            <a:endParaRPr lang="en-US" sz="1600"/>
          </a:p>
          <a:p>
            <a:pPr>
              <a:buFont typeface="+mj-lt"/>
              <a:buAutoNum type="arabicPeriod"/>
            </a:pPr>
            <a:r>
              <a:rPr lang="en-US" sz="1600"/>
              <a:t>jQuery mouseover()</a:t>
            </a:r>
            <a:endParaRPr lang="en-US" sz="1600"/>
          </a:p>
          <a:p>
            <a:pPr>
              <a:buFont typeface="+mj-lt"/>
              <a:buAutoNum type="arabicPeriod"/>
            </a:pPr>
            <a:r>
              <a:rPr lang="en-US" sz="1600"/>
              <a:t>jQuery mouseout()</a:t>
            </a:r>
            <a:endParaRPr lang="en-US" sz="1600"/>
          </a:p>
          <a:p>
            <a:pPr>
              <a:buFont typeface="+mj-lt"/>
              <a:buAutoNum type="arabicPeriod"/>
            </a:pPr>
            <a:r>
              <a:rPr lang="en-US" sz="1600"/>
              <a:t>jQuery load()</a:t>
            </a:r>
            <a:endParaRPr lang="en-US" sz="1600"/>
          </a:p>
          <a:p>
            <a:pPr>
              <a:buFont typeface="+mj-lt"/>
              <a:buAutoNum type="arabicPeriod"/>
            </a:pPr>
            <a:r>
              <a:rPr lang="en-US" sz="1600"/>
              <a:t>jQuery unload()</a:t>
            </a:r>
            <a:endParaRPr lang="en-US" sz="1600"/>
          </a:p>
          <a:p>
            <a:pPr>
              <a:buFont typeface="+mj-lt"/>
              <a:buAutoNum type="arabicPeriod"/>
            </a:pPr>
            <a:r>
              <a:rPr lang="en-US" sz="1600"/>
              <a:t>jQuery delegate()</a:t>
            </a:r>
            <a:endParaRPr lang="en-US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jQuery Traversing 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add()	</a:t>
            </a:r>
            <a:endParaRPr lang="en-US" sz="2400"/>
          </a:p>
          <a:p>
            <a:r>
              <a:rPr lang="en-US" sz="2400"/>
              <a:t>addBack()	</a:t>
            </a:r>
            <a:endParaRPr lang="en-US" sz="2400"/>
          </a:p>
          <a:p>
            <a:r>
              <a:rPr lang="en-US" sz="2400"/>
              <a:t>andSelf()	</a:t>
            </a:r>
            <a:endParaRPr lang="en-US" sz="2400"/>
          </a:p>
          <a:p>
            <a:r>
              <a:rPr lang="en-US" sz="2400"/>
              <a:t> addBack()</a:t>
            </a:r>
            <a:endParaRPr lang="en-US" sz="2400"/>
          </a:p>
          <a:p>
            <a:r>
              <a:rPr lang="en-US" sz="2400"/>
              <a:t>children()	</a:t>
            </a:r>
            <a:endParaRPr lang="en-US" sz="2400"/>
          </a:p>
          <a:p>
            <a:r>
              <a:rPr lang="en-US" sz="2400"/>
              <a:t>closest()	</a:t>
            </a:r>
            <a:endParaRPr lang="en-US" sz="2400"/>
          </a:p>
          <a:p>
            <a:r>
              <a:rPr lang="en-US" sz="2400"/>
              <a:t>contents()	</a:t>
            </a:r>
            <a:endParaRPr lang="en-US" sz="2400"/>
          </a:p>
          <a:p>
            <a:r>
              <a:rPr lang="en-US" sz="2400"/>
              <a:t>each()</a:t>
            </a:r>
            <a:endParaRPr lang="en-US" sz="2400"/>
          </a:p>
          <a:p>
            <a:r>
              <a:rPr lang="en-US" sz="2400"/>
              <a:t>end()	</a:t>
            </a:r>
            <a:endParaRPr lang="en-US" sz="2400"/>
          </a:p>
          <a:p>
            <a:r>
              <a:rPr lang="en-US" sz="2400"/>
              <a:t>eq()</a:t>
            </a:r>
            <a:endParaRPr lang="en-US" sz="2400"/>
          </a:p>
          <a:p>
            <a:r>
              <a:rPr lang="en-US" sz="2400"/>
              <a:t>filter()</a:t>
            </a:r>
            <a:endParaRPr lang="en-US" sz="2400"/>
          </a:p>
          <a:p>
            <a:r>
              <a:rPr lang="en-US" sz="2400"/>
              <a:t>find()	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first()</a:t>
            </a:r>
            <a:endParaRPr lang="en-US"/>
          </a:p>
          <a:p>
            <a:r>
              <a:rPr lang="en-US">
                <a:sym typeface="+mn-ea"/>
              </a:rPr>
              <a:t>has()</a:t>
            </a:r>
            <a:endParaRPr lang="en-US"/>
          </a:p>
          <a:p>
            <a:r>
              <a:rPr lang="en-US">
                <a:sym typeface="+mn-ea"/>
              </a:rPr>
              <a:t>is()</a:t>
            </a:r>
            <a:endParaRPr lang="en-US"/>
          </a:p>
          <a:p>
            <a:r>
              <a:rPr lang="en-US">
                <a:sym typeface="+mn-ea"/>
              </a:rPr>
              <a:t>last()	</a:t>
            </a:r>
            <a:endParaRPr lang="en-US"/>
          </a:p>
          <a:p>
            <a:r>
              <a:rPr lang="en-US">
                <a:sym typeface="+mn-ea"/>
              </a:rPr>
              <a:t>map()	</a:t>
            </a:r>
            <a:endParaRPr lang="en-US"/>
          </a:p>
          <a:p>
            <a:r>
              <a:rPr lang="en-US">
                <a:sym typeface="+mn-ea"/>
              </a:rPr>
              <a:t>next()	</a:t>
            </a:r>
            <a:endParaRPr lang="en-US"/>
          </a:p>
          <a:p>
            <a:r>
              <a:rPr lang="en-US">
                <a:sym typeface="+mn-ea"/>
              </a:rPr>
              <a:t>nextAll()</a:t>
            </a:r>
            <a:r>
              <a:rPr lang="en-GB" altLang="en-US">
                <a:sym typeface="+mn-ea"/>
              </a:rPr>
              <a:t>,</a:t>
            </a:r>
            <a:r>
              <a:rPr lang="en-US">
                <a:sym typeface="+mn-ea"/>
              </a:rPr>
              <a:t>nextUntil()</a:t>
            </a:r>
            <a:r>
              <a:rPr lang="en-GB" altLang="en-US">
                <a:sym typeface="+mn-ea"/>
              </a:rPr>
              <a:t>,</a:t>
            </a:r>
            <a:r>
              <a:rPr lang="en-US">
                <a:sym typeface="+mn-ea"/>
              </a:rPr>
              <a:t>not()</a:t>
            </a:r>
            <a:r>
              <a:rPr lang="en-GB" altLang="en-US">
                <a:sym typeface="+mn-ea"/>
              </a:rPr>
              <a:t>,</a:t>
            </a:r>
            <a:r>
              <a:rPr lang="en-US">
                <a:sym typeface="+mn-ea"/>
              </a:rPr>
              <a:t>offsetParent()	</a:t>
            </a:r>
            <a:r>
              <a:rPr lang="en-GB" altLang="en-US">
                <a:sym typeface="+mn-ea"/>
              </a:rPr>
              <a:t>,</a:t>
            </a:r>
            <a:r>
              <a:rPr lang="en-US">
                <a:sym typeface="+mn-ea"/>
              </a:rPr>
              <a:t>parent()</a:t>
            </a:r>
            <a:r>
              <a:rPr lang="en-GB" altLang="en-US">
                <a:sym typeface="+mn-ea"/>
              </a:rPr>
              <a:t>,</a:t>
            </a:r>
            <a:r>
              <a:rPr lang="en-US">
                <a:sym typeface="+mn-ea"/>
              </a:rPr>
              <a:t>parents()	parentsUntil()	</a:t>
            </a:r>
            <a:r>
              <a:rPr lang="en-GB" altLang="en-US">
                <a:sym typeface="+mn-ea"/>
              </a:rPr>
              <a:t>,</a:t>
            </a:r>
            <a:r>
              <a:rPr lang="en-US">
                <a:sym typeface="+mn-ea"/>
              </a:rPr>
              <a:t>prev()	</a:t>
            </a:r>
            <a:r>
              <a:rPr lang="en-GB" altLang="en-US">
                <a:sym typeface="+mn-ea"/>
              </a:rPr>
              <a:t>,</a:t>
            </a:r>
            <a:r>
              <a:rPr lang="en-US">
                <a:sym typeface="+mn-ea"/>
              </a:rPr>
              <a:t>prevAll()	</a:t>
            </a:r>
            <a:r>
              <a:rPr lang="en-GB" altLang="en-US">
                <a:sym typeface="+mn-ea"/>
              </a:rPr>
              <a:t>,</a:t>
            </a:r>
            <a:r>
              <a:rPr lang="en-US">
                <a:sym typeface="+mn-ea"/>
              </a:rPr>
              <a:t>prevUntil()	siblings()	</a:t>
            </a:r>
            <a:r>
              <a:rPr lang="en-GB" altLang="en-US">
                <a:sym typeface="+mn-ea"/>
              </a:rPr>
              <a:t>,</a:t>
            </a:r>
            <a:r>
              <a:rPr lang="en-US">
                <a:sym typeface="+mn-ea"/>
              </a:rPr>
              <a:t>slice()	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84250"/>
          </a:xfrm>
        </p:spPr>
        <p:txBody>
          <a:bodyPr/>
          <a:p>
            <a:r>
              <a:rPr lang="en-US"/>
              <a:t>jQuery - Plugins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/>
              <a:t>Plugins are the section of code and these codes are written in a JavaScript file.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 These JavaScript files are used to provide jQuery methods that work together with jQuery library methods.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You can download jQuery plug-in from https://jquery.com/plugins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0235" y="772795"/>
            <a:ext cx="10368915" cy="56794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jQuery Features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HTML manipulation</a:t>
            </a:r>
            <a:endParaRPr lang="en-US" sz="2800"/>
          </a:p>
          <a:p>
            <a:r>
              <a:rPr lang="en-US" sz="2800"/>
              <a:t>DOM manipulation</a:t>
            </a:r>
            <a:endParaRPr lang="en-US" sz="2800"/>
          </a:p>
          <a:p>
            <a:r>
              <a:rPr lang="en-US" sz="2800"/>
              <a:t>DOM element selection</a:t>
            </a:r>
            <a:endParaRPr lang="en-US" sz="2800"/>
          </a:p>
          <a:p>
            <a:r>
              <a:rPr lang="en-US" sz="2800"/>
              <a:t>CSS manipulation</a:t>
            </a:r>
            <a:endParaRPr lang="en-US" sz="2800"/>
          </a:p>
          <a:p>
            <a:r>
              <a:rPr lang="en-US" sz="2800"/>
              <a:t>Effects and Animations</a:t>
            </a:r>
            <a:endParaRPr lang="en-US" sz="2800"/>
          </a:p>
          <a:p>
            <a:r>
              <a:rPr lang="en-US" sz="2800"/>
              <a:t>Utilities</a:t>
            </a:r>
            <a:endParaRPr lang="en-US" sz="2800"/>
          </a:p>
          <a:p>
            <a:r>
              <a:rPr lang="en-US" sz="2800"/>
              <a:t>AJAX</a:t>
            </a:r>
            <a:endParaRPr lang="en-US" sz="2800"/>
          </a:p>
          <a:p>
            <a:r>
              <a:rPr lang="en-US" sz="2800"/>
              <a:t>HTML event methods</a:t>
            </a:r>
            <a:endParaRPr lang="en-US" sz="2800"/>
          </a:p>
          <a:p>
            <a:r>
              <a:rPr lang="en-US" sz="2800"/>
              <a:t>JSON Parsing</a:t>
            </a:r>
            <a:endParaRPr lang="en-US" sz="2800"/>
          </a:p>
          <a:p>
            <a:r>
              <a:rPr lang="en-US" sz="2800"/>
              <a:t>Extensibility through plug-ins</a:t>
            </a:r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Why jQuery is required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It is very fast and extensible.</a:t>
            </a:r>
            <a:endParaRPr lang="en-US"/>
          </a:p>
          <a:p>
            <a:r>
              <a:rPr lang="en-US"/>
              <a:t>It facilitates the users to write UI related function codes in minimum possible lines.</a:t>
            </a:r>
            <a:endParaRPr lang="en-US"/>
          </a:p>
          <a:p>
            <a:r>
              <a:rPr lang="en-US"/>
              <a:t>It improves the performance of an application.</a:t>
            </a:r>
            <a:endParaRPr lang="en-US"/>
          </a:p>
          <a:p>
            <a:r>
              <a:rPr lang="en-US"/>
              <a:t>Browser's compatible web applications can be developed.</a:t>
            </a:r>
            <a:endParaRPr lang="en-US"/>
          </a:p>
          <a:p>
            <a:r>
              <a:rPr lang="en-US"/>
              <a:t>It uses mostly new features of new browsers.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Many of the biggest companies on the web use jQuery.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Some of these companies are: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Microsoft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Google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IBM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Netflix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jQuery Selectors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jQuery Selectors are used to select and manipulate HTML elements. They are very important part of jQuery library.</a:t>
            </a:r>
            <a:endParaRPr lang="en-US"/>
          </a:p>
          <a:p>
            <a:endParaRPr lang="en-US"/>
          </a:p>
          <a:p>
            <a:r>
              <a:rPr lang="en-US"/>
              <a:t>With jQuery selectors, you can find or select HTML elements based on their </a:t>
            </a:r>
            <a:r>
              <a:rPr lang="en-US">
                <a:solidFill>
                  <a:srgbClr val="FF0000"/>
                </a:solidFill>
              </a:rPr>
              <a:t>id, classes, attributes, types and much more from a DOM.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All jQuery selectors start with a dollor sign and parenthesis e.g. </a:t>
            </a:r>
            <a:r>
              <a:rPr lang="en-US">
                <a:solidFill>
                  <a:srgbClr val="FF0000"/>
                </a:solidFill>
              </a:rPr>
              <a:t>$()</a:t>
            </a:r>
            <a:r>
              <a:rPr lang="en-US"/>
              <a:t>. </a:t>
            </a:r>
            <a:endParaRPr lang="en-US"/>
          </a:p>
          <a:p>
            <a:r>
              <a:rPr lang="en-US"/>
              <a:t>It is known as the </a:t>
            </a:r>
            <a:r>
              <a:rPr lang="en-US">
                <a:solidFill>
                  <a:srgbClr val="FF0000"/>
                </a:solidFill>
              </a:rPr>
              <a:t>factory function.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The $() factory function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Every jQuery selector start with thiis sign $(). </a:t>
            </a:r>
            <a:endParaRPr lang="en-US"/>
          </a:p>
          <a:p>
            <a:r>
              <a:rPr lang="en-US"/>
              <a:t>This sign is known as the factory function. </a:t>
            </a:r>
            <a:endParaRPr lang="en-US"/>
          </a:p>
          <a:p>
            <a:r>
              <a:rPr lang="en-US"/>
              <a:t>It uses the three basic building blocks while selecting an element in a given document.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63220"/>
            <a:ext cx="10972800" cy="7771765"/>
          </a:xfrm>
        </p:spPr>
        <p:txBody>
          <a:bodyPr/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/>
              <a:t>1)	</a:t>
            </a:r>
            <a:r>
              <a:rPr lang="en-US" sz="28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Tag Name:	</a:t>
            </a:r>
            <a:r>
              <a:rPr lang="en-US" sz="2800"/>
              <a:t>It represents a tag name available in the DOM.</a:t>
            </a:r>
            <a:endParaRPr lang="en-US" sz="2800"/>
          </a:p>
          <a:p>
            <a:pPr marL="0" indent="0">
              <a:buNone/>
            </a:pPr>
            <a:r>
              <a:rPr lang="en-US" sz="2800">
                <a:solidFill>
                  <a:srgbClr val="FF0000"/>
                </a:solidFill>
              </a:rPr>
              <a:t>For example: $('p') selects all paragraphs'p'in the document.</a:t>
            </a:r>
            <a:endParaRPr lang="en-US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/>
              <a:t>2)	</a:t>
            </a:r>
            <a:r>
              <a:rPr lang="en-US" sz="28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Tag ID:</a:t>
            </a:r>
            <a:r>
              <a:rPr lang="en-US" sz="2800"/>
              <a:t>	It represents a tag available with a specific ID in </a:t>
            </a:r>
            <a:r>
              <a:rPr lang="en-GB" altLang="en-US" sz="2800"/>
              <a:t>     </a:t>
            </a:r>
            <a:r>
              <a:rPr lang="en-US" sz="2800"/>
              <a:t>the DOM.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For example: </a:t>
            </a:r>
            <a:r>
              <a:rPr lang="en-US" sz="2800">
                <a:solidFill>
                  <a:srgbClr val="FF0000"/>
                </a:solidFill>
              </a:rPr>
              <a:t>$('#real-id')</a:t>
            </a:r>
            <a:r>
              <a:rPr lang="en-US" sz="2800"/>
              <a:t> selects a specific element in the document that has an ID of real-id.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3)	</a:t>
            </a:r>
            <a:r>
              <a:rPr lang="en-US" sz="2800">
                <a:solidFill>
                  <a:srgbClr val="00B0F0"/>
                </a:solidFill>
              </a:rPr>
              <a:t>Tag Class:</a:t>
            </a:r>
            <a:r>
              <a:rPr lang="en-US" sz="2800"/>
              <a:t>	It represents a tag available with a specific class in the DOM.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For example: </a:t>
            </a:r>
            <a:r>
              <a:rPr lang="en-US" sz="2800">
                <a:solidFill>
                  <a:srgbClr val="FF0000"/>
                </a:solidFill>
              </a:rPr>
              <a:t>$('real-class')</a:t>
            </a:r>
            <a:r>
              <a:rPr lang="en-US" sz="2800"/>
              <a:t> selects all elements in the document that have a class of real-class.</a:t>
            </a:r>
            <a:endParaRPr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6063</Words>
  <Application>WPS Presentation</Application>
  <PresentationFormat>Widescreen</PresentationFormat>
  <Paragraphs>274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Blue Waves</vt:lpstr>
      <vt:lpstr>jQuery</vt:lpstr>
      <vt:lpstr>What is jQuery</vt:lpstr>
      <vt:lpstr>jQuery Features</vt:lpstr>
      <vt:lpstr>Why jQuery is required</vt:lpstr>
      <vt:lpstr>Many of the biggest companies on the web use jQuery.</vt:lpstr>
      <vt:lpstr>jQuery Selectors</vt:lpstr>
      <vt:lpstr>PowerPoint 演示文稿</vt:lpstr>
      <vt:lpstr>The $() factory function </vt:lpstr>
      <vt:lpstr>PowerPoint 演示文稿</vt:lpstr>
      <vt:lpstr>Example.1 Using Selectors</vt:lpstr>
      <vt:lpstr>OutPut</vt:lpstr>
      <vt:lpstr>jQuery Effects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/>
  <cp:lastModifiedBy>Ramesh Yajjala</cp:lastModifiedBy>
  <cp:revision>2</cp:revision>
  <dcterms:created xsi:type="dcterms:W3CDTF">2023-05-06T10:03:00Z</dcterms:created>
  <dcterms:modified xsi:type="dcterms:W3CDTF">2023-05-08T05:57:42Z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793897D06B75447E9ECF3101CC361E36</vt:lpwstr>
  </property>
  <property fmtid="{D5CDD505-2E9C-101B-9397-08002B2CF9AE}" pid="3" name="KSOProductBuildVer">
    <vt:lpwstr>1033-11.2.0.11537</vt:lpwstr>
  </property>
</Properties>
</file>